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80" r:id="rId2"/>
    <p:sldId id="285" r:id="rId3"/>
    <p:sldId id="259" r:id="rId4"/>
    <p:sldId id="310" r:id="rId5"/>
    <p:sldId id="311" r:id="rId6"/>
    <p:sldId id="287" r:id="rId7"/>
    <p:sldId id="305" r:id="rId8"/>
    <p:sldId id="264" r:id="rId9"/>
    <p:sldId id="304" r:id="rId10"/>
    <p:sldId id="312" r:id="rId11"/>
    <p:sldId id="307" r:id="rId12"/>
    <p:sldId id="268" r:id="rId13"/>
    <p:sldId id="291" r:id="rId14"/>
    <p:sldId id="292" r:id="rId15"/>
    <p:sldId id="293" r:id="rId16"/>
    <p:sldId id="294" r:id="rId17"/>
    <p:sldId id="295" r:id="rId18"/>
    <p:sldId id="274" r:id="rId19"/>
    <p:sldId id="296" r:id="rId20"/>
    <p:sldId id="297" r:id="rId21"/>
    <p:sldId id="298" r:id="rId22"/>
    <p:sldId id="308" r:id="rId23"/>
    <p:sldId id="282" r:id="rId24"/>
    <p:sldId id="309" r:id="rId25"/>
    <p:sldId id="301" r:id="rId26"/>
    <p:sldId id="27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7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14" d="100"/>
          <a:sy n="114" d="100"/>
        </p:scale>
        <p:origin x="465" y="54"/>
      </p:cViewPr>
      <p:guideLst>
        <p:guide pos="3840"/>
        <p:guide orient="horz" pos="216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9AB83D-A9F4-445F-8891-82D59BBA78AD}" type="datetimeFigureOut">
              <a:rPr lang="en-CA" smtClean="0"/>
              <a:t>2018-03-09</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1364F2-C775-4278-A1BA-1AB6EFAF6DFA}" type="slidenum">
              <a:rPr lang="en-CA" smtClean="0"/>
              <a:t>‹#›</a:t>
            </a:fld>
            <a:endParaRPr lang="en-CA"/>
          </a:p>
        </p:txBody>
      </p:sp>
    </p:spTree>
    <p:extLst>
      <p:ext uri="{BB962C8B-B14F-4D97-AF65-F5344CB8AC3E}">
        <p14:creationId xmlns:p14="http://schemas.microsoft.com/office/powerpoint/2010/main" val="7093285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C1364F2-C775-4278-A1BA-1AB6EFAF6DFA}" type="slidenum">
              <a:rPr lang="en-CA" smtClean="0"/>
              <a:t>3</a:t>
            </a:fld>
            <a:endParaRPr lang="en-CA"/>
          </a:p>
        </p:txBody>
      </p:sp>
    </p:spTree>
    <p:extLst>
      <p:ext uri="{BB962C8B-B14F-4D97-AF65-F5344CB8AC3E}">
        <p14:creationId xmlns:p14="http://schemas.microsoft.com/office/powerpoint/2010/main" val="30601334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 1,000 key Grand Hyatt-managed hotel, 2,000 condominium hotel</a:t>
            </a:r>
            <a:br>
              <a:rPr lang="en-US" dirty="0"/>
            </a:br>
            <a:r>
              <a:rPr lang="en-US" dirty="0"/>
              <a:t>units totaling approximately 2,232,000 square feet, a 75,000 square foot</a:t>
            </a:r>
            <a:br>
              <a:rPr lang="en-US" dirty="0"/>
            </a:br>
            <a:r>
              <a:rPr lang="en-US" dirty="0"/>
              <a:t>casino, 275,000 square feet of retail and restaurant space, 150,000 square</a:t>
            </a:r>
            <a:br>
              <a:rPr lang="en-US" dirty="0"/>
            </a:br>
            <a:r>
              <a:rPr lang="en-US" dirty="0"/>
              <a:t>feet of meeting and ballroom space” - http://greatlasvegascondos.com/cosmopolitan_construction_financing.htm</a:t>
            </a:r>
          </a:p>
          <a:p>
            <a:pPr marL="181830" indent="-181830">
              <a:buFontTx/>
              <a:buChar char="-"/>
            </a:pPr>
            <a:r>
              <a:rPr lang="en-US" dirty="0"/>
              <a:t>2,200 condo-hotel units or 2,000 units?</a:t>
            </a:r>
          </a:p>
          <a:p>
            <a:r>
              <a:rPr lang="en-US" dirty="0"/>
              <a:t>“Approximately 2,700 keys comprised of luxury condo-hotel units and hotel rooms with over 1,700 condo-hotel units offered for sale” - http://www.hotel-online.com/News/PR2005_2nd/Apr05_HyattCosmopolitan.html</a:t>
            </a:r>
          </a:p>
          <a:p>
            <a:endParaRPr lang="en-US" dirty="0"/>
          </a:p>
          <a:p>
            <a:r>
              <a:rPr lang="en-US" dirty="0"/>
              <a:t>“- Initial developer Ian </a:t>
            </a:r>
            <a:r>
              <a:rPr lang="en-US" dirty="0" err="1"/>
              <a:t>Eichner</a:t>
            </a:r>
            <a:r>
              <a:rPr lang="en-US" dirty="0"/>
              <a:t> exhausts project funding / defaults on construction loans of $760 million and enters foreclosure” - http://www.examiner.com/article/cosmopolitan-the-rocky-past-and-uncertain-future-of-the-newest-vegas-resort</a:t>
            </a:r>
          </a:p>
          <a:p>
            <a:r>
              <a:rPr lang="en-US" dirty="0"/>
              <a:t>- Confirmed at 760 with Bloomberg article</a:t>
            </a:r>
          </a:p>
          <a:p>
            <a:endParaRPr lang="en-US" dirty="0"/>
          </a:p>
          <a:p>
            <a:r>
              <a:rPr lang="en-US" dirty="0"/>
              <a:t>€500m write-off in 2009 (annual report 2010) ~ $750m</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6F311871-A143-41E3-A3EB-2A29833AA8CF}"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2318082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DC74087-0FC1-4949-85BC-FE38376F7F6B}" type="slidenum">
              <a:rPr lang="en-CA" smtClean="0"/>
              <a:t>24</a:t>
            </a:fld>
            <a:endParaRPr lang="en-CA"/>
          </a:p>
        </p:txBody>
      </p:sp>
    </p:spTree>
    <p:extLst>
      <p:ext uri="{BB962C8B-B14F-4D97-AF65-F5344CB8AC3E}">
        <p14:creationId xmlns:p14="http://schemas.microsoft.com/office/powerpoint/2010/main" val="36880289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06DAF493-5823-4D4F-A405-2733EC36A5A4}"/>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id="{2CF6E939-9AA8-4845-B7AA-B5ECE3F651A3}"/>
              </a:ext>
            </a:extLst>
          </p:cNvPr>
          <p:cNvSpPr>
            <a:spLocks noGrp="1" noChangeArrowheads="1"/>
          </p:cNvSpPr>
          <p:nvPr>
            <p:ph type="body" idx="1"/>
          </p:nvPr>
        </p:nvSpPr>
        <p:spPr>
          <a:noFill/>
        </p:spPr>
        <p:txBody>
          <a:bodyPr/>
          <a:lstStyle/>
          <a:p>
            <a:r>
              <a:rPr lang="en-CA" altLang="en-US" b="1" i="1"/>
              <a:t>Tombstone guidelines can be found at</a:t>
            </a:r>
            <a:r>
              <a:rPr lang="en-CA" altLang="en-US"/>
              <a:t>  - \\TOCS2002\INVEST_DS\multipub\CREDENTIALS\Tombstones\Tombstone Guidelines 2003.ppt</a:t>
            </a:r>
          </a:p>
        </p:txBody>
      </p:sp>
    </p:spTree>
    <p:extLst>
      <p:ext uri="{BB962C8B-B14F-4D97-AF65-F5344CB8AC3E}">
        <p14:creationId xmlns:p14="http://schemas.microsoft.com/office/powerpoint/2010/main" val="535929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C74087-0FC1-4949-85BC-FE38376F7F6B}" type="slidenum">
              <a:rPr lang="en-CA" smtClean="0"/>
              <a:t>4</a:t>
            </a:fld>
            <a:endParaRPr lang="en-CA"/>
          </a:p>
        </p:txBody>
      </p:sp>
    </p:spTree>
    <p:extLst>
      <p:ext uri="{BB962C8B-B14F-4D97-AF65-F5344CB8AC3E}">
        <p14:creationId xmlns:p14="http://schemas.microsoft.com/office/powerpoint/2010/main" val="2108969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DC74087-0FC1-4949-85BC-FE38376F7F6B}" type="slidenum">
              <a:rPr lang="en-CA" smtClean="0"/>
              <a:t>5</a:t>
            </a:fld>
            <a:endParaRPr lang="en-CA"/>
          </a:p>
        </p:txBody>
      </p:sp>
    </p:spTree>
    <p:extLst>
      <p:ext uri="{BB962C8B-B14F-4D97-AF65-F5344CB8AC3E}">
        <p14:creationId xmlns:p14="http://schemas.microsoft.com/office/powerpoint/2010/main" val="3620387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p:spPr>
        <p:txBody>
          <a:bodyPr/>
          <a:lstStyle/>
          <a:p>
            <a:r>
              <a:rPr lang="en-US" altLang="en-US"/>
              <a:t>\\TOCS2002\INVEST_DS\Multipub-creative\CREATIVE\Templates\Pitchbook Guidelines\TMT Templates - CIBC Excel.xls</a:t>
            </a:r>
          </a:p>
          <a:p>
            <a:r>
              <a:rPr lang="en-US" altLang="en-US"/>
              <a:t>Ownership Analysis (2)</a:t>
            </a:r>
          </a:p>
        </p:txBody>
      </p:sp>
    </p:spTree>
    <p:extLst>
      <p:ext uri="{BB962C8B-B14F-4D97-AF65-F5344CB8AC3E}">
        <p14:creationId xmlns:p14="http://schemas.microsoft.com/office/powerpoint/2010/main" val="3726155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DC74087-0FC1-4949-85BC-FE38376F7F6B}" type="slidenum">
              <a:rPr lang="en-CA" smtClean="0"/>
              <a:t>9</a:t>
            </a:fld>
            <a:endParaRPr lang="en-CA"/>
          </a:p>
        </p:txBody>
      </p:sp>
    </p:spTree>
    <p:extLst>
      <p:ext uri="{BB962C8B-B14F-4D97-AF65-F5344CB8AC3E}">
        <p14:creationId xmlns:p14="http://schemas.microsoft.com/office/powerpoint/2010/main" val="1185703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Rot="1" noChangeAspect="1" noChangeArrowheads="1" noTextEdit="1"/>
          </p:cNvSpPr>
          <p:nvPr>
            <p:ph type="sldImg"/>
          </p:nvPr>
        </p:nvSpPr>
        <p:spPr>
          <a:xfrm>
            <a:off x="280988" y="641350"/>
            <a:ext cx="5732462" cy="3225800"/>
          </a:xfrm>
          <a:ln/>
        </p:spPr>
      </p:sp>
      <p:sp>
        <p:nvSpPr>
          <p:cNvPr id="97282" name="Rectangle 3"/>
          <p:cNvSpPr>
            <a:spLocks noGrp="1" noChangeArrowheads="1"/>
          </p:cNvSpPr>
          <p:nvPr>
            <p:ph type="body" idx="1"/>
          </p:nvPr>
        </p:nvSpPr>
        <p:spPr>
          <a:xfrm>
            <a:off x="630016" y="4084217"/>
            <a:ext cx="5034408" cy="3871266"/>
          </a:xfrm>
          <a:noFill/>
          <a:ln/>
        </p:spPr>
        <p:txBody>
          <a:bodyPr lIns="81431" tIns="40715" rIns="81431" bIns="40715"/>
          <a:lstStyle/>
          <a:p>
            <a:endParaRPr lang="en-US" dirty="0">
              <a:latin typeface="Calibri" pitchFamily="34" charset="0"/>
              <a:ea typeface="MS PGothic"/>
            </a:endParaRPr>
          </a:p>
        </p:txBody>
      </p:sp>
    </p:spTree>
    <p:extLst>
      <p:ext uri="{BB962C8B-B14F-4D97-AF65-F5344CB8AC3E}">
        <p14:creationId xmlns:p14="http://schemas.microsoft.com/office/powerpoint/2010/main" val="26636390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C74087-0FC1-4949-85BC-FE38376F7F6B}" type="slidenum">
              <a:rPr lang="en-CA" smtClean="0"/>
              <a:t>13</a:t>
            </a:fld>
            <a:endParaRPr lang="en-CA"/>
          </a:p>
        </p:txBody>
      </p:sp>
    </p:spTree>
    <p:extLst>
      <p:ext uri="{BB962C8B-B14F-4D97-AF65-F5344CB8AC3E}">
        <p14:creationId xmlns:p14="http://schemas.microsoft.com/office/powerpoint/2010/main" val="21903294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C1364F2-C775-4278-A1BA-1AB6EFAF6DFA}" type="slidenum">
              <a:rPr lang="en-CA" smtClean="0"/>
              <a:t>20</a:t>
            </a:fld>
            <a:endParaRPr lang="en-CA"/>
          </a:p>
        </p:txBody>
      </p:sp>
    </p:spTree>
    <p:extLst>
      <p:ext uri="{BB962C8B-B14F-4D97-AF65-F5344CB8AC3E}">
        <p14:creationId xmlns:p14="http://schemas.microsoft.com/office/powerpoint/2010/main" val="10086001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 1,000 key Grand Hyatt-managed hotel, 2,000 condominium hotel</a:t>
            </a:r>
            <a:br>
              <a:rPr lang="en-US" dirty="0"/>
            </a:br>
            <a:r>
              <a:rPr lang="en-US" dirty="0"/>
              <a:t>units totaling approximately 2,232,000 square feet, a 75,000 square foot</a:t>
            </a:r>
            <a:br>
              <a:rPr lang="en-US" dirty="0"/>
            </a:br>
            <a:r>
              <a:rPr lang="en-US" dirty="0"/>
              <a:t>casino, 275,000 square feet of retail and restaurant space, 150,000 square</a:t>
            </a:r>
            <a:br>
              <a:rPr lang="en-US" dirty="0"/>
            </a:br>
            <a:r>
              <a:rPr lang="en-US" dirty="0"/>
              <a:t>feet of meeting and ballroom space” - http://greatlasvegascondos.com/cosmopolitan_construction_financing.htm</a:t>
            </a:r>
          </a:p>
          <a:p>
            <a:pPr marL="181830" indent="-181830">
              <a:buFontTx/>
              <a:buChar char="-"/>
            </a:pPr>
            <a:r>
              <a:rPr lang="en-US" dirty="0"/>
              <a:t>2,200 condo-hotel units or 2,000 units?</a:t>
            </a:r>
          </a:p>
          <a:p>
            <a:r>
              <a:rPr lang="en-US" dirty="0"/>
              <a:t>“Approximately 2,700 keys comprised of luxury condo-hotel units and hotel rooms with over 1,700 condo-hotel units offered for sale” - http://www.hotel-online.com/News/PR2005_2nd/Apr05_HyattCosmopolitan.html</a:t>
            </a:r>
          </a:p>
          <a:p>
            <a:endParaRPr lang="en-US" dirty="0"/>
          </a:p>
          <a:p>
            <a:r>
              <a:rPr lang="en-US" dirty="0"/>
              <a:t>“- Initial developer Ian </a:t>
            </a:r>
            <a:r>
              <a:rPr lang="en-US" dirty="0" err="1"/>
              <a:t>Eichner</a:t>
            </a:r>
            <a:r>
              <a:rPr lang="en-US" dirty="0"/>
              <a:t> exhausts project funding / defaults on construction loans of $760 million and enters foreclosure” - http://www.examiner.com/article/cosmopolitan-the-rocky-past-and-uncertain-future-of-the-newest-vegas-resort</a:t>
            </a:r>
          </a:p>
          <a:p>
            <a:r>
              <a:rPr lang="en-US" dirty="0"/>
              <a:t>- Confirmed at 760 with Bloomberg article</a:t>
            </a:r>
          </a:p>
          <a:p>
            <a:endParaRPr lang="en-US" dirty="0"/>
          </a:p>
          <a:p>
            <a:r>
              <a:rPr lang="en-US" dirty="0"/>
              <a:t>€500m write-off in 2009 (annual report 2010) ~ $750m</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6F311871-A143-41E3-A3EB-2A29833AA8CF}" type="slidenum">
              <a:rPr lang="en-US" smtClean="0">
                <a:solidFill>
                  <a:prstClr val="black"/>
                </a:solidFill>
              </a:rPr>
              <a:pPr/>
              <a:t>21</a:t>
            </a:fld>
            <a:endParaRPr lang="en-US">
              <a:solidFill>
                <a:prstClr val="black"/>
              </a:solidFill>
            </a:endParaRPr>
          </a:p>
        </p:txBody>
      </p:sp>
    </p:spTree>
    <p:extLst>
      <p:ext uri="{BB962C8B-B14F-4D97-AF65-F5344CB8AC3E}">
        <p14:creationId xmlns:p14="http://schemas.microsoft.com/office/powerpoint/2010/main" val="14247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340AF-40F2-43EF-A424-FBD5620B0B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1ECD4490-21DB-4A8D-BE3A-5ADB9EBADA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9C0BBF8A-0B5A-49D8-98BB-00CDE5BBFCF6}"/>
              </a:ext>
            </a:extLst>
          </p:cNvPr>
          <p:cNvSpPr>
            <a:spLocks noGrp="1"/>
          </p:cNvSpPr>
          <p:nvPr>
            <p:ph type="dt" sz="half" idx="10"/>
          </p:nvPr>
        </p:nvSpPr>
        <p:spPr>
          <a:xfrm>
            <a:off x="838200" y="6356350"/>
            <a:ext cx="2743200" cy="365125"/>
          </a:xfrm>
          <a:prstGeom prst="rect">
            <a:avLst/>
          </a:prstGeom>
        </p:spPr>
        <p:txBody>
          <a:bodyPr/>
          <a:lstStyle/>
          <a:p>
            <a:fld id="{349B1BB6-17BA-48C2-8395-62EAB74B79B4}" type="datetimeFigureOut">
              <a:rPr lang="en-CA" smtClean="0"/>
              <a:t>2018-03-09</a:t>
            </a:fld>
            <a:endParaRPr lang="en-CA"/>
          </a:p>
        </p:txBody>
      </p:sp>
      <p:sp>
        <p:nvSpPr>
          <p:cNvPr id="5" name="Footer Placeholder 4">
            <a:extLst>
              <a:ext uri="{FF2B5EF4-FFF2-40B4-BE49-F238E27FC236}">
                <a16:creationId xmlns:a16="http://schemas.microsoft.com/office/drawing/2014/main" id="{588CF7AA-B1E9-49F6-B6DF-7EBF70C4E6A2}"/>
              </a:ext>
            </a:extLst>
          </p:cNvPr>
          <p:cNvSpPr>
            <a:spLocks noGrp="1"/>
          </p:cNvSpPr>
          <p:nvPr>
            <p:ph type="ftr" sz="quarter" idx="11"/>
          </p:nvPr>
        </p:nvSpPr>
        <p:spPr>
          <a:xfrm>
            <a:off x="4038600" y="6356350"/>
            <a:ext cx="4114800" cy="365125"/>
          </a:xfrm>
          <a:prstGeom prst="rect">
            <a:avLst/>
          </a:prstGeom>
        </p:spPr>
        <p:txBody>
          <a:bodyPr/>
          <a:lstStyle/>
          <a:p>
            <a:endParaRPr lang="en-CA"/>
          </a:p>
        </p:txBody>
      </p:sp>
      <p:sp>
        <p:nvSpPr>
          <p:cNvPr id="6" name="Slide Number Placeholder 5">
            <a:extLst>
              <a:ext uri="{FF2B5EF4-FFF2-40B4-BE49-F238E27FC236}">
                <a16:creationId xmlns:a16="http://schemas.microsoft.com/office/drawing/2014/main" id="{4A429579-92F0-4246-BB4F-B79939A62067}"/>
              </a:ext>
            </a:extLst>
          </p:cNvPr>
          <p:cNvSpPr>
            <a:spLocks noGrp="1"/>
          </p:cNvSpPr>
          <p:nvPr>
            <p:ph type="sldNum" sz="quarter" idx="12"/>
          </p:nvPr>
        </p:nvSpPr>
        <p:spPr>
          <a:xfrm>
            <a:off x="8610600" y="6356350"/>
            <a:ext cx="2743200" cy="365125"/>
          </a:xfrm>
          <a:prstGeom prst="rect">
            <a:avLst/>
          </a:prstGeom>
        </p:spPr>
        <p:txBody>
          <a:bodyPr/>
          <a:lstStyle/>
          <a:p>
            <a:fld id="{80776354-5974-40A5-B41E-AD4171BFCBDF}" type="slidenum">
              <a:rPr lang="en-CA" smtClean="0"/>
              <a:t>‹#›</a:t>
            </a:fld>
            <a:endParaRPr lang="en-CA"/>
          </a:p>
        </p:txBody>
      </p:sp>
    </p:spTree>
    <p:extLst>
      <p:ext uri="{BB962C8B-B14F-4D97-AF65-F5344CB8AC3E}">
        <p14:creationId xmlns:p14="http://schemas.microsoft.com/office/powerpoint/2010/main" val="1864986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88D64-F586-458D-92BC-C918883B8FF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16D8591A-31B2-4156-A090-46A956FFDCC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F788D86-A4CC-4D2E-A24D-6E8B0F5829BD}"/>
              </a:ext>
            </a:extLst>
          </p:cNvPr>
          <p:cNvSpPr>
            <a:spLocks noGrp="1"/>
          </p:cNvSpPr>
          <p:nvPr>
            <p:ph type="dt" sz="half" idx="10"/>
          </p:nvPr>
        </p:nvSpPr>
        <p:spPr>
          <a:xfrm>
            <a:off x="838200" y="6356350"/>
            <a:ext cx="2743200" cy="365125"/>
          </a:xfrm>
          <a:prstGeom prst="rect">
            <a:avLst/>
          </a:prstGeom>
        </p:spPr>
        <p:txBody>
          <a:bodyPr/>
          <a:lstStyle/>
          <a:p>
            <a:fld id="{349B1BB6-17BA-48C2-8395-62EAB74B79B4}" type="datetimeFigureOut">
              <a:rPr lang="en-CA" smtClean="0"/>
              <a:t>2018-03-09</a:t>
            </a:fld>
            <a:endParaRPr lang="en-CA"/>
          </a:p>
        </p:txBody>
      </p:sp>
      <p:sp>
        <p:nvSpPr>
          <p:cNvPr id="5" name="Footer Placeholder 4">
            <a:extLst>
              <a:ext uri="{FF2B5EF4-FFF2-40B4-BE49-F238E27FC236}">
                <a16:creationId xmlns:a16="http://schemas.microsoft.com/office/drawing/2014/main" id="{013475D1-4BC7-4134-92FA-5FC08E894F59}"/>
              </a:ext>
            </a:extLst>
          </p:cNvPr>
          <p:cNvSpPr>
            <a:spLocks noGrp="1"/>
          </p:cNvSpPr>
          <p:nvPr>
            <p:ph type="ftr" sz="quarter" idx="11"/>
          </p:nvPr>
        </p:nvSpPr>
        <p:spPr>
          <a:xfrm>
            <a:off x="4038600" y="6356350"/>
            <a:ext cx="4114800" cy="365125"/>
          </a:xfrm>
          <a:prstGeom prst="rect">
            <a:avLst/>
          </a:prstGeom>
        </p:spPr>
        <p:txBody>
          <a:bodyPr/>
          <a:lstStyle/>
          <a:p>
            <a:endParaRPr lang="en-CA"/>
          </a:p>
        </p:txBody>
      </p:sp>
      <p:sp>
        <p:nvSpPr>
          <p:cNvPr id="6" name="Slide Number Placeholder 5">
            <a:extLst>
              <a:ext uri="{FF2B5EF4-FFF2-40B4-BE49-F238E27FC236}">
                <a16:creationId xmlns:a16="http://schemas.microsoft.com/office/drawing/2014/main" id="{2F0F9DE1-73AF-4D6F-AE13-139BCE3A811C}"/>
              </a:ext>
            </a:extLst>
          </p:cNvPr>
          <p:cNvSpPr>
            <a:spLocks noGrp="1"/>
          </p:cNvSpPr>
          <p:nvPr>
            <p:ph type="sldNum" sz="quarter" idx="12"/>
          </p:nvPr>
        </p:nvSpPr>
        <p:spPr>
          <a:xfrm>
            <a:off x="8610600" y="6356350"/>
            <a:ext cx="2743200" cy="365125"/>
          </a:xfrm>
          <a:prstGeom prst="rect">
            <a:avLst/>
          </a:prstGeom>
        </p:spPr>
        <p:txBody>
          <a:bodyPr/>
          <a:lstStyle/>
          <a:p>
            <a:fld id="{80776354-5974-40A5-B41E-AD4171BFCBDF}" type="slidenum">
              <a:rPr lang="en-CA" smtClean="0"/>
              <a:t>‹#›</a:t>
            </a:fld>
            <a:endParaRPr lang="en-CA"/>
          </a:p>
        </p:txBody>
      </p:sp>
    </p:spTree>
    <p:extLst>
      <p:ext uri="{BB962C8B-B14F-4D97-AF65-F5344CB8AC3E}">
        <p14:creationId xmlns:p14="http://schemas.microsoft.com/office/powerpoint/2010/main" val="3611160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8A36DB-4F9B-4205-9A9D-432D62D4F89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5786C0F-C26E-4AD4-B759-85F8197B167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ECC5F2B-9C06-46A1-937F-C201A01AD17C}"/>
              </a:ext>
            </a:extLst>
          </p:cNvPr>
          <p:cNvSpPr>
            <a:spLocks noGrp="1"/>
          </p:cNvSpPr>
          <p:nvPr>
            <p:ph type="dt" sz="half" idx="10"/>
          </p:nvPr>
        </p:nvSpPr>
        <p:spPr>
          <a:xfrm>
            <a:off x="838200" y="6356350"/>
            <a:ext cx="2743200" cy="365125"/>
          </a:xfrm>
          <a:prstGeom prst="rect">
            <a:avLst/>
          </a:prstGeom>
        </p:spPr>
        <p:txBody>
          <a:bodyPr/>
          <a:lstStyle/>
          <a:p>
            <a:fld id="{349B1BB6-17BA-48C2-8395-62EAB74B79B4}" type="datetimeFigureOut">
              <a:rPr lang="en-CA" smtClean="0"/>
              <a:t>2018-03-09</a:t>
            </a:fld>
            <a:endParaRPr lang="en-CA"/>
          </a:p>
        </p:txBody>
      </p:sp>
      <p:sp>
        <p:nvSpPr>
          <p:cNvPr id="5" name="Footer Placeholder 4">
            <a:extLst>
              <a:ext uri="{FF2B5EF4-FFF2-40B4-BE49-F238E27FC236}">
                <a16:creationId xmlns:a16="http://schemas.microsoft.com/office/drawing/2014/main" id="{372C7A0E-C6A9-4B54-BE75-B1D9D7746998}"/>
              </a:ext>
            </a:extLst>
          </p:cNvPr>
          <p:cNvSpPr>
            <a:spLocks noGrp="1"/>
          </p:cNvSpPr>
          <p:nvPr>
            <p:ph type="ftr" sz="quarter" idx="11"/>
          </p:nvPr>
        </p:nvSpPr>
        <p:spPr>
          <a:xfrm>
            <a:off x="4038600" y="6356350"/>
            <a:ext cx="4114800" cy="365125"/>
          </a:xfrm>
          <a:prstGeom prst="rect">
            <a:avLst/>
          </a:prstGeom>
        </p:spPr>
        <p:txBody>
          <a:bodyPr/>
          <a:lstStyle/>
          <a:p>
            <a:endParaRPr lang="en-CA"/>
          </a:p>
        </p:txBody>
      </p:sp>
      <p:sp>
        <p:nvSpPr>
          <p:cNvPr id="6" name="Slide Number Placeholder 5">
            <a:extLst>
              <a:ext uri="{FF2B5EF4-FFF2-40B4-BE49-F238E27FC236}">
                <a16:creationId xmlns:a16="http://schemas.microsoft.com/office/drawing/2014/main" id="{D48BBF28-BAD1-426B-A7B4-F4FC45A27308}"/>
              </a:ext>
            </a:extLst>
          </p:cNvPr>
          <p:cNvSpPr>
            <a:spLocks noGrp="1"/>
          </p:cNvSpPr>
          <p:nvPr>
            <p:ph type="sldNum" sz="quarter" idx="12"/>
          </p:nvPr>
        </p:nvSpPr>
        <p:spPr>
          <a:xfrm>
            <a:off x="8610600" y="6356350"/>
            <a:ext cx="2743200" cy="365125"/>
          </a:xfrm>
          <a:prstGeom prst="rect">
            <a:avLst/>
          </a:prstGeom>
        </p:spPr>
        <p:txBody>
          <a:bodyPr/>
          <a:lstStyle/>
          <a:p>
            <a:fld id="{80776354-5974-40A5-B41E-AD4171BFCBDF}" type="slidenum">
              <a:rPr lang="en-CA" smtClean="0"/>
              <a:t>‹#›</a:t>
            </a:fld>
            <a:endParaRPr lang="en-CA"/>
          </a:p>
        </p:txBody>
      </p:sp>
    </p:spTree>
    <p:extLst>
      <p:ext uri="{BB962C8B-B14F-4D97-AF65-F5344CB8AC3E}">
        <p14:creationId xmlns:p14="http://schemas.microsoft.com/office/powerpoint/2010/main" val="2464740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36D6A-CC4E-44A1-A4A0-28734A2F43D3}"/>
              </a:ext>
            </a:extLst>
          </p:cNvPr>
          <p:cNvSpPr>
            <a:spLocks noGrp="1"/>
          </p:cNvSpPr>
          <p:nvPr>
            <p:ph type="title"/>
          </p:nvPr>
        </p:nvSpPr>
        <p:spPr/>
        <p:txBody>
          <a:bodyPr>
            <a:normAutofit/>
          </a:bodyPr>
          <a:lstStyle>
            <a:lvl1pPr>
              <a:defRPr sz="4400">
                <a:solidFill>
                  <a:schemeClr val="tx1">
                    <a:lumMod val="95000"/>
                    <a:lumOff val="5000"/>
                  </a:schemeClr>
                </a:solidFill>
              </a:defRPr>
            </a:lvl1pPr>
          </a:lstStyle>
          <a:p>
            <a:r>
              <a:rPr lang="en-US" dirty="0"/>
              <a:t>Click to edit Master title style</a:t>
            </a:r>
            <a:endParaRPr lang="en-CA" dirty="0"/>
          </a:p>
        </p:txBody>
      </p:sp>
      <p:sp>
        <p:nvSpPr>
          <p:cNvPr id="3" name="Content Placeholder 2">
            <a:extLst>
              <a:ext uri="{FF2B5EF4-FFF2-40B4-BE49-F238E27FC236}">
                <a16:creationId xmlns:a16="http://schemas.microsoft.com/office/drawing/2014/main" id="{D58E92C6-9271-4204-B09B-7D8100E2683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7135038-78E8-426D-84BA-837CFFBF34F2}"/>
              </a:ext>
            </a:extLst>
          </p:cNvPr>
          <p:cNvSpPr>
            <a:spLocks noGrp="1"/>
          </p:cNvSpPr>
          <p:nvPr>
            <p:ph type="dt" sz="half" idx="10"/>
          </p:nvPr>
        </p:nvSpPr>
        <p:spPr>
          <a:xfrm>
            <a:off x="838200" y="6356350"/>
            <a:ext cx="2743200" cy="365125"/>
          </a:xfrm>
          <a:prstGeom prst="rect">
            <a:avLst/>
          </a:prstGeom>
        </p:spPr>
        <p:txBody>
          <a:bodyPr/>
          <a:lstStyle/>
          <a:p>
            <a:fld id="{349B1BB6-17BA-48C2-8395-62EAB74B79B4}" type="datetimeFigureOut">
              <a:rPr lang="en-CA" smtClean="0"/>
              <a:t>2018-03-09</a:t>
            </a:fld>
            <a:endParaRPr lang="en-CA"/>
          </a:p>
        </p:txBody>
      </p:sp>
      <p:sp>
        <p:nvSpPr>
          <p:cNvPr id="5" name="Footer Placeholder 4">
            <a:extLst>
              <a:ext uri="{FF2B5EF4-FFF2-40B4-BE49-F238E27FC236}">
                <a16:creationId xmlns:a16="http://schemas.microsoft.com/office/drawing/2014/main" id="{BE6DF455-D88B-4335-B94C-2BF90A6B16C1}"/>
              </a:ext>
            </a:extLst>
          </p:cNvPr>
          <p:cNvSpPr>
            <a:spLocks noGrp="1"/>
          </p:cNvSpPr>
          <p:nvPr>
            <p:ph type="ftr" sz="quarter" idx="11"/>
          </p:nvPr>
        </p:nvSpPr>
        <p:spPr>
          <a:xfrm>
            <a:off x="4038600" y="6356350"/>
            <a:ext cx="4114800" cy="365125"/>
          </a:xfrm>
          <a:prstGeom prst="rect">
            <a:avLst/>
          </a:prstGeom>
        </p:spPr>
        <p:txBody>
          <a:bodyPr/>
          <a:lstStyle/>
          <a:p>
            <a:endParaRPr lang="en-CA"/>
          </a:p>
        </p:txBody>
      </p:sp>
      <p:sp>
        <p:nvSpPr>
          <p:cNvPr id="6" name="Slide Number Placeholder 5">
            <a:extLst>
              <a:ext uri="{FF2B5EF4-FFF2-40B4-BE49-F238E27FC236}">
                <a16:creationId xmlns:a16="http://schemas.microsoft.com/office/drawing/2014/main" id="{FA07994E-119B-47C2-9E8D-D0FBB1D50471}"/>
              </a:ext>
            </a:extLst>
          </p:cNvPr>
          <p:cNvSpPr>
            <a:spLocks noGrp="1"/>
          </p:cNvSpPr>
          <p:nvPr>
            <p:ph type="sldNum" sz="quarter" idx="12"/>
          </p:nvPr>
        </p:nvSpPr>
        <p:spPr>
          <a:xfrm>
            <a:off x="8610600" y="6356350"/>
            <a:ext cx="2743200" cy="365125"/>
          </a:xfrm>
          <a:prstGeom prst="rect">
            <a:avLst/>
          </a:prstGeom>
        </p:spPr>
        <p:txBody>
          <a:bodyPr/>
          <a:lstStyle/>
          <a:p>
            <a:fld id="{80776354-5974-40A5-B41E-AD4171BFCBDF}" type="slidenum">
              <a:rPr lang="en-CA" smtClean="0"/>
              <a:t>‹#›</a:t>
            </a:fld>
            <a:endParaRPr lang="en-CA"/>
          </a:p>
        </p:txBody>
      </p:sp>
    </p:spTree>
    <p:extLst>
      <p:ext uri="{BB962C8B-B14F-4D97-AF65-F5344CB8AC3E}">
        <p14:creationId xmlns:p14="http://schemas.microsoft.com/office/powerpoint/2010/main" val="265146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39442-F3FE-42EA-BEC2-D2F3AE8EFC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0D18E17E-267A-419A-A751-7CD8396B0E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1703DBF-24FD-45B7-937A-792FF56C92AE}"/>
              </a:ext>
            </a:extLst>
          </p:cNvPr>
          <p:cNvSpPr>
            <a:spLocks noGrp="1"/>
          </p:cNvSpPr>
          <p:nvPr>
            <p:ph type="dt" sz="half" idx="10"/>
          </p:nvPr>
        </p:nvSpPr>
        <p:spPr>
          <a:xfrm>
            <a:off x="838200" y="6356350"/>
            <a:ext cx="2743200" cy="365125"/>
          </a:xfrm>
          <a:prstGeom prst="rect">
            <a:avLst/>
          </a:prstGeom>
        </p:spPr>
        <p:txBody>
          <a:bodyPr/>
          <a:lstStyle/>
          <a:p>
            <a:fld id="{349B1BB6-17BA-48C2-8395-62EAB74B79B4}" type="datetimeFigureOut">
              <a:rPr lang="en-CA" smtClean="0"/>
              <a:t>2018-03-09</a:t>
            </a:fld>
            <a:endParaRPr lang="en-CA"/>
          </a:p>
        </p:txBody>
      </p:sp>
      <p:sp>
        <p:nvSpPr>
          <p:cNvPr id="5" name="Footer Placeholder 4">
            <a:extLst>
              <a:ext uri="{FF2B5EF4-FFF2-40B4-BE49-F238E27FC236}">
                <a16:creationId xmlns:a16="http://schemas.microsoft.com/office/drawing/2014/main" id="{07C15F3F-569F-4771-B4ED-28DE178FBA97}"/>
              </a:ext>
            </a:extLst>
          </p:cNvPr>
          <p:cNvSpPr>
            <a:spLocks noGrp="1"/>
          </p:cNvSpPr>
          <p:nvPr>
            <p:ph type="ftr" sz="quarter" idx="11"/>
          </p:nvPr>
        </p:nvSpPr>
        <p:spPr>
          <a:xfrm>
            <a:off x="4038600" y="6356350"/>
            <a:ext cx="4114800" cy="365125"/>
          </a:xfrm>
          <a:prstGeom prst="rect">
            <a:avLst/>
          </a:prstGeom>
        </p:spPr>
        <p:txBody>
          <a:bodyPr/>
          <a:lstStyle/>
          <a:p>
            <a:endParaRPr lang="en-CA"/>
          </a:p>
        </p:txBody>
      </p:sp>
      <p:sp>
        <p:nvSpPr>
          <p:cNvPr id="6" name="Slide Number Placeholder 5">
            <a:extLst>
              <a:ext uri="{FF2B5EF4-FFF2-40B4-BE49-F238E27FC236}">
                <a16:creationId xmlns:a16="http://schemas.microsoft.com/office/drawing/2014/main" id="{86D0A3CB-0305-4CE0-95FE-B92072989BD5}"/>
              </a:ext>
            </a:extLst>
          </p:cNvPr>
          <p:cNvSpPr>
            <a:spLocks noGrp="1"/>
          </p:cNvSpPr>
          <p:nvPr>
            <p:ph type="sldNum" sz="quarter" idx="12"/>
          </p:nvPr>
        </p:nvSpPr>
        <p:spPr>
          <a:xfrm>
            <a:off x="8610600" y="6356350"/>
            <a:ext cx="2743200" cy="365125"/>
          </a:xfrm>
          <a:prstGeom prst="rect">
            <a:avLst/>
          </a:prstGeom>
        </p:spPr>
        <p:txBody>
          <a:bodyPr/>
          <a:lstStyle/>
          <a:p>
            <a:fld id="{80776354-5974-40A5-B41E-AD4171BFCBDF}" type="slidenum">
              <a:rPr lang="en-CA" smtClean="0"/>
              <a:t>‹#›</a:t>
            </a:fld>
            <a:endParaRPr lang="en-CA"/>
          </a:p>
        </p:txBody>
      </p:sp>
    </p:spTree>
    <p:extLst>
      <p:ext uri="{BB962C8B-B14F-4D97-AF65-F5344CB8AC3E}">
        <p14:creationId xmlns:p14="http://schemas.microsoft.com/office/powerpoint/2010/main" val="258966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4A341-B8F9-4F43-90EB-DAB7AC41EEE3}"/>
              </a:ext>
            </a:extLst>
          </p:cNvPr>
          <p:cNvSpPr>
            <a:spLocks noGrp="1"/>
          </p:cNvSpPr>
          <p:nvPr>
            <p:ph type="title"/>
          </p:nvPr>
        </p:nvSpPr>
        <p:spPr>
          <a:xfrm>
            <a:off x="838200" y="363600"/>
            <a:ext cx="10515600" cy="1324800"/>
          </a:xfrm>
        </p:spPr>
        <p:txBody>
          <a:bodyPr>
            <a:noAutofit/>
          </a:bodyPr>
          <a:lstStyle>
            <a:lvl1pPr>
              <a:defRPr sz="4400">
                <a:solidFill>
                  <a:schemeClr val="tx1">
                    <a:lumMod val="95000"/>
                    <a:lumOff val="5000"/>
                  </a:schemeClr>
                </a:solidFill>
              </a:defRPr>
            </a:lvl1pPr>
          </a:lstStyle>
          <a:p>
            <a:r>
              <a:rPr lang="en-US" dirty="0"/>
              <a:t>Click to edit Master title style</a:t>
            </a:r>
            <a:endParaRPr lang="en-CA" dirty="0"/>
          </a:p>
        </p:txBody>
      </p:sp>
      <p:sp>
        <p:nvSpPr>
          <p:cNvPr id="3" name="Content Placeholder 2">
            <a:extLst>
              <a:ext uri="{FF2B5EF4-FFF2-40B4-BE49-F238E27FC236}">
                <a16:creationId xmlns:a16="http://schemas.microsoft.com/office/drawing/2014/main" id="{04A01F5F-0DF9-4874-AA60-D190F80237D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70B2CE84-6341-4CFB-BAAF-2A291FA95BB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D3B162D3-56E3-4E93-85D5-153F71D577DD}"/>
              </a:ext>
            </a:extLst>
          </p:cNvPr>
          <p:cNvSpPr>
            <a:spLocks noGrp="1"/>
          </p:cNvSpPr>
          <p:nvPr>
            <p:ph type="dt" sz="half" idx="10"/>
          </p:nvPr>
        </p:nvSpPr>
        <p:spPr>
          <a:xfrm>
            <a:off x="838200" y="6356350"/>
            <a:ext cx="2743200" cy="365125"/>
          </a:xfrm>
          <a:prstGeom prst="rect">
            <a:avLst/>
          </a:prstGeom>
        </p:spPr>
        <p:txBody>
          <a:bodyPr/>
          <a:lstStyle/>
          <a:p>
            <a:fld id="{349B1BB6-17BA-48C2-8395-62EAB74B79B4}" type="datetimeFigureOut">
              <a:rPr lang="en-CA" smtClean="0"/>
              <a:t>2018-03-09</a:t>
            </a:fld>
            <a:endParaRPr lang="en-CA"/>
          </a:p>
        </p:txBody>
      </p:sp>
      <p:sp>
        <p:nvSpPr>
          <p:cNvPr id="6" name="Footer Placeholder 5">
            <a:extLst>
              <a:ext uri="{FF2B5EF4-FFF2-40B4-BE49-F238E27FC236}">
                <a16:creationId xmlns:a16="http://schemas.microsoft.com/office/drawing/2014/main" id="{51C90F25-5305-42D3-8116-216331EB72AA}"/>
              </a:ext>
            </a:extLst>
          </p:cNvPr>
          <p:cNvSpPr>
            <a:spLocks noGrp="1"/>
          </p:cNvSpPr>
          <p:nvPr>
            <p:ph type="ftr" sz="quarter" idx="11"/>
          </p:nvPr>
        </p:nvSpPr>
        <p:spPr>
          <a:xfrm>
            <a:off x="4038600" y="6356350"/>
            <a:ext cx="4114800" cy="365125"/>
          </a:xfrm>
          <a:prstGeom prst="rect">
            <a:avLst/>
          </a:prstGeom>
        </p:spPr>
        <p:txBody>
          <a:bodyPr/>
          <a:lstStyle/>
          <a:p>
            <a:endParaRPr lang="en-CA"/>
          </a:p>
        </p:txBody>
      </p:sp>
      <p:sp>
        <p:nvSpPr>
          <p:cNvPr id="7" name="Slide Number Placeholder 6">
            <a:extLst>
              <a:ext uri="{FF2B5EF4-FFF2-40B4-BE49-F238E27FC236}">
                <a16:creationId xmlns:a16="http://schemas.microsoft.com/office/drawing/2014/main" id="{A64D5B12-F0FB-4481-9949-C531D66A3CA7}"/>
              </a:ext>
            </a:extLst>
          </p:cNvPr>
          <p:cNvSpPr>
            <a:spLocks noGrp="1"/>
          </p:cNvSpPr>
          <p:nvPr>
            <p:ph type="sldNum" sz="quarter" idx="12"/>
          </p:nvPr>
        </p:nvSpPr>
        <p:spPr>
          <a:xfrm>
            <a:off x="8610600" y="6356350"/>
            <a:ext cx="2743200" cy="365125"/>
          </a:xfrm>
          <a:prstGeom prst="rect">
            <a:avLst/>
          </a:prstGeom>
        </p:spPr>
        <p:txBody>
          <a:bodyPr/>
          <a:lstStyle/>
          <a:p>
            <a:fld id="{80776354-5974-40A5-B41E-AD4171BFCBDF}" type="slidenum">
              <a:rPr lang="en-CA" smtClean="0"/>
              <a:t>‹#›</a:t>
            </a:fld>
            <a:endParaRPr lang="en-CA"/>
          </a:p>
        </p:txBody>
      </p:sp>
    </p:spTree>
    <p:extLst>
      <p:ext uri="{BB962C8B-B14F-4D97-AF65-F5344CB8AC3E}">
        <p14:creationId xmlns:p14="http://schemas.microsoft.com/office/powerpoint/2010/main" val="2344244358"/>
      </p:ext>
    </p:extLst>
  </p:cSld>
  <p:clrMapOvr>
    <a:masterClrMapping/>
  </p:clrMapOvr>
  <p:extLst mod="1">
    <p:ext uri="{DCECCB84-F9BA-43D5-87BE-67443E8EF086}">
      <p15:sldGuideLst xmlns:p15="http://schemas.microsoft.com/office/powerpoint/2012/main">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5006E-9612-4B5B-B9D6-319842F378CC}"/>
              </a:ext>
            </a:extLst>
          </p:cNvPr>
          <p:cNvSpPr>
            <a:spLocks noGrp="1"/>
          </p:cNvSpPr>
          <p:nvPr>
            <p:ph type="title"/>
          </p:nvPr>
        </p:nvSpPr>
        <p:spPr>
          <a:xfrm>
            <a:off x="839788" y="365125"/>
            <a:ext cx="10515600" cy="1325563"/>
          </a:xfrm>
        </p:spPr>
        <p:txBody>
          <a:bodyPr>
            <a:normAutofit/>
          </a:bodyPr>
          <a:lstStyle>
            <a:lvl1pPr>
              <a:defRPr sz="4400">
                <a:solidFill>
                  <a:schemeClr val="tx1">
                    <a:lumMod val="95000"/>
                    <a:lumOff val="5000"/>
                  </a:schemeClr>
                </a:solidFill>
              </a:defRPr>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6EA0239C-3A52-4BA2-9EA7-5153B67D3C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299B155-DC71-4F26-B565-C2E9EBCDE28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5DE48D62-CF83-44B0-8129-54FAF5620D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1FA1B36-252F-4195-B8E1-79F816A8981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62E4A17C-35CC-40ED-BAEF-87D258C51E49}"/>
              </a:ext>
            </a:extLst>
          </p:cNvPr>
          <p:cNvSpPr>
            <a:spLocks noGrp="1"/>
          </p:cNvSpPr>
          <p:nvPr>
            <p:ph type="dt" sz="half" idx="10"/>
          </p:nvPr>
        </p:nvSpPr>
        <p:spPr>
          <a:xfrm>
            <a:off x="838200" y="6356350"/>
            <a:ext cx="2743200" cy="365125"/>
          </a:xfrm>
          <a:prstGeom prst="rect">
            <a:avLst/>
          </a:prstGeom>
        </p:spPr>
        <p:txBody>
          <a:bodyPr/>
          <a:lstStyle/>
          <a:p>
            <a:fld id="{349B1BB6-17BA-48C2-8395-62EAB74B79B4}" type="datetimeFigureOut">
              <a:rPr lang="en-CA" smtClean="0"/>
              <a:t>2018-03-09</a:t>
            </a:fld>
            <a:endParaRPr lang="en-CA"/>
          </a:p>
        </p:txBody>
      </p:sp>
      <p:sp>
        <p:nvSpPr>
          <p:cNvPr id="8" name="Footer Placeholder 7">
            <a:extLst>
              <a:ext uri="{FF2B5EF4-FFF2-40B4-BE49-F238E27FC236}">
                <a16:creationId xmlns:a16="http://schemas.microsoft.com/office/drawing/2014/main" id="{00908122-560D-47B4-A7DC-8861A7101DC4}"/>
              </a:ext>
            </a:extLst>
          </p:cNvPr>
          <p:cNvSpPr>
            <a:spLocks noGrp="1"/>
          </p:cNvSpPr>
          <p:nvPr>
            <p:ph type="ftr" sz="quarter" idx="11"/>
          </p:nvPr>
        </p:nvSpPr>
        <p:spPr>
          <a:xfrm>
            <a:off x="4038600" y="6356350"/>
            <a:ext cx="4114800" cy="365125"/>
          </a:xfrm>
          <a:prstGeom prst="rect">
            <a:avLst/>
          </a:prstGeom>
        </p:spPr>
        <p:txBody>
          <a:bodyPr/>
          <a:lstStyle/>
          <a:p>
            <a:endParaRPr lang="en-CA"/>
          </a:p>
        </p:txBody>
      </p:sp>
      <p:sp>
        <p:nvSpPr>
          <p:cNvPr id="9" name="Slide Number Placeholder 8">
            <a:extLst>
              <a:ext uri="{FF2B5EF4-FFF2-40B4-BE49-F238E27FC236}">
                <a16:creationId xmlns:a16="http://schemas.microsoft.com/office/drawing/2014/main" id="{3104FF47-6DEE-4889-B131-EC047A70B90F}"/>
              </a:ext>
            </a:extLst>
          </p:cNvPr>
          <p:cNvSpPr>
            <a:spLocks noGrp="1"/>
          </p:cNvSpPr>
          <p:nvPr>
            <p:ph type="sldNum" sz="quarter" idx="12"/>
          </p:nvPr>
        </p:nvSpPr>
        <p:spPr>
          <a:xfrm>
            <a:off x="8610600" y="6356350"/>
            <a:ext cx="2743200" cy="365125"/>
          </a:xfrm>
          <a:prstGeom prst="rect">
            <a:avLst/>
          </a:prstGeom>
        </p:spPr>
        <p:txBody>
          <a:bodyPr/>
          <a:lstStyle/>
          <a:p>
            <a:fld id="{80776354-5974-40A5-B41E-AD4171BFCBDF}" type="slidenum">
              <a:rPr lang="en-CA" smtClean="0"/>
              <a:t>‹#›</a:t>
            </a:fld>
            <a:endParaRPr lang="en-CA"/>
          </a:p>
        </p:txBody>
      </p:sp>
    </p:spTree>
    <p:extLst>
      <p:ext uri="{BB962C8B-B14F-4D97-AF65-F5344CB8AC3E}">
        <p14:creationId xmlns:p14="http://schemas.microsoft.com/office/powerpoint/2010/main" val="2194107794"/>
      </p:ext>
    </p:extLst>
  </p:cSld>
  <p:clrMapOvr>
    <a:masterClrMapping/>
  </p:clrMapOvr>
  <p:extLst mod="1">
    <p:ext uri="{DCECCB84-F9BA-43D5-87BE-67443E8EF086}">
      <p15:sldGuideLst xmlns:p15="http://schemas.microsoft.com/office/powerpoint/2012/main">
        <p15:guide id="1" orient="horz" pos="232"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0E0F-B29B-440D-9283-D8598F0CB403}"/>
              </a:ext>
            </a:extLst>
          </p:cNvPr>
          <p:cNvSpPr>
            <a:spLocks noGrp="1"/>
          </p:cNvSpPr>
          <p:nvPr>
            <p:ph type="title"/>
          </p:nvPr>
        </p:nvSpPr>
        <p:spPr/>
        <p:txBody>
          <a:bodyPr>
            <a:normAutofit/>
          </a:bodyPr>
          <a:lstStyle>
            <a:lvl1pPr>
              <a:defRPr sz="4400">
                <a:solidFill>
                  <a:schemeClr val="tx1">
                    <a:lumMod val="95000"/>
                    <a:lumOff val="5000"/>
                  </a:schemeClr>
                </a:solidFill>
              </a:defRPr>
            </a:lvl1pPr>
          </a:lstStyle>
          <a:p>
            <a:r>
              <a:rPr lang="en-US"/>
              <a:t>Click to edit Master title style</a:t>
            </a:r>
            <a:endParaRPr lang="en-CA"/>
          </a:p>
        </p:txBody>
      </p:sp>
      <p:sp>
        <p:nvSpPr>
          <p:cNvPr id="3" name="Date Placeholder 2">
            <a:extLst>
              <a:ext uri="{FF2B5EF4-FFF2-40B4-BE49-F238E27FC236}">
                <a16:creationId xmlns:a16="http://schemas.microsoft.com/office/drawing/2014/main" id="{A414BA7D-30C1-46F5-BEF7-7439FCABE545}"/>
              </a:ext>
            </a:extLst>
          </p:cNvPr>
          <p:cNvSpPr>
            <a:spLocks noGrp="1"/>
          </p:cNvSpPr>
          <p:nvPr>
            <p:ph type="dt" sz="half" idx="10"/>
          </p:nvPr>
        </p:nvSpPr>
        <p:spPr>
          <a:xfrm>
            <a:off x="838200" y="6356350"/>
            <a:ext cx="2743200" cy="365125"/>
          </a:xfrm>
          <a:prstGeom prst="rect">
            <a:avLst/>
          </a:prstGeom>
        </p:spPr>
        <p:txBody>
          <a:bodyPr/>
          <a:lstStyle/>
          <a:p>
            <a:fld id="{349B1BB6-17BA-48C2-8395-62EAB74B79B4}" type="datetimeFigureOut">
              <a:rPr lang="en-CA" smtClean="0"/>
              <a:t>2018-03-09</a:t>
            </a:fld>
            <a:endParaRPr lang="en-CA"/>
          </a:p>
        </p:txBody>
      </p:sp>
      <p:sp>
        <p:nvSpPr>
          <p:cNvPr id="4" name="Footer Placeholder 3">
            <a:extLst>
              <a:ext uri="{FF2B5EF4-FFF2-40B4-BE49-F238E27FC236}">
                <a16:creationId xmlns:a16="http://schemas.microsoft.com/office/drawing/2014/main" id="{AA752371-6651-4329-A58C-F304DCF9FED5}"/>
              </a:ext>
            </a:extLst>
          </p:cNvPr>
          <p:cNvSpPr>
            <a:spLocks noGrp="1"/>
          </p:cNvSpPr>
          <p:nvPr>
            <p:ph type="ftr" sz="quarter" idx="11"/>
          </p:nvPr>
        </p:nvSpPr>
        <p:spPr>
          <a:xfrm>
            <a:off x="4038600" y="6356350"/>
            <a:ext cx="4114800" cy="365125"/>
          </a:xfrm>
          <a:prstGeom prst="rect">
            <a:avLst/>
          </a:prstGeom>
        </p:spPr>
        <p:txBody>
          <a:bodyPr/>
          <a:lstStyle/>
          <a:p>
            <a:endParaRPr lang="en-CA"/>
          </a:p>
        </p:txBody>
      </p:sp>
      <p:sp>
        <p:nvSpPr>
          <p:cNvPr id="5" name="Slide Number Placeholder 4">
            <a:extLst>
              <a:ext uri="{FF2B5EF4-FFF2-40B4-BE49-F238E27FC236}">
                <a16:creationId xmlns:a16="http://schemas.microsoft.com/office/drawing/2014/main" id="{89A60464-FE22-44D9-B5FE-BCB2C2BE541A}"/>
              </a:ext>
            </a:extLst>
          </p:cNvPr>
          <p:cNvSpPr>
            <a:spLocks noGrp="1"/>
          </p:cNvSpPr>
          <p:nvPr>
            <p:ph type="sldNum" sz="quarter" idx="12"/>
          </p:nvPr>
        </p:nvSpPr>
        <p:spPr>
          <a:xfrm>
            <a:off x="8610600" y="6356350"/>
            <a:ext cx="2743200" cy="365125"/>
          </a:xfrm>
          <a:prstGeom prst="rect">
            <a:avLst/>
          </a:prstGeom>
        </p:spPr>
        <p:txBody>
          <a:bodyPr/>
          <a:lstStyle/>
          <a:p>
            <a:fld id="{80776354-5974-40A5-B41E-AD4171BFCBDF}" type="slidenum">
              <a:rPr lang="en-CA" smtClean="0"/>
              <a:t>‹#›</a:t>
            </a:fld>
            <a:endParaRPr lang="en-CA"/>
          </a:p>
        </p:txBody>
      </p:sp>
    </p:spTree>
    <p:extLst>
      <p:ext uri="{BB962C8B-B14F-4D97-AF65-F5344CB8AC3E}">
        <p14:creationId xmlns:p14="http://schemas.microsoft.com/office/powerpoint/2010/main" val="909854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E90328-A974-4313-AFB3-C15257D9F0D0}"/>
              </a:ext>
            </a:extLst>
          </p:cNvPr>
          <p:cNvSpPr>
            <a:spLocks noGrp="1"/>
          </p:cNvSpPr>
          <p:nvPr>
            <p:ph type="dt" sz="half" idx="10"/>
          </p:nvPr>
        </p:nvSpPr>
        <p:spPr>
          <a:xfrm>
            <a:off x="838200" y="6356350"/>
            <a:ext cx="2743200" cy="365125"/>
          </a:xfrm>
          <a:prstGeom prst="rect">
            <a:avLst/>
          </a:prstGeom>
        </p:spPr>
        <p:txBody>
          <a:bodyPr/>
          <a:lstStyle/>
          <a:p>
            <a:fld id="{349B1BB6-17BA-48C2-8395-62EAB74B79B4}" type="datetimeFigureOut">
              <a:rPr lang="en-CA" smtClean="0"/>
              <a:t>2018-03-09</a:t>
            </a:fld>
            <a:endParaRPr lang="en-CA"/>
          </a:p>
        </p:txBody>
      </p:sp>
      <p:sp>
        <p:nvSpPr>
          <p:cNvPr id="3" name="Footer Placeholder 2">
            <a:extLst>
              <a:ext uri="{FF2B5EF4-FFF2-40B4-BE49-F238E27FC236}">
                <a16:creationId xmlns:a16="http://schemas.microsoft.com/office/drawing/2014/main" id="{174B9563-8E55-4466-9900-A84767B2300A}"/>
              </a:ext>
            </a:extLst>
          </p:cNvPr>
          <p:cNvSpPr>
            <a:spLocks noGrp="1"/>
          </p:cNvSpPr>
          <p:nvPr>
            <p:ph type="ftr" sz="quarter" idx="11"/>
          </p:nvPr>
        </p:nvSpPr>
        <p:spPr>
          <a:xfrm>
            <a:off x="4038600" y="6356350"/>
            <a:ext cx="4114800" cy="365125"/>
          </a:xfrm>
          <a:prstGeom prst="rect">
            <a:avLst/>
          </a:prstGeom>
        </p:spPr>
        <p:txBody>
          <a:bodyPr/>
          <a:lstStyle/>
          <a:p>
            <a:endParaRPr lang="en-CA"/>
          </a:p>
        </p:txBody>
      </p:sp>
      <p:sp>
        <p:nvSpPr>
          <p:cNvPr id="4" name="Slide Number Placeholder 3">
            <a:extLst>
              <a:ext uri="{FF2B5EF4-FFF2-40B4-BE49-F238E27FC236}">
                <a16:creationId xmlns:a16="http://schemas.microsoft.com/office/drawing/2014/main" id="{0E3844D0-7ED2-4EA9-BAE9-FAAD7C8B7978}"/>
              </a:ext>
            </a:extLst>
          </p:cNvPr>
          <p:cNvSpPr>
            <a:spLocks noGrp="1"/>
          </p:cNvSpPr>
          <p:nvPr>
            <p:ph type="sldNum" sz="quarter" idx="12"/>
          </p:nvPr>
        </p:nvSpPr>
        <p:spPr>
          <a:xfrm>
            <a:off x="8610600" y="6356350"/>
            <a:ext cx="2743200" cy="365125"/>
          </a:xfrm>
          <a:prstGeom prst="rect">
            <a:avLst/>
          </a:prstGeom>
        </p:spPr>
        <p:txBody>
          <a:bodyPr/>
          <a:lstStyle/>
          <a:p>
            <a:fld id="{80776354-5974-40A5-B41E-AD4171BFCBDF}" type="slidenum">
              <a:rPr lang="en-CA" smtClean="0"/>
              <a:t>‹#›</a:t>
            </a:fld>
            <a:endParaRPr lang="en-CA"/>
          </a:p>
        </p:txBody>
      </p:sp>
    </p:spTree>
    <p:extLst>
      <p:ext uri="{BB962C8B-B14F-4D97-AF65-F5344CB8AC3E}">
        <p14:creationId xmlns:p14="http://schemas.microsoft.com/office/powerpoint/2010/main" val="1295390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3AFEF-A2DF-4C48-9412-2682A0CE65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3C9BAFE8-8664-4B71-80BC-207C5FBD97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EFFA1BA1-2FD9-49F4-95DE-5FC17F49BE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043D4A3-596C-453B-88A8-149B2C85DAE0}"/>
              </a:ext>
            </a:extLst>
          </p:cNvPr>
          <p:cNvSpPr>
            <a:spLocks noGrp="1"/>
          </p:cNvSpPr>
          <p:nvPr>
            <p:ph type="dt" sz="half" idx="10"/>
          </p:nvPr>
        </p:nvSpPr>
        <p:spPr>
          <a:xfrm>
            <a:off x="838200" y="6356350"/>
            <a:ext cx="2743200" cy="365125"/>
          </a:xfrm>
          <a:prstGeom prst="rect">
            <a:avLst/>
          </a:prstGeom>
        </p:spPr>
        <p:txBody>
          <a:bodyPr/>
          <a:lstStyle/>
          <a:p>
            <a:fld id="{349B1BB6-17BA-48C2-8395-62EAB74B79B4}" type="datetimeFigureOut">
              <a:rPr lang="en-CA" smtClean="0"/>
              <a:t>2018-03-09</a:t>
            </a:fld>
            <a:endParaRPr lang="en-CA"/>
          </a:p>
        </p:txBody>
      </p:sp>
      <p:sp>
        <p:nvSpPr>
          <p:cNvPr id="6" name="Footer Placeholder 5">
            <a:extLst>
              <a:ext uri="{FF2B5EF4-FFF2-40B4-BE49-F238E27FC236}">
                <a16:creationId xmlns:a16="http://schemas.microsoft.com/office/drawing/2014/main" id="{86EB692B-7D6E-48CE-BBAE-C85810AB332A}"/>
              </a:ext>
            </a:extLst>
          </p:cNvPr>
          <p:cNvSpPr>
            <a:spLocks noGrp="1"/>
          </p:cNvSpPr>
          <p:nvPr>
            <p:ph type="ftr" sz="quarter" idx="11"/>
          </p:nvPr>
        </p:nvSpPr>
        <p:spPr>
          <a:xfrm>
            <a:off x="4038600" y="6356350"/>
            <a:ext cx="4114800" cy="365125"/>
          </a:xfrm>
          <a:prstGeom prst="rect">
            <a:avLst/>
          </a:prstGeom>
        </p:spPr>
        <p:txBody>
          <a:bodyPr/>
          <a:lstStyle/>
          <a:p>
            <a:endParaRPr lang="en-CA"/>
          </a:p>
        </p:txBody>
      </p:sp>
      <p:sp>
        <p:nvSpPr>
          <p:cNvPr id="7" name="Slide Number Placeholder 6">
            <a:extLst>
              <a:ext uri="{FF2B5EF4-FFF2-40B4-BE49-F238E27FC236}">
                <a16:creationId xmlns:a16="http://schemas.microsoft.com/office/drawing/2014/main" id="{C7756450-8C2F-4965-BA23-D07B2EC0BCF6}"/>
              </a:ext>
            </a:extLst>
          </p:cNvPr>
          <p:cNvSpPr>
            <a:spLocks noGrp="1"/>
          </p:cNvSpPr>
          <p:nvPr>
            <p:ph type="sldNum" sz="quarter" idx="12"/>
          </p:nvPr>
        </p:nvSpPr>
        <p:spPr>
          <a:xfrm>
            <a:off x="8610600" y="6356350"/>
            <a:ext cx="2743200" cy="365125"/>
          </a:xfrm>
          <a:prstGeom prst="rect">
            <a:avLst/>
          </a:prstGeom>
        </p:spPr>
        <p:txBody>
          <a:bodyPr/>
          <a:lstStyle/>
          <a:p>
            <a:fld id="{80776354-5974-40A5-B41E-AD4171BFCBDF}" type="slidenum">
              <a:rPr lang="en-CA" smtClean="0"/>
              <a:t>‹#›</a:t>
            </a:fld>
            <a:endParaRPr lang="en-CA"/>
          </a:p>
        </p:txBody>
      </p:sp>
    </p:spTree>
    <p:extLst>
      <p:ext uri="{BB962C8B-B14F-4D97-AF65-F5344CB8AC3E}">
        <p14:creationId xmlns:p14="http://schemas.microsoft.com/office/powerpoint/2010/main" val="1963193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54423-CE78-4485-B704-1D9E5F4959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3044A5C3-043E-48FE-ABEF-7D325245CE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490D58DC-2794-4A09-A864-7F4372F823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ED069AC-5355-446D-A0E3-7AEEDA9C1BB9}"/>
              </a:ext>
            </a:extLst>
          </p:cNvPr>
          <p:cNvSpPr>
            <a:spLocks noGrp="1"/>
          </p:cNvSpPr>
          <p:nvPr>
            <p:ph type="dt" sz="half" idx="10"/>
          </p:nvPr>
        </p:nvSpPr>
        <p:spPr>
          <a:xfrm>
            <a:off x="838200" y="6356350"/>
            <a:ext cx="2743200" cy="365125"/>
          </a:xfrm>
          <a:prstGeom prst="rect">
            <a:avLst/>
          </a:prstGeom>
        </p:spPr>
        <p:txBody>
          <a:bodyPr/>
          <a:lstStyle/>
          <a:p>
            <a:fld id="{349B1BB6-17BA-48C2-8395-62EAB74B79B4}" type="datetimeFigureOut">
              <a:rPr lang="en-CA" smtClean="0"/>
              <a:t>2018-03-09</a:t>
            </a:fld>
            <a:endParaRPr lang="en-CA"/>
          </a:p>
        </p:txBody>
      </p:sp>
      <p:sp>
        <p:nvSpPr>
          <p:cNvPr id="6" name="Footer Placeholder 5">
            <a:extLst>
              <a:ext uri="{FF2B5EF4-FFF2-40B4-BE49-F238E27FC236}">
                <a16:creationId xmlns:a16="http://schemas.microsoft.com/office/drawing/2014/main" id="{C37A63A0-611D-4848-8878-1F7DB1307B48}"/>
              </a:ext>
            </a:extLst>
          </p:cNvPr>
          <p:cNvSpPr>
            <a:spLocks noGrp="1"/>
          </p:cNvSpPr>
          <p:nvPr>
            <p:ph type="ftr" sz="quarter" idx="11"/>
          </p:nvPr>
        </p:nvSpPr>
        <p:spPr>
          <a:xfrm>
            <a:off x="4038600" y="6356350"/>
            <a:ext cx="4114800" cy="365125"/>
          </a:xfrm>
          <a:prstGeom prst="rect">
            <a:avLst/>
          </a:prstGeom>
        </p:spPr>
        <p:txBody>
          <a:bodyPr/>
          <a:lstStyle/>
          <a:p>
            <a:endParaRPr lang="en-CA"/>
          </a:p>
        </p:txBody>
      </p:sp>
      <p:sp>
        <p:nvSpPr>
          <p:cNvPr id="7" name="Slide Number Placeholder 6">
            <a:extLst>
              <a:ext uri="{FF2B5EF4-FFF2-40B4-BE49-F238E27FC236}">
                <a16:creationId xmlns:a16="http://schemas.microsoft.com/office/drawing/2014/main" id="{8E6008F5-7605-4852-9EA9-CF1955F523F8}"/>
              </a:ext>
            </a:extLst>
          </p:cNvPr>
          <p:cNvSpPr>
            <a:spLocks noGrp="1"/>
          </p:cNvSpPr>
          <p:nvPr>
            <p:ph type="sldNum" sz="quarter" idx="12"/>
          </p:nvPr>
        </p:nvSpPr>
        <p:spPr>
          <a:xfrm>
            <a:off x="8610600" y="6356350"/>
            <a:ext cx="2743200" cy="365125"/>
          </a:xfrm>
          <a:prstGeom prst="rect">
            <a:avLst/>
          </a:prstGeom>
        </p:spPr>
        <p:txBody>
          <a:bodyPr/>
          <a:lstStyle/>
          <a:p>
            <a:fld id="{80776354-5974-40A5-B41E-AD4171BFCBDF}" type="slidenum">
              <a:rPr lang="en-CA" smtClean="0"/>
              <a:t>‹#›</a:t>
            </a:fld>
            <a:endParaRPr lang="en-CA"/>
          </a:p>
        </p:txBody>
      </p:sp>
    </p:spTree>
    <p:extLst>
      <p:ext uri="{BB962C8B-B14F-4D97-AF65-F5344CB8AC3E}">
        <p14:creationId xmlns:p14="http://schemas.microsoft.com/office/powerpoint/2010/main" val="1032508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2B9D50-3460-4C97-9A6C-BE8B1D17AC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9481DBA-CBBD-41F7-BA1B-0E8EAAD239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extLst>
      <p:ext uri="{BB962C8B-B14F-4D97-AF65-F5344CB8AC3E}">
        <p14:creationId xmlns:p14="http://schemas.microsoft.com/office/powerpoint/2010/main" val="16589135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1.emf"/></Relationships>
</file>

<file path=ppt/slides/_rels/slide2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1.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5.sv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57DF9A8-AD1C-4AF0-B0F1-633A54DE0DF8}"/>
              </a:ext>
            </a:extLst>
          </p:cNvPr>
          <p:cNvSpPr>
            <a:spLocks noGrp="1"/>
          </p:cNvSpPr>
          <p:nvPr>
            <p:ph type="ctrTitle"/>
          </p:nvPr>
        </p:nvSpPr>
        <p:spPr/>
        <p:txBody>
          <a:bodyPr>
            <a:normAutofit/>
          </a:bodyPr>
          <a:lstStyle/>
          <a:p>
            <a:r>
              <a:rPr lang="en-CA" b="1" dirty="0">
                <a:solidFill>
                  <a:schemeClr val="accent2"/>
                </a:solidFill>
                <a:latin typeface="Open Sans Light" panose="020B0306030504020204" pitchFamily="34" charset="0"/>
                <a:ea typeface="Open Sans Light" panose="020B0306030504020204" pitchFamily="34" charset="0"/>
                <a:cs typeface="Open Sans Light" panose="020B0306030504020204" pitchFamily="34" charset="0"/>
              </a:rPr>
              <a:t>Investment Banking Pitchbook Template</a:t>
            </a:r>
            <a:endParaRPr lang="en-CA" b="1"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 name="Subtitle 1">
            <a:extLst>
              <a:ext uri="{FF2B5EF4-FFF2-40B4-BE49-F238E27FC236}">
                <a16:creationId xmlns:a16="http://schemas.microsoft.com/office/drawing/2014/main" id="{79D2A0F3-5757-4A98-9C7A-9A87573BB273}"/>
              </a:ext>
            </a:extLst>
          </p:cNvPr>
          <p:cNvSpPr>
            <a:spLocks noGrp="1"/>
          </p:cNvSpPr>
          <p:nvPr>
            <p:ph type="subTitle" idx="1"/>
          </p:nvPr>
        </p:nvSpPr>
        <p:spPr/>
        <p:txBody>
          <a:bodyPr/>
          <a:lstStyle/>
          <a:p>
            <a:endParaRPr lang="en-CA"/>
          </a:p>
        </p:txBody>
      </p:sp>
    </p:spTree>
    <p:extLst>
      <p:ext uri="{BB962C8B-B14F-4D97-AF65-F5344CB8AC3E}">
        <p14:creationId xmlns:p14="http://schemas.microsoft.com/office/powerpoint/2010/main" val="425224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4AF743B8-EF17-4026-8B14-1A3A31552304}"/>
              </a:ext>
            </a:extLst>
          </p:cNvPr>
          <p:cNvSpPr txBox="1"/>
          <p:nvPr/>
        </p:nvSpPr>
        <p:spPr>
          <a:xfrm>
            <a:off x="7339587" y="1198800"/>
            <a:ext cx="4480938" cy="261610"/>
          </a:xfrm>
          <a:prstGeom prst="rect">
            <a:avLst/>
          </a:prstGeom>
          <a:solidFill>
            <a:srgbClr val="132E57"/>
          </a:solidFill>
        </p:spPr>
        <p:txBody>
          <a:bodyPr wrap="square" rtlCol="0">
            <a:spAutoFit/>
          </a:bodyPr>
          <a:lstStyle/>
          <a:p>
            <a:r>
              <a:rPr lang="en-US" sz="1100" b="1" dirty="0">
                <a:solidFill>
                  <a:schemeClr val="bg1"/>
                </a:solidFill>
              </a:rPr>
              <a:t>Industry Spending</a:t>
            </a:r>
            <a:endParaRPr lang="en-CA" sz="1100" b="1" dirty="0">
              <a:solidFill>
                <a:schemeClr val="bg1"/>
              </a:solidFill>
            </a:endParaRPr>
          </a:p>
        </p:txBody>
      </p:sp>
      <p:pic>
        <p:nvPicPr>
          <p:cNvPr id="14" name="Picture 13">
            <a:extLst>
              <a:ext uri="{FF2B5EF4-FFF2-40B4-BE49-F238E27FC236}">
                <a16:creationId xmlns:a16="http://schemas.microsoft.com/office/drawing/2014/main" id="{7BE2E929-9FD1-4318-BB62-67D3E9DEEA47}"/>
              </a:ext>
            </a:extLst>
          </p:cNvPr>
          <p:cNvPicPr>
            <a:picLocks noChangeAspect="1"/>
          </p:cNvPicPr>
          <p:nvPr/>
        </p:nvPicPr>
        <p:blipFill>
          <a:blip r:embed="rId2"/>
          <a:stretch>
            <a:fillRect/>
          </a:stretch>
        </p:blipFill>
        <p:spPr>
          <a:xfrm>
            <a:off x="7339587" y="1600540"/>
            <a:ext cx="4480938" cy="2160000"/>
          </a:xfrm>
          <a:prstGeom prst="rect">
            <a:avLst/>
          </a:prstGeom>
        </p:spPr>
      </p:pic>
      <p:graphicFrame>
        <p:nvGraphicFramePr>
          <p:cNvPr id="12" name="Group 294"/>
          <p:cNvGraphicFramePr>
            <a:graphicFrameLocks noGrp="1"/>
          </p:cNvGraphicFramePr>
          <p:nvPr>
            <p:extLst/>
          </p:nvPr>
        </p:nvGraphicFramePr>
        <p:xfrm>
          <a:off x="370800" y="1198800"/>
          <a:ext cx="6620186" cy="4481501"/>
        </p:xfrm>
        <a:graphic>
          <a:graphicData uri="http://schemas.openxmlformats.org/drawingml/2006/table">
            <a:tbl>
              <a:tblPr/>
              <a:tblGrid>
                <a:gridCol w="4653071">
                  <a:extLst>
                    <a:ext uri="{9D8B030D-6E8A-4147-A177-3AD203B41FA5}">
                      <a16:colId xmlns:a16="http://schemas.microsoft.com/office/drawing/2014/main" val="20000"/>
                    </a:ext>
                  </a:extLst>
                </a:gridCol>
                <a:gridCol w="1967115">
                  <a:extLst>
                    <a:ext uri="{9D8B030D-6E8A-4147-A177-3AD203B41FA5}">
                      <a16:colId xmlns:a16="http://schemas.microsoft.com/office/drawing/2014/main" val="20001"/>
                    </a:ext>
                  </a:extLst>
                </a:gridCol>
              </a:tblGrid>
              <a:tr h="233155">
                <a:tc gridSpan="2">
                  <a:txBody>
                    <a:bodyPr/>
                    <a:lstStyle/>
                    <a:p>
                      <a:pPr marL="0" marR="0" lvl="0" indent="0" algn="l" defTabSz="914400" rtl="0" eaLnBrk="1" fontAlgn="base" latinLnBrk="0" hangingPunct="1">
                        <a:lnSpc>
                          <a:spcPct val="100000"/>
                        </a:lnSpc>
                        <a:spcBef>
                          <a:spcPts val="600"/>
                        </a:spcBef>
                        <a:spcAft>
                          <a:spcPts val="300"/>
                        </a:spcAft>
                        <a:buClr>
                          <a:srgbClr val="003399"/>
                        </a:buClr>
                        <a:buSzTx/>
                        <a:buFont typeface="Wingdings" pitchFamily="2" charset="2"/>
                        <a:buNone/>
                        <a:tabLst/>
                      </a:pPr>
                      <a:r>
                        <a:rPr kumimoji="0" lang="en-US" sz="1000" b="1" i="0" u="none" strike="noStrike" cap="none" normalizeH="0" baseline="0" dirty="0">
                          <a:ln>
                            <a:noFill/>
                          </a:ln>
                          <a:solidFill>
                            <a:schemeClr val="bg1"/>
                          </a:solidFill>
                          <a:effectLst/>
                          <a:latin typeface="+mj-lt"/>
                          <a:ea typeface="MS PGothic" pitchFamily="34" charset="-128"/>
                          <a:cs typeface="Arial" charset="0"/>
                        </a:rPr>
                        <a:t>Industry Revenue Breakdown by Major Segment (2016)</a:t>
                      </a:r>
                    </a:p>
                  </a:txBody>
                  <a:tcPr marT="0" marB="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solidFill>
                      <a:schemeClr val="accent6"/>
                    </a:solidFill>
                  </a:tcPr>
                </a:tc>
                <a:tc hMerge="1">
                  <a:txBody>
                    <a:bodyPr/>
                    <a:lstStyle/>
                    <a:p>
                      <a:endParaRPr lang="en-US"/>
                    </a:p>
                  </a:txBody>
                  <a:tcPr/>
                </a:tc>
                <a:extLst>
                  <a:ext uri="{0D108BD9-81ED-4DB2-BD59-A6C34878D82A}">
                    <a16:rowId xmlns:a16="http://schemas.microsoft.com/office/drawing/2014/main" val="10001"/>
                  </a:ext>
                </a:extLst>
              </a:tr>
              <a:tr h="233155">
                <a:tc>
                  <a:txBody>
                    <a:bodyPr/>
                    <a:lstStyle/>
                    <a:p>
                      <a:pPr marL="0" marR="0" lvl="0" indent="0" algn="l" defTabSz="914400" rtl="0" eaLnBrk="1" fontAlgn="base" latinLnBrk="0" hangingPunct="1">
                        <a:lnSpc>
                          <a:spcPct val="100000"/>
                        </a:lnSpc>
                        <a:spcBef>
                          <a:spcPts val="600"/>
                        </a:spcBef>
                        <a:spcAft>
                          <a:spcPts val="300"/>
                        </a:spcAft>
                        <a:buClr>
                          <a:srgbClr val="003399"/>
                        </a:buClr>
                        <a:buSzTx/>
                        <a:buFont typeface="Wingdings" pitchFamily="2" charset="2"/>
                        <a:buNone/>
                        <a:tabLst/>
                      </a:pPr>
                      <a:r>
                        <a:rPr kumimoji="0" lang="en-US" sz="1000" b="0" i="0" u="none" strike="noStrike" cap="none" normalizeH="0" baseline="0" dirty="0">
                          <a:ln>
                            <a:noFill/>
                          </a:ln>
                          <a:solidFill>
                            <a:schemeClr val="tx1"/>
                          </a:solidFill>
                          <a:effectLst/>
                          <a:latin typeface="+mj-lt"/>
                          <a:ea typeface="MS PGothic" pitchFamily="34" charset="-128"/>
                          <a:cs typeface="Arial" charset="0"/>
                        </a:rPr>
                        <a:t>Growing Vertical Revenue</a:t>
                      </a:r>
                    </a:p>
                  </a:txBody>
                  <a:tcPr marT="0" marB="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ts val="600"/>
                        </a:spcBef>
                        <a:spcAft>
                          <a:spcPts val="300"/>
                        </a:spcAft>
                        <a:buClr>
                          <a:srgbClr val="003399"/>
                        </a:buClr>
                        <a:buSzTx/>
                        <a:buFont typeface="Wingdings" pitchFamily="2" charset="2"/>
                        <a:buNone/>
                        <a:tabLst/>
                      </a:pPr>
                      <a:endParaRPr kumimoji="0" lang="en-US" sz="1000" b="0" i="0" u="none" strike="noStrike" cap="none" normalizeH="0" baseline="0" dirty="0">
                        <a:ln>
                          <a:noFill/>
                        </a:ln>
                        <a:solidFill>
                          <a:schemeClr val="tx1"/>
                        </a:solidFill>
                        <a:effectLst/>
                        <a:latin typeface="+mj-lt"/>
                        <a:ea typeface="MS PGothic" pitchFamily="34" charset="-128"/>
                        <a:cs typeface="Arial" charset="0"/>
                      </a:endParaRPr>
                    </a:p>
                  </a:txBody>
                  <a:tcPr marT="0" marB="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2"/>
                  </a:ext>
                </a:extLst>
              </a:tr>
              <a:tr h="233155">
                <a:tc>
                  <a:txBody>
                    <a:bodyPr/>
                    <a:lstStyle/>
                    <a:p>
                      <a:pPr marL="0" marR="0" lvl="0" indent="-287337" algn="l" defTabSz="914400" rtl="0" eaLnBrk="1" fontAlgn="base" latinLnBrk="0" hangingPunct="1">
                        <a:lnSpc>
                          <a:spcPct val="100000"/>
                        </a:lnSpc>
                        <a:spcBef>
                          <a:spcPts val="600"/>
                        </a:spcBef>
                        <a:spcAft>
                          <a:spcPts val="300"/>
                        </a:spcAft>
                        <a:buClr>
                          <a:srgbClr val="003399"/>
                        </a:buClr>
                        <a:buSzTx/>
                        <a:buFont typeface="Wingdings" pitchFamily="2" charset="2"/>
                        <a:buNone/>
                        <a:tabLst/>
                      </a:pPr>
                      <a:r>
                        <a:rPr kumimoji="0" lang="en-US" sz="1000" b="0" i="0" u="none" strike="noStrike" cap="none" normalizeH="0" baseline="0" dirty="0">
                          <a:ln>
                            <a:noFill/>
                          </a:ln>
                          <a:solidFill>
                            <a:schemeClr val="tx1"/>
                          </a:solidFill>
                          <a:effectLst/>
                          <a:latin typeface="+mj-lt"/>
                          <a:ea typeface="MS PGothic" pitchFamily="34" charset="-128"/>
                          <a:cs typeface="Arial" charset="0"/>
                        </a:rPr>
                        <a:t>New Vertical Revenue</a:t>
                      </a:r>
                    </a:p>
                  </a:txBody>
                  <a:tcPr marT="0" marB="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600"/>
                        </a:spcBef>
                        <a:spcAft>
                          <a:spcPts val="300"/>
                        </a:spcAft>
                        <a:buClr>
                          <a:srgbClr val="003399"/>
                        </a:buClr>
                        <a:buSzTx/>
                        <a:buFont typeface="Wingdings" pitchFamily="2" charset="2"/>
                        <a:buNone/>
                        <a:tabLst/>
                      </a:pPr>
                      <a:endParaRPr kumimoji="0" lang="en-US" sz="1000" b="0" i="0" u="none" strike="noStrike" cap="none" normalizeH="0" baseline="0" dirty="0">
                        <a:ln>
                          <a:noFill/>
                        </a:ln>
                        <a:solidFill>
                          <a:schemeClr val="tx1"/>
                        </a:solidFill>
                        <a:effectLst/>
                        <a:latin typeface="+mj-lt"/>
                        <a:ea typeface="MS PGothic" pitchFamily="34" charset="-128"/>
                        <a:cs typeface="Arial" charset="0"/>
                      </a:endParaRPr>
                    </a:p>
                  </a:txBody>
                  <a:tcPr marT="0" marB="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33155">
                <a:tc>
                  <a:txBody>
                    <a:bodyPr/>
                    <a:lstStyle/>
                    <a:p>
                      <a:pPr marL="0" marR="0" lvl="0" indent="-287337" algn="l" defTabSz="914400" rtl="0" eaLnBrk="1" fontAlgn="base" latinLnBrk="0" hangingPunct="1">
                        <a:lnSpc>
                          <a:spcPct val="100000"/>
                        </a:lnSpc>
                        <a:spcBef>
                          <a:spcPts val="600"/>
                        </a:spcBef>
                        <a:spcAft>
                          <a:spcPts val="300"/>
                        </a:spcAft>
                        <a:buClr>
                          <a:srgbClr val="003399"/>
                        </a:buClr>
                        <a:buSzTx/>
                        <a:buFont typeface="Wingdings" pitchFamily="2" charset="2"/>
                        <a:buNone/>
                        <a:tabLst/>
                      </a:pPr>
                      <a:r>
                        <a:rPr kumimoji="0" lang="en-US" sz="1000" b="0" i="0" u="none" strike="noStrike" cap="none" normalizeH="0" baseline="0" dirty="0">
                          <a:ln>
                            <a:noFill/>
                          </a:ln>
                          <a:solidFill>
                            <a:schemeClr val="tx1"/>
                          </a:solidFill>
                          <a:effectLst/>
                          <a:latin typeface="+mj-lt"/>
                          <a:ea typeface="MS PGothic" pitchFamily="34" charset="-128"/>
                          <a:cs typeface="Arial" charset="0"/>
                        </a:rPr>
                        <a:t>Stagnating Vertical Revenue</a:t>
                      </a:r>
                    </a:p>
                  </a:txBody>
                  <a:tcPr marT="0" marB="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ts val="600"/>
                        </a:spcBef>
                        <a:spcAft>
                          <a:spcPts val="300"/>
                        </a:spcAft>
                        <a:buClr>
                          <a:srgbClr val="003399"/>
                        </a:buClr>
                        <a:buSzTx/>
                        <a:buFont typeface="Wingdings" pitchFamily="2" charset="2"/>
                        <a:buNone/>
                        <a:tabLst/>
                      </a:pPr>
                      <a:endParaRPr kumimoji="0" lang="en-US" sz="1000" b="0" i="0" u="none" strike="noStrike" cap="none" normalizeH="0" baseline="0" dirty="0">
                        <a:ln>
                          <a:noFill/>
                        </a:ln>
                        <a:solidFill>
                          <a:schemeClr val="tx1"/>
                        </a:solidFill>
                        <a:effectLst/>
                        <a:latin typeface="+mj-lt"/>
                        <a:ea typeface="MS PGothic" pitchFamily="34" charset="-128"/>
                        <a:cs typeface="Arial" charset="0"/>
                      </a:endParaRPr>
                    </a:p>
                  </a:txBody>
                  <a:tcPr marT="0" marB="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4"/>
                  </a:ext>
                </a:extLst>
              </a:tr>
              <a:tr h="233155">
                <a:tc>
                  <a:txBody>
                    <a:bodyPr/>
                    <a:lstStyle/>
                    <a:p>
                      <a:pPr marL="0" marR="0" lvl="0" indent="-287337" algn="l" defTabSz="914400" rtl="0" eaLnBrk="1" fontAlgn="base" latinLnBrk="0" hangingPunct="1">
                        <a:lnSpc>
                          <a:spcPct val="100000"/>
                        </a:lnSpc>
                        <a:spcBef>
                          <a:spcPts val="600"/>
                        </a:spcBef>
                        <a:spcAft>
                          <a:spcPts val="300"/>
                        </a:spcAft>
                        <a:buClr>
                          <a:srgbClr val="003399"/>
                        </a:buClr>
                        <a:buSzTx/>
                        <a:buFont typeface="Wingdings" pitchFamily="2" charset="2"/>
                        <a:buNone/>
                        <a:tabLst/>
                      </a:pPr>
                      <a:r>
                        <a:rPr kumimoji="0" lang="en-US" sz="1000" b="0" i="0" u="none" strike="noStrike" cap="none" normalizeH="0" baseline="0" dirty="0">
                          <a:ln>
                            <a:noFill/>
                          </a:ln>
                          <a:solidFill>
                            <a:schemeClr val="tx1"/>
                          </a:solidFill>
                          <a:effectLst/>
                          <a:latin typeface="+mj-lt"/>
                          <a:ea typeface="MS PGothic" pitchFamily="34" charset="-128"/>
                          <a:cs typeface="Arial" charset="0"/>
                        </a:rPr>
                        <a:t>Declining Vertical Revenue</a:t>
                      </a:r>
                    </a:p>
                  </a:txBody>
                  <a:tcPr marT="0" marB="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600"/>
                        </a:spcBef>
                        <a:spcAft>
                          <a:spcPts val="300"/>
                        </a:spcAft>
                        <a:buClr>
                          <a:srgbClr val="003399"/>
                        </a:buClr>
                        <a:buSzTx/>
                        <a:buFont typeface="Wingdings" pitchFamily="2" charset="2"/>
                        <a:buNone/>
                        <a:tabLst/>
                      </a:pPr>
                      <a:endParaRPr kumimoji="0" lang="en-US" sz="1000" b="0" i="0" u="none" strike="noStrike" cap="none" normalizeH="0" baseline="0" dirty="0">
                        <a:ln>
                          <a:noFill/>
                        </a:ln>
                        <a:solidFill>
                          <a:schemeClr val="tx1"/>
                        </a:solidFill>
                        <a:effectLst/>
                        <a:latin typeface="+mj-lt"/>
                        <a:ea typeface="MS PGothic" pitchFamily="34" charset="-128"/>
                        <a:cs typeface="Arial" charset="0"/>
                      </a:endParaRPr>
                    </a:p>
                  </a:txBody>
                  <a:tcPr marT="0" marB="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233155">
                <a:tc gridSpan="2">
                  <a:txBody>
                    <a:bodyPr/>
                    <a:lstStyle/>
                    <a:p>
                      <a:pPr marL="0" marR="0" lvl="0" indent="0" algn="l" defTabSz="914400" rtl="0" eaLnBrk="1" fontAlgn="base" latinLnBrk="0" hangingPunct="1">
                        <a:lnSpc>
                          <a:spcPct val="100000"/>
                        </a:lnSpc>
                        <a:spcBef>
                          <a:spcPts val="600"/>
                        </a:spcBef>
                        <a:spcAft>
                          <a:spcPts val="300"/>
                        </a:spcAft>
                        <a:buClr>
                          <a:srgbClr val="003399"/>
                        </a:buClr>
                        <a:buSzTx/>
                        <a:buFont typeface="Wingdings" pitchFamily="2" charset="2"/>
                        <a:buNone/>
                        <a:tabLst/>
                      </a:pPr>
                      <a:r>
                        <a:rPr kumimoji="0" lang="en-US" sz="1000" b="1" i="0" u="none" strike="noStrike" cap="none" normalizeH="0" baseline="0" dirty="0">
                          <a:ln>
                            <a:noFill/>
                          </a:ln>
                          <a:solidFill>
                            <a:schemeClr val="bg1"/>
                          </a:solidFill>
                          <a:effectLst/>
                          <a:latin typeface="+mj-lt"/>
                          <a:ea typeface="MS PGothic" pitchFamily="34" charset="-128"/>
                          <a:cs typeface="Arial" charset="0"/>
                        </a:rPr>
                        <a:t>Key Industry Averages</a:t>
                      </a:r>
                    </a:p>
                  </a:txBody>
                  <a:tcPr marT="0" marB="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solidFill>
                      <a:schemeClr val="accent6"/>
                    </a:solidFill>
                  </a:tcPr>
                </a:tc>
                <a:tc hMerge="1">
                  <a:txBody>
                    <a:bodyPr/>
                    <a:lstStyle/>
                    <a:p>
                      <a:endParaRPr lang="en-US"/>
                    </a:p>
                  </a:txBody>
                  <a:tcPr/>
                </a:tc>
                <a:extLst>
                  <a:ext uri="{0D108BD9-81ED-4DB2-BD59-A6C34878D82A}">
                    <a16:rowId xmlns:a16="http://schemas.microsoft.com/office/drawing/2014/main" val="10008"/>
                  </a:ext>
                </a:extLst>
              </a:tr>
              <a:tr h="233155">
                <a:tc>
                  <a:txBody>
                    <a:bodyPr/>
                    <a:lstStyle/>
                    <a:p>
                      <a:pPr marL="0" marR="0" lvl="0" indent="0" algn="l" defTabSz="914400" rtl="0" eaLnBrk="1" fontAlgn="base" latinLnBrk="0" hangingPunct="1">
                        <a:lnSpc>
                          <a:spcPct val="100000"/>
                        </a:lnSpc>
                        <a:spcBef>
                          <a:spcPts val="600"/>
                        </a:spcBef>
                        <a:spcAft>
                          <a:spcPts val="300"/>
                        </a:spcAft>
                        <a:buClr>
                          <a:srgbClr val="003399"/>
                        </a:buClr>
                        <a:buSzTx/>
                        <a:buFont typeface="Wingdings" pitchFamily="2" charset="2"/>
                        <a:buNone/>
                        <a:tabLst/>
                      </a:pPr>
                      <a:r>
                        <a:rPr kumimoji="0" lang="en-US" sz="1000" b="0" i="0" u="none" strike="noStrike" cap="none" normalizeH="0" baseline="0" dirty="0">
                          <a:ln>
                            <a:noFill/>
                          </a:ln>
                          <a:solidFill>
                            <a:schemeClr val="tx1"/>
                          </a:solidFill>
                          <a:effectLst/>
                          <a:latin typeface="+mj-lt"/>
                          <a:ea typeface="MS PGothic" pitchFamily="34" charset="-128"/>
                          <a:cs typeface="Arial" charset="0"/>
                        </a:rPr>
                        <a:t>Total Debt/EBITDA</a:t>
                      </a:r>
                    </a:p>
                  </a:txBody>
                  <a:tcPr marT="0" marB="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ts val="600"/>
                        </a:spcBef>
                        <a:spcAft>
                          <a:spcPts val="300"/>
                        </a:spcAft>
                        <a:buClr>
                          <a:srgbClr val="003399"/>
                        </a:buClr>
                        <a:buSzTx/>
                        <a:buFont typeface="Wingdings" pitchFamily="2" charset="2"/>
                        <a:buNone/>
                        <a:tabLst/>
                      </a:pPr>
                      <a:endParaRPr kumimoji="0" lang="en-US" sz="1000" b="0" i="0" u="none" strike="noStrike" cap="none" normalizeH="0" baseline="0" dirty="0">
                        <a:ln>
                          <a:noFill/>
                        </a:ln>
                        <a:solidFill>
                          <a:schemeClr val="tx1"/>
                        </a:solidFill>
                        <a:effectLst/>
                        <a:latin typeface="+mj-lt"/>
                        <a:ea typeface="MS PGothic" pitchFamily="34" charset="-128"/>
                        <a:cs typeface="Arial" charset="0"/>
                      </a:endParaRPr>
                    </a:p>
                  </a:txBody>
                  <a:tcPr marT="0" marB="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9"/>
                  </a:ext>
                </a:extLst>
              </a:tr>
              <a:tr h="233155">
                <a:tc>
                  <a:txBody>
                    <a:bodyPr/>
                    <a:lstStyle/>
                    <a:p>
                      <a:pPr marL="0" marR="0" lvl="0" indent="0" algn="l" defTabSz="914400" rtl="0" eaLnBrk="1" fontAlgn="base" latinLnBrk="0" hangingPunct="1">
                        <a:lnSpc>
                          <a:spcPct val="100000"/>
                        </a:lnSpc>
                        <a:spcBef>
                          <a:spcPts val="600"/>
                        </a:spcBef>
                        <a:spcAft>
                          <a:spcPts val="300"/>
                        </a:spcAft>
                        <a:buClr>
                          <a:srgbClr val="003399"/>
                        </a:buClr>
                        <a:buSzTx/>
                        <a:buFont typeface="Wingdings" pitchFamily="2" charset="2"/>
                        <a:buNone/>
                        <a:tabLst/>
                      </a:pPr>
                      <a:r>
                        <a:rPr kumimoji="0" lang="en-US" sz="1000" b="0" i="0" u="none" strike="noStrike" cap="none" normalizeH="0" baseline="0" dirty="0">
                          <a:ln>
                            <a:noFill/>
                          </a:ln>
                          <a:solidFill>
                            <a:schemeClr val="tx1"/>
                          </a:solidFill>
                          <a:effectLst/>
                          <a:latin typeface="+mj-lt"/>
                          <a:ea typeface="MS PGothic" pitchFamily="34" charset="-128"/>
                          <a:cs typeface="Arial" charset="0"/>
                        </a:rPr>
                        <a:t>Total Debt/EV</a:t>
                      </a:r>
                    </a:p>
                  </a:txBody>
                  <a:tcPr marT="0" marB="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600"/>
                        </a:spcBef>
                        <a:spcAft>
                          <a:spcPts val="300"/>
                        </a:spcAft>
                        <a:buClr>
                          <a:srgbClr val="003399"/>
                        </a:buClr>
                        <a:buSzTx/>
                        <a:buFont typeface="Wingdings" pitchFamily="2" charset="2"/>
                        <a:buNone/>
                        <a:tabLst/>
                      </a:pPr>
                      <a:endParaRPr kumimoji="0" lang="en-US" sz="1000" b="0" i="0" u="none" strike="noStrike" cap="none" normalizeH="0" baseline="0" dirty="0">
                        <a:ln>
                          <a:noFill/>
                        </a:ln>
                        <a:solidFill>
                          <a:schemeClr val="tx1"/>
                        </a:solidFill>
                        <a:effectLst/>
                        <a:latin typeface="+mj-lt"/>
                        <a:ea typeface="MS PGothic" pitchFamily="34" charset="-128"/>
                        <a:cs typeface="Arial" charset="0"/>
                      </a:endParaRPr>
                    </a:p>
                  </a:txBody>
                  <a:tcPr marT="0" marB="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0"/>
                  </a:ext>
                </a:extLst>
              </a:tr>
              <a:tr h="233155">
                <a:tc>
                  <a:txBody>
                    <a:bodyPr/>
                    <a:lstStyle/>
                    <a:p>
                      <a:pPr marL="0" marR="0" lvl="0" indent="0" algn="l" defTabSz="914400" rtl="0" eaLnBrk="1" fontAlgn="base" latinLnBrk="0" hangingPunct="1">
                        <a:lnSpc>
                          <a:spcPct val="100000"/>
                        </a:lnSpc>
                        <a:spcBef>
                          <a:spcPts val="600"/>
                        </a:spcBef>
                        <a:spcAft>
                          <a:spcPts val="300"/>
                        </a:spcAft>
                        <a:buClr>
                          <a:srgbClr val="003399"/>
                        </a:buClr>
                        <a:buSzTx/>
                        <a:buFont typeface="Wingdings" pitchFamily="2" charset="2"/>
                        <a:buNone/>
                        <a:tabLst/>
                      </a:pPr>
                      <a:r>
                        <a:rPr kumimoji="0" lang="en-US" sz="1000" b="0" i="0" u="none" strike="noStrike" cap="none" normalizeH="0" baseline="0" dirty="0">
                          <a:ln>
                            <a:noFill/>
                          </a:ln>
                          <a:solidFill>
                            <a:schemeClr val="tx1"/>
                          </a:solidFill>
                          <a:effectLst/>
                          <a:latin typeface="+mj-lt"/>
                          <a:ea typeface="MS PGothic" pitchFamily="34" charset="-128"/>
                          <a:cs typeface="Arial" charset="0"/>
                        </a:rPr>
                        <a:t>EBITDA margin</a:t>
                      </a:r>
                    </a:p>
                  </a:txBody>
                  <a:tcPr marT="0" marB="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ts val="600"/>
                        </a:spcBef>
                        <a:spcAft>
                          <a:spcPts val="300"/>
                        </a:spcAft>
                        <a:buClr>
                          <a:srgbClr val="003399"/>
                        </a:buClr>
                        <a:buSzTx/>
                        <a:buFont typeface="Wingdings" pitchFamily="2" charset="2"/>
                        <a:buNone/>
                        <a:tabLst/>
                      </a:pPr>
                      <a:endParaRPr kumimoji="0" lang="en-US" sz="1000" b="0" i="0" u="none" strike="noStrike" cap="none" normalizeH="0" baseline="0" dirty="0">
                        <a:ln>
                          <a:noFill/>
                        </a:ln>
                        <a:solidFill>
                          <a:schemeClr val="tx1"/>
                        </a:solidFill>
                        <a:effectLst/>
                        <a:latin typeface="+mj-lt"/>
                        <a:ea typeface="MS PGothic" pitchFamily="34" charset="-128"/>
                        <a:cs typeface="Arial" charset="0"/>
                      </a:endParaRPr>
                    </a:p>
                  </a:txBody>
                  <a:tcPr marT="0" marB="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11"/>
                  </a:ext>
                </a:extLst>
              </a:tr>
              <a:tr h="233155">
                <a:tc>
                  <a:txBody>
                    <a:bodyPr/>
                    <a:lstStyle/>
                    <a:p>
                      <a:pPr marL="0" marR="0" lvl="0" indent="0" algn="l" defTabSz="914400" rtl="0" eaLnBrk="1" fontAlgn="base" latinLnBrk="0" hangingPunct="1">
                        <a:lnSpc>
                          <a:spcPct val="100000"/>
                        </a:lnSpc>
                        <a:spcBef>
                          <a:spcPts val="600"/>
                        </a:spcBef>
                        <a:spcAft>
                          <a:spcPts val="300"/>
                        </a:spcAft>
                        <a:buClr>
                          <a:srgbClr val="003399"/>
                        </a:buClr>
                        <a:buSzTx/>
                        <a:buFont typeface="Wingdings" pitchFamily="2" charset="2"/>
                        <a:buNone/>
                        <a:tabLst/>
                      </a:pPr>
                      <a:r>
                        <a:rPr kumimoji="0" lang="en-US" sz="1000" b="0" i="0" u="none" strike="noStrike" cap="none" normalizeH="0" baseline="0" dirty="0">
                          <a:ln>
                            <a:noFill/>
                          </a:ln>
                          <a:solidFill>
                            <a:schemeClr val="tx1"/>
                          </a:solidFill>
                          <a:effectLst/>
                          <a:latin typeface="+mj-lt"/>
                          <a:ea typeface="MS PGothic" pitchFamily="34" charset="-128"/>
                          <a:cs typeface="Arial" charset="0"/>
                        </a:rPr>
                        <a:t>EV/EBITDA </a:t>
                      </a:r>
                    </a:p>
                  </a:txBody>
                  <a:tcPr marT="0" marB="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600"/>
                        </a:spcBef>
                        <a:spcAft>
                          <a:spcPts val="300"/>
                        </a:spcAft>
                        <a:buClr>
                          <a:srgbClr val="003399"/>
                        </a:buClr>
                        <a:buSzTx/>
                        <a:buFont typeface="Wingdings" pitchFamily="2" charset="2"/>
                        <a:buNone/>
                        <a:tabLst/>
                      </a:pPr>
                      <a:endParaRPr kumimoji="0" lang="en-US" sz="1000" b="0" i="0" u="none" strike="noStrike" cap="none" normalizeH="0" baseline="0" dirty="0">
                        <a:ln>
                          <a:noFill/>
                        </a:ln>
                        <a:solidFill>
                          <a:schemeClr val="tx1"/>
                        </a:solidFill>
                        <a:effectLst/>
                        <a:latin typeface="+mj-lt"/>
                        <a:ea typeface="MS PGothic" pitchFamily="34" charset="-128"/>
                        <a:cs typeface="Arial" charset="0"/>
                      </a:endParaRPr>
                    </a:p>
                  </a:txBody>
                  <a:tcPr marT="0" marB="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2"/>
                  </a:ext>
                </a:extLst>
              </a:tr>
              <a:tr h="233155">
                <a:tc>
                  <a:txBody>
                    <a:bodyPr/>
                    <a:lstStyle/>
                    <a:p>
                      <a:pPr marL="0" marR="0" lvl="0" indent="0" algn="l" defTabSz="914400" rtl="0" eaLnBrk="1" fontAlgn="base" latinLnBrk="0" hangingPunct="1">
                        <a:lnSpc>
                          <a:spcPct val="100000"/>
                        </a:lnSpc>
                        <a:spcBef>
                          <a:spcPts val="600"/>
                        </a:spcBef>
                        <a:spcAft>
                          <a:spcPts val="300"/>
                        </a:spcAft>
                        <a:buClr>
                          <a:srgbClr val="003399"/>
                        </a:buClr>
                        <a:buSzTx/>
                        <a:buFont typeface="Wingdings" pitchFamily="2" charset="2"/>
                        <a:buNone/>
                        <a:tabLst/>
                      </a:pPr>
                      <a:r>
                        <a:rPr kumimoji="0" lang="en-US" sz="1000" b="0" i="0" u="none" strike="noStrike" cap="none" normalizeH="0" baseline="0" dirty="0">
                          <a:ln>
                            <a:noFill/>
                          </a:ln>
                          <a:solidFill>
                            <a:schemeClr val="tx1"/>
                          </a:solidFill>
                          <a:effectLst/>
                          <a:latin typeface="+mj-lt"/>
                          <a:ea typeface="MS PGothic" pitchFamily="34" charset="-128"/>
                          <a:cs typeface="Arial" charset="0"/>
                        </a:rPr>
                        <a:t>P/E Ratio</a:t>
                      </a:r>
                    </a:p>
                  </a:txBody>
                  <a:tcPr marT="0" marB="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ts val="600"/>
                        </a:spcBef>
                        <a:spcAft>
                          <a:spcPts val="300"/>
                        </a:spcAft>
                        <a:buClr>
                          <a:srgbClr val="003399"/>
                        </a:buClr>
                        <a:buSzTx/>
                        <a:buFont typeface="Wingdings" pitchFamily="2" charset="2"/>
                        <a:buNone/>
                        <a:tabLst/>
                      </a:pPr>
                      <a:endParaRPr kumimoji="0" lang="en-US" sz="1000" b="0" i="0" u="none" strike="noStrike" cap="none" normalizeH="0" baseline="0" dirty="0">
                        <a:ln>
                          <a:noFill/>
                        </a:ln>
                        <a:solidFill>
                          <a:schemeClr val="tx1"/>
                        </a:solidFill>
                        <a:effectLst/>
                        <a:latin typeface="+mj-lt"/>
                        <a:ea typeface="MS PGothic" pitchFamily="34" charset="-128"/>
                        <a:cs typeface="Arial" charset="0"/>
                      </a:endParaRPr>
                    </a:p>
                  </a:txBody>
                  <a:tcPr marT="0" marB="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13"/>
                  </a:ext>
                </a:extLst>
              </a:tr>
              <a:tr h="233155">
                <a:tc>
                  <a:txBody>
                    <a:bodyPr/>
                    <a:lstStyle/>
                    <a:p>
                      <a:pPr marL="0" marR="0" lvl="0" indent="0" algn="l" defTabSz="914400" rtl="0" eaLnBrk="1" fontAlgn="base" latinLnBrk="0" hangingPunct="1">
                        <a:lnSpc>
                          <a:spcPct val="100000"/>
                        </a:lnSpc>
                        <a:spcBef>
                          <a:spcPts val="600"/>
                        </a:spcBef>
                        <a:spcAft>
                          <a:spcPts val="300"/>
                        </a:spcAft>
                        <a:buClr>
                          <a:srgbClr val="003399"/>
                        </a:buClr>
                        <a:buSzTx/>
                        <a:buFont typeface="Wingdings" pitchFamily="2" charset="2"/>
                        <a:buNone/>
                        <a:tabLst/>
                      </a:pPr>
                      <a:r>
                        <a:rPr kumimoji="0" lang="en-US" sz="1000" b="0" i="0" u="none" strike="noStrike" cap="none" normalizeH="0" baseline="0" dirty="0">
                          <a:ln>
                            <a:noFill/>
                          </a:ln>
                          <a:solidFill>
                            <a:schemeClr val="tx1"/>
                          </a:solidFill>
                          <a:effectLst/>
                          <a:latin typeface="+mj-lt"/>
                          <a:ea typeface="MS PGothic" pitchFamily="34" charset="-128"/>
                          <a:cs typeface="Arial" charset="0"/>
                        </a:rPr>
                        <a:t>Market share of top 5 players</a:t>
                      </a:r>
                    </a:p>
                  </a:txBody>
                  <a:tcPr marT="0" marB="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600"/>
                        </a:spcBef>
                        <a:spcAft>
                          <a:spcPts val="300"/>
                        </a:spcAft>
                        <a:buClr>
                          <a:srgbClr val="003399"/>
                        </a:buClr>
                        <a:buSzTx/>
                        <a:buFont typeface="Wingdings" pitchFamily="2" charset="2"/>
                        <a:buNone/>
                        <a:tabLst/>
                      </a:pPr>
                      <a:endParaRPr kumimoji="0" lang="en-US" sz="1000" b="0" i="0" u="none" strike="noStrike" cap="none" normalizeH="0" baseline="0" dirty="0">
                        <a:ln>
                          <a:noFill/>
                        </a:ln>
                        <a:solidFill>
                          <a:schemeClr val="tx1"/>
                        </a:solidFill>
                        <a:effectLst/>
                        <a:latin typeface="+mj-lt"/>
                        <a:ea typeface="MS PGothic" pitchFamily="34" charset="-128"/>
                        <a:cs typeface="Arial" charset="0"/>
                      </a:endParaRPr>
                    </a:p>
                  </a:txBody>
                  <a:tcPr marT="0" marB="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4"/>
                  </a:ext>
                </a:extLst>
              </a:tr>
              <a:tr h="233155">
                <a:tc gridSpan="2">
                  <a:txBody>
                    <a:bodyPr/>
                    <a:lstStyle/>
                    <a:p>
                      <a:pPr marL="0" marR="0" lvl="0" indent="0" algn="l" defTabSz="914400" rtl="0" eaLnBrk="1" fontAlgn="base" latinLnBrk="0" hangingPunct="1">
                        <a:lnSpc>
                          <a:spcPct val="100000"/>
                        </a:lnSpc>
                        <a:spcBef>
                          <a:spcPts val="600"/>
                        </a:spcBef>
                        <a:spcAft>
                          <a:spcPts val="300"/>
                        </a:spcAft>
                        <a:buClr>
                          <a:srgbClr val="003399"/>
                        </a:buClr>
                        <a:buSzTx/>
                        <a:buFont typeface="Wingdings" pitchFamily="2" charset="2"/>
                        <a:buNone/>
                        <a:tabLst/>
                        <a:defRPr/>
                      </a:pPr>
                      <a:r>
                        <a:rPr kumimoji="0" lang="en-US" sz="1000" b="1" i="0" u="none" strike="noStrike" kern="1200" cap="none" normalizeH="0" baseline="0" dirty="0">
                          <a:ln>
                            <a:noFill/>
                          </a:ln>
                          <a:solidFill>
                            <a:schemeClr val="bg1"/>
                          </a:solidFill>
                          <a:effectLst/>
                          <a:latin typeface="+mj-lt"/>
                          <a:ea typeface="MS PGothic" pitchFamily="34" charset="-128"/>
                          <a:cs typeface="Arial" charset="0"/>
                        </a:rPr>
                        <a:t>Global Industry</a:t>
                      </a:r>
                    </a:p>
                  </a:txBody>
                  <a:tcPr marT="0" marB="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solidFill>
                      <a:schemeClr val="accent6"/>
                    </a:solidFill>
                  </a:tcPr>
                </a:tc>
                <a:tc hMerge="1">
                  <a:txBody>
                    <a:bodyPr/>
                    <a:lstStyle/>
                    <a:p>
                      <a:pPr marL="0" marR="0" lvl="0" indent="0" algn="l" defTabSz="914400" rtl="0" eaLnBrk="1" fontAlgn="base" latinLnBrk="0" hangingPunct="1">
                        <a:lnSpc>
                          <a:spcPct val="100000"/>
                        </a:lnSpc>
                        <a:spcBef>
                          <a:spcPct val="0"/>
                        </a:spcBef>
                        <a:spcAft>
                          <a:spcPct val="0"/>
                        </a:spcAft>
                        <a:buClr>
                          <a:srgbClr val="003399"/>
                        </a:buClr>
                        <a:buSzTx/>
                        <a:buFont typeface="Wingdings" pitchFamily="2" charset="2"/>
                        <a:buNone/>
                        <a:tabLst/>
                      </a:pPr>
                      <a:endParaRPr kumimoji="0" lang="en-US" sz="1000" b="0" i="0" u="none" strike="noStrike" cap="none" normalizeH="0" baseline="0" dirty="0">
                        <a:ln>
                          <a:noFill/>
                        </a:ln>
                        <a:solidFill>
                          <a:schemeClr val="tx1"/>
                        </a:solidFill>
                        <a:effectLst/>
                        <a:latin typeface="Helvetica" pitchFamily="34" charset="0"/>
                        <a:ea typeface="MS PGothic" pitchFamily="34" charset="-128"/>
                        <a:cs typeface="Arial" charset="0"/>
                      </a:endParaRPr>
                    </a:p>
                  </a:txBody>
                  <a:tcPr marT="0" marB="0" anchor="ctr" horzOverflow="overflow">
                    <a:lnL w="12700" cap="flat" cmpd="sng" algn="ctr">
                      <a:solidFill>
                        <a:schemeClr val="bg1"/>
                      </a:solidFill>
                      <a:prstDash val="solid"/>
                      <a:round/>
                      <a:headEnd type="none" w="med" len="med"/>
                      <a:tailEnd type="none" w="med" len="med"/>
                    </a:lnL>
                    <a:lnR w="9525"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15"/>
                  </a:ext>
                </a:extLst>
              </a:tr>
              <a:tr h="233155">
                <a:tc>
                  <a:txBody>
                    <a:bodyPr/>
                    <a:lstStyle/>
                    <a:p>
                      <a:pPr marL="0" marR="0" lvl="0" indent="0" algn="l" defTabSz="914400" rtl="0" eaLnBrk="1" fontAlgn="base" latinLnBrk="0" hangingPunct="1">
                        <a:lnSpc>
                          <a:spcPct val="100000"/>
                        </a:lnSpc>
                        <a:spcBef>
                          <a:spcPts val="600"/>
                        </a:spcBef>
                        <a:spcAft>
                          <a:spcPts val="300"/>
                        </a:spcAft>
                        <a:buClr>
                          <a:srgbClr val="003399"/>
                        </a:buClr>
                        <a:buSzTx/>
                        <a:buFont typeface="Wingdings" pitchFamily="2" charset="2"/>
                        <a:buNone/>
                        <a:tabLst/>
                      </a:pPr>
                      <a:r>
                        <a:rPr kumimoji="0" lang="en-US" sz="1000" b="0" i="0" u="none" strike="noStrike" cap="none" normalizeH="0" baseline="0" dirty="0">
                          <a:ln>
                            <a:noFill/>
                          </a:ln>
                          <a:solidFill>
                            <a:schemeClr val="tx1"/>
                          </a:solidFill>
                          <a:effectLst/>
                          <a:latin typeface="+mj-lt"/>
                          <a:ea typeface="MS PGothic" pitchFamily="34" charset="-128"/>
                          <a:cs typeface="Arial" charset="0"/>
                        </a:rPr>
                        <a:t>Total revenues</a:t>
                      </a:r>
                    </a:p>
                  </a:txBody>
                  <a:tcPr marT="0" marB="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ts val="600"/>
                        </a:spcBef>
                        <a:spcAft>
                          <a:spcPts val="300"/>
                        </a:spcAft>
                        <a:buClr>
                          <a:srgbClr val="003399"/>
                        </a:buClr>
                        <a:buSzTx/>
                        <a:buFont typeface="Wingdings" pitchFamily="2" charset="2"/>
                        <a:buNone/>
                        <a:tabLst/>
                        <a:defRPr/>
                      </a:pPr>
                      <a:endParaRPr kumimoji="0" lang="en-US" sz="1000" b="0" i="0" u="none" strike="noStrike" cap="none" normalizeH="0" baseline="0" dirty="0">
                        <a:ln>
                          <a:noFill/>
                        </a:ln>
                        <a:solidFill>
                          <a:schemeClr val="tx1"/>
                        </a:solidFill>
                        <a:effectLst/>
                        <a:latin typeface="+mj-lt"/>
                        <a:ea typeface="MS PGothic" pitchFamily="34" charset="-128"/>
                        <a:cs typeface="Arial" charset="0"/>
                      </a:endParaRPr>
                    </a:p>
                  </a:txBody>
                  <a:tcPr marT="0" marB="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16"/>
                  </a:ext>
                </a:extLst>
              </a:tr>
              <a:tr h="233155">
                <a:tc>
                  <a:txBody>
                    <a:bodyPr/>
                    <a:lstStyle/>
                    <a:p>
                      <a:pPr marL="0" marR="0" lvl="0" indent="0" algn="l" defTabSz="914400" rtl="0" eaLnBrk="1" fontAlgn="base" latinLnBrk="0" hangingPunct="1">
                        <a:lnSpc>
                          <a:spcPct val="100000"/>
                        </a:lnSpc>
                        <a:spcBef>
                          <a:spcPts val="600"/>
                        </a:spcBef>
                        <a:spcAft>
                          <a:spcPts val="300"/>
                        </a:spcAft>
                        <a:buClr>
                          <a:srgbClr val="003399"/>
                        </a:buClr>
                        <a:buSzTx/>
                        <a:buFont typeface="Wingdings" pitchFamily="2" charset="2"/>
                        <a:buNone/>
                        <a:tabLst/>
                      </a:pPr>
                      <a:r>
                        <a:rPr kumimoji="0" lang="en-US" sz="1000" b="0" i="0" u="none" strike="noStrike" cap="none" normalizeH="0" baseline="0" dirty="0">
                          <a:ln>
                            <a:noFill/>
                          </a:ln>
                          <a:solidFill>
                            <a:schemeClr val="tx1"/>
                          </a:solidFill>
                          <a:effectLst/>
                          <a:latin typeface="+mj-lt"/>
                          <a:ea typeface="MS PGothic" pitchFamily="34" charset="-128"/>
                          <a:cs typeface="Arial" charset="0"/>
                        </a:rPr>
                        <a:t>Forecasted 5-year revenue growth</a:t>
                      </a:r>
                    </a:p>
                  </a:txBody>
                  <a:tcPr marT="0" marB="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600"/>
                        </a:spcBef>
                        <a:spcAft>
                          <a:spcPts val="300"/>
                        </a:spcAft>
                        <a:buClr>
                          <a:srgbClr val="003399"/>
                        </a:buClr>
                        <a:buSzTx/>
                        <a:buFont typeface="Wingdings" pitchFamily="2" charset="2"/>
                        <a:buNone/>
                        <a:tabLst/>
                      </a:pPr>
                      <a:endParaRPr kumimoji="0" lang="en-US" sz="1000" b="0" i="0" u="none" strike="noStrike" cap="none" normalizeH="0" baseline="0" dirty="0">
                        <a:ln>
                          <a:noFill/>
                        </a:ln>
                        <a:solidFill>
                          <a:schemeClr val="tx1"/>
                        </a:solidFill>
                        <a:effectLst/>
                        <a:latin typeface="+mj-lt"/>
                        <a:ea typeface="MS PGothic" pitchFamily="34" charset="-128"/>
                        <a:cs typeface="Arial" charset="0"/>
                      </a:endParaRPr>
                    </a:p>
                  </a:txBody>
                  <a:tcPr marT="0" marB="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7"/>
                  </a:ext>
                </a:extLst>
              </a:tr>
              <a:tr h="233155">
                <a:tc gridSpan="2">
                  <a:txBody>
                    <a:bodyPr/>
                    <a:lstStyle/>
                    <a:p>
                      <a:pPr marL="0" marR="0" lvl="0" indent="0" algn="l" defTabSz="914400" rtl="0" eaLnBrk="1" fontAlgn="base" latinLnBrk="0" hangingPunct="1">
                        <a:lnSpc>
                          <a:spcPct val="100000"/>
                        </a:lnSpc>
                        <a:spcBef>
                          <a:spcPts val="600"/>
                        </a:spcBef>
                        <a:spcAft>
                          <a:spcPts val="300"/>
                        </a:spcAft>
                        <a:buClr>
                          <a:srgbClr val="003399"/>
                        </a:buClr>
                        <a:buSzTx/>
                        <a:buFont typeface="Wingdings" pitchFamily="2" charset="2"/>
                        <a:buNone/>
                        <a:tabLst/>
                        <a:defRPr/>
                      </a:pPr>
                      <a:r>
                        <a:rPr kumimoji="0" lang="en-US" sz="1000" b="1" i="0" u="none" strike="noStrike" cap="none" normalizeH="0" baseline="0" dirty="0">
                          <a:ln>
                            <a:noFill/>
                          </a:ln>
                          <a:solidFill>
                            <a:schemeClr val="bg1"/>
                          </a:solidFill>
                          <a:effectLst/>
                          <a:latin typeface="+mj-lt"/>
                          <a:ea typeface="MS PGothic" pitchFamily="34" charset="-128"/>
                          <a:cs typeface="Arial" charset="0"/>
                        </a:rPr>
                        <a:t>Revenue Profile </a:t>
                      </a:r>
                    </a:p>
                  </a:txBody>
                  <a:tcPr marT="0" marB="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solidFill>
                      <a:schemeClr val="accent6"/>
                    </a:solidFill>
                  </a:tcPr>
                </a:tc>
                <a:tc hMerge="1">
                  <a:txBody>
                    <a:bodyPr/>
                    <a:lstStyle/>
                    <a:p>
                      <a:endParaRPr lang="en-CA"/>
                    </a:p>
                  </a:txBody>
                  <a:tcPr/>
                </a:tc>
                <a:extLst>
                  <a:ext uri="{0D108BD9-81ED-4DB2-BD59-A6C34878D82A}">
                    <a16:rowId xmlns:a16="http://schemas.microsoft.com/office/drawing/2014/main" val="10018"/>
                  </a:ext>
                </a:extLst>
              </a:tr>
              <a:tr h="383805">
                <a:tc gridSpan="2">
                  <a:txBody>
                    <a:bodyPr/>
                    <a:lstStyle/>
                    <a:p>
                      <a:pPr marL="0" marR="0" lvl="0" indent="0" algn="l" defTabSz="914400" rtl="0" eaLnBrk="1" fontAlgn="base" latinLnBrk="0" hangingPunct="1">
                        <a:lnSpc>
                          <a:spcPct val="100000"/>
                        </a:lnSpc>
                        <a:spcBef>
                          <a:spcPts val="600"/>
                        </a:spcBef>
                        <a:spcAft>
                          <a:spcPts val="300"/>
                        </a:spcAft>
                        <a:buClr>
                          <a:srgbClr val="003399"/>
                        </a:buClr>
                        <a:buSzTx/>
                        <a:buFont typeface="Wingdings" pitchFamily="2" charset="2"/>
                        <a:buNone/>
                        <a:tabLst/>
                      </a:pPr>
                      <a:r>
                        <a:rPr kumimoji="0" lang="en-US" sz="1000" b="0" i="0" u="none" strike="noStrike" cap="none" normalizeH="0" baseline="0" dirty="0">
                          <a:ln>
                            <a:noFill/>
                          </a:ln>
                          <a:solidFill>
                            <a:schemeClr val="tx1"/>
                          </a:solidFill>
                          <a:effectLst/>
                          <a:latin typeface="+mj-lt"/>
                          <a:ea typeface="MS PGothic" pitchFamily="34" charset="-128"/>
                          <a:cs typeface="Arial" charset="0"/>
                        </a:rPr>
                        <a:t>(What are the secular trends in this industry? What is the industry outlook? What do the financial metrics imply?)</a:t>
                      </a:r>
                    </a:p>
                  </a:txBody>
                  <a:tcPr marT="0" marB="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solidFill>
                      <a:schemeClr val="bg1">
                        <a:lumMod val="95000"/>
                      </a:schemeClr>
                    </a:solidFill>
                  </a:tcPr>
                </a:tc>
                <a:tc hMerge="1">
                  <a:txBody>
                    <a:bodyPr/>
                    <a:lstStyle/>
                    <a:p>
                      <a:endParaRPr lang="en-US" dirty="0"/>
                    </a:p>
                  </a:txBody>
                  <a:tcPr/>
                </a:tc>
                <a:extLst>
                  <a:ext uri="{0D108BD9-81ED-4DB2-BD59-A6C34878D82A}">
                    <a16:rowId xmlns:a16="http://schemas.microsoft.com/office/drawing/2014/main" val="10019"/>
                  </a:ext>
                </a:extLst>
              </a:tr>
              <a:tr h="367216">
                <a:tc gridSpan="2">
                  <a:txBody>
                    <a:bodyPr/>
                    <a:lstStyle/>
                    <a:p>
                      <a:pPr marL="0" marR="0" lvl="0" indent="0" algn="l" defTabSz="914400" rtl="0" eaLnBrk="1" fontAlgn="base" latinLnBrk="0" hangingPunct="1">
                        <a:lnSpc>
                          <a:spcPct val="100000"/>
                        </a:lnSpc>
                        <a:spcBef>
                          <a:spcPts val="900"/>
                        </a:spcBef>
                        <a:spcAft>
                          <a:spcPts val="900"/>
                        </a:spcAft>
                        <a:buClr>
                          <a:srgbClr val="003399"/>
                        </a:buClr>
                        <a:buSzTx/>
                        <a:buFont typeface="Wingdings" pitchFamily="2" charset="2"/>
                        <a:buNone/>
                        <a:tabLst/>
                      </a:pPr>
                      <a:r>
                        <a:rPr kumimoji="0" lang="en-US" sz="1000" b="0" i="0" u="none" strike="noStrike" cap="none" normalizeH="0" baseline="0" dirty="0">
                          <a:ln>
                            <a:noFill/>
                          </a:ln>
                          <a:solidFill>
                            <a:schemeClr val="tx1"/>
                          </a:solidFill>
                          <a:effectLst/>
                          <a:latin typeface="+mj-lt"/>
                          <a:ea typeface="MS PGothic" pitchFamily="34" charset="-128"/>
                          <a:cs typeface="Arial" charset="0"/>
                        </a:rPr>
                        <a:t>(What are the aggregate totals? Where have we witnessed deviant trends? Where have we witnessed convergent trends?)</a:t>
                      </a:r>
                      <a:endParaRPr kumimoji="0" lang="en-CA" sz="1000" b="0" i="0" u="none" strike="noStrike" cap="none" normalizeH="0" baseline="0" dirty="0">
                        <a:ln>
                          <a:noFill/>
                        </a:ln>
                        <a:solidFill>
                          <a:schemeClr val="tx1"/>
                        </a:solidFill>
                        <a:effectLst/>
                        <a:latin typeface="+mj-lt"/>
                        <a:ea typeface="MS PGothic" pitchFamily="34" charset="-128"/>
                        <a:cs typeface="Arial" charset="0"/>
                      </a:endParaRPr>
                    </a:p>
                  </a:txBody>
                  <a:tcPr marT="0" marB="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extLst>
                  <a:ext uri="{0D108BD9-81ED-4DB2-BD59-A6C34878D82A}">
                    <a16:rowId xmlns:a16="http://schemas.microsoft.com/office/drawing/2014/main" val="10020"/>
                  </a:ext>
                </a:extLst>
              </a:tr>
            </a:tbl>
          </a:graphicData>
        </a:graphic>
      </p:graphicFrame>
      <p:sp>
        <p:nvSpPr>
          <p:cNvPr id="5" name="Arrow: Right 4">
            <a:extLst>
              <a:ext uri="{FF2B5EF4-FFF2-40B4-BE49-F238E27FC236}">
                <a16:creationId xmlns:a16="http://schemas.microsoft.com/office/drawing/2014/main" id="{69B134B8-1F1E-4A42-B243-FD6244C211A8}"/>
              </a:ext>
            </a:extLst>
          </p:cNvPr>
          <p:cNvSpPr/>
          <p:nvPr/>
        </p:nvSpPr>
        <p:spPr>
          <a:xfrm rot="20979893">
            <a:off x="7827407" y="1781441"/>
            <a:ext cx="3781727" cy="377851"/>
          </a:xfrm>
          <a:prstGeom prst="rightArrow">
            <a:avLst>
              <a:gd name="adj1" fmla="val 50000"/>
              <a:gd name="adj2" fmla="val 6355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dirty="0">
                <a:solidFill>
                  <a:schemeClr val="tx1"/>
                </a:solidFill>
              </a:rPr>
              <a:t>+30.7% CAGR</a:t>
            </a:r>
            <a:endParaRPr lang="en-CA" b="1" dirty="0" err="1">
              <a:solidFill>
                <a:schemeClr val="tx1"/>
              </a:solidFill>
            </a:endParaRPr>
          </a:p>
        </p:txBody>
      </p:sp>
      <p:sp>
        <p:nvSpPr>
          <p:cNvPr id="25" name="TextBox 24">
            <a:extLst>
              <a:ext uri="{FF2B5EF4-FFF2-40B4-BE49-F238E27FC236}">
                <a16:creationId xmlns:a16="http://schemas.microsoft.com/office/drawing/2014/main" id="{D536C543-B46B-4E0D-8C94-3A99BCB109CC}"/>
              </a:ext>
            </a:extLst>
          </p:cNvPr>
          <p:cNvSpPr txBox="1"/>
          <p:nvPr/>
        </p:nvSpPr>
        <p:spPr>
          <a:xfrm>
            <a:off x="370800" y="1198800"/>
            <a:ext cx="6620186" cy="261610"/>
          </a:xfrm>
          <a:prstGeom prst="rect">
            <a:avLst/>
          </a:prstGeom>
          <a:solidFill>
            <a:srgbClr val="132E57"/>
          </a:solidFill>
        </p:spPr>
        <p:txBody>
          <a:bodyPr wrap="square" rtlCol="0">
            <a:spAutoFit/>
          </a:bodyPr>
          <a:lstStyle/>
          <a:p>
            <a:r>
              <a:rPr lang="en-US" sz="1100" b="1" dirty="0">
                <a:solidFill>
                  <a:schemeClr val="bg1"/>
                </a:solidFill>
              </a:rPr>
              <a:t>Industry Review</a:t>
            </a:r>
            <a:endParaRPr lang="en-CA" sz="1100" b="1" dirty="0">
              <a:solidFill>
                <a:schemeClr val="bg1"/>
              </a:solidFill>
            </a:endParaRPr>
          </a:p>
        </p:txBody>
      </p:sp>
      <p:sp>
        <p:nvSpPr>
          <p:cNvPr id="6" name="Title 5">
            <a:extLst>
              <a:ext uri="{FF2B5EF4-FFF2-40B4-BE49-F238E27FC236}">
                <a16:creationId xmlns:a16="http://schemas.microsoft.com/office/drawing/2014/main" id="{55849CAB-E223-4380-85F9-A50D93B5CDDF}"/>
              </a:ext>
            </a:extLst>
          </p:cNvPr>
          <p:cNvSpPr>
            <a:spLocks noGrp="1"/>
          </p:cNvSpPr>
          <p:nvPr>
            <p:ph type="title"/>
          </p:nvPr>
        </p:nvSpPr>
        <p:spPr/>
        <p:txBody>
          <a:bodyPr/>
          <a:lstStyle/>
          <a:p>
            <a:r>
              <a:rPr lang="en-CA"/>
              <a:t>Key Industry Trends</a:t>
            </a:r>
            <a:endParaRPr lang="en-CA" dirty="0"/>
          </a:p>
        </p:txBody>
      </p:sp>
      <p:grpSp>
        <p:nvGrpSpPr>
          <p:cNvPr id="4" name="Group 3">
            <a:extLst>
              <a:ext uri="{FF2B5EF4-FFF2-40B4-BE49-F238E27FC236}">
                <a16:creationId xmlns:a16="http://schemas.microsoft.com/office/drawing/2014/main" id="{0F71A528-8EE7-4233-B614-CA95810092E4}"/>
              </a:ext>
            </a:extLst>
          </p:cNvPr>
          <p:cNvGrpSpPr/>
          <p:nvPr/>
        </p:nvGrpSpPr>
        <p:grpSpPr>
          <a:xfrm>
            <a:off x="7443497" y="3908193"/>
            <a:ext cx="4377028" cy="1987096"/>
            <a:chOff x="6641458" y="3908193"/>
            <a:chExt cx="4377028" cy="1987096"/>
          </a:xfrm>
        </p:grpSpPr>
        <p:pic>
          <p:nvPicPr>
            <p:cNvPr id="9" name="Picture 8">
              <a:extLst>
                <a:ext uri="{FF2B5EF4-FFF2-40B4-BE49-F238E27FC236}">
                  <a16:creationId xmlns:a16="http://schemas.microsoft.com/office/drawing/2014/main" id="{8030B205-CD2A-9541-9296-33D450A012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1458" y="3908193"/>
              <a:ext cx="2320671" cy="1946369"/>
            </a:xfrm>
            <a:prstGeom prst="rect">
              <a:avLst/>
            </a:prstGeom>
          </p:spPr>
        </p:pic>
        <p:pic>
          <p:nvPicPr>
            <p:cNvPr id="11" name="Picture 10">
              <a:extLst>
                <a:ext uri="{FF2B5EF4-FFF2-40B4-BE49-F238E27FC236}">
                  <a16:creationId xmlns:a16="http://schemas.microsoft.com/office/drawing/2014/main" id="{93FF3956-4842-F647-8032-D774A567A2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46390" y="3908193"/>
              <a:ext cx="2372096" cy="1987096"/>
            </a:xfrm>
            <a:prstGeom prst="rect">
              <a:avLst/>
            </a:prstGeom>
          </p:spPr>
        </p:pic>
      </p:grpSp>
      <p:grpSp>
        <p:nvGrpSpPr>
          <p:cNvPr id="22" name="Group 21">
            <a:extLst>
              <a:ext uri="{FF2B5EF4-FFF2-40B4-BE49-F238E27FC236}">
                <a16:creationId xmlns:a16="http://schemas.microsoft.com/office/drawing/2014/main" id="{A85BAACE-D19A-401D-9CEC-D53DF5A5A6FF}"/>
              </a:ext>
            </a:extLst>
          </p:cNvPr>
          <p:cNvGrpSpPr/>
          <p:nvPr/>
        </p:nvGrpSpPr>
        <p:grpSpPr>
          <a:xfrm>
            <a:off x="3166207" y="6225360"/>
            <a:ext cx="5859587" cy="510703"/>
            <a:chOff x="3166207" y="6225360"/>
            <a:chExt cx="5859587" cy="510703"/>
          </a:xfrm>
        </p:grpSpPr>
        <p:cxnSp>
          <p:nvCxnSpPr>
            <p:cNvPr id="23" name="Straight Connector 22">
              <a:extLst>
                <a:ext uri="{FF2B5EF4-FFF2-40B4-BE49-F238E27FC236}">
                  <a16:creationId xmlns:a16="http://schemas.microsoft.com/office/drawing/2014/main" id="{603A6DE8-EE7F-47FB-82BF-96D1A21CC1C1}"/>
                </a:ext>
              </a:extLst>
            </p:cNvPr>
            <p:cNvCxnSpPr>
              <a:cxnSpLocks/>
            </p:cNvCxnSpPr>
            <p:nvPr/>
          </p:nvCxnSpPr>
          <p:spPr>
            <a:xfrm>
              <a:off x="3904207" y="6349361"/>
              <a:ext cx="4383587" cy="1999"/>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BFE61903-075F-4B07-8016-D676B4D6A37F}"/>
                </a:ext>
              </a:extLst>
            </p:cNvPr>
            <p:cNvSpPr/>
            <p:nvPr/>
          </p:nvSpPr>
          <p:spPr bwMode="auto">
            <a:xfrm>
              <a:off x="3166207" y="6552065"/>
              <a:ext cx="1224000" cy="180000"/>
            </a:xfrm>
            <a:prstGeom prst="rect">
              <a:avLst/>
            </a:prstGeom>
            <a:no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fontAlgn="base">
                <a:spcBef>
                  <a:spcPct val="0"/>
                </a:spcBef>
                <a:spcAft>
                  <a:spcPct val="0"/>
                </a:spcAft>
              </a:pPr>
              <a:r>
                <a:rPr lang="en-US" sz="800" b="1" dirty="0">
                  <a:solidFill>
                    <a:srgbClr val="E6E7E8"/>
                  </a:solidFill>
                  <a:latin typeface="+mj-lt"/>
                  <a:ea typeface="ＭＳ Ｐゴシック" pitchFamily="34" charset="-128"/>
                </a:rPr>
                <a:t>Company Overview</a:t>
              </a:r>
            </a:p>
          </p:txBody>
        </p:sp>
        <p:sp>
          <p:nvSpPr>
            <p:cNvPr id="26" name="Oval 25">
              <a:extLst>
                <a:ext uri="{FF2B5EF4-FFF2-40B4-BE49-F238E27FC236}">
                  <a16:creationId xmlns:a16="http://schemas.microsoft.com/office/drawing/2014/main" id="{62E63350-B65C-4B5D-8E98-D6572084FE3B}"/>
                </a:ext>
              </a:extLst>
            </p:cNvPr>
            <p:cNvSpPr/>
            <p:nvPr/>
          </p:nvSpPr>
          <p:spPr bwMode="auto">
            <a:xfrm>
              <a:off x="3652207" y="6225360"/>
              <a:ext cx="252000" cy="252000"/>
            </a:xfrm>
            <a:prstGeom prst="ellipse">
              <a:avLst/>
            </a:prstGeom>
            <a:solidFill>
              <a:schemeClr val="bg1">
                <a:lumMod val="95000"/>
              </a:schemeClr>
            </a:solidFill>
            <a:ln w="22225" cap="flat" cmpd="sng" algn="ctr">
              <a:solidFill>
                <a:schemeClr val="accent2"/>
              </a:solidFill>
              <a:prstDash val="sysDot"/>
              <a:bevel/>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1</a:t>
              </a:r>
            </a:p>
          </p:txBody>
        </p:sp>
        <p:sp>
          <p:nvSpPr>
            <p:cNvPr id="28" name="Rectangle 27">
              <a:extLst>
                <a:ext uri="{FF2B5EF4-FFF2-40B4-BE49-F238E27FC236}">
                  <a16:creationId xmlns:a16="http://schemas.microsoft.com/office/drawing/2014/main" id="{8A4835F1-B320-4D66-B9A1-21579F847D13}"/>
                </a:ext>
              </a:extLst>
            </p:cNvPr>
            <p:cNvSpPr/>
            <p:nvPr/>
          </p:nvSpPr>
          <p:spPr bwMode="auto">
            <a:xfrm>
              <a:off x="4325104" y="6552065"/>
              <a:ext cx="1224000" cy="180000"/>
            </a:xfrm>
            <a:prstGeom prst="rect">
              <a:avLst/>
            </a:prstGeom>
            <a:no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fontAlgn="base">
                <a:spcBef>
                  <a:spcPct val="0"/>
                </a:spcBef>
                <a:spcAft>
                  <a:spcPct val="0"/>
                </a:spcAft>
              </a:pPr>
              <a:r>
                <a:rPr lang="en-US" sz="800" b="1" dirty="0">
                  <a:solidFill>
                    <a:srgbClr val="132E57"/>
                  </a:solidFill>
                  <a:latin typeface="+mj-lt"/>
                  <a:ea typeface="ＭＳ Ｐゴシック" pitchFamily="34" charset="-128"/>
                </a:rPr>
                <a:t>Industry Overview</a:t>
              </a:r>
            </a:p>
          </p:txBody>
        </p:sp>
        <p:sp>
          <p:nvSpPr>
            <p:cNvPr id="29" name="Oval 28">
              <a:extLst>
                <a:ext uri="{FF2B5EF4-FFF2-40B4-BE49-F238E27FC236}">
                  <a16:creationId xmlns:a16="http://schemas.microsoft.com/office/drawing/2014/main" id="{07647440-34ED-4361-AC0F-E788114D729E}"/>
                </a:ext>
              </a:extLst>
            </p:cNvPr>
            <p:cNvSpPr/>
            <p:nvPr/>
          </p:nvSpPr>
          <p:spPr bwMode="auto">
            <a:xfrm>
              <a:off x="4811104" y="6225360"/>
              <a:ext cx="252000" cy="252000"/>
            </a:xfrm>
            <a:prstGeom prst="ellipse">
              <a:avLst/>
            </a:prstGeom>
            <a:solidFill>
              <a:srgbClr val="132E57"/>
            </a:solidFill>
            <a:ln w="22225" cap="flat" cmpd="sng" algn="ctr">
              <a:solidFill>
                <a:schemeClr val="accent2"/>
              </a:solidFill>
              <a:prstDash val="sysDot"/>
              <a:bevel/>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2</a:t>
              </a:r>
            </a:p>
          </p:txBody>
        </p:sp>
        <p:sp>
          <p:nvSpPr>
            <p:cNvPr id="30" name="Rectangle 29">
              <a:extLst>
                <a:ext uri="{FF2B5EF4-FFF2-40B4-BE49-F238E27FC236}">
                  <a16:creationId xmlns:a16="http://schemas.microsoft.com/office/drawing/2014/main" id="{36766C5F-CE12-4273-B7D8-A49E0B598B00}"/>
                </a:ext>
              </a:extLst>
            </p:cNvPr>
            <p:cNvSpPr/>
            <p:nvPr/>
          </p:nvSpPr>
          <p:spPr bwMode="auto">
            <a:xfrm>
              <a:off x="7801794" y="6556063"/>
              <a:ext cx="1224000" cy="180000"/>
            </a:xfrm>
            <a:prstGeom prst="rect">
              <a:avLst/>
            </a:prstGeom>
            <a:no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fontAlgn="base">
                <a:spcBef>
                  <a:spcPct val="0"/>
                </a:spcBef>
                <a:spcAft>
                  <a:spcPct val="0"/>
                </a:spcAft>
              </a:pPr>
              <a:r>
                <a:rPr lang="en-US" sz="800" b="1" dirty="0">
                  <a:solidFill>
                    <a:srgbClr val="E6E7E8"/>
                  </a:solidFill>
                  <a:latin typeface="+mj-lt"/>
                  <a:ea typeface="ＭＳ Ｐゴシック" pitchFamily="34" charset="-128"/>
                </a:rPr>
                <a:t>Team</a:t>
              </a:r>
              <a:r>
                <a:rPr lang="en-US" sz="800" b="1" dirty="0">
                  <a:solidFill>
                    <a:srgbClr val="132E57"/>
                  </a:solidFill>
                  <a:latin typeface="+mj-lt"/>
                  <a:ea typeface="ＭＳ Ｐゴシック" pitchFamily="34" charset="-128"/>
                </a:rPr>
                <a:t> </a:t>
              </a:r>
              <a:r>
                <a:rPr lang="en-US" sz="800" b="1" dirty="0">
                  <a:solidFill>
                    <a:srgbClr val="E6E7E8"/>
                  </a:solidFill>
                  <a:latin typeface="+mj-lt"/>
                  <a:ea typeface="ＭＳ Ｐゴシック" pitchFamily="34" charset="-128"/>
                </a:rPr>
                <a:t>Overview</a:t>
              </a:r>
            </a:p>
          </p:txBody>
        </p:sp>
        <p:sp>
          <p:nvSpPr>
            <p:cNvPr id="31" name="Oval 30">
              <a:extLst>
                <a:ext uri="{FF2B5EF4-FFF2-40B4-BE49-F238E27FC236}">
                  <a16:creationId xmlns:a16="http://schemas.microsoft.com/office/drawing/2014/main" id="{C5755F35-AA17-4F45-9CE1-F5E9B7947937}"/>
                </a:ext>
              </a:extLst>
            </p:cNvPr>
            <p:cNvSpPr/>
            <p:nvPr/>
          </p:nvSpPr>
          <p:spPr bwMode="auto">
            <a:xfrm>
              <a:off x="8287794" y="6225360"/>
              <a:ext cx="252000" cy="252000"/>
            </a:xfrm>
            <a:prstGeom prst="ellipse">
              <a:avLst/>
            </a:prstGeom>
            <a:solidFill>
              <a:schemeClr val="bg1">
                <a:lumMod val="95000"/>
              </a:schemeClr>
            </a:solidFill>
            <a:ln w="22225" cap="flat" cmpd="sng" algn="ctr">
              <a:solidFill>
                <a:schemeClr val="accent2"/>
              </a:solidFill>
              <a:prstDash val="sysDot"/>
              <a:bevel/>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5</a:t>
              </a:r>
            </a:p>
          </p:txBody>
        </p:sp>
        <p:sp>
          <p:nvSpPr>
            <p:cNvPr id="43" name="Rectangle 42">
              <a:extLst>
                <a:ext uri="{FF2B5EF4-FFF2-40B4-BE49-F238E27FC236}">
                  <a16:creationId xmlns:a16="http://schemas.microsoft.com/office/drawing/2014/main" id="{0DB3FEB6-92DF-4600-AC3C-C03AFA9CFE96}"/>
                </a:ext>
              </a:extLst>
            </p:cNvPr>
            <p:cNvSpPr/>
            <p:nvPr/>
          </p:nvSpPr>
          <p:spPr bwMode="auto">
            <a:xfrm>
              <a:off x="5484001" y="6552065"/>
              <a:ext cx="1224000" cy="180000"/>
            </a:xfrm>
            <a:prstGeom prst="rect">
              <a:avLst/>
            </a:prstGeom>
            <a:no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fontAlgn="base">
                <a:spcBef>
                  <a:spcPct val="0"/>
                </a:spcBef>
                <a:spcAft>
                  <a:spcPct val="0"/>
                </a:spcAft>
              </a:pPr>
              <a:r>
                <a:rPr lang="en-US" sz="800" b="1" dirty="0">
                  <a:solidFill>
                    <a:srgbClr val="E6E7E8"/>
                  </a:solidFill>
                  <a:latin typeface="+mj-lt"/>
                  <a:ea typeface="ＭＳ Ｐゴシック" pitchFamily="34" charset="-128"/>
                </a:rPr>
                <a:t>Valuation</a:t>
              </a:r>
            </a:p>
          </p:txBody>
        </p:sp>
        <p:sp>
          <p:nvSpPr>
            <p:cNvPr id="44" name="Oval 43">
              <a:extLst>
                <a:ext uri="{FF2B5EF4-FFF2-40B4-BE49-F238E27FC236}">
                  <a16:creationId xmlns:a16="http://schemas.microsoft.com/office/drawing/2014/main" id="{44D4FA66-DB66-4F79-A9FC-B67CC4897AC8}"/>
                </a:ext>
              </a:extLst>
            </p:cNvPr>
            <p:cNvSpPr/>
            <p:nvPr/>
          </p:nvSpPr>
          <p:spPr bwMode="auto">
            <a:xfrm>
              <a:off x="5970001" y="6225360"/>
              <a:ext cx="252000" cy="252000"/>
            </a:xfrm>
            <a:prstGeom prst="ellipse">
              <a:avLst/>
            </a:prstGeom>
            <a:solidFill>
              <a:schemeClr val="bg1">
                <a:lumMod val="95000"/>
              </a:schemeClr>
            </a:solidFill>
            <a:ln w="22225" cap="flat" cmpd="sng" algn="ctr">
              <a:solidFill>
                <a:schemeClr val="accent2"/>
              </a:solidFill>
              <a:prstDash val="sysDot"/>
              <a:bevel/>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3</a:t>
              </a:r>
            </a:p>
          </p:txBody>
        </p:sp>
        <p:sp>
          <p:nvSpPr>
            <p:cNvPr id="45" name="Rectangle 44">
              <a:extLst>
                <a:ext uri="{FF2B5EF4-FFF2-40B4-BE49-F238E27FC236}">
                  <a16:creationId xmlns:a16="http://schemas.microsoft.com/office/drawing/2014/main" id="{597B5B2A-10A2-4C60-AC80-61069F2249A2}"/>
                </a:ext>
              </a:extLst>
            </p:cNvPr>
            <p:cNvSpPr/>
            <p:nvPr/>
          </p:nvSpPr>
          <p:spPr bwMode="auto">
            <a:xfrm>
              <a:off x="6429719" y="6549759"/>
              <a:ext cx="1644896" cy="180000"/>
            </a:xfrm>
            <a:prstGeom prst="rect">
              <a:avLst/>
            </a:prstGeom>
            <a:no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fontAlgn="base">
                <a:spcBef>
                  <a:spcPct val="0"/>
                </a:spcBef>
                <a:spcAft>
                  <a:spcPct val="0"/>
                </a:spcAft>
              </a:pPr>
              <a:r>
                <a:rPr lang="en-US" sz="800" b="1" dirty="0">
                  <a:solidFill>
                    <a:srgbClr val="E6E7E8"/>
                  </a:solidFill>
                  <a:latin typeface="+mj-lt"/>
                  <a:ea typeface="ＭＳ Ｐゴシック" pitchFamily="34" charset="-128"/>
                </a:rPr>
                <a:t>Transaction Opportunities</a:t>
              </a:r>
            </a:p>
          </p:txBody>
        </p:sp>
        <p:sp>
          <p:nvSpPr>
            <p:cNvPr id="46" name="Oval 45">
              <a:extLst>
                <a:ext uri="{FF2B5EF4-FFF2-40B4-BE49-F238E27FC236}">
                  <a16:creationId xmlns:a16="http://schemas.microsoft.com/office/drawing/2014/main" id="{E8BF39A4-A9D0-4FF6-958E-23B7AE251F1A}"/>
                </a:ext>
              </a:extLst>
            </p:cNvPr>
            <p:cNvSpPr/>
            <p:nvPr/>
          </p:nvSpPr>
          <p:spPr bwMode="auto">
            <a:xfrm>
              <a:off x="7128898" y="6225360"/>
              <a:ext cx="252000" cy="252000"/>
            </a:xfrm>
            <a:prstGeom prst="ellipse">
              <a:avLst/>
            </a:prstGeom>
            <a:solidFill>
              <a:schemeClr val="bg1">
                <a:lumMod val="95000"/>
              </a:schemeClr>
            </a:solidFill>
            <a:ln w="22225" cap="flat" cmpd="sng" algn="ctr">
              <a:solidFill>
                <a:schemeClr val="accent2"/>
              </a:solidFill>
              <a:prstDash val="sysDot"/>
              <a:bevel/>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4</a:t>
              </a:r>
            </a:p>
          </p:txBody>
        </p:sp>
      </p:grpSp>
    </p:spTree>
    <p:extLst>
      <p:ext uri="{BB962C8B-B14F-4D97-AF65-F5344CB8AC3E}">
        <p14:creationId xmlns:p14="http://schemas.microsoft.com/office/powerpoint/2010/main" val="3104302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98"/>
          <p:cNvCxnSpPr>
            <a:cxnSpLocks noChangeShapeType="1"/>
          </p:cNvCxnSpPr>
          <p:nvPr/>
        </p:nvCxnSpPr>
        <p:spPr bwMode="auto">
          <a:xfrm>
            <a:off x="7928050" y="3603720"/>
            <a:ext cx="0" cy="648000"/>
          </a:xfrm>
          <a:prstGeom prst="line">
            <a:avLst/>
          </a:prstGeom>
          <a:noFill/>
          <a:ln w="19050" algn="ctr">
            <a:solidFill>
              <a:schemeClr val="accent2"/>
            </a:solidFill>
            <a:round/>
            <a:headEnd/>
            <a:tailEnd/>
          </a:ln>
        </p:spPr>
      </p:cxnSp>
      <p:sp>
        <p:nvSpPr>
          <p:cNvPr id="50" name="Rectangle 60"/>
          <p:cNvSpPr>
            <a:spLocks noChangeArrowheads="1"/>
          </p:cNvSpPr>
          <p:nvPr/>
        </p:nvSpPr>
        <p:spPr bwMode="auto">
          <a:xfrm>
            <a:off x="7785848" y="4307006"/>
            <a:ext cx="1476000" cy="153888"/>
          </a:xfrm>
          <a:prstGeom prst="rect">
            <a:avLst/>
          </a:prstGeom>
          <a:solidFill>
            <a:schemeClr val="bg1">
              <a:lumMod val="95000"/>
            </a:schemeClr>
          </a:solidFill>
          <a:ln w="6350" algn="ctr">
            <a:solidFill>
              <a:srgbClr val="808080"/>
            </a:solidFill>
            <a:prstDash val="dash"/>
            <a:miter lim="800000"/>
            <a:headEnd/>
            <a:tailEnd/>
          </a:ln>
        </p:spPr>
        <p:txBody>
          <a:bodyPr wrap="square" tIns="0" rIns="90000" bIns="0" anchor="ctr" anchorCtr="0">
            <a:spAutoFit/>
          </a:bodyPr>
          <a:lstStyle/>
          <a:p>
            <a:pPr marL="190495" indent="-190495" algn="ctr" eaLnBrk="0" fontAlgn="base" hangingPunct="0">
              <a:spcBef>
                <a:spcPct val="0"/>
              </a:spcBef>
              <a:spcAft>
                <a:spcPts val="200"/>
              </a:spcAft>
              <a:buClr>
                <a:srgbClr val="003399"/>
              </a:buClr>
            </a:pPr>
            <a:r>
              <a:rPr lang="en-US" sz="1000" dirty="0">
                <a:solidFill>
                  <a:srgbClr val="000000"/>
                </a:solidFill>
                <a:latin typeface="+mj-lt"/>
                <a:ea typeface="MS PGothic"/>
              </a:rPr>
              <a:t>Competitor A divests X</a:t>
            </a:r>
          </a:p>
        </p:txBody>
      </p:sp>
      <p:cxnSp>
        <p:nvCxnSpPr>
          <p:cNvPr id="69" name="Straight Connector 98"/>
          <p:cNvCxnSpPr>
            <a:cxnSpLocks noChangeShapeType="1"/>
          </p:cNvCxnSpPr>
          <p:nvPr/>
        </p:nvCxnSpPr>
        <p:spPr bwMode="auto">
          <a:xfrm flipH="1">
            <a:off x="6400235" y="3551598"/>
            <a:ext cx="1" cy="936000"/>
          </a:xfrm>
          <a:prstGeom prst="line">
            <a:avLst/>
          </a:prstGeom>
          <a:noFill/>
          <a:ln w="19050" algn="ctr">
            <a:solidFill>
              <a:schemeClr val="accent2"/>
            </a:solidFill>
            <a:round/>
            <a:headEnd/>
            <a:tailEnd/>
          </a:ln>
        </p:spPr>
      </p:cxnSp>
      <p:sp>
        <p:nvSpPr>
          <p:cNvPr id="103" name="Rectangle 60"/>
          <p:cNvSpPr>
            <a:spLocks noChangeArrowheads="1"/>
          </p:cNvSpPr>
          <p:nvPr/>
        </p:nvSpPr>
        <p:spPr bwMode="auto">
          <a:xfrm>
            <a:off x="6253926" y="4507400"/>
            <a:ext cx="1728000" cy="153888"/>
          </a:xfrm>
          <a:prstGeom prst="rect">
            <a:avLst/>
          </a:prstGeom>
          <a:solidFill>
            <a:schemeClr val="bg1">
              <a:lumMod val="95000"/>
            </a:schemeClr>
          </a:solidFill>
          <a:ln w="6350" algn="ctr">
            <a:solidFill>
              <a:srgbClr val="808080"/>
            </a:solidFill>
            <a:prstDash val="dash"/>
            <a:miter lim="800000"/>
            <a:headEnd/>
            <a:tailEnd/>
          </a:ln>
        </p:spPr>
        <p:txBody>
          <a:bodyPr wrap="square" tIns="0" rIns="90000" bIns="0" anchor="ctr" anchorCtr="0">
            <a:spAutoFit/>
          </a:bodyPr>
          <a:lstStyle/>
          <a:p>
            <a:pPr marL="190495" indent="-190495" algn="ctr" eaLnBrk="0" fontAlgn="base" hangingPunct="0">
              <a:spcBef>
                <a:spcPct val="0"/>
              </a:spcBef>
              <a:spcAft>
                <a:spcPts val="200"/>
              </a:spcAft>
              <a:buClr>
                <a:srgbClr val="003399"/>
              </a:buClr>
            </a:pPr>
            <a:r>
              <a:rPr lang="en-US" sz="1000" dirty="0">
                <a:solidFill>
                  <a:srgbClr val="000000"/>
                </a:solidFill>
                <a:latin typeface="+mj-lt"/>
                <a:ea typeface="MS PGothic"/>
              </a:rPr>
              <a:t>Competitor G pulls IPO bid</a:t>
            </a:r>
          </a:p>
        </p:txBody>
      </p:sp>
      <p:cxnSp>
        <p:nvCxnSpPr>
          <p:cNvPr id="70" name="Straight Connector 98"/>
          <p:cNvCxnSpPr>
            <a:cxnSpLocks noChangeShapeType="1"/>
          </p:cNvCxnSpPr>
          <p:nvPr/>
        </p:nvCxnSpPr>
        <p:spPr bwMode="auto">
          <a:xfrm>
            <a:off x="5375523" y="3571821"/>
            <a:ext cx="1" cy="1116000"/>
          </a:xfrm>
          <a:prstGeom prst="line">
            <a:avLst/>
          </a:prstGeom>
          <a:noFill/>
          <a:ln w="19050" algn="ctr">
            <a:solidFill>
              <a:schemeClr val="accent2"/>
            </a:solidFill>
            <a:round/>
            <a:headEnd/>
            <a:tailEnd/>
          </a:ln>
        </p:spPr>
      </p:cxnSp>
      <p:sp>
        <p:nvSpPr>
          <p:cNvPr id="105" name="Rectangle 60"/>
          <p:cNvSpPr>
            <a:spLocks noChangeArrowheads="1"/>
          </p:cNvSpPr>
          <p:nvPr/>
        </p:nvSpPr>
        <p:spPr bwMode="auto">
          <a:xfrm>
            <a:off x="5226431" y="4707794"/>
            <a:ext cx="3096000" cy="153888"/>
          </a:xfrm>
          <a:prstGeom prst="rect">
            <a:avLst/>
          </a:prstGeom>
          <a:solidFill>
            <a:schemeClr val="bg1">
              <a:lumMod val="95000"/>
            </a:schemeClr>
          </a:solidFill>
          <a:ln w="6350" algn="ctr">
            <a:solidFill>
              <a:srgbClr val="808080"/>
            </a:solidFill>
            <a:prstDash val="dash"/>
            <a:miter lim="800000"/>
            <a:headEnd/>
            <a:tailEnd/>
          </a:ln>
        </p:spPr>
        <p:txBody>
          <a:bodyPr wrap="square" tIns="0" rIns="90000" bIns="0" anchor="ctr" anchorCtr="0">
            <a:spAutoFit/>
          </a:bodyPr>
          <a:lstStyle/>
          <a:p>
            <a:pPr marL="190495" indent="-190495" algn="ctr" eaLnBrk="0" fontAlgn="base" hangingPunct="0">
              <a:spcBef>
                <a:spcPct val="0"/>
              </a:spcBef>
              <a:spcAft>
                <a:spcPts val="200"/>
              </a:spcAft>
              <a:buClr>
                <a:srgbClr val="003399"/>
              </a:buClr>
            </a:pPr>
            <a:r>
              <a:rPr lang="en-US" sz="1000" dirty="0">
                <a:solidFill>
                  <a:srgbClr val="000000"/>
                </a:solidFill>
                <a:latin typeface="+mj-lt"/>
                <a:ea typeface="MS PGothic"/>
              </a:rPr>
              <a:t>Competitor D and Company A initiate joint venture</a:t>
            </a:r>
          </a:p>
        </p:txBody>
      </p:sp>
      <p:cxnSp>
        <p:nvCxnSpPr>
          <p:cNvPr id="96" name="Straight Connector 98"/>
          <p:cNvCxnSpPr>
            <a:cxnSpLocks noChangeShapeType="1"/>
          </p:cNvCxnSpPr>
          <p:nvPr/>
        </p:nvCxnSpPr>
        <p:spPr bwMode="auto">
          <a:xfrm flipH="1">
            <a:off x="4800376" y="3338396"/>
            <a:ext cx="0" cy="1512000"/>
          </a:xfrm>
          <a:prstGeom prst="line">
            <a:avLst/>
          </a:prstGeom>
          <a:noFill/>
          <a:ln w="19050" algn="ctr">
            <a:solidFill>
              <a:schemeClr val="accent2"/>
            </a:solidFill>
            <a:round/>
            <a:headEnd/>
            <a:tailEnd/>
          </a:ln>
        </p:spPr>
      </p:cxnSp>
      <p:sp>
        <p:nvSpPr>
          <p:cNvPr id="107" name="Rectangle 60"/>
          <p:cNvSpPr>
            <a:spLocks noChangeArrowheads="1"/>
          </p:cNvSpPr>
          <p:nvPr/>
        </p:nvSpPr>
        <p:spPr bwMode="auto">
          <a:xfrm>
            <a:off x="4655798" y="4908188"/>
            <a:ext cx="1800000" cy="153888"/>
          </a:xfrm>
          <a:prstGeom prst="rect">
            <a:avLst/>
          </a:prstGeom>
          <a:solidFill>
            <a:schemeClr val="bg1">
              <a:lumMod val="95000"/>
            </a:schemeClr>
          </a:solidFill>
          <a:ln w="6350" algn="ctr">
            <a:solidFill>
              <a:srgbClr val="808080"/>
            </a:solidFill>
            <a:prstDash val="dash"/>
            <a:miter lim="800000"/>
            <a:headEnd/>
            <a:tailEnd/>
          </a:ln>
        </p:spPr>
        <p:txBody>
          <a:bodyPr wrap="square" tIns="0" rIns="90000" bIns="0" anchor="ctr" anchorCtr="0">
            <a:spAutoFit/>
          </a:bodyPr>
          <a:lstStyle/>
          <a:p>
            <a:pPr marL="190495" indent="-190495" algn="ctr" eaLnBrk="0" fontAlgn="base" hangingPunct="0">
              <a:spcBef>
                <a:spcPct val="0"/>
              </a:spcBef>
              <a:spcAft>
                <a:spcPts val="200"/>
              </a:spcAft>
              <a:buClr>
                <a:srgbClr val="003399"/>
              </a:buClr>
            </a:pPr>
            <a:r>
              <a:rPr lang="en-US" sz="1000" dirty="0">
                <a:solidFill>
                  <a:srgbClr val="000000"/>
                </a:solidFill>
                <a:latin typeface="+mj-lt"/>
                <a:ea typeface="MS PGothic"/>
              </a:rPr>
              <a:t>Competitor D 2:1 stock split</a:t>
            </a:r>
          </a:p>
        </p:txBody>
      </p:sp>
      <p:cxnSp>
        <p:nvCxnSpPr>
          <p:cNvPr id="108" name="Straight Connector 98"/>
          <p:cNvCxnSpPr>
            <a:cxnSpLocks noChangeShapeType="1"/>
          </p:cNvCxnSpPr>
          <p:nvPr/>
        </p:nvCxnSpPr>
        <p:spPr bwMode="auto">
          <a:xfrm>
            <a:off x="4632976" y="3348589"/>
            <a:ext cx="0" cy="1728000"/>
          </a:xfrm>
          <a:prstGeom prst="line">
            <a:avLst/>
          </a:prstGeom>
          <a:noFill/>
          <a:ln w="19050" algn="ctr">
            <a:solidFill>
              <a:schemeClr val="accent2"/>
            </a:solidFill>
            <a:round/>
            <a:headEnd/>
            <a:tailEnd/>
          </a:ln>
        </p:spPr>
      </p:cxnSp>
      <p:sp>
        <p:nvSpPr>
          <p:cNvPr id="109" name="Rectangle 60"/>
          <p:cNvSpPr>
            <a:spLocks noChangeArrowheads="1"/>
          </p:cNvSpPr>
          <p:nvPr/>
        </p:nvSpPr>
        <p:spPr bwMode="auto">
          <a:xfrm>
            <a:off x="4481094" y="4987558"/>
            <a:ext cx="1656000" cy="153888"/>
          </a:xfrm>
          <a:prstGeom prst="rect">
            <a:avLst/>
          </a:prstGeom>
          <a:solidFill>
            <a:schemeClr val="bg1">
              <a:lumMod val="95000"/>
            </a:schemeClr>
          </a:solidFill>
          <a:ln w="6350" algn="ctr">
            <a:solidFill>
              <a:srgbClr val="808080"/>
            </a:solidFill>
            <a:prstDash val="dash"/>
            <a:miter lim="800000"/>
            <a:headEnd/>
            <a:tailEnd/>
          </a:ln>
        </p:spPr>
        <p:txBody>
          <a:bodyPr wrap="square" tIns="0" rIns="90000" bIns="0" anchor="ctr" anchorCtr="0">
            <a:spAutoFit/>
          </a:bodyPr>
          <a:lstStyle/>
          <a:p>
            <a:pPr marL="190495" indent="-190495" algn="ctr" eaLnBrk="0" fontAlgn="base" hangingPunct="0">
              <a:spcBef>
                <a:spcPct val="0"/>
              </a:spcBef>
              <a:spcAft>
                <a:spcPts val="200"/>
              </a:spcAft>
              <a:buClr>
                <a:srgbClr val="003399"/>
              </a:buClr>
            </a:pPr>
            <a:r>
              <a:rPr lang="en-US" sz="1000" dirty="0">
                <a:solidFill>
                  <a:srgbClr val="000000"/>
                </a:solidFill>
                <a:latin typeface="+mj-lt"/>
                <a:ea typeface="MS PGothic"/>
              </a:rPr>
              <a:t>Company A initiates NCIB</a:t>
            </a:r>
          </a:p>
        </p:txBody>
      </p:sp>
      <p:cxnSp>
        <p:nvCxnSpPr>
          <p:cNvPr id="110" name="Straight Connector 98"/>
          <p:cNvCxnSpPr>
            <a:cxnSpLocks noChangeShapeType="1"/>
          </p:cNvCxnSpPr>
          <p:nvPr/>
        </p:nvCxnSpPr>
        <p:spPr bwMode="auto">
          <a:xfrm>
            <a:off x="3644053" y="3338396"/>
            <a:ext cx="0" cy="2010709"/>
          </a:xfrm>
          <a:prstGeom prst="line">
            <a:avLst/>
          </a:prstGeom>
          <a:noFill/>
          <a:ln w="19050" algn="ctr">
            <a:solidFill>
              <a:schemeClr val="accent2"/>
            </a:solidFill>
            <a:round/>
            <a:headEnd/>
            <a:tailEnd/>
          </a:ln>
        </p:spPr>
      </p:cxnSp>
      <p:sp>
        <p:nvSpPr>
          <p:cNvPr id="111" name="Rectangle 60"/>
          <p:cNvSpPr>
            <a:spLocks noChangeArrowheads="1"/>
          </p:cNvSpPr>
          <p:nvPr/>
        </p:nvSpPr>
        <p:spPr bwMode="auto">
          <a:xfrm>
            <a:off x="3482365" y="5187952"/>
            <a:ext cx="3024000" cy="153888"/>
          </a:xfrm>
          <a:prstGeom prst="rect">
            <a:avLst/>
          </a:prstGeom>
          <a:solidFill>
            <a:schemeClr val="bg1">
              <a:lumMod val="95000"/>
            </a:schemeClr>
          </a:solidFill>
          <a:ln w="6350" algn="ctr">
            <a:solidFill>
              <a:srgbClr val="808080"/>
            </a:solidFill>
            <a:prstDash val="dash"/>
            <a:miter lim="800000"/>
            <a:headEnd/>
            <a:tailEnd/>
          </a:ln>
        </p:spPr>
        <p:txBody>
          <a:bodyPr wrap="square" tIns="0" rIns="90000" bIns="0" anchor="ctr" anchorCtr="0">
            <a:spAutoFit/>
          </a:bodyPr>
          <a:lstStyle/>
          <a:p>
            <a:pPr marL="190495" indent="-190495" algn="ctr" eaLnBrk="0" fontAlgn="base" hangingPunct="0">
              <a:spcBef>
                <a:spcPct val="0"/>
              </a:spcBef>
              <a:spcAft>
                <a:spcPts val="200"/>
              </a:spcAft>
              <a:buClr>
                <a:srgbClr val="003399"/>
              </a:buClr>
            </a:pPr>
            <a:r>
              <a:rPr lang="en-US" sz="1000" dirty="0">
                <a:solidFill>
                  <a:srgbClr val="000000"/>
                </a:solidFill>
                <a:latin typeface="+mj-lt"/>
                <a:ea typeface="MS PGothic"/>
              </a:rPr>
              <a:t>Competitor C raises $1bn in Sr. Unsecured Notes</a:t>
            </a:r>
          </a:p>
        </p:txBody>
      </p:sp>
      <p:cxnSp>
        <p:nvCxnSpPr>
          <p:cNvPr id="79" name="Straight Connector 98"/>
          <p:cNvCxnSpPr>
            <a:cxnSpLocks noChangeShapeType="1"/>
          </p:cNvCxnSpPr>
          <p:nvPr/>
        </p:nvCxnSpPr>
        <p:spPr bwMode="auto">
          <a:xfrm>
            <a:off x="3197091" y="1778843"/>
            <a:ext cx="0" cy="1586934"/>
          </a:xfrm>
          <a:prstGeom prst="line">
            <a:avLst/>
          </a:prstGeom>
          <a:noFill/>
          <a:ln w="19050" algn="ctr">
            <a:solidFill>
              <a:schemeClr val="accent2"/>
            </a:solidFill>
            <a:round/>
            <a:headEnd/>
            <a:tailEnd/>
          </a:ln>
        </p:spPr>
      </p:cxnSp>
      <p:sp>
        <p:nvSpPr>
          <p:cNvPr id="76" name="Rectangle 59">
            <a:extLst>
              <a:ext uri="{FF2B5EF4-FFF2-40B4-BE49-F238E27FC236}">
                <a16:creationId xmlns:a16="http://schemas.microsoft.com/office/drawing/2014/main" id="{4ABC05C6-B3FD-4665-B0CB-D31F5AC621C2}"/>
              </a:ext>
            </a:extLst>
          </p:cNvPr>
          <p:cNvSpPr>
            <a:spLocks noChangeArrowheads="1"/>
          </p:cNvSpPr>
          <p:nvPr/>
        </p:nvSpPr>
        <p:spPr bwMode="auto">
          <a:xfrm>
            <a:off x="3043013" y="1837017"/>
            <a:ext cx="1368000" cy="153888"/>
          </a:xfrm>
          <a:prstGeom prst="rect">
            <a:avLst/>
          </a:prstGeom>
          <a:solidFill>
            <a:schemeClr val="bg1">
              <a:lumMod val="95000"/>
            </a:schemeClr>
          </a:solidFill>
          <a:ln w="6350" algn="ctr">
            <a:solidFill>
              <a:srgbClr val="808080"/>
            </a:solidFill>
            <a:prstDash val="dash"/>
            <a:miter lim="800000"/>
            <a:headEnd/>
            <a:tailEnd/>
          </a:ln>
        </p:spPr>
        <p:txBody>
          <a:bodyPr wrap="square" tIns="0" bIns="0" anchor="ctr" anchorCtr="0">
            <a:spAutoFit/>
          </a:bodyPr>
          <a:lstStyle/>
          <a:p>
            <a:pPr marL="190495" indent="-190495" algn="ctr" eaLnBrk="0" fontAlgn="base" hangingPunct="0">
              <a:spcBef>
                <a:spcPct val="0"/>
              </a:spcBef>
              <a:spcAft>
                <a:spcPts val="200"/>
              </a:spcAft>
              <a:buClr>
                <a:srgbClr val="003399"/>
              </a:buClr>
            </a:pPr>
            <a:r>
              <a:rPr lang="en-US" sz="1000" dirty="0">
                <a:solidFill>
                  <a:srgbClr val="000000"/>
                </a:solidFill>
                <a:latin typeface="+mj-lt"/>
                <a:ea typeface="MS PGothic"/>
              </a:rPr>
              <a:t>Competitor C buys X</a:t>
            </a:r>
          </a:p>
        </p:txBody>
      </p:sp>
      <p:cxnSp>
        <p:nvCxnSpPr>
          <p:cNvPr id="83" name="Straight Connector 98"/>
          <p:cNvCxnSpPr>
            <a:cxnSpLocks noChangeShapeType="1"/>
          </p:cNvCxnSpPr>
          <p:nvPr/>
        </p:nvCxnSpPr>
        <p:spPr bwMode="auto">
          <a:xfrm>
            <a:off x="4034186" y="2029039"/>
            <a:ext cx="0" cy="1224000"/>
          </a:xfrm>
          <a:prstGeom prst="line">
            <a:avLst/>
          </a:prstGeom>
          <a:noFill/>
          <a:ln w="19050" algn="ctr">
            <a:solidFill>
              <a:schemeClr val="accent2"/>
            </a:solidFill>
            <a:round/>
            <a:headEnd/>
            <a:tailEnd/>
          </a:ln>
        </p:spPr>
      </p:cxnSp>
      <p:sp>
        <p:nvSpPr>
          <p:cNvPr id="77" name="Rectangle 59">
            <a:extLst>
              <a:ext uri="{FF2B5EF4-FFF2-40B4-BE49-F238E27FC236}">
                <a16:creationId xmlns:a16="http://schemas.microsoft.com/office/drawing/2014/main" id="{EF07030A-0DA5-4170-A659-A9E3DDA36D72}"/>
              </a:ext>
            </a:extLst>
          </p:cNvPr>
          <p:cNvSpPr>
            <a:spLocks noChangeArrowheads="1"/>
          </p:cNvSpPr>
          <p:nvPr/>
        </p:nvSpPr>
        <p:spPr bwMode="auto">
          <a:xfrm>
            <a:off x="3880731" y="2027895"/>
            <a:ext cx="1224000" cy="153888"/>
          </a:xfrm>
          <a:prstGeom prst="rect">
            <a:avLst/>
          </a:prstGeom>
          <a:solidFill>
            <a:schemeClr val="bg1">
              <a:lumMod val="95000"/>
            </a:schemeClr>
          </a:solidFill>
          <a:ln w="6350" algn="ctr">
            <a:solidFill>
              <a:srgbClr val="808080"/>
            </a:solidFill>
            <a:prstDash val="dash"/>
            <a:miter lim="800000"/>
            <a:headEnd/>
            <a:tailEnd/>
          </a:ln>
        </p:spPr>
        <p:txBody>
          <a:bodyPr wrap="square" tIns="0" bIns="0" anchor="ctr" anchorCtr="0">
            <a:spAutoFit/>
          </a:bodyPr>
          <a:lstStyle/>
          <a:p>
            <a:pPr marL="190495" indent="-190495" algn="ctr" eaLnBrk="0" fontAlgn="base" hangingPunct="0">
              <a:spcBef>
                <a:spcPct val="0"/>
              </a:spcBef>
              <a:spcAft>
                <a:spcPts val="200"/>
              </a:spcAft>
              <a:buClr>
                <a:srgbClr val="003399"/>
              </a:buClr>
            </a:pPr>
            <a:r>
              <a:rPr lang="en-US" sz="1000" dirty="0">
                <a:solidFill>
                  <a:srgbClr val="000000"/>
                </a:solidFill>
                <a:latin typeface="+mj-lt"/>
                <a:ea typeface="MS PGothic"/>
              </a:rPr>
              <a:t>Competitor D IPO</a:t>
            </a:r>
          </a:p>
        </p:txBody>
      </p:sp>
      <p:cxnSp>
        <p:nvCxnSpPr>
          <p:cNvPr id="54" name="Straight Connector 98"/>
          <p:cNvCxnSpPr>
            <a:cxnSpLocks noChangeShapeType="1"/>
          </p:cNvCxnSpPr>
          <p:nvPr/>
        </p:nvCxnSpPr>
        <p:spPr bwMode="auto">
          <a:xfrm>
            <a:off x="6082750" y="2252737"/>
            <a:ext cx="0" cy="1044000"/>
          </a:xfrm>
          <a:prstGeom prst="line">
            <a:avLst/>
          </a:prstGeom>
          <a:noFill/>
          <a:ln w="19050" algn="ctr">
            <a:solidFill>
              <a:schemeClr val="accent2"/>
            </a:solidFill>
            <a:round/>
            <a:headEnd/>
            <a:tailEnd/>
          </a:ln>
        </p:spPr>
      </p:cxnSp>
      <p:sp>
        <p:nvSpPr>
          <p:cNvPr id="89" name="Rectangle 55"/>
          <p:cNvSpPr>
            <a:spLocks noChangeArrowheads="1"/>
          </p:cNvSpPr>
          <p:nvPr/>
        </p:nvSpPr>
        <p:spPr bwMode="auto">
          <a:xfrm>
            <a:off x="5924828" y="2400309"/>
            <a:ext cx="2268000" cy="153888"/>
          </a:xfrm>
          <a:prstGeom prst="rect">
            <a:avLst/>
          </a:prstGeom>
          <a:solidFill>
            <a:schemeClr val="bg1">
              <a:lumMod val="95000"/>
            </a:schemeClr>
          </a:solidFill>
          <a:ln w="6350" algn="ctr">
            <a:solidFill>
              <a:srgbClr val="808080"/>
            </a:solidFill>
            <a:prstDash val="dash"/>
            <a:miter lim="800000"/>
            <a:headEnd/>
            <a:tailEnd/>
          </a:ln>
        </p:spPr>
        <p:txBody>
          <a:bodyPr wrap="square" tIns="0" bIns="0" anchor="ctr" anchorCtr="0">
            <a:spAutoFit/>
          </a:bodyPr>
          <a:lstStyle/>
          <a:p>
            <a:pPr marL="190495" indent="-190495" algn="ctr" eaLnBrk="0" fontAlgn="base" hangingPunct="0">
              <a:spcBef>
                <a:spcPct val="0"/>
              </a:spcBef>
              <a:spcAft>
                <a:spcPts val="200"/>
              </a:spcAft>
              <a:buClr>
                <a:srgbClr val="003399"/>
              </a:buClr>
            </a:pPr>
            <a:r>
              <a:rPr lang="en-US" sz="1000" dirty="0">
                <a:solidFill>
                  <a:srgbClr val="000000"/>
                </a:solidFill>
                <a:latin typeface="+mj-lt"/>
                <a:ea typeface="MS PGothic"/>
              </a:rPr>
              <a:t>Major product rollout by Company A</a:t>
            </a:r>
          </a:p>
        </p:txBody>
      </p:sp>
      <p:cxnSp>
        <p:nvCxnSpPr>
          <p:cNvPr id="27" name="Straight Connector 98"/>
          <p:cNvCxnSpPr>
            <a:cxnSpLocks noChangeShapeType="1"/>
          </p:cNvCxnSpPr>
          <p:nvPr/>
        </p:nvCxnSpPr>
        <p:spPr bwMode="auto">
          <a:xfrm>
            <a:off x="7318523" y="2436799"/>
            <a:ext cx="0" cy="828000"/>
          </a:xfrm>
          <a:prstGeom prst="line">
            <a:avLst/>
          </a:prstGeom>
          <a:noFill/>
          <a:ln w="19050" algn="ctr">
            <a:solidFill>
              <a:schemeClr val="accent2"/>
            </a:solidFill>
            <a:round/>
            <a:headEnd/>
            <a:tailEnd/>
          </a:ln>
        </p:spPr>
      </p:cxnSp>
      <p:sp>
        <p:nvSpPr>
          <p:cNvPr id="90" name="Rectangle 56"/>
          <p:cNvSpPr>
            <a:spLocks noChangeArrowheads="1"/>
          </p:cNvSpPr>
          <p:nvPr/>
        </p:nvSpPr>
        <p:spPr bwMode="auto">
          <a:xfrm>
            <a:off x="7160234" y="2443271"/>
            <a:ext cx="2628000" cy="153888"/>
          </a:xfrm>
          <a:prstGeom prst="rect">
            <a:avLst/>
          </a:prstGeom>
          <a:solidFill>
            <a:schemeClr val="bg1">
              <a:lumMod val="95000"/>
            </a:schemeClr>
          </a:solidFill>
          <a:ln w="6350" algn="ctr">
            <a:solidFill>
              <a:srgbClr val="808080"/>
            </a:solidFill>
            <a:prstDash val="dash"/>
            <a:miter lim="800000"/>
            <a:headEnd/>
            <a:tailEnd/>
          </a:ln>
        </p:spPr>
        <p:txBody>
          <a:bodyPr wrap="square" tIns="0" bIns="0" anchor="ctr" anchorCtr="0">
            <a:spAutoFit/>
          </a:bodyPr>
          <a:lstStyle/>
          <a:p>
            <a:pPr marL="190495" indent="-190495" algn="ctr" eaLnBrk="0" fontAlgn="base" hangingPunct="0">
              <a:spcBef>
                <a:spcPct val="0"/>
              </a:spcBef>
              <a:spcAft>
                <a:spcPts val="200"/>
              </a:spcAft>
              <a:buClr>
                <a:srgbClr val="003399"/>
              </a:buClr>
            </a:pPr>
            <a:r>
              <a:rPr lang="en-US" sz="1000" dirty="0">
                <a:solidFill>
                  <a:srgbClr val="000000"/>
                </a:solidFill>
                <a:latin typeface="+mj-lt"/>
                <a:ea typeface="MS PGothic"/>
              </a:rPr>
              <a:t>Competitor D completes follow-on offering</a:t>
            </a:r>
          </a:p>
        </p:txBody>
      </p:sp>
      <p:cxnSp>
        <p:nvCxnSpPr>
          <p:cNvPr id="21" name="Straight Connector 98"/>
          <p:cNvCxnSpPr>
            <a:cxnSpLocks noChangeShapeType="1"/>
          </p:cNvCxnSpPr>
          <p:nvPr/>
        </p:nvCxnSpPr>
        <p:spPr bwMode="auto">
          <a:xfrm flipH="1">
            <a:off x="8189086" y="2583163"/>
            <a:ext cx="0" cy="720000"/>
          </a:xfrm>
          <a:prstGeom prst="line">
            <a:avLst/>
          </a:prstGeom>
          <a:noFill/>
          <a:ln w="19050" algn="ctr">
            <a:solidFill>
              <a:schemeClr val="accent2"/>
            </a:solidFill>
            <a:round/>
            <a:headEnd/>
            <a:tailEnd/>
          </a:ln>
        </p:spPr>
      </p:cxnSp>
      <p:sp>
        <p:nvSpPr>
          <p:cNvPr id="92" name="Rectangle 59"/>
          <p:cNvSpPr>
            <a:spLocks noChangeArrowheads="1"/>
          </p:cNvSpPr>
          <p:nvPr/>
        </p:nvSpPr>
        <p:spPr bwMode="auto">
          <a:xfrm>
            <a:off x="8042002" y="2634149"/>
            <a:ext cx="1584000" cy="153888"/>
          </a:xfrm>
          <a:prstGeom prst="rect">
            <a:avLst/>
          </a:prstGeom>
          <a:solidFill>
            <a:schemeClr val="bg1">
              <a:lumMod val="95000"/>
            </a:schemeClr>
          </a:solidFill>
          <a:ln w="6350" algn="ctr">
            <a:solidFill>
              <a:srgbClr val="808080"/>
            </a:solidFill>
            <a:prstDash val="dash"/>
            <a:miter lim="800000"/>
            <a:headEnd/>
            <a:tailEnd/>
          </a:ln>
        </p:spPr>
        <p:txBody>
          <a:bodyPr wrap="square" tIns="0" bIns="0" anchor="ctr" anchorCtr="0">
            <a:spAutoFit/>
          </a:bodyPr>
          <a:lstStyle/>
          <a:p>
            <a:pPr marL="190495" indent="-190495" algn="ctr" eaLnBrk="0" fontAlgn="base" hangingPunct="0">
              <a:spcBef>
                <a:spcPct val="0"/>
              </a:spcBef>
              <a:spcAft>
                <a:spcPts val="200"/>
              </a:spcAft>
              <a:buClr>
                <a:srgbClr val="003399"/>
              </a:buClr>
            </a:pPr>
            <a:r>
              <a:rPr lang="en-US" sz="1000" dirty="0">
                <a:solidFill>
                  <a:srgbClr val="000000"/>
                </a:solidFill>
                <a:latin typeface="+mj-lt"/>
                <a:ea typeface="MS PGothic"/>
              </a:rPr>
              <a:t>Competitor E acquires X</a:t>
            </a:r>
          </a:p>
        </p:txBody>
      </p:sp>
      <p:cxnSp>
        <p:nvCxnSpPr>
          <p:cNvPr id="88" name="Straight Connector 74"/>
          <p:cNvCxnSpPr>
            <a:cxnSpLocks noChangeShapeType="1"/>
          </p:cNvCxnSpPr>
          <p:nvPr/>
        </p:nvCxnSpPr>
        <p:spPr bwMode="auto">
          <a:xfrm>
            <a:off x="2902607" y="3401867"/>
            <a:ext cx="0" cy="2112240"/>
          </a:xfrm>
          <a:prstGeom prst="line">
            <a:avLst/>
          </a:prstGeom>
          <a:noFill/>
          <a:ln w="19050" algn="ctr">
            <a:solidFill>
              <a:schemeClr val="accent2"/>
            </a:solidFill>
            <a:round/>
            <a:headEnd/>
            <a:tailEnd/>
          </a:ln>
        </p:spPr>
      </p:cxnSp>
      <p:sp>
        <p:nvSpPr>
          <p:cNvPr id="99" name="Rectangle 60"/>
          <p:cNvSpPr>
            <a:spLocks noChangeArrowheads="1"/>
          </p:cNvSpPr>
          <p:nvPr/>
        </p:nvSpPr>
        <p:spPr bwMode="auto">
          <a:xfrm>
            <a:off x="2741873" y="5287490"/>
            <a:ext cx="1188000" cy="153888"/>
          </a:xfrm>
          <a:prstGeom prst="rect">
            <a:avLst/>
          </a:prstGeom>
          <a:solidFill>
            <a:schemeClr val="bg1">
              <a:lumMod val="95000"/>
            </a:schemeClr>
          </a:solidFill>
          <a:ln w="6350" algn="ctr">
            <a:solidFill>
              <a:srgbClr val="808080"/>
            </a:solidFill>
            <a:prstDash val="dash"/>
            <a:miter lim="800000"/>
            <a:headEnd/>
            <a:tailEnd/>
          </a:ln>
        </p:spPr>
        <p:txBody>
          <a:bodyPr wrap="square" tIns="0" rIns="90000" bIns="0" anchor="ctr" anchorCtr="0">
            <a:spAutoFit/>
          </a:bodyPr>
          <a:lstStyle/>
          <a:p>
            <a:pPr marL="190495" indent="-190495" algn="ctr" eaLnBrk="0" fontAlgn="base" hangingPunct="0">
              <a:spcBef>
                <a:spcPct val="0"/>
              </a:spcBef>
              <a:spcAft>
                <a:spcPts val="200"/>
              </a:spcAft>
              <a:buClr>
                <a:srgbClr val="003399"/>
              </a:buClr>
            </a:pPr>
            <a:r>
              <a:rPr lang="en-US" sz="1000" dirty="0">
                <a:solidFill>
                  <a:srgbClr val="000000"/>
                </a:solidFill>
                <a:latin typeface="+mj-lt"/>
                <a:ea typeface="MS PGothic"/>
              </a:rPr>
              <a:t>Competitor F IPO</a:t>
            </a:r>
          </a:p>
        </p:txBody>
      </p:sp>
      <p:cxnSp>
        <p:nvCxnSpPr>
          <p:cNvPr id="31" name="Straight Connector 98"/>
          <p:cNvCxnSpPr>
            <a:cxnSpLocks noChangeShapeType="1"/>
          </p:cNvCxnSpPr>
          <p:nvPr/>
        </p:nvCxnSpPr>
        <p:spPr bwMode="auto">
          <a:xfrm>
            <a:off x="8796136" y="2838481"/>
            <a:ext cx="0" cy="468000"/>
          </a:xfrm>
          <a:prstGeom prst="line">
            <a:avLst/>
          </a:prstGeom>
          <a:noFill/>
          <a:ln w="19050" algn="ctr">
            <a:solidFill>
              <a:schemeClr val="accent2"/>
            </a:solidFill>
            <a:round/>
            <a:headEnd/>
            <a:tailEnd/>
          </a:ln>
        </p:spPr>
      </p:cxnSp>
      <p:sp>
        <p:nvSpPr>
          <p:cNvPr id="94" name="Rectangle 57"/>
          <p:cNvSpPr>
            <a:spLocks noChangeArrowheads="1"/>
          </p:cNvSpPr>
          <p:nvPr/>
        </p:nvSpPr>
        <p:spPr bwMode="auto">
          <a:xfrm>
            <a:off x="8650717" y="2825027"/>
            <a:ext cx="2268000" cy="153888"/>
          </a:xfrm>
          <a:prstGeom prst="rect">
            <a:avLst/>
          </a:prstGeom>
          <a:solidFill>
            <a:schemeClr val="bg1">
              <a:lumMod val="95000"/>
            </a:schemeClr>
          </a:solidFill>
          <a:ln w="6350" algn="ctr">
            <a:solidFill>
              <a:srgbClr val="808080"/>
            </a:solidFill>
            <a:prstDash val="dash"/>
            <a:miter lim="800000"/>
            <a:headEnd/>
            <a:tailEnd/>
          </a:ln>
        </p:spPr>
        <p:txBody>
          <a:bodyPr wrap="square" tIns="0" bIns="0" anchor="ctr" anchorCtr="0">
            <a:spAutoFit/>
          </a:bodyPr>
          <a:lstStyle/>
          <a:p>
            <a:pPr marL="190495" indent="-190495" algn="ctr" eaLnBrk="0" fontAlgn="base" hangingPunct="0">
              <a:spcBef>
                <a:spcPct val="0"/>
              </a:spcBef>
              <a:spcAft>
                <a:spcPts val="200"/>
              </a:spcAft>
              <a:buClr>
                <a:srgbClr val="003399"/>
              </a:buClr>
            </a:pPr>
            <a:r>
              <a:rPr lang="en-US" sz="1000" dirty="0">
                <a:solidFill>
                  <a:srgbClr val="000000"/>
                </a:solidFill>
                <a:latin typeface="+mj-lt"/>
                <a:ea typeface="MS PGothic"/>
              </a:rPr>
              <a:t>Competitor A acquires Competitor B</a:t>
            </a:r>
          </a:p>
        </p:txBody>
      </p:sp>
      <p:cxnSp>
        <p:nvCxnSpPr>
          <p:cNvPr id="64" name="Straight Connector 98"/>
          <p:cNvCxnSpPr>
            <a:cxnSpLocks noChangeShapeType="1"/>
          </p:cNvCxnSpPr>
          <p:nvPr/>
        </p:nvCxnSpPr>
        <p:spPr bwMode="auto">
          <a:xfrm>
            <a:off x="8671344" y="3527580"/>
            <a:ext cx="0" cy="540000"/>
          </a:xfrm>
          <a:prstGeom prst="line">
            <a:avLst/>
          </a:prstGeom>
          <a:noFill/>
          <a:ln w="19050" algn="ctr">
            <a:solidFill>
              <a:schemeClr val="accent2"/>
            </a:solidFill>
            <a:round/>
            <a:headEnd/>
            <a:tailEnd/>
          </a:ln>
        </p:spPr>
      </p:cxnSp>
      <p:sp>
        <p:nvSpPr>
          <p:cNvPr id="102" name="Rectangle 60"/>
          <p:cNvSpPr>
            <a:spLocks noChangeArrowheads="1"/>
          </p:cNvSpPr>
          <p:nvPr/>
        </p:nvSpPr>
        <p:spPr bwMode="auto">
          <a:xfrm>
            <a:off x="8535589" y="4106612"/>
            <a:ext cx="2268000" cy="153888"/>
          </a:xfrm>
          <a:prstGeom prst="rect">
            <a:avLst/>
          </a:prstGeom>
          <a:solidFill>
            <a:schemeClr val="bg1">
              <a:lumMod val="95000"/>
            </a:schemeClr>
          </a:solidFill>
          <a:ln w="6350" algn="ctr">
            <a:solidFill>
              <a:srgbClr val="808080"/>
            </a:solidFill>
            <a:prstDash val="dash"/>
            <a:miter lim="800000"/>
            <a:headEnd/>
            <a:tailEnd/>
          </a:ln>
        </p:spPr>
        <p:txBody>
          <a:bodyPr wrap="square" tIns="0" rIns="90000" bIns="0" anchor="ctr" anchorCtr="0">
            <a:spAutoFit/>
          </a:bodyPr>
          <a:lstStyle/>
          <a:p>
            <a:pPr marL="190495" indent="-190495" algn="ctr" eaLnBrk="0" fontAlgn="base" hangingPunct="0">
              <a:spcBef>
                <a:spcPct val="0"/>
              </a:spcBef>
              <a:spcAft>
                <a:spcPts val="200"/>
              </a:spcAft>
              <a:buClr>
                <a:srgbClr val="003399"/>
              </a:buClr>
            </a:pPr>
            <a:r>
              <a:rPr lang="en-US" sz="1000" dirty="0">
                <a:solidFill>
                  <a:srgbClr val="000000"/>
                </a:solidFill>
                <a:latin typeface="+mj-lt"/>
                <a:ea typeface="MS PGothic"/>
              </a:rPr>
              <a:t>Competitor A acquires Competitor F</a:t>
            </a:r>
          </a:p>
        </p:txBody>
      </p:sp>
      <p:cxnSp>
        <p:nvCxnSpPr>
          <p:cNvPr id="120" name="Straight Connector 98"/>
          <p:cNvCxnSpPr>
            <a:cxnSpLocks noChangeShapeType="1"/>
          </p:cNvCxnSpPr>
          <p:nvPr/>
        </p:nvCxnSpPr>
        <p:spPr bwMode="auto">
          <a:xfrm>
            <a:off x="10369535" y="3571821"/>
            <a:ext cx="0" cy="324000"/>
          </a:xfrm>
          <a:prstGeom prst="line">
            <a:avLst/>
          </a:prstGeom>
          <a:noFill/>
          <a:ln w="19050" algn="ctr">
            <a:solidFill>
              <a:schemeClr val="accent2"/>
            </a:solidFill>
            <a:round/>
            <a:headEnd/>
            <a:tailEnd/>
          </a:ln>
        </p:spPr>
      </p:cxnSp>
      <p:sp>
        <p:nvSpPr>
          <p:cNvPr id="121" name="Rectangle 60"/>
          <p:cNvSpPr>
            <a:spLocks noChangeArrowheads="1"/>
          </p:cNvSpPr>
          <p:nvPr/>
        </p:nvSpPr>
        <p:spPr bwMode="auto">
          <a:xfrm>
            <a:off x="10219382" y="3816186"/>
            <a:ext cx="1224000" cy="153888"/>
          </a:xfrm>
          <a:prstGeom prst="rect">
            <a:avLst/>
          </a:prstGeom>
          <a:solidFill>
            <a:schemeClr val="bg1">
              <a:lumMod val="95000"/>
            </a:schemeClr>
          </a:solidFill>
          <a:ln w="6350" algn="ctr">
            <a:solidFill>
              <a:srgbClr val="808080"/>
            </a:solidFill>
            <a:prstDash val="dash"/>
            <a:miter lim="800000"/>
            <a:headEnd/>
            <a:tailEnd/>
          </a:ln>
        </p:spPr>
        <p:txBody>
          <a:bodyPr wrap="square" tIns="0" rIns="90000" bIns="0" anchor="ctr" anchorCtr="0">
            <a:spAutoFit/>
          </a:bodyPr>
          <a:lstStyle/>
          <a:p>
            <a:pPr marL="190495" indent="-190495" algn="ctr" eaLnBrk="0" fontAlgn="base" hangingPunct="0">
              <a:spcBef>
                <a:spcPct val="0"/>
              </a:spcBef>
              <a:spcAft>
                <a:spcPts val="200"/>
              </a:spcAft>
              <a:buClr>
                <a:srgbClr val="003399"/>
              </a:buClr>
            </a:pPr>
            <a:r>
              <a:rPr lang="en-US" sz="1000" dirty="0">
                <a:solidFill>
                  <a:srgbClr val="000000"/>
                </a:solidFill>
                <a:latin typeface="+mj-lt"/>
                <a:ea typeface="MS PGothic"/>
              </a:rPr>
              <a:t>Competitor G IPO</a:t>
            </a:r>
          </a:p>
        </p:txBody>
      </p:sp>
      <p:cxnSp>
        <p:nvCxnSpPr>
          <p:cNvPr id="38" name="Straight Connector 98"/>
          <p:cNvCxnSpPr>
            <a:cxnSpLocks noChangeShapeType="1"/>
          </p:cNvCxnSpPr>
          <p:nvPr/>
        </p:nvCxnSpPr>
        <p:spPr bwMode="auto">
          <a:xfrm>
            <a:off x="10055087" y="2972211"/>
            <a:ext cx="0" cy="324000"/>
          </a:xfrm>
          <a:prstGeom prst="line">
            <a:avLst/>
          </a:prstGeom>
          <a:noFill/>
          <a:ln w="19050" algn="ctr">
            <a:solidFill>
              <a:schemeClr val="accent2"/>
            </a:solidFill>
            <a:round/>
            <a:headEnd/>
            <a:tailEnd/>
          </a:ln>
        </p:spPr>
      </p:cxnSp>
      <p:sp>
        <p:nvSpPr>
          <p:cNvPr id="80" name="Rectangle 57">
            <a:extLst>
              <a:ext uri="{FF2B5EF4-FFF2-40B4-BE49-F238E27FC236}">
                <a16:creationId xmlns:a16="http://schemas.microsoft.com/office/drawing/2014/main" id="{1051AA07-28B5-4BA2-AC4E-5D6924244DAA}"/>
              </a:ext>
            </a:extLst>
          </p:cNvPr>
          <p:cNvSpPr>
            <a:spLocks noChangeArrowheads="1"/>
          </p:cNvSpPr>
          <p:nvPr/>
        </p:nvSpPr>
        <p:spPr bwMode="auto">
          <a:xfrm>
            <a:off x="9898152" y="3015903"/>
            <a:ext cx="1908000" cy="153888"/>
          </a:xfrm>
          <a:prstGeom prst="rect">
            <a:avLst/>
          </a:prstGeom>
          <a:solidFill>
            <a:schemeClr val="bg1">
              <a:lumMod val="95000"/>
            </a:schemeClr>
          </a:solidFill>
          <a:ln w="6350" algn="ctr">
            <a:solidFill>
              <a:srgbClr val="808080"/>
            </a:solidFill>
            <a:prstDash val="dash"/>
            <a:miter lim="800000"/>
            <a:headEnd/>
            <a:tailEnd/>
          </a:ln>
        </p:spPr>
        <p:txBody>
          <a:bodyPr wrap="square" tIns="0" bIns="0" anchor="ctr" anchorCtr="0">
            <a:spAutoFit/>
          </a:bodyPr>
          <a:lstStyle/>
          <a:p>
            <a:pPr marL="190495" indent="-190495" algn="ctr" eaLnBrk="0" fontAlgn="base" hangingPunct="0">
              <a:spcBef>
                <a:spcPct val="0"/>
              </a:spcBef>
              <a:spcAft>
                <a:spcPts val="200"/>
              </a:spcAft>
              <a:buClr>
                <a:srgbClr val="003399"/>
              </a:buClr>
            </a:pPr>
            <a:r>
              <a:rPr lang="en-US" sz="1000" dirty="0">
                <a:solidFill>
                  <a:srgbClr val="000000"/>
                </a:solidFill>
                <a:latin typeface="+mj-lt"/>
                <a:ea typeface="MS PGothic"/>
              </a:rPr>
              <a:t>Competitor C files Chapter 11</a:t>
            </a:r>
          </a:p>
        </p:txBody>
      </p:sp>
      <p:cxnSp>
        <p:nvCxnSpPr>
          <p:cNvPr id="65" name="Straight Connector 98"/>
          <p:cNvCxnSpPr>
            <a:cxnSpLocks noChangeShapeType="1"/>
          </p:cNvCxnSpPr>
          <p:nvPr/>
        </p:nvCxnSpPr>
        <p:spPr bwMode="auto">
          <a:xfrm>
            <a:off x="2346751" y="1634362"/>
            <a:ext cx="0" cy="1821611"/>
          </a:xfrm>
          <a:prstGeom prst="line">
            <a:avLst/>
          </a:prstGeom>
          <a:noFill/>
          <a:ln w="19050" algn="ctr">
            <a:solidFill>
              <a:schemeClr val="accent2"/>
            </a:solidFill>
            <a:round/>
            <a:headEnd/>
            <a:tailEnd/>
          </a:ln>
        </p:spPr>
      </p:cxnSp>
      <p:sp>
        <p:nvSpPr>
          <p:cNvPr id="74" name="Rectangle 59">
            <a:extLst>
              <a:ext uri="{FF2B5EF4-FFF2-40B4-BE49-F238E27FC236}">
                <a16:creationId xmlns:a16="http://schemas.microsoft.com/office/drawing/2014/main" id="{57D3BFED-2FD6-405F-9926-754E2799A7B2}"/>
              </a:ext>
            </a:extLst>
          </p:cNvPr>
          <p:cNvSpPr>
            <a:spLocks noChangeArrowheads="1"/>
          </p:cNvSpPr>
          <p:nvPr/>
        </p:nvSpPr>
        <p:spPr bwMode="auto">
          <a:xfrm>
            <a:off x="2206444" y="1646139"/>
            <a:ext cx="1476000" cy="153888"/>
          </a:xfrm>
          <a:prstGeom prst="rect">
            <a:avLst/>
          </a:prstGeom>
          <a:solidFill>
            <a:schemeClr val="bg1">
              <a:lumMod val="95000"/>
            </a:schemeClr>
          </a:solidFill>
          <a:ln w="6350" algn="ctr">
            <a:solidFill>
              <a:srgbClr val="808080"/>
            </a:solidFill>
            <a:prstDash val="dash"/>
            <a:miter lim="800000"/>
            <a:headEnd/>
            <a:tailEnd/>
          </a:ln>
        </p:spPr>
        <p:txBody>
          <a:bodyPr wrap="square" tIns="0" bIns="0" anchor="ctr" anchorCtr="0">
            <a:spAutoFit/>
          </a:bodyPr>
          <a:lstStyle/>
          <a:p>
            <a:pPr marL="190495" indent="-190495" algn="ctr" eaLnBrk="0" fontAlgn="base" hangingPunct="0">
              <a:spcBef>
                <a:spcPct val="0"/>
              </a:spcBef>
              <a:spcAft>
                <a:spcPts val="200"/>
              </a:spcAft>
              <a:buClr>
                <a:srgbClr val="003399"/>
              </a:buClr>
            </a:pPr>
            <a:r>
              <a:rPr lang="en-US" sz="1000" dirty="0">
                <a:solidFill>
                  <a:srgbClr val="000000"/>
                </a:solidFill>
                <a:latin typeface="+mj-lt"/>
                <a:ea typeface="MS PGothic"/>
              </a:rPr>
              <a:t>Competitor B divests X</a:t>
            </a:r>
          </a:p>
        </p:txBody>
      </p:sp>
      <p:cxnSp>
        <p:nvCxnSpPr>
          <p:cNvPr id="71" name="Straight Connector 74"/>
          <p:cNvCxnSpPr>
            <a:cxnSpLocks noChangeShapeType="1"/>
          </p:cNvCxnSpPr>
          <p:nvPr/>
        </p:nvCxnSpPr>
        <p:spPr bwMode="auto">
          <a:xfrm>
            <a:off x="1805707" y="3574361"/>
            <a:ext cx="0" cy="2114583"/>
          </a:xfrm>
          <a:prstGeom prst="line">
            <a:avLst/>
          </a:prstGeom>
          <a:noFill/>
          <a:ln w="19050" algn="ctr">
            <a:solidFill>
              <a:schemeClr val="accent2"/>
            </a:solidFill>
            <a:round/>
            <a:headEnd/>
            <a:tailEnd/>
          </a:ln>
        </p:spPr>
      </p:cxnSp>
      <p:sp>
        <p:nvSpPr>
          <p:cNvPr id="98" name="Rectangle 60"/>
          <p:cNvSpPr>
            <a:spLocks noChangeArrowheads="1"/>
          </p:cNvSpPr>
          <p:nvPr/>
        </p:nvSpPr>
        <p:spPr bwMode="auto">
          <a:xfrm>
            <a:off x="1649495" y="5487884"/>
            <a:ext cx="3672000" cy="153888"/>
          </a:xfrm>
          <a:prstGeom prst="rect">
            <a:avLst/>
          </a:prstGeom>
          <a:solidFill>
            <a:schemeClr val="bg1">
              <a:lumMod val="95000"/>
            </a:schemeClr>
          </a:solidFill>
          <a:ln w="6350" algn="ctr">
            <a:solidFill>
              <a:srgbClr val="808080"/>
            </a:solidFill>
            <a:prstDash val="dash"/>
            <a:miter lim="800000"/>
            <a:headEnd/>
            <a:tailEnd/>
          </a:ln>
        </p:spPr>
        <p:txBody>
          <a:bodyPr wrap="square" tIns="0" rIns="90000" bIns="0" anchor="ctr" anchorCtr="0">
            <a:spAutoFit/>
          </a:bodyPr>
          <a:lstStyle/>
          <a:p>
            <a:pPr marL="190495" indent="-190495" algn="ctr" eaLnBrk="0" fontAlgn="base" hangingPunct="0">
              <a:spcBef>
                <a:spcPct val="0"/>
              </a:spcBef>
              <a:spcAft>
                <a:spcPts val="200"/>
              </a:spcAft>
              <a:buClr>
                <a:srgbClr val="003399"/>
              </a:buClr>
            </a:pPr>
            <a:r>
              <a:rPr lang="en-US" sz="1000" dirty="0">
                <a:solidFill>
                  <a:srgbClr val="000000"/>
                </a:solidFill>
                <a:latin typeface="+mj-lt"/>
                <a:ea typeface="MS PGothic"/>
              </a:rPr>
              <a:t>Competitor C and Competitor D merge in a merger of equals</a:t>
            </a:r>
          </a:p>
        </p:txBody>
      </p:sp>
      <p:cxnSp>
        <p:nvCxnSpPr>
          <p:cNvPr id="72" name="Straight Connector 65"/>
          <p:cNvCxnSpPr>
            <a:cxnSpLocks noChangeShapeType="1"/>
          </p:cNvCxnSpPr>
          <p:nvPr/>
        </p:nvCxnSpPr>
        <p:spPr bwMode="auto">
          <a:xfrm>
            <a:off x="1459949" y="3574361"/>
            <a:ext cx="0" cy="2286483"/>
          </a:xfrm>
          <a:prstGeom prst="line">
            <a:avLst/>
          </a:prstGeom>
          <a:noFill/>
          <a:ln w="19050" algn="ctr">
            <a:solidFill>
              <a:schemeClr val="accent2"/>
            </a:solidFill>
            <a:round/>
            <a:headEnd/>
            <a:tailEnd/>
          </a:ln>
        </p:spPr>
      </p:cxnSp>
      <p:sp>
        <p:nvSpPr>
          <p:cNvPr id="59" name="Rectangle 57">
            <a:extLst>
              <a:ext uri="{FF2B5EF4-FFF2-40B4-BE49-F238E27FC236}">
                <a16:creationId xmlns:a16="http://schemas.microsoft.com/office/drawing/2014/main" id="{91EF0E34-A95C-4E56-BBC6-79B2C4F89141}"/>
              </a:ext>
            </a:extLst>
          </p:cNvPr>
          <p:cNvSpPr>
            <a:spLocks noChangeArrowheads="1"/>
          </p:cNvSpPr>
          <p:nvPr/>
        </p:nvSpPr>
        <p:spPr bwMode="auto">
          <a:xfrm>
            <a:off x="1306691" y="5809306"/>
            <a:ext cx="1476000" cy="153888"/>
          </a:xfrm>
          <a:prstGeom prst="rect">
            <a:avLst/>
          </a:prstGeom>
          <a:solidFill>
            <a:schemeClr val="bg1">
              <a:lumMod val="95000"/>
            </a:schemeClr>
          </a:solidFill>
          <a:ln w="6350" algn="ctr">
            <a:solidFill>
              <a:srgbClr val="808080"/>
            </a:solidFill>
            <a:prstDash val="dash"/>
            <a:miter lim="800000"/>
            <a:headEnd/>
            <a:tailEnd/>
          </a:ln>
        </p:spPr>
        <p:txBody>
          <a:bodyPr wrap="square" tIns="0" rIns="90000" bIns="0" anchor="ctr" anchorCtr="0">
            <a:spAutoFit/>
          </a:bodyPr>
          <a:lstStyle/>
          <a:p>
            <a:pPr marL="190495" indent="-190495" algn="ctr" eaLnBrk="0" fontAlgn="base" hangingPunct="0">
              <a:spcBef>
                <a:spcPct val="0"/>
              </a:spcBef>
              <a:spcAft>
                <a:spcPts val="200"/>
              </a:spcAft>
              <a:buClr>
                <a:srgbClr val="003399"/>
              </a:buClr>
            </a:pPr>
            <a:r>
              <a:rPr lang="en-US" sz="1000" dirty="0">
                <a:solidFill>
                  <a:srgbClr val="000000"/>
                </a:solidFill>
                <a:latin typeface="+mj-lt"/>
                <a:ea typeface="MS PGothic"/>
              </a:rPr>
              <a:t>Company A acquires X</a:t>
            </a:r>
          </a:p>
        </p:txBody>
      </p:sp>
      <p:sp>
        <p:nvSpPr>
          <p:cNvPr id="52" name="AutoShape 40"/>
          <p:cNvSpPr>
            <a:spLocks noChangeArrowheads="1"/>
          </p:cNvSpPr>
          <p:nvPr/>
        </p:nvSpPr>
        <p:spPr bwMode="auto">
          <a:xfrm rot="5400000">
            <a:off x="11630984" y="3199499"/>
            <a:ext cx="145463" cy="238506"/>
          </a:xfrm>
          <a:prstGeom prst="triangle">
            <a:avLst>
              <a:gd name="adj" fmla="val 50000"/>
            </a:avLst>
          </a:prstGeom>
          <a:solidFill>
            <a:srgbClr val="132E57"/>
          </a:solidFill>
          <a:ln w="12700">
            <a:solidFill>
              <a:srgbClr val="444960"/>
            </a:solidFill>
            <a:miter lim="800000"/>
            <a:headEnd type="none" w="sm" len="sm"/>
            <a:tailEnd type="none" w="sm" len="sm"/>
          </a:ln>
        </p:spPr>
        <p:txBody>
          <a:bodyPr wrap="none" lIns="36000" tIns="36000" rIns="36000" bIns="36000" anchor="ctr"/>
          <a:lstStyle/>
          <a:p>
            <a:pPr algn="ctr" eaLnBrk="0" fontAlgn="base" hangingPunct="0">
              <a:spcBef>
                <a:spcPct val="0"/>
              </a:spcBef>
              <a:spcAft>
                <a:spcPct val="75000"/>
              </a:spcAft>
              <a:buClr>
                <a:srgbClr val="660F1E"/>
              </a:buClr>
              <a:buFont typeface="Wingdings" pitchFamily="2" charset="2"/>
              <a:buNone/>
            </a:pPr>
            <a:endParaRPr lang="en-CA" sz="1200" dirty="0">
              <a:solidFill>
                <a:srgbClr val="000000"/>
              </a:solidFill>
              <a:latin typeface="HelveticaNeue LT 45 Lt"/>
              <a:ea typeface="MS PGothic"/>
            </a:endParaRPr>
          </a:p>
        </p:txBody>
      </p:sp>
      <p:graphicFrame>
        <p:nvGraphicFramePr>
          <p:cNvPr id="62" name="Table 61"/>
          <p:cNvGraphicFramePr>
            <a:graphicFrameLocks noGrp="1"/>
          </p:cNvGraphicFramePr>
          <p:nvPr>
            <p:extLst/>
          </p:nvPr>
        </p:nvGraphicFramePr>
        <p:xfrm>
          <a:off x="371475" y="3446304"/>
          <a:ext cx="11071907" cy="204216"/>
        </p:xfrm>
        <a:graphic>
          <a:graphicData uri="http://schemas.openxmlformats.org/drawingml/2006/table">
            <a:tbl>
              <a:tblPr firstRow="1" bandRow="1">
                <a:tableStyleId>{5C22544A-7EE6-4342-B048-85BDC9FD1C3A}</a:tableStyleId>
              </a:tblPr>
              <a:tblGrid>
                <a:gridCol w="1581701">
                  <a:extLst>
                    <a:ext uri="{9D8B030D-6E8A-4147-A177-3AD203B41FA5}">
                      <a16:colId xmlns:a16="http://schemas.microsoft.com/office/drawing/2014/main" val="20000"/>
                    </a:ext>
                  </a:extLst>
                </a:gridCol>
                <a:gridCol w="1581701">
                  <a:extLst>
                    <a:ext uri="{9D8B030D-6E8A-4147-A177-3AD203B41FA5}">
                      <a16:colId xmlns:a16="http://schemas.microsoft.com/office/drawing/2014/main" val="20001"/>
                    </a:ext>
                  </a:extLst>
                </a:gridCol>
                <a:gridCol w="1581701">
                  <a:extLst>
                    <a:ext uri="{9D8B030D-6E8A-4147-A177-3AD203B41FA5}">
                      <a16:colId xmlns:a16="http://schemas.microsoft.com/office/drawing/2014/main" val="20002"/>
                    </a:ext>
                  </a:extLst>
                </a:gridCol>
                <a:gridCol w="1581701">
                  <a:extLst>
                    <a:ext uri="{9D8B030D-6E8A-4147-A177-3AD203B41FA5}">
                      <a16:colId xmlns:a16="http://schemas.microsoft.com/office/drawing/2014/main" val="20003"/>
                    </a:ext>
                  </a:extLst>
                </a:gridCol>
                <a:gridCol w="1581701">
                  <a:extLst>
                    <a:ext uri="{9D8B030D-6E8A-4147-A177-3AD203B41FA5}">
                      <a16:colId xmlns:a16="http://schemas.microsoft.com/office/drawing/2014/main" val="20004"/>
                    </a:ext>
                  </a:extLst>
                </a:gridCol>
                <a:gridCol w="1581701">
                  <a:extLst>
                    <a:ext uri="{9D8B030D-6E8A-4147-A177-3AD203B41FA5}">
                      <a16:colId xmlns:a16="http://schemas.microsoft.com/office/drawing/2014/main" val="20005"/>
                    </a:ext>
                  </a:extLst>
                </a:gridCol>
                <a:gridCol w="1581701">
                  <a:extLst>
                    <a:ext uri="{9D8B030D-6E8A-4147-A177-3AD203B41FA5}">
                      <a16:colId xmlns:a16="http://schemas.microsoft.com/office/drawing/2014/main" val="20006"/>
                    </a:ext>
                  </a:extLst>
                </a:gridCol>
              </a:tblGrid>
              <a:tr h="204216">
                <a:tc>
                  <a:txBody>
                    <a:bodyPr/>
                    <a:lstStyle/>
                    <a:p>
                      <a:pPr algn="ctr"/>
                      <a:r>
                        <a:rPr lang="en-CA" sz="1100" b="1" dirty="0"/>
                        <a:t>2011</a:t>
                      </a:r>
                    </a:p>
                  </a:txBody>
                  <a:tcPr marT="18288" marB="18288">
                    <a:lnR w="76200" cap="flat" cmpd="sng" algn="ctr">
                      <a:solidFill>
                        <a:schemeClr val="bg1"/>
                      </a:solidFill>
                      <a:prstDash val="solid"/>
                      <a:round/>
                      <a:headEnd type="none" w="med" len="med"/>
                      <a:tailEnd type="none" w="med" len="med"/>
                    </a:lnR>
                    <a:solidFill>
                      <a:srgbClr val="132E57"/>
                    </a:solidFill>
                  </a:tcPr>
                </a:tc>
                <a:tc>
                  <a:txBody>
                    <a:bodyPr/>
                    <a:lstStyle/>
                    <a:p>
                      <a:pPr algn="ctr"/>
                      <a:r>
                        <a:rPr lang="en-CA" sz="1100" b="1" dirty="0"/>
                        <a:t>2012</a:t>
                      </a:r>
                    </a:p>
                  </a:txBody>
                  <a:tcPr marT="18288" marB="18288">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solidFill>
                      <a:srgbClr val="132E57"/>
                    </a:solidFill>
                  </a:tcPr>
                </a:tc>
                <a:tc>
                  <a:txBody>
                    <a:bodyPr/>
                    <a:lstStyle/>
                    <a:p>
                      <a:pPr algn="ctr"/>
                      <a:r>
                        <a:rPr lang="en-CA" sz="1100" b="1" dirty="0"/>
                        <a:t>2013</a:t>
                      </a:r>
                    </a:p>
                  </a:txBody>
                  <a:tcPr marT="18288" marB="18288">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solidFill>
                      <a:srgbClr val="132E57"/>
                    </a:solidFill>
                  </a:tcPr>
                </a:tc>
                <a:tc>
                  <a:txBody>
                    <a:bodyPr/>
                    <a:lstStyle/>
                    <a:p>
                      <a:pPr algn="ctr"/>
                      <a:r>
                        <a:rPr lang="en-CA" sz="1100" b="1" dirty="0"/>
                        <a:t>2014</a:t>
                      </a:r>
                    </a:p>
                  </a:txBody>
                  <a:tcPr marT="18288" marB="18288">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solidFill>
                      <a:srgbClr val="132E57"/>
                    </a:solidFill>
                  </a:tcPr>
                </a:tc>
                <a:tc>
                  <a:txBody>
                    <a:bodyPr/>
                    <a:lstStyle/>
                    <a:p>
                      <a:pPr algn="ctr"/>
                      <a:r>
                        <a:rPr lang="en-CA" sz="1100" b="1" dirty="0"/>
                        <a:t>2015</a:t>
                      </a:r>
                    </a:p>
                  </a:txBody>
                  <a:tcPr marT="18288" marB="18288">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solidFill>
                      <a:srgbClr val="132E57"/>
                    </a:solidFill>
                  </a:tcPr>
                </a:tc>
                <a:tc>
                  <a:txBody>
                    <a:bodyPr/>
                    <a:lstStyle/>
                    <a:p>
                      <a:pPr algn="ctr"/>
                      <a:r>
                        <a:rPr lang="en-CA" sz="1100" b="1" dirty="0"/>
                        <a:t>2016</a:t>
                      </a:r>
                    </a:p>
                  </a:txBody>
                  <a:tcPr marT="18288" marB="18288">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solidFill>
                      <a:srgbClr val="132E57"/>
                    </a:solidFill>
                  </a:tcPr>
                </a:tc>
                <a:tc>
                  <a:txBody>
                    <a:bodyPr/>
                    <a:lstStyle/>
                    <a:p>
                      <a:pPr algn="ctr"/>
                      <a:r>
                        <a:rPr lang="en-CA" sz="1100" b="1" dirty="0">
                          <a:solidFill>
                            <a:schemeClr val="bg1"/>
                          </a:solidFill>
                        </a:rPr>
                        <a:t>2017</a:t>
                      </a:r>
                    </a:p>
                  </a:txBody>
                  <a:tcPr marT="18288" marB="18288">
                    <a:lnL w="76200" cap="flat" cmpd="sng" algn="ctr">
                      <a:solidFill>
                        <a:schemeClr val="bg1"/>
                      </a:solidFill>
                      <a:prstDash val="solid"/>
                      <a:round/>
                      <a:headEnd type="none" w="med" len="med"/>
                      <a:tailEnd type="none" w="med" len="med"/>
                    </a:lnL>
                    <a:solidFill>
                      <a:srgbClr val="132E57"/>
                    </a:solidFill>
                  </a:tcPr>
                </a:tc>
                <a:extLst>
                  <a:ext uri="{0D108BD9-81ED-4DB2-BD59-A6C34878D82A}">
                    <a16:rowId xmlns:a16="http://schemas.microsoft.com/office/drawing/2014/main" val="10000"/>
                  </a:ext>
                </a:extLst>
              </a:tr>
            </a:tbl>
          </a:graphicData>
        </a:graphic>
      </p:graphicFrame>
      <p:sp>
        <p:nvSpPr>
          <p:cNvPr id="63" name="AutoShape 40"/>
          <p:cNvSpPr>
            <a:spLocks noChangeArrowheads="1"/>
          </p:cNvSpPr>
          <p:nvPr/>
        </p:nvSpPr>
        <p:spPr bwMode="auto">
          <a:xfrm rot="5400000">
            <a:off x="11639450" y="3417091"/>
            <a:ext cx="145463" cy="238506"/>
          </a:xfrm>
          <a:prstGeom prst="triangle">
            <a:avLst>
              <a:gd name="adj" fmla="val 50000"/>
            </a:avLst>
          </a:prstGeom>
          <a:solidFill>
            <a:srgbClr val="132E57"/>
          </a:solidFill>
          <a:ln w="12700">
            <a:solidFill>
              <a:srgbClr val="444960"/>
            </a:solidFill>
            <a:miter lim="800000"/>
            <a:headEnd type="none" w="sm" len="sm"/>
            <a:tailEnd type="none" w="sm" len="sm"/>
          </a:ln>
        </p:spPr>
        <p:txBody>
          <a:bodyPr wrap="none" lIns="36000" tIns="36000" rIns="36000" bIns="36000" anchor="ctr"/>
          <a:lstStyle/>
          <a:p>
            <a:pPr algn="ctr" eaLnBrk="0" fontAlgn="base" hangingPunct="0">
              <a:spcBef>
                <a:spcPct val="0"/>
              </a:spcBef>
              <a:spcAft>
                <a:spcPct val="75000"/>
              </a:spcAft>
              <a:buClr>
                <a:srgbClr val="660F1E"/>
              </a:buClr>
              <a:buFont typeface="Wingdings" pitchFamily="2" charset="2"/>
              <a:buNone/>
            </a:pPr>
            <a:endParaRPr lang="en-CA" sz="1200" dirty="0">
              <a:solidFill>
                <a:srgbClr val="000000"/>
              </a:solidFill>
              <a:latin typeface="HelveticaNeue LT 45 Lt"/>
              <a:ea typeface="MS PGothic"/>
            </a:endParaRPr>
          </a:p>
        </p:txBody>
      </p:sp>
      <p:sp>
        <p:nvSpPr>
          <p:cNvPr id="4" name="Title 3">
            <a:extLst>
              <a:ext uri="{FF2B5EF4-FFF2-40B4-BE49-F238E27FC236}">
                <a16:creationId xmlns:a16="http://schemas.microsoft.com/office/drawing/2014/main" id="{EB345910-3ACE-497A-99F4-3CE3E88D1359}"/>
              </a:ext>
            </a:extLst>
          </p:cNvPr>
          <p:cNvSpPr>
            <a:spLocks noGrp="1"/>
          </p:cNvSpPr>
          <p:nvPr>
            <p:ph type="title"/>
          </p:nvPr>
        </p:nvSpPr>
        <p:spPr/>
        <p:txBody>
          <a:bodyPr/>
          <a:lstStyle/>
          <a:p>
            <a:r>
              <a:rPr lang="en-CA" dirty="0"/>
              <a:t>Corporate Finance Activity</a:t>
            </a:r>
          </a:p>
        </p:txBody>
      </p:sp>
      <p:graphicFrame>
        <p:nvGraphicFramePr>
          <p:cNvPr id="60" name="Table 59">
            <a:extLst>
              <a:ext uri="{FF2B5EF4-FFF2-40B4-BE49-F238E27FC236}">
                <a16:creationId xmlns:a16="http://schemas.microsoft.com/office/drawing/2014/main" id="{07B5C21C-B0B2-47D8-800A-E6063CA91262}"/>
              </a:ext>
            </a:extLst>
          </p:cNvPr>
          <p:cNvGraphicFramePr>
            <a:graphicFrameLocks noGrp="1"/>
          </p:cNvGraphicFramePr>
          <p:nvPr>
            <p:extLst/>
          </p:nvPr>
        </p:nvGraphicFramePr>
        <p:xfrm>
          <a:off x="371476" y="3224784"/>
          <a:ext cx="11071907" cy="204216"/>
        </p:xfrm>
        <a:graphic>
          <a:graphicData uri="http://schemas.openxmlformats.org/drawingml/2006/table">
            <a:tbl>
              <a:tblPr firstRow="1" bandRow="1">
                <a:tableStyleId>{5C22544A-7EE6-4342-B048-85BDC9FD1C3A}</a:tableStyleId>
              </a:tblPr>
              <a:tblGrid>
                <a:gridCol w="1581701">
                  <a:extLst>
                    <a:ext uri="{9D8B030D-6E8A-4147-A177-3AD203B41FA5}">
                      <a16:colId xmlns:a16="http://schemas.microsoft.com/office/drawing/2014/main" val="20000"/>
                    </a:ext>
                  </a:extLst>
                </a:gridCol>
                <a:gridCol w="1581701">
                  <a:extLst>
                    <a:ext uri="{9D8B030D-6E8A-4147-A177-3AD203B41FA5}">
                      <a16:colId xmlns:a16="http://schemas.microsoft.com/office/drawing/2014/main" val="20001"/>
                    </a:ext>
                  </a:extLst>
                </a:gridCol>
                <a:gridCol w="1581701">
                  <a:extLst>
                    <a:ext uri="{9D8B030D-6E8A-4147-A177-3AD203B41FA5}">
                      <a16:colId xmlns:a16="http://schemas.microsoft.com/office/drawing/2014/main" val="20002"/>
                    </a:ext>
                  </a:extLst>
                </a:gridCol>
                <a:gridCol w="1581701">
                  <a:extLst>
                    <a:ext uri="{9D8B030D-6E8A-4147-A177-3AD203B41FA5}">
                      <a16:colId xmlns:a16="http://schemas.microsoft.com/office/drawing/2014/main" val="20003"/>
                    </a:ext>
                  </a:extLst>
                </a:gridCol>
                <a:gridCol w="1581701">
                  <a:extLst>
                    <a:ext uri="{9D8B030D-6E8A-4147-A177-3AD203B41FA5}">
                      <a16:colId xmlns:a16="http://schemas.microsoft.com/office/drawing/2014/main" val="20004"/>
                    </a:ext>
                  </a:extLst>
                </a:gridCol>
                <a:gridCol w="1581701">
                  <a:extLst>
                    <a:ext uri="{9D8B030D-6E8A-4147-A177-3AD203B41FA5}">
                      <a16:colId xmlns:a16="http://schemas.microsoft.com/office/drawing/2014/main" val="20005"/>
                    </a:ext>
                  </a:extLst>
                </a:gridCol>
                <a:gridCol w="1581701">
                  <a:extLst>
                    <a:ext uri="{9D8B030D-6E8A-4147-A177-3AD203B41FA5}">
                      <a16:colId xmlns:a16="http://schemas.microsoft.com/office/drawing/2014/main" val="20006"/>
                    </a:ext>
                  </a:extLst>
                </a:gridCol>
              </a:tblGrid>
              <a:tr h="204216">
                <a:tc>
                  <a:txBody>
                    <a:bodyPr/>
                    <a:lstStyle/>
                    <a:p>
                      <a:pPr algn="ctr"/>
                      <a:r>
                        <a:rPr lang="en-CA" sz="1100" b="1" dirty="0"/>
                        <a:t>2004</a:t>
                      </a:r>
                    </a:p>
                  </a:txBody>
                  <a:tcPr marT="18288" marB="18288">
                    <a:lnR w="76200" cap="flat" cmpd="sng" algn="ctr">
                      <a:solidFill>
                        <a:schemeClr val="bg1"/>
                      </a:solidFill>
                      <a:prstDash val="solid"/>
                      <a:round/>
                      <a:headEnd type="none" w="med" len="med"/>
                      <a:tailEnd type="none" w="med" len="med"/>
                    </a:lnR>
                    <a:solidFill>
                      <a:srgbClr val="132E57"/>
                    </a:solidFill>
                  </a:tcPr>
                </a:tc>
                <a:tc>
                  <a:txBody>
                    <a:bodyPr/>
                    <a:lstStyle/>
                    <a:p>
                      <a:pPr algn="ctr"/>
                      <a:r>
                        <a:rPr lang="en-CA" sz="1100" b="1" dirty="0"/>
                        <a:t>2005</a:t>
                      </a:r>
                    </a:p>
                  </a:txBody>
                  <a:tcPr marT="18288" marB="18288">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solidFill>
                      <a:srgbClr val="132E57"/>
                    </a:solidFill>
                  </a:tcPr>
                </a:tc>
                <a:tc>
                  <a:txBody>
                    <a:bodyPr/>
                    <a:lstStyle/>
                    <a:p>
                      <a:pPr algn="ctr"/>
                      <a:r>
                        <a:rPr lang="en-CA" sz="1100" b="1" dirty="0"/>
                        <a:t>2006</a:t>
                      </a:r>
                    </a:p>
                  </a:txBody>
                  <a:tcPr marT="18288" marB="18288">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solidFill>
                      <a:srgbClr val="132E57"/>
                    </a:solidFill>
                  </a:tcPr>
                </a:tc>
                <a:tc>
                  <a:txBody>
                    <a:bodyPr/>
                    <a:lstStyle/>
                    <a:p>
                      <a:pPr algn="ctr"/>
                      <a:r>
                        <a:rPr lang="en-CA" sz="1100" b="1" dirty="0"/>
                        <a:t>2007</a:t>
                      </a:r>
                    </a:p>
                  </a:txBody>
                  <a:tcPr marT="18288" marB="18288">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solidFill>
                      <a:srgbClr val="132E57"/>
                    </a:solidFill>
                  </a:tcPr>
                </a:tc>
                <a:tc>
                  <a:txBody>
                    <a:bodyPr/>
                    <a:lstStyle/>
                    <a:p>
                      <a:pPr algn="ctr"/>
                      <a:r>
                        <a:rPr lang="en-CA" sz="1100" b="1" dirty="0"/>
                        <a:t>2008</a:t>
                      </a:r>
                    </a:p>
                  </a:txBody>
                  <a:tcPr marT="18288" marB="18288">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solidFill>
                      <a:srgbClr val="132E57"/>
                    </a:solidFill>
                  </a:tcPr>
                </a:tc>
                <a:tc>
                  <a:txBody>
                    <a:bodyPr/>
                    <a:lstStyle/>
                    <a:p>
                      <a:pPr algn="ctr"/>
                      <a:r>
                        <a:rPr lang="en-CA" sz="1100" b="1" dirty="0"/>
                        <a:t>2009</a:t>
                      </a:r>
                    </a:p>
                  </a:txBody>
                  <a:tcPr marT="18288" marB="18288">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solidFill>
                      <a:srgbClr val="132E57"/>
                    </a:solidFill>
                  </a:tcPr>
                </a:tc>
                <a:tc>
                  <a:txBody>
                    <a:bodyPr/>
                    <a:lstStyle/>
                    <a:p>
                      <a:pPr algn="ctr"/>
                      <a:r>
                        <a:rPr lang="en-CA" sz="1100" b="1" dirty="0">
                          <a:solidFill>
                            <a:schemeClr val="bg1"/>
                          </a:solidFill>
                        </a:rPr>
                        <a:t>2010</a:t>
                      </a:r>
                    </a:p>
                  </a:txBody>
                  <a:tcPr marT="18288" marB="18288">
                    <a:lnL w="76200" cap="flat" cmpd="sng" algn="ctr">
                      <a:solidFill>
                        <a:schemeClr val="bg1"/>
                      </a:solidFill>
                      <a:prstDash val="solid"/>
                      <a:round/>
                      <a:headEnd type="none" w="med" len="med"/>
                      <a:tailEnd type="none" w="med" len="med"/>
                    </a:lnL>
                    <a:solidFill>
                      <a:srgbClr val="132E57"/>
                    </a:solidFill>
                  </a:tcPr>
                </a:tc>
                <a:extLst>
                  <a:ext uri="{0D108BD9-81ED-4DB2-BD59-A6C34878D82A}">
                    <a16:rowId xmlns:a16="http://schemas.microsoft.com/office/drawing/2014/main" val="10000"/>
                  </a:ext>
                </a:extLst>
              </a:tr>
            </a:tbl>
          </a:graphicData>
        </a:graphic>
      </p:graphicFrame>
      <p:cxnSp>
        <p:nvCxnSpPr>
          <p:cNvPr id="42" name="Straight Connector 65"/>
          <p:cNvCxnSpPr>
            <a:cxnSpLocks noChangeShapeType="1"/>
          </p:cNvCxnSpPr>
          <p:nvPr/>
        </p:nvCxnSpPr>
        <p:spPr bwMode="auto">
          <a:xfrm>
            <a:off x="608500" y="1362542"/>
            <a:ext cx="0" cy="1883478"/>
          </a:xfrm>
          <a:prstGeom prst="line">
            <a:avLst/>
          </a:prstGeom>
          <a:noFill/>
          <a:ln w="19050" algn="ctr">
            <a:solidFill>
              <a:schemeClr val="accent2"/>
            </a:solidFill>
            <a:round/>
            <a:headEnd/>
            <a:tailEnd/>
          </a:ln>
        </p:spPr>
      </p:cxnSp>
      <p:sp>
        <p:nvSpPr>
          <p:cNvPr id="56" name="Rectangle 57"/>
          <p:cNvSpPr>
            <a:spLocks noChangeArrowheads="1"/>
          </p:cNvSpPr>
          <p:nvPr/>
        </p:nvSpPr>
        <p:spPr bwMode="auto">
          <a:xfrm>
            <a:off x="464833" y="1203871"/>
            <a:ext cx="1584000" cy="153888"/>
          </a:xfrm>
          <a:prstGeom prst="rect">
            <a:avLst/>
          </a:prstGeom>
          <a:solidFill>
            <a:schemeClr val="bg1">
              <a:lumMod val="95000"/>
            </a:schemeClr>
          </a:solidFill>
          <a:ln w="6350" algn="ctr">
            <a:solidFill>
              <a:srgbClr val="808080"/>
            </a:solidFill>
            <a:prstDash val="dash"/>
            <a:miter lim="800000"/>
            <a:headEnd/>
            <a:tailEnd/>
          </a:ln>
        </p:spPr>
        <p:txBody>
          <a:bodyPr wrap="square" tIns="0" bIns="0" anchor="ctr" anchorCtr="0">
            <a:spAutoFit/>
          </a:bodyPr>
          <a:lstStyle/>
          <a:p>
            <a:pPr marL="190495" indent="-190495" algn="ctr" eaLnBrk="0" fontAlgn="base" hangingPunct="0">
              <a:spcBef>
                <a:spcPct val="0"/>
              </a:spcBef>
              <a:spcAft>
                <a:spcPts val="200"/>
              </a:spcAft>
              <a:buClr>
                <a:srgbClr val="003399"/>
              </a:buClr>
            </a:pPr>
            <a:r>
              <a:rPr lang="en-US" sz="1000" dirty="0">
                <a:solidFill>
                  <a:srgbClr val="000000"/>
                </a:solidFill>
                <a:latin typeface="+mj-lt"/>
                <a:ea typeface="MS PGothic"/>
              </a:rPr>
              <a:t>Competitor A acquires X</a:t>
            </a:r>
          </a:p>
        </p:txBody>
      </p:sp>
      <p:cxnSp>
        <p:nvCxnSpPr>
          <p:cNvPr id="40" name="Straight Connector 74"/>
          <p:cNvCxnSpPr>
            <a:cxnSpLocks noChangeShapeType="1"/>
          </p:cNvCxnSpPr>
          <p:nvPr/>
        </p:nvCxnSpPr>
        <p:spPr bwMode="auto">
          <a:xfrm>
            <a:off x="981647" y="1492252"/>
            <a:ext cx="0" cy="1741963"/>
          </a:xfrm>
          <a:prstGeom prst="line">
            <a:avLst/>
          </a:prstGeom>
          <a:noFill/>
          <a:ln w="19050" algn="ctr">
            <a:solidFill>
              <a:schemeClr val="accent2"/>
            </a:solidFill>
            <a:round/>
            <a:headEnd/>
            <a:tailEnd/>
          </a:ln>
        </p:spPr>
      </p:cxnSp>
      <p:sp>
        <p:nvSpPr>
          <p:cNvPr id="58" name="Rectangle 59"/>
          <p:cNvSpPr>
            <a:spLocks noChangeArrowheads="1"/>
          </p:cNvSpPr>
          <p:nvPr/>
        </p:nvSpPr>
        <p:spPr bwMode="auto">
          <a:xfrm>
            <a:off x="826695" y="1307345"/>
            <a:ext cx="2880000" cy="153888"/>
          </a:xfrm>
          <a:prstGeom prst="rect">
            <a:avLst/>
          </a:prstGeom>
          <a:solidFill>
            <a:schemeClr val="bg1">
              <a:lumMod val="95000"/>
            </a:schemeClr>
          </a:solidFill>
          <a:ln w="6350" algn="ctr">
            <a:solidFill>
              <a:srgbClr val="808080"/>
            </a:solidFill>
            <a:prstDash val="dash"/>
            <a:miter lim="800000"/>
            <a:headEnd/>
            <a:tailEnd/>
          </a:ln>
        </p:spPr>
        <p:txBody>
          <a:bodyPr wrap="square" tIns="0" bIns="0" anchor="ctr" anchorCtr="0">
            <a:spAutoFit/>
          </a:bodyPr>
          <a:lstStyle/>
          <a:p>
            <a:pPr marL="190495" indent="-190495" algn="ctr" eaLnBrk="0" fontAlgn="base" hangingPunct="0">
              <a:spcBef>
                <a:spcPct val="0"/>
              </a:spcBef>
              <a:spcAft>
                <a:spcPts val="200"/>
              </a:spcAft>
              <a:buClr>
                <a:srgbClr val="003399"/>
              </a:buClr>
            </a:pPr>
            <a:r>
              <a:rPr lang="en-US" sz="1000" dirty="0">
                <a:solidFill>
                  <a:srgbClr val="000000"/>
                </a:solidFill>
                <a:latin typeface="+mj-lt"/>
                <a:ea typeface="MS PGothic"/>
              </a:rPr>
              <a:t>Competitor A makes hostile bid for Company A</a:t>
            </a:r>
          </a:p>
        </p:txBody>
      </p:sp>
    </p:spTree>
    <p:extLst>
      <p:ext uri="{BB962C8B-B14F-4D97-AF65-F5344CB8AC3E}">
        <p14:creationId xmlns:p14="http://schemas.microsoft.com/office/powerpoint/2010/main" val="2931222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Valuation</a:t>
            </a:r>
          </a:p>
        </p:txBody>
      </p:sp>
      <p:sp>
        <p:nvSpPr>
          <p:cNvPr id="3" name="Subtitle 2">
            <a:extLst>
              <a:ext uri="{FF2B5EF4-FFF2-40B4-BE49-F238E27FC236}">
                <a16:creationId xmlns:a16="http://schemas.microsoft.com/office/drawing/2014/main" id="{FD8A14CB-A07D-4E7E-ADD0-EA4415687E98}"/>
              </a:ext>
            </a:extLst>
          </p:cNvPr>
          <p:cNvSpPr>
            <a:spLocks noGrp="1"/>
          </p:cNvSpPr>
          <p:nvPr>
            <p:ph type="subTitle" idx="1"/>
          </p:nvPr>
        </p:nvSpPr>
        <p:spPr/>
        <p:txBody>
          <a:bodyPr/>
          <a:lstStyle/>
          <a:p>
            <a:endParaRPr lang="en-CA"/>
          </a:p>
        </p:txBody>
      </p:sp>
    </p:spTree>
    <p:extLst>
      <p:ext uri="{BB962C8B-B14F-4D97-AF65-F5344CB8AC3E}">
        <p14:creationId xmlns:p14="http://schemas.microsoft.com/office/powerpoint/2010/main" val="2588821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FEE08B-CF3C-4E1A-BD1E-1813C7095651}"/>
              </a:ext>
            </a:extLst>
          </p:cNvPr>
          <p:cNvSpPr>
            <a:spLocks noGrp="1"/>
          </p:cNvSpPr>
          <p:nvPr>
            <p:ph type="title"/>
          </p:nvPr>
        </p:nvSpPr>
        <p:spPr/>
        <p:txBody>
          <a:bodyPr/>
          <a:lstStyle/>
          <a:p>
            <a:r>
              <a:rPr lang="en-CA" dirty="0"/>
              <a:t>Historical Share Price Performance</a:t>
            </a:r>
          </a:p>
        </p:txBody>
      </p:sp>
      <p:sp>
        <p:nvSpPr>
          <p:cNvPr id="3" name="Rectangle 2"/>
          <p:cNvSpPr/>
          <p:nvPr/>
        </p:nvSpPr>
        <p:spPr>
          <a:xfrm>
            <a:off x="6553200" y="4446000"/>
            <a:ext cx="5267324" cy="1554272"/>
          </a:xfrm>
          <a:prstGeom prst="rect">
            <a:avLst/>
          </a:prstGeom>
        </p:spPr>
        <p:txBody>
          <a:bodyPr wrap="square">
            <a:spAutoFit/>
          </a:bodyPr>
          <a:lstStyle/>
          <a:p>
            <a:pPr marL="171450" indent="-171450">
              <a:spcBef>
                <a:spcPts val="600"/>
              </a:spcBef>
              <a:buClr>
                <a:srgbClr val="132E57"/>
              </a:buClr>
              <a:buSzPct val="150000"/>
              <a:buFont typeface="Arial" panose="020B0604020202020204" pitchFamily="34" charset="0"/>
              <a:buChar char="•"/>
              <a:defRPr/>
            </a:pPr>
            <a:r>
              <a:rPr lang="en-US" sz="1000" b="1" dirty="0">
                <a:solidFill>
                  <a:schemeClr val="accent1"/>
                </a:solidFill>
              </a:rPr>
              <a:t>May 2016 </a:t>
            </a:r>
            <a:r>
              <a:rPr lang="en-US" sz="1000" dirty="0">
                <a:solidFill>
                  <a:srgbClr val="000000"/>
                </a:solidFill>
              </a:rPr>
              <a:t>– Company A announces acquisition of Competitor F pending antitrust regulatory approval </a:t>
            </a:r>
            <a:endParaRPr lang="en-US" sz="400" dirty="0">
              <a:solidFill>
                <a:srgbClr val="000000"/>
              </a:solidFill>
            </a:endParaRPr>
          </a:p>
          <a:p>
            <a:pPr marL="171450" indent="-171450">
              <a:spcBef>
                <a:spcPts val="600"/>
              </a:spcBef>
              <a:buClr>
                <a:srgbClr val="132E57"/>
              </a:buClr>
              <a:buSzPct val="150000"/>
              <a:buFont typeface="Arial" panose="020B0604020202020204" pitchFamily="34" charset="0"/>
              <a:buChar char="•"/>
              <a:defRPr/>
            </a:pPr>
            <a:r>
              <a:rPr lang="en-US" sz="1000" b="1" dirty="0">
                <a:solidFill>
                  <a:schemeClr val="accent1"/>
                </a:solidFill>
              </a:rPr>
              <a:t>Oct 2016 </a:t>
            </a:r>
            <a:r>
              <a:rPr lang="en-US" sz="1000" dirty="0">
                <a:solidFill>
                  <a:srgbClr val="000000"/>
                </a:solidFill>
              </a:rPr>
              <a:t>– Company A reports record-breaking Q3 results, exceeding analyst consensus on both top line and EPS growth</a:t>
            </a:r>
            <a:endParaRPr lang="en-US" sz="1000" b="1" dirty="0">
              <a:solidFill>
                <a:srgbClr val="000000"/>
              </a:solidFill>
            </a:endParaRPr>
          </a:p>
          <a:p>
            <a:pPr marL="171450" indent="-171450">
              <a:spcBef>
                <a:spcPts val="600"/>
              </a:spcBef>
              <a:buClr>
                <a:srgbClr val="132E57"/>
              </a:buClr>
              <a:buSzPct val="150000"/>
              <a:buFont typeface="Arial" panose="020B0604020202020204" pitchFamily="34" charset="0"/>
              <a:buChar char="•"/>
              <a:defRPr/>
            </a:pPr>
            <a:r>
              <a:rPr lang="en-US" sz="1000" b="1" dirty="0">
                <a:solidFill>
                  <a:schemeClr val="accent1"/>
                </a:solidFill>
              </a:rPr>
              <a:t>May 2017 </a:t>
            </a:r>
            <a:r>
              <a:rPr lang="en-US" sz="1000" dirty="0">
                <a:solidFill>
                  <a:srgbClr val="000000"/>
                </a:solidFill>
              </a:rPr>
              <a:t>– Company A acquires 10% stake in Competitor G in opportunistic bid following poor post-IPO price performance from G</a:t>
            </a:r>
          </a:p>
          <a:p>
            <a:pPr marL="171450" indent="-171450">
              <a:spcBef>
                <a:spcPts val="600"/>
              </a:spcBef>
              <a:buClr>
                <a:srgbClr val="132E57"/>
              </a:buClr>
              <a:buSzPct val="150000"/>
              <a:buFont typeface="Arial" panose="020B0604020202020204" pitchFamily="34" charset="0"/>
              <a:buChar char="•"/>
              <a:defRPr/>
            </a:pPr>
            <a:r>
              <a:rPr lang="en-US" sz="1000" b="1" dirty="0">
                <a:solidFill>
                  <a:schemeClr val="accent1"/>
                </a:solidFill>
              </a:rPr>
              <a:t>Sep 2017 </a:t>
            </a:r>
            <a:r>
              <a:rPr lang="en-US" sz="1000" dirty="0">
                <a:solidFill>
                  <a:srgbClr val="000000"/>
                </a:solidFill>
              </a:rPr>
              <a:t>– Company A signs 10-year exclusivity agreement with major online retailer, Customer X, to distribute Widget 2.0 on X’s platform</a:t>
            </a:r>
            <a:endParaRPr lang="en-US" sz="400" dirty="0">
              <a:solidFill>
                <a:srgbClr val="000000"/>
              </a:solidFill>
            </a:endParaRPr>
          </a:p>
        </p:txBody>
      </p:sp>
      <p:sp>
        <p:nvSpPr>
          <p:cNvPr id="20" name="TextBox 19">
            <a:extLst>
              <a:ext uri="{FF2B5EF4-FFF2-40B4-BE49-F238E27FC236}">
                <a16:creationId xmlns:a16="http://schemas.microsoft.com/office/drawing/2014/main" id="{558797B0-E856-45ED-950C-1B43E806677A}"/>
              </a:ext>
            </a:extLst>
          </p:cNvPr>
          <p:cNvSpPr txBox="1"/>
          <p:nvPr/>
        </p:nvSpPr>
        <p:spPr>
          <a:xfrm>
            <a:off x="370800" y="1198800"/>
            <a:ext cx="11451600" cy="261610"/>
          </a:xfrm>
          <a:prstGeom prst="rect">
            <a:avLst/>
          </a:prstGeom>
          <a:solidFill>
            <a:srgbClr val="132E57"/>
          </a:solidFill>
        </p:spPr>
        <p:txBody>
          <a:bodyPr wrap="square" rtlCol="0">
            <a:spAutoFit/>
          </a:bodyPr>
          <a:lstStyle/>
          <a:p>
            <a:r>
              <a:rPr lang="en-US" altLang="zh-CN" sz="1100" b="1" dirty="0">
                <a:solidFill>
                  <a:schemeClr val="bg1"/>
                </a:solidFill>
              </a:rPr>
              <a:t>Key Events &amp; Share Price Drivers</a:t>
            </a:r>
            <a:endParaRPr lang="en-CA" sz="1100" b="1" dirty="0">
              <a:solidFill>
                <a:schemeClr val="bg1"/>
              </a:solidFill>
            </a:endParaRPr>
          </a:p>
        </p:txBody>
      </p:sp>
      <p:sp>
        <p:nvSpPr>
          <p:cNvPr id="7" name="Rectangle 6">
            <a:extLst>
              <a:ext uri="{FF2B5EF4-FFF2-40B4-BE49-F238E27FC236}">
                <a16:creationId xmlns:a16="http://schemas.microsoft.com/office/drawing/2014/main" id="{1A0D6661-5C7B-4E68-B7F8-7FAFC0925B85}"/>
              </a:ext>
            </a:extLst>
          </p:cNvPr>
          <p:cNvSpPr/>
          <p:nvPr/>
        </p:nvSpPr>
        <p:spPr>
          <a:xfrm>
            <a:off x="370800" y="4444297"/>
            <a:ext cx="6026519" cy="1477328"/>
          </a:xfrm>
          <a:prstGeom prst="rect">
            <a:avLst/>
          </a:prstGeom>
        </p:spPr>
        <p:txBody>
          <a:bodyPr wrap="square">
            <a:spAutoFit/>
          </a:bodyPr>
          <a:lstStyle/>
          <a:p>
            <a:pPr marL="171450" indent="-171450">
              <a:spcBef>
                <a:spcPts val="600"/>
              </a:spcBef>
              <a:buClr>
                <a:srgbClr val="132E57"/>
              </a:buClr>
              <a:buSzPct val="150000"/>
              <a:buFont typeface="Arial" panose="020B0604020202020204" pitchFamily="34" charset="0"/>
              <a:buChar char="•"/>
              <a:defRPr/>
            </a:pPr>
            <a:r>
              <a:rPr lang="en-US" sz="1000" b="1" dirty="0">
                <a:solidFill>
                  <a:schemeClr val="accent1"/>
                </a:solidFill>
              </a:rPr>
              <a:t>Dec 2013 </a:t>
            </a:r>
            <a:r>
              <a:rPr lang="en-US" sz="1000" dirty="0">
                <a:solidFill>
                  <a:srgbClr val="000000"/>
                </a:solidFill>
              </a:rPr>
              <a:t>– Old CEO announces retirement; new CEO with 10 years’ industry experience appointed</a:t>
            </a:r>
          </a:p>
          <a:p>
            <a:pPr marL="171450" indent="-171450">
              <a:spcBef>
                <a:spcPts val="600"/>
              </a:spcBef>
              <a:buClr>
                <a:srgbClr val="132E57"/>
              </a:buClr>
              <a:buSzPct val="150000"/>
              <a:buFont typeface="Arial" panose="020B0604020202020204" pitchFamily="34" charset="0"/>
              <a:buChar char="•"/>
              <a:defRPr/>
            </a:pPr>
            <a:r>
              <a:rPr lang="en-US" sz="1000" b="1" dirty="0">
                <a:solidFill>
                  <a:schemeClr val="accent1"/>
                </a:solidFill>
              </a:rPr>
              <a:t>Jun 2014 </a:t>
            </a:r>
            <a:r>
              <a:rPr lang="en-US" sz="1000" dirty="0">
                <a:solidFill>
                  <a:srgbClr val="000000"/>
                </a:solidFill>
              </a:rPr>
              <a:t>– Company A and Competitor D initiates joint venture, achieving economies of scales in their distribution channels</a:t>
            </a:r>
          </a:p>
          <a:p>
            <a:pPr marL="171450" indent="-171450">
              <a:spcBef>
                <a:spcPts val="600"/>
              </a:spcBef>
              <a:buClr>
                <a:srgbClr val="132E57"/>
              </a:buClr>
              <a:buSzPct val="150000"/>
              <a:buFont typeface="Arial" panose="020B0604020202020204" pitchFamily="34" charset="0"/>
              <a:buChar char="•"/>
              <a:defRPr/>
            </a:pPr>
            <a:r>
              <a:rPr lang="en-US" sz="1000" b="1" dirty="0">
                <a:solidFill>
                  <a:schemeClr val="accent1"/>
                </a:solidFill>
              </a:rPr>
              <a:t>Nov 2014 </a:t>
            </a:r>
            <a:r>
              <a:rPr lang="en-US" sz="1000" dirty="0">
                <a:solidFill>
                  <a:srgbClr val="000000"/>
                </a:solidFill>
              </a:rPr>
              <a:t>– Company A rolls out Widget 2.0 product line available in store and online</a:t>
            </a:r>
          </a:p>
          <a:p>
            <a:pPr marL="171450" indent="-171450">
              <a:spcBef>
                <a:spcPts val="600"/>
              </a:spcBef>
              <a:buClr>
                <a:srgbClr val="132E57"/>
              </a:buClr>
              <a:buSzPct val="150000"/>
              <a:buFont typeface="Arial" panose="020B0604020202020204" pitchFamily="34" charset="0"/>
              <a:buChar char="•"/>
              <a:defRPr/>
            </a:pPr>
            <a:r>
              <a:rPr lang="en-US" sz="1000" b="1" dirty="0">
                <a:solidFill>
                  <a:schemeClr val="accent1"/>
                </a:solidFill>
              </a:rPr>
              <a:t>May 2015 </a:t>
            </a:r>
            <a:r>
              <a:rPr lang="en-US" sz="1000" dirty="0">
                <a:solidFill>
                  <a:srgbClr val="000000"/>
                </a:solidFill>
              </a:rPr>
              <a:t>– Company A announces launch of new eCommerce platform; discontinues JV with Competitor D</a:t>
            </a:r>
          </a:p>
          <a:p>
            <a:pPr marL="171450" indent="-171450">
              <a:spcBef>
                <a:spcPts val="600"/>
              </a:spcBef>
              <a:buClr>
                <a:srgbClr val="132E57"/>
              </a:buClr>
              <a:buSzPct val="150000"/>
              <a:buFont typeface="Arial" panose="020B0604020202020204" pitchFamily="34" charset="0"/>
              <a:buChar char="•"/>
              <a:defRPr/>
            </a:pPr>
            <a:r>
              <a:rPr lang="en-US" sz="1000" b="1" dirty="0">
                <a:solidFill>
                  <a:schemeClr val="accent1"/>
                </a:solidFill>
              </a:rPr>
              <a:t>Nov 2015 </a:t>
            </a:r>
            <a:r>
              <a:rPr lang="en-US" sz="1000" dirty="0">
                <a:solidFill>
                  <a:srgbClr val="000000"/>
                </a:solidFill>
              </a:rPr>
              <a:t>– Company A divests X; market reacts positively to low capital intensity moving forward</a:t>
            </a:r>
          </a:p>
        </p:txBody>
      </p:sp>
      <p:pic>
        <p:nvPicPr>
          <p:cNvPr id="18" name="Picture 17">
            <a:extLst>
              <a:ext uri="{FF2B5EF4-FFF2-40B4-BE49-F238E27FC236}">
                <a16:creationId xmlns:a16="http://schemas.microsoft.com/office/drawing/2014/main" id="{BBFD8469-50EE-4C49-8769-828BF8603D66}"/>
              </a:ext>
            </a:extLst>
          </p:cNvPr>
          <p:cNvPicPr>
            <a:picLocks noChangeAspect="1"/>
          </p:cNvPicPr>
          <p:nvPr/>
        </p:nvPicPr>
        <p:blipFill>
          <a:blip r:embed="rId3"/>
          <a:stretch>
            <a:fillRect/>
          </a:stretch>
        </p:blipFill>
        <p:spPr>
          <a:xfrm>
            <a:off x="608399" y="1371422"/>
            <a:ext cx="4616543" cy="2558429"/>
          </a:xfrm>
          <a:prstGeom prst="rect">
            <a:avLst/>
          </a:prstGeom>
        </p:spPr>
      </p:pic>
    </p:spTree>
    <p:extLst>
      <p:ext uri="{BB962C8B-B14F-4D97-AF65-F5344CB8AC3E}">
        <p14:creationId xmlns:p14="http://schemas.microsoft.com/office/powerpoint/2010/main" val="243726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6295E-B708-4C32-800C-5E97CACFDA5A}"/>
              </a:ext>
            </a:extLst>
          </p:cNvPr>
          <p:cNvSpPr>
            <a:spLocks noGrp="1"/>
          </p:cNvSpPr>
          <p:nvPr>
            <p:ph type="title"/>
          </p:nvPr>
        </p:nvSpPr>
        <p:spPr/>
        <p:txBody>
          <a:bodyPr/>
          <a:lstStyle/>
          <a:p>
            <a:r>
              <a:rPr lang="en-CA" dirty="0"/>
              <a:t>Valuation Summary</a:t>
            </a:r>
          </a:p>
        </p:txBody>
      </p:sp>
      <p:graphicFrame>
        <p:nvGraphicFramePr>
          <p:cNvPr id="3" name="Content Placeholder 5">
            <a:extLst>
              <a:ext uri="{FF2B5EF4-FFF2-40B4-BE49-F238E27FC236}">
                <a16:creationId xmlns:a16="http://schemas.microsoft.com/office/drawing/2014/main" id="{E8EA9B2C-2CC7-4797-86D4-FB62F8EFF1E9}"/>
              </a:ext>
            </a:extLst>
          </p:cNvPr>
          <p:cNvGraphicFramePr>
            <a:graphicFrameLocks/>
          </p:cNvGraphicFramePr>
          <p:nvPr>
            <p:extLst>
              <p:ext uri="{D42A27DB-BD31-4B8C-83A1-F6EECF244321}">
                <p14:modId xmlns:p14="http://schemas.microsoft.com/office/powerpoint/2010/main" val="1118806685"/>
              </p:ext>
            </p:extLst>
          </p:nvPr>
        </p:nvGraphicFramePr>
        <p:xfrm>
          <a:off x="6223853" y="3474669"/>
          <a:ext cx="5485200" cy="1913004"/>
        </p:xfrm>
        <a:graphic>
          <a:graphicData uri="http://schemas.openxmlformats.org/drawingml/2006/table">
            <a:tbl>
              <a:tblPr firstRow="1" bandRow="1">
                <a:tableStyleId>{2D5ABB26-0587-4C30-8999-92F81FD0307C}</a:tableStyleId>
              </a:tblPr>
              <a:tblGrid>
                <a:gridCol w="1333644">
                  <a:extLst>
                    <a:ext uri="{9D8B030D-6E8A-4147-A177-3AD203B41FA5}">
                      <a16:colId xmlns:a16="http://schemas.microsoft.com/office/drawing/2014/main" val="20000"/>
                    </a:ext>
                  </a:extLst>
                </a:gridCol>
                <a:gridCol w="1042823">
                  <a:extLst>
                    <a:ext uri="{9D8B030D-6E8A-4147-A177-3AD203B41FA5}">
                      <a16:colId xmlns:a16="http://schemas.microsoft.com/office/drawing/2014/main" val="20001"/>
                    </a:ext>
                  </a:extLst>
                </a:gridCol>
                <a:gridCol w="1076141">
                  <a:extLst>
                    <a:ext uri="{9D8B030D-6E8A-4147-A177-3AD203B41FA5}">
                      <a16:colId xmlns:a16="http://schemas.microsoft.com/office/drawing/2014/main" val="20004"/>
                    </a:ext>
                  </a:extLst>
                </a:gridCol>
                <a:gridCol w="1016296">
                  <a:extLst>
                    <a:ext uri="{9D8B030D-6E8A-4147-A177-3AD203B41FA5}">
                      <a16:colId xmlns:a16="http://schemas.microsoft.com/office/drawing/2014/main" val="20005"/>
                    </a:ext>
                  </a:extLst>
                </a:gridCol>
                <a:gridCol w="1016296">
                  <a:extLst>
                    <a:ext uri="{9D8B030D-6E8A-4147-A177-3AD203B41FA5}">
                      <a16:colId xmlns:a16="http://schemas.microsoft.com/office/drawing/2014/main" val="20006"/>
                    </a:ext>
                  </a:extLst>
                </a:gridCol>
              </a:tblGrid>
              <a:tr h="412032">
                <a:tc>
                  <a:txBody>
                    <a:bodyPr/>
                    <a:lstStyle>
                      <a:defPPr>
                        <a:defRPr lang="en-US"/>
                      </a:defPPr>
                      <a:lvl1pPr marL="0" algn="l" defTabSz="914400" rtl="0" eaLnBrk="1" latinLnBrk="0" hangingPunct="1">
                        <a:defRPr sz="1800" kern="1200">
                          <a:solidFill>
                            <a:schemeClr val="tx1"/>
                          </a:solidFill>
                          <a:latin typeface="HelveticaNeue LT 45 Lt"/>
                        </a:defRPr>
                      </a:lvl1pPr>
                      <a:lvl2pPr marL="457200" algn="l" defTabSz="914400" rtl="0" eaLnBrk="1" latinLnBrk="0" hangingPunct="1">
                        <a:defRPr sz="1800" kern="1200">
                          <a:solidFill>
                            <a:schemeClr val="tx1"/>
                          </a:solidFill>
                          <a:latin typeface="HelveticaNeue LT 45 Lt"/>
                        </a:defRPr>
                      </a:lvl2pPr>
                      <a:lvl3pPr marL="914400" algn="l" defTabSz="914400" rtl="0" eaLnBrk="1" latinLnBrk="0" hangingPunct="1">
                        <a:defRPr sz="1800" kern="1200">
                          <a:solidFill>
                            <a:schemeClr val="tx1"/>
                          </a:solidFill>
                          <a:latin typeface="HelveticaNeue LT 45 Lt"/>
                        </a:defRPr>
                      </a:lvl3pPr>
                      <a:lvl4pPr marL="1371600" algn="l" defTabSz="914400" rtl="0" eaLnBrk="1" latinLnBrk="0" hangingPunct="1">
                        <a:defRPr sz="1800" kern="1200">
                          <a:solidFill>
                            <a:schemeClr val="tx1"/>
                          </a:solidFill>
                          <a:latin typeface="HelveticaNeue LT 45 Lt"/>
                        </a:defRPr>
                      </a:lvl4pPr>
                      <a:lvl5pPr marL="1828800" algn="l" defTabSz="914400" rtl="0" eaLnBrk="1" latinLnBrk="0" hangingPunct="1">
                        <a:defRPr sz="1800" kern="1200">
                          <a:solidFill>
                            <a:schemeClr val="tx1"/>
                          </a:solidFill>
                          <a:latin typeface="HelveticaNeue LT 45 Lt"/>
                        </a:defRPr>
                      </a:lvl5pPr>
                      <a:lvl6pPr marL="2286000" algn="l" defTabSz="914400" rtl="0" eaLnBrk="1" latinLnBrk="0" hangingPunct="1">
                        <a:defRPr sz="1800" kern="1200">
                          <a:solidFill>
                            <a:schemeClr val="tx1"/>
                          </a:solidFill>
                          <a:latin typeface="HelveticaNeue LT 45 Lt"/>
                        </a:defRPr>
                      </a:lvl6pPr>
                      <a:lvl7pPr marL="2743200" algn="l" defTabSz="914400" rtl="0" eaLnBrk="1" latinLnBrk="0" hangingPunct="1">
                        <a:defRPr sz="1800" kern="1200">
                          <a:solidFill>
                            <a:schemeClr val="tx1"/>
                          </a:solidFill>
                          <a:latin typeface="HelveticaNeue LT 45 Lt"/>
                        </a:defRPr>
                      </a:lvl7pPr>
                      <a:lvl8pPr marL="3200400" algn="l" defTabSz="914400" rtl="0" eaLnBrk="1" latinLnBrk="0" hangingPunct="1">
                        <a:defRPr sz="1800" kern="1200">
                          <a:solidFill>
                            <a:schemeClr val="tx1"/>
                          </a:solidFill>
                          <a:latin typeface="HelveticaNeue LT 45 Lt"/>
                        </a:defRPr>
                      </a:lvl8pPr>
                      <a:lvl9pPr marL="3657600" algn="l" defTabSz="914400" rtl="0" eaLnBrk="1" latinLnBrk="0" hangingPunct="1">
                        <a:defRPr sz="1800" kern="1200">
                          <a:solidFill>
                            <a:schemeClr val="tx1"/>
                          </a:solidFill>
                          <a:latin typeface="HelveticaNeue LT 45 Lt"/>
                        </a:defRPr>
                      </a:lvl9pPr>
                    </a:lstStyle>
                    <a:p>
                      <a:pPr algn="l">
                        <a:spcBef>
                          <a:spcPts val="100"/>
                        </a:spcBef>
                        <a:spcAft>
                          <a:spcPts val="100"/>
                        </a:spcAft>
                      </a:pPr>
                      <a:r>
                        <a:rPr lang="en-AU" sz="1000" dirty="0"/>
                        <a:t>Broker Estimates</a:t>
                      </a:r>
                      <a:endParaRPr lang="en-US" sz="1000" b="1" dirty="0">
                        <a:solidFill>
                          <a:schemeClr val="bg1"/>
                        </a:solidFill>
                        <a:latin typeface="+mn-lt"/>
                      </a:endParaRPr>
                    </a:p>
                  </a:txBody>
                  <a:tcPr marL="90000" marR="90000" marT="18288" marB="18288" anchor="ctr"/>
                </a:tc>
                <a:tc>
                  <a:txBody>
                    <a:bodyPr/>
                    <a:lstStyle>
                      <a:defPPr>
                        <a:defRPr lang="en-US"/>
                      </a:defPPr>
                      <a:lvl1pPr marL="0" algn="l" defTabSz="914400" rtl="0" eaLnBrk="1" latinLnBrk="0" hangingPunct="1">
                        <a:defRPr sz="1800" kern="1200">
                          <a:solidFill>
                            <a:schemeClr val="tx1"/>
                          </a:solidFill>
                          <a:latin typeface="HelveticaNeue LT 45 Lt"/>
                        </a:defRPr>
                      </a:lvl1pPr>
                      <a:lvl2pPr marL="457200" algn="l" defTabSz="914400" rtl="0" eaLnBrk="1" latinLnBrk="0" hangingPunct="1">
                        <a:defRPr sz="1800" kern="1200">
                          <a:solidFill>
                            <a:schemeClr val="tx1"/>
                          </a:solidFill>
                          <a:latin typeface="HelveticaNeue LT 45 Lt"/>
                        </a:defRPr>
                      </a:lvl2pPr>
                      <a:lvl3pPr marL="914400" algn="l" defTabSz="914400" rtl="0" eaLnBrk="1" latinLnBrk="0" hangingPunct="1">
                        <a:defRPr sz="1800" kern="1200">
                          <a:solidFill>
                            <a:schemeClr val="tx1"/>
                          </a:solidFill>
                          <a:latin typeface="HelveticaNeue LT 45 Lt"/>
                        </a:defRPr>
                      </a:lvl3pPr>
                      <a:lvl4pPr marL="1371600" algn="l" defTabSz="914400" rtl="0" eaLnBrk="1" latinLnBrk="0" hangingPunct="1">
                        <a:defRPr sz="1800" kern="1200">
                          <a:solidFill>
                            <a:schemeClr val="tx1"/>
                          </a:solidFill>
                          <a:latin typeface="HelveticaNeue LT 45 Lt"/>
                        </a:defRPr>
                      </a:lvl4pPr>
                      <a:lvl5pPr marL="1828800" algn="l" defTabSz="914400" rtl="0" eaLnBrk="1" latinLnBrk="0" hangingPunct="1">
                        <a:defRPr sz="1800" kern="1200">
                          <a:solidFill>
                            <a:schemeClr val="tx1"/>
                          </a:solidFill>
                          <a:latin typeface="HelveticaNeue LT 45 Lt"/>
                        </a:defRPr>
                      </a:lvl5pPr>
                      <a:lvl6pPr marL="2286000" algn="l" defTabSz="914400" rtl="0" eaLnBrk="1" latinLnBrk="0" hangingPunct="1">
                        <a:defRPr sz="1800" kern="1200">
                          <a:solidFill>
                            <a:schemeClr val="tx1"/>
                          </a:solidFill>
                          <a:latin typeface="HelveticaNeue LT 45 Lt"/>
                        </a:defRPr>
                      </a:lvl6pPr>
                      <a:lvl7pPr marL="2743200" algn="l" defTabSz="914400" rtl="0" eaLnBrk="1" latinLnBrk="0" hangingPunct="1">
                        <a:defRPr sz="1800" kern="1200">
                          <a:solidFill>
                            <a:schemeClr val="tx1"/>
                          </a:solidFill>
                          <a:latin typeface="HelveticaNeue LT 45 Lt"/>
                        </a:defRPr>
                      </a:lvl7pPr>
                      <a:lvl8pPr marL="3200400" algn="l" defTabSz="914400" rtl="0" eaLnBrk="1" latinLnBrk="0" hangingPunct="1">
                        <a:defRPr sz="1800" kern="1200">
                          <a:solidFill>
                            <a:schemeClr val="tx1"/>
                          </a:solidFill>
                          <a:latin typeface="HelveticaNeue LT 45 Lt"/>
                        </a:defRPr>
                      </a:lvl8pPr>
                      <a:lvl9pPr marL="3657600" algn="l" defTabSz="914400" rtl="0" eaLnBrk="1" latinLnBrk="0" hangingPunct="1">
                        <a:defRPr sz="1800" kern="1200">
                          <a:solidFill>
                            <a:schemeClr val="tx1"/>
                          </a:solidFill>
                          <a:latin typeface="HelveticaNeue LT 45 Lt"/>
                        </a:defRPr>
                      </a:lvl9pPr>
                    </a:lstStyle>
                    <a:p>
                      <a:pPr algn="ctr">
                        <a:spcBef>
                          <a:spcPts val="100"/>
                        </a:spcBef>
                        <a:spcAft>
                          <a:spcPts val="100"/>
                        </a:spcAft>
                      </a:pPr>
                      <a:r>
                        <a:rPr lang="en-AU" sz="1000" dirty="0"/>
                        <a:t>Target Prices ($)</a:t>
                      </a:r>
                      <a:endParaRPr lang="en-US" sz="1000" b="0" i="1" dirty="0">
                        <a:solidFill>
                          <a:schemeClr val="bg1"/>
                        </a:solidFill>
                        <a:latin typeface="+mn-lt"/>
                      </a:endParaRPr>
                    </a:p>
                  </a:txBody>
                  <a:tcPr marL="45720" marR="27432" marT="18288" marB="18288" anchor="ctr"/>
                </a:tc>
                <a:tc>
                  <a:txBody>
                    <a:bodyPr/>
                    <a:lstStyle>
                      <a:defPPr>
                        <a:defRPr lang="en-US"/>
                      </a:defPPr>
                      <a:lvl1pPr marL="0" algn="l" defTabSz="914400" rtl="0" eaLnBrk="1" latinLnBrk="0" hangingPunct="1">
                        <a:defRPr sz="1800" kern="1200">
                          <a:solidFill>
                            <a:schemeClr val="tx1"/>
                          </a:solidFill>
                          <a:latin typeface="HelveticaNeue LT 45 Lt"/>
                        </a:defRPr>
                      </a:lvl1pPr>
                      <a:lvl2pPr marL="457200" algn="l" defTabSz="914400" rtl="0" eaLnBrk="1" latinLnBrk="0" hangingPunct="1">
                        <a:defRPr sz="1800" kern="1200">
                          <a:solidFill>
                            <a:schemeClr val="tx1"/>
                          </a:solidFill>
                          <a:latin typeface="HelveticaNeue LT 45 Lt"/>
                        </a:defRPr>
                      </a:lvl2pPr>
                      <a:lvl3pPr marL="914400" algn="l" defTabSz="914400" rtl="0" eaLnBrk="1" latinLnBrk="0" hangingPunct="1">
                        <a:defRPr sz="1800" kern="1200">
                          <a:solidFill>
                            <a:schemeClr val="tx1"/>
                          </a:solidFill>
                          <a:latin typeface="HelveticaNeue LT 45 Lt"/>
                        </a:defRPr>
                      </a:lvl3pPr>
                      <a:lvl4pPr marL="1371600" algn="l" defTabSz="914400" rtl="0" eaLnBrk="1" latinLnBrk="0" hangingPunct="1">
                        <a:defRPr sz="1800" kern="1200">
                          <a:solidFill>
                            <a:schemeClr val="tx1"/>
                          </a:solidFill>
                          <a:latin typeface="HelveticaNeue LT 45 Lt"/>
                        </a:defRPr>
                      </a:lvl4pPr>
                      <a:lvl5pPr marL="1828800" algn="l" defTabSz="914400" rtl="0" eaLnBrk="1" latinLnBrk="0" hangingPunct="1">
                        <a:defRPr sz="1800" kern="1200">
                          <a:solidFill>
                            <a:schemeClr val="tx1"/>
                          </a:solidFill>
                          <a:latin typeface="HelveticaNeue LT 45 Lt"/>
                        </a:defRPr>
                      </a:lvl5pPr>
                      <a:lvl6pPr marL="2286000" algn="l" defTabSz="914400" rtl="0" eaLnBrk="1" latinLnBrk="0" hangingPunct="1">
                        <a:defRPr sz="1800" kern="1200">
                          <a:solidFill>
                            <a:schemeClr val="tx1"/>
                          </a:solidFill>
                          <a:latin typeface="HelveticaNeue LT 45 Lt"/>
                        </a:defRPr>
                      </a:lvl6pPr>
                      <a:lvl7pPr marL="2743200" algn="l" defTabSz="914400" rtl="0" eaLnBrk="1" latinLnBrk="0" hangingPunct="1">
                        <a:defRPr sz="1800" kern="1200">
                          <a:solidFill>
                            <a:schemeClr val="tx1"/>
                          </a:solidFill>
                          <a:latin typeface="HelveticaNeue LT 45 Lt"/>
                        </a:defRPr>
                      </a:lvl7pPr>
                      <a:lvl8pPr marL="3200400" algn="l" defTabSz="914400" rtl="0" eaLnBrk="1" latinLnBrk="0" hangingPunct="1">
                        <a:defRPr sz="1800" kern="1200">
                          <a:solidFill>
                            <a:schemeClr val="tx1"/>
                          </a:solidFill>
                          <a:latin typeface="HelveticaNeue LT 45 Lt"/>
                        </a:defRPr>
                      </a:lvl8pPr>
                      <a:lvl9pPr marL="3657600" algn="l" defTabSz="914400" rtl="0" eaLnBrk="1" latinLnBrk="0" hangingPunct="1">
                        <a:defRPr sz="1800" kern="1200">
                          <a:solidFill>
                            <a:schemeClr val="tx1"/>
                          </a:solidFill>
                          <a:latin typeface="HelveticaNeue LT 45 Lt"/>
                        </a:defRPr>
                      </a:lvl9pPr>
                    </a:lstStyle>
                    <a:p>
                      <a:pPr algn="ctr">
                        <a:spcBef>
                          <a:spcPts val="100"/>
                        </a:spcBef>
                        <a:spcAft>
                          <a:spcPts val="100"/>
                        </a:spcAft>
                      </a:pPr>
                      <a:r>
                        <a:rPr lang="en-AU" sz="1000" dirty="0"/>
                        <a:t>’18e Revenues</a:t>
                      </a:r>
                      <a:r>
                        <a:rPr lang="en-AU" sz="1000" baseline="0" dirty="0"/>
                        <a:t> </a:t>
                      </a:r>
                      <a:r>
                        <a:rPr lang="en-AU" sz="1000" dirty="0"/>
                        <a:t>($mm)</a:t>
                      </a:r>
                      <a:endParaRPr lang="en-US" sz="1000" b="0" i="1" dirty="0">
                        <a:solidFill>
                          <a:schemeClr val="bg1"/>
                        </a:solidFill>
                        <a:latin typeface="+mn-lt"/>
                      </a:endParaRPr>
                    </a:p>
                  </a:txBody>
                  <a:tcPr marL="45720" marR="27432" marT="18288" marB="18288" anchor="ctr"/>
                </a:tc>
                <a:tc>
                  <a:txBody>
                    <a:bodyPr/>
                    <a:lstStyle>
                      <a:defPPr>
                        <a:defRPr lang="en-US"/>
                      </a:defPPr>
                      <a:lvl1pPr marL="0" algn="l" defTabSz="914400" rtl="0" eaLnBrk="1" latinLnBrk="0" hangingPunct="1">
                        <a:defRPr sz="1800" kern="1200">
                          <a:solidFill>
                            <a:schemeClr val="tx1"/>
                          </a:solidFill>
                          <a:latin typeface="HelveticaNeue LT 45 Lt"/>
                        </a:defRPr>
                      </a:lvl1pPr>
                      <a:lvl2pPr marL="457200" algn="l" defTabSz="914400" rtl="0" eaLnBrk="1" latinLnBrk="0" hangingPunct="1">
                        <a:defRPr sz="1800" kern="1200">
                          <a:solidFill>
                            <a:schemeClr val="tx1"/>
                          </a:solidFill>
                          <a:latin typeface="HelveticaNeue LT 45 Lt"/>
                        </a:defRPr>
                      </a:lvl2pPr>
                      <a:lvl3pPr marL="914400" algn="l" defTabSz="914400" rtl="0" eaLnBrk="1" latinLnBrk="0" hangingPunct="1">
                        <a:defRPr sz="1800" kern="1200">
                          <a:solidFill>
                            <a:schemeClr val="tx1"/>
                          </a:solidFill>
                          <a:latin typeface="HelveticaNeue LT 45 Lt"/>
                        </a:defRPr>
                      </a:lvl3pPr>
                      <a:lvl4pPr marL="1371600" algn="l" defTabSz="914400" rtl="0" eaLnBrk="1" latinLnBrk="0" hangingPunct="1">
                        <a:defRPr sz="1800" kern="1200">
                          <a:solidFill>
                            <a:schemeClr val="tx1"/>
                          </a:solidFill>
                          <a:latin typeface="HelveticaNeue LT 45 Lt"/>
                        </a:defRPr>
                      </a:lvl4pPr>
                      <a:lvl5pPr marL="1828800" algn="l" defTabSz="914400" rtl="0" eaLnBrk="1" latinLnBrk="0" hangingPunct="1">
                        <a:defRPr sz="1800" kern="1200">
                          <a:solidFill>
                            <a:schemeClr val="tx1"/>
                          </a:solidFill>
                          <a:latin typeface="HelveticaNeue LT 45 Lt"/>
                        </a:defRPr>
                      </a:lvl5pPr>
                      <a:lvl6pPr marL="2286000" algn="l" defTabSz="914400" rtl="0" eaLnBrk="1" latinLnBrk="0" hangingPunct="1">
                        <a:defRPr sz="1800" kern="1200">
                          <a:solidFill>
                            <a:schemeClr val="tx1"/>
                          </a:solidFill>
                          <a:latin typeface="HelveticaNeue LT 45 Lt"/>
                        </a:defRPr>
                      </a:lvl6pPr>
                      <a:lvl7pPr marL="2743200" algn="l" defTabSz="914400" rtl="0" eaLnBrk="1" latinLnBrk="0" hangingPunct="1">
                        <a:defRPr sz="1800" kern="1200">
                          <a:solidFill>
                            <a:schemeClr val="tx1"/>
                          </a:solidFill>
                          <a:latin typeface="HelveticaNeue LT 45 Lt"/>
                        </a:defRPr>
                      </a:lvl7pPr>
                      <a:lvl8pPr marL="3200400" algn="l" defTabSz="914400" rtl="0" eaLnBrk="1" latinLnBrk="0" hangingPunct="1">
                        <a:defRPr sz="1800" kern="1200">
                          <a:solidFill>
                            <a:schemeClr val="tx1"/>
                          </a:solidFill>
                          <a:latin typeface="HelveticaNeue LT 45 Lt"/>
                        </a:defRPr>
                      </a:lvl8pPr>
                      <a:lvl9pPr marL="3657600" algn="l" defTabSz="914400" rtl="0" eaLnBrk="1" latinLnBrk="0" hangingPunct="1">
                        <a:defRPr sz="1800" kern="1200">
                          <a:solidFill>
                            <a:schemeClr val="tx1"/>
                          </a:solidFill>
                          <a:latin typeface="HelveticaNeue LT 45 Lt"/>
                        </a:defRPr>
                      </a:lvl9pPr>
                    </a:lstStyle>
                    <a:p>
                      <a:pPr algn="ctr">
                        <a:spcBef>
                          <a:spcPts val="100"/>
                        </a:spcBef>
                        <a:spcAft>
                          <a:spcPts val="100"/>
                        </a:spcAft>
                      </a:pPr>
                      <a:r>
                        <a:rPr lang="en-AU" sz="1000" dirty="0"/>
                        <a:t>‘18e EBITDA ($mm)</a:t>
                      </a:r>
                      <a:endParaRPr lang="en-US" sz="1000" b="0" i="1" dirty="0">
                        <a:solidFill>
                          <a:schemeClr val="bg1"/>
                        </a:solidFill>
                        <a:latin typeface="+mn-lt"/>
                      </a:endParaRPr>
                    </a:p>
                  </a:txBody>
                  <a:tcPr marL="45720" marR="27432" marT="18288" marB="18288" anchor="ctr"/>
                </a:tc>
                <a:tc>
                  <a:txBody>
                    <a:bodyPr/>
                    <a:lstStyle>
                      <a:defPPr>
                        <a:defRPr lang="en-US"/>
                      </a:defPPr>
                      <a:lvl1pPr marL="0" algn="l" defTabSz="914400" rtl="0" eaLnBrk="1" latinLnBrk="0" hangingPunct="1">
                        <a:defRPr sz="1800" kern="1200">
                          <a:solidFill>
                            <a:schemeClr val="tx1"/>
                          </a:solidFill>
                          <a:latin typeface="HelveticaNeue LT 45 Lt"/>
                        </a:defRPr>
                      </a:lvl1pPr>
                      <a:lvl2pPr marL="457200" algn="l" defTabSz="914400" rtl="0" eaLnBrk="1" latinLnBrk="0" hangingPunct="1">
                        <a:defRPr sz="1800" kern="1200">
                          <a:solidFill>
                            <a:schemeClr val="tx1"/>
                          </a:solidFill>
                          <a:latin typeface="HelveticaNeue LT 45 Lt"/>
                        </a:defRPr>
                      </a:lvl2pPr>
                      <a:lvl3pPr marL="914400" algn="l" defTabSz="914400" rtl="0" eaLnBrk="1" latinLnBrk="0" hangingPunct="1">
                        <a:defRPr sz="1800" kern="1200">
                          <a:solidFill>
                            <a:schemeClr val="tx1"/>
                          </a:solidFill>
                          <a:latin typeface="HelveticaNeue LT 45 Lt"/>
                        </a:defRPr>
                      </a:lvl3pPr>
                      <a:lvl4pPr marL="1371600" algn="l" defTabSz="914400" rtl="0" eaLnBrk="1" latinLnBrk="0" hangingPunct="1">
                        <a:defRPr sz="1800" kern="1200">
                          <a:solidFill>
                            <a:schemeClr val="tx1"/>
                          </a:solidFill>
                          <a:latin typeface="HelveticaNeue LT 45 Lt"/>
                        </a:defRPr>
                      </a:lvl4pPr>
                      <a:lvl5pPr marL="1828800" algn="l" defTabSz="914400" rtl="0" eaLnBrk="1" latinLnBrk="0" hangingPunct="1">
                        <a:defRPr sz="1800" kern="1200">
                          <a:solidFill>
                            <a:schemeClr val="tx1"/>
                          </a:solidFill>
                          <a:latin typeface="HelveticaNeue LT 45 Lt"/>
                        </a:defRPr>
                      </a:lvl5pPr>
                      <a:lvl6pPr marL="2286000" algn="l" defTabSz="914400" rtl="0" eaLnBrk="1" latinLnBrk="0" hangingPunct="1">
                        <a:defRPr sz="1800" kern="1200">
                          <a:solidFill>
                            <a:schemeClr val="tx1"/>
                          </a:solidFill>
                          <a:latin typeface="HelveticaNeue LT 45 Lt"/>
                        </a:defRPr>
                      </a:lvl6pPr>
                      <a:lvl7pPr marL="2743200" algn="l" defTabSz="914400" rtl="0" eaLnBrk="1" latinLnBrk="0" hangingPunct="1">
                        <a:defRPr sz="1800" kern="1200">
                          <a:solidFill>
                            <a:schemeClr val="tx1"/>
                          </a:solidFill>
                          <a:latin typeface="HelveticaNeue LT 45 Lt"/>
                        </a:defRPr>
                      </a:lvl7pPr>
                      <a:lvl8pPr marL="3200400" algn="l" defTabSz="914400" rtl="0" eaLnBrk="1" latinLnBrk="0" hangingPunct="1">
                        <a:defRPr sz="1800" kern="1200">
                          <a:solidFill>
                            <a:schemeClr val="tx1"/>
                          </a:solidFill>
                          <a:latin typeface="HelveticaNeue LT 45 Lt"/>
                        </a:defRPr>
                      </a:lvl8pPr>
                      <a:lvl9pPr marL="3657600" algn="l" defTabSz="914400" rtl="0" eaLnBrk="1" latinLnBrk="0" hangingPunct="1">
                        <a:defRPr sz="1800" kern="1200">
                          <a:solidFill>
                            <a:schemeClr val="tx1"/>
                          </a:solidFill>
                          <a:latin typeface="HelveticaNeue LT 45 Lt"/>
                        </a:defRPr>
                      </a:lvl9pPr>
                    </a:lstStyle>
                    <a:p>
                      <a:pPr marL="0" marR="0" indent="0" algn="ctr" defTabSz="914400" rtl="0" eaLnBrk="1" fontAlgn="auto" latinLnBrk="0" hangingPunct="1">
                        <a:lnSpc>
                          <a:spcPct val="100000"/>
                        </a:lnSpc>
                        <a:spcBef>
                          <a:spcPts val="100"/>
                        </a:spcBef>
                        <a:spcAft>
                          <a:spcPts val="100"/>
                        </a:spcAft>
                        <a:buClrTx/>
                        <a:buSzTx/>
                        <a:buFontTx/>
                        <a:buNone/>
                        <a:tabLst/>
                        <a:defRPr/>
                      </a:pPr>
                      <a:r>
                        <a:rPr lang="en-AU" sz="1000" dirty="0"/>
                        <a:t>‘18e EBITDA</a:t>
                      </a:r>
                      <a:r>
                        <a:rPr lang="en-AU" sz="1000" baseline="0" dirty="0"/>
                        <a:t> Margin (%)</a:t>
                      </a:r>
                      <a:endParaRPr lang="en-US" sz="1000" b="0" i="1" dirty="0">
                        <a:solidFill>
                          <a:schemeClr val="bg1"/>
                        </a:solidFill>
                        <a:latin typeface="+mn-lt"/>
                      </a:endParaRPr>
                    </a:p>
                  </a:txBody>
                  <a:tcPr marL="45720" marR="27432" marT="18288" marB="18288" anchor="ctr"/>
                </a:tc>
                <a:extLst>
                  <a:ext uri="{0D108BD9-81ED-4DB2-BD59-A6C34878D82A}">
                    <a16:rowId xmlns:a16="http://schemas.microsoft.com/office/drawing/2014/main" val="10000"/>
                  </a:ext>
                </a:extLst>
              </a:tr>
              <a:tr h="240352">
                <a:tc>
                  <a:txBody>
                    <a:bodyPr/>
                    <a:lstStyle>
                      <a:defPPr>
                        <a:defRPr lang="en-US"/>
                      </a:defPPr>
                      <a:lvl1pPr marL="0" algn="l" defTabSz="914400" rtl="0" eaLnBrk="1" latinLnBrk="0" hangingPunct="1">
                        <a:defRPr sz="1800" kern="1200">
                          <a:solidFill>
                            <a:schemeClr val="tx1"/>
                          </a:solidFill>
                          <a:latin typeface="HelveticaNeue LT 45 Lt"/>
                        </a:defRPr>
                      </a:lvl1pPr>
                      <a:lvl2pPr marL="457200" algn="l" defTabSz="914400" rtl="0" eaLnBrk="1" latinLnBrk="0" hangingPunct="1">
                        <a:defRPr sz="1800" kern="1200">
                          <a:solidFill>
                            <a:schemeClr val="tx1"/>
                          </a:solidFill>
                          <a:latin typeface="HelveticaNeue LT 45 Lt"/>
                        </a:defRPr>
                      </a:lvl2pPr>
                      <a:lvl3pPr marL="914400" algn="l" defTabSz="914400" rtl="0" eaLnBrk="1" latinLnBrk="0" hangingPunct="1">
                        <a:defRPr sz="1800" kern="1200">
                          <a:solidFill>
                            <a:schemeClr val="tx1"/>
                          </a:solidFill>
                          <a:latin typeface="HelveticaNeue LT 45 Lt"/>
                        </a:defRPr>
                      </a:lvl3pPr>
                      <a:lvl4pPr marL="1371600" algn="l" defTabSz="914400" rtl="0" eaLnBrk="1" latinLnBrk="0" hangingPunct="1">
                        <a:defRPr sz="1800" kern="1200">
                          <a:solidFill>
                            <a:schemeClr val="tx1"/>
                          </a:solidFill>
                          <a:latin typeface="HelveticaNeue LT 45 Lt"/>
                        </a:defRPr>
                      </a:lvl4pPr>
                      <a:lvl5pPr marL="1828800" algn="l" defTabSz="914400" rtl="0" eaLnBrk="1" latinLnBrk="0" hangingPunct="1">
                        <a:defRPr sz="1800" kern="1200">
                          <a:solidFill>
                            <a:schemeClr val="tx1"/>
                          </a:solidFill>
                          <a:latin typeface="HelveticaNeue LT 45 Lt"/>
                        </a:defRPr>
                      </a:lvl5pPr>
                      <a:lvl6pPr marL="2286000" algn="l" defTabSz="914400" rtl="0" eaLnBrk="1" latinLnBrk="0" hangingPunct="1">
                        <a:defRPr sz="1800" kern="1200">
                          <a:solidFill>
                            <a:schemeClr val="tx1"/>
                          </a:solidFill>
                          <a:latin typeface="HelveticaNeue LT 45 Lt"/>
                        </a:defRPr>
                      </a:lvl6pPr>
                      <a:lvl7pPr marL="2743200" algn="l" defTabSz="914400" rtl="0" eaLnBrk="1" latinLnBrk="0" hangingPunct="1">
                        <a:defRPr sz="1800" kern="1200">
                          <a:solidFill>
                            <a:schemeClr val="tx1"/>
                          </a:solidFill>
                          <a:latin typeface="HelveticaNeue LT 45 Lt"/>
                        </a:defRPr>
                      </a:lvl7pPr>
                      <a:lvl8pPr marL="3200400" algn="l" defTabSz="914400" rtl="0" eaLnBrk="1" latinLnBrk="0" hangingPunct="1">
                        <a:defRPr sz="1800" kern="1200">
                          <a:solidFill>
                            <a:schemeClr val="tx1"/>
                          </a:solidFill>
                          <a:latin typeface="HelveticaNeue LT 45 Lt"/>
                        </a:defRPr>
                      </a:lvl8pPr>
                      <a:lvl9pPr marL="3657600" algn="l" defTabSz="914400" rtl="0" eaLnBrk="1" latinLnBrk="0" hangingPunct="1">
                        <a:defRPr sz="1800" kern="1200">
                          <a:solidFill>
                            <a:schemeClr val="tx1"/>
                          </a:solidFill>
                          <a:latin typeface="HelveticaNeue LT 45 Lt"/>
                        </a:defRPr>
                      </a:lvl9pPr>
                    </a:lstStyle>
                    <a:p>
                      <a:pPr marL="0" marR="0" indent="0" algn="l" defTabSz="914400" rtl="0" eaLnBrk="1" fontAlgn="auto" latinLnBrk="0" hangingPunct="1">
                        <a:lnSpc>
                          <a:spcPct val="100000"/>
                        </a:lnSpc>
                        <a:spcBef>
                          <a:spcPts val="100"/>
                        </a:spcBef>
                        <a:spcAft>
                          <a:spcPts val="100"/>
                        </a:spcAft>
                        <a:buClrTx/>
                        <a:buSzTx/>
                        <a:buFontTx/>
                        <a:buNone/>
                        <a:tabLst/>
                        <a:defRPr/>
                      </a:pPr>
                      <a:r>
                        <a:rPr lang="en-AU" sz="1000" dirty="0"/>
                        <a:t>RBC (10/16/2017)</a:t>
                      </a:r>
                      <a:endParaRPr lang="en-US" sz="1000" b="0" dirty="0">
                        <a:solidFill>
                          <a:schemeClr val="tx1"/>
                        </a:solidFill>
                        <a:latin typeface="+mn-lt"/>
                      </a:endParaRPr>
                    </a:p>
                  </a:txBody>
                  <a:tcPr marL="90000" marR="90000" marT="9144" marB="9144" anchor="ctr"/>
                </a:tc>
                <a:tc>
                  <a:txBody>
                    <a:bodyPr/>
                    <a:lstStyle>
                      <a:defPPr>
                        <a:defRPr lang="en-US"/>
                      </a:defPPr>
                      <a:lvl1pPr marL="0" algn="l" defTabSz="914400" rtl="0" eaLnBrk="1" latinLnBrk="0" hangingPunct="1">
                        <a:defRPr sz="1800" kern="1200">
                          <a:solidFill>
                            <a:schemeClr val="tx1"/>
                          </a:solidFill>
                          <a:latin typeface="HelveticaNeue LT 45 Lt"/>
                        </a:defRPr>
                      </a:lvl1pPr>
                      <a:lvl2pPr marL="457200" algn="l" defTabSz="914400" rtl="0" eaLnBrk="1" latinLnBrk="0" hangingPunct="1">
                        <a:defRPr sz="1800" kern="1200">
                          <a:solidFill>
                            <a:schemeClr val="tx1"/>
                          </a:solidFill>
                          <a:latin typeface="HelveticaNeue LT 45 Lt"/>
                        </a:defRPr>
                      </a:lvl2pPr>
                      <a:lvl3pPr marL="914400" algn="l" defTabSz="914400" rtl="0" eaLnBrk="1" latinLnBrk="0" hangingPunct="1">
                        <a:defRPr sz="1800" kern="1200">
                          <a:solidFill>
                            <a:schemeClr val="tx1"/>
                          </a:solidFill>
                          <a:latin typeface="HelveticaNeue LT 45 Lt"/>
                        </a:defRPr>
                      </a:lvl3pPr>
                      <a:lvl4pPr marL="1371600" algn="l" defTabSz="914400" rtl="0" eaLnBrk="1" latinLnBrk="0" hangingPunct="1">
                        <a:defRPr sz="1800" kern="1200">
                          <a:solidFill>
                            <a:schemeClr val="tx1"/>
                          </a:solidFill>
                          <a:latin typeface="HelveticaNeue LT 45 Lt"/>
                        </a:defRPr>
                      </a:lvl4pPr>
                      <a:lvl5pPr marL="1828800" algn="l" defTabSz="914400" rtl="0" eaLnBrk="1" latinLnBrk="0" hangingPunct="1">
                        <a:defRPr sz="1800" kern="1200">
                          <a:solidFill>
                            <a:schemeClr val="tx1"/>
                          </a:solidFill>
                          <a:latin typeface="HelveticaNeue LT 45 Lt"/>
                        </a:defRPr>
                      </a:lvl5pPr>
                      <a:lvl6pPr marL="2286000" algn="l" defTabSz="914400" rtl="0" eaLnBrk="1" latinLnBrk="0" hangingPunct="1">
                        <a:defRPr sz="1800" kern="1200">
                          <a:solidFill>
                            <a:schemeClr val="tx1"/>
                          </a:solidFill>
                          <a:latin typeface="HelveticaNeue LT 45 Lt"/>
                        </a:defRPr>
                      </a:lvl6pPr>
                      <a:lvl7pPr marL="2743200" algn="l" defTabSz="914400" rtl="0" eaLnBrk="1" latinLnBrk="0" hangingPunct="1">
                        <a:defRPr sz="1800" kern="1200">
                          <a:solidFill>
                            <a:schemeClr val="tx1"/>
                          </a:solidFill>
                          <a:latin typeface="HelveticaNeue LT 45 Lt"/>
                        </a:defRPr>
                      </a:lvl7pPr>
                      <a:lvl8pPr marL="3200400" algn="l" defTabSz="914400" rtl="0" eaLnBrk="1" latinLnBrk="0" hangingPunct="1">
                        <a:defRPr sz="1800" kern="1200">
                          <a:solidFill>
                            <a:schemeClr val="tx1"/>
                          </a:solidFill>
                          <a:latin typeface="HelveticaNeue LT 45 Lt"/>
                        </a:defRPr>
                      </a:lvl8pPr>
                      <a:lvl9pPr marL="3657600" algn="l" defTabSz="914400" rtl="0" eaLnBrk="1" latinLnBrk="0" hangingPunct="1">
                        <a:defRPr sz="1800" kern="1200">
                          <a:solidFill>
                            <a:schemeClr val="tx1"/>
                          </a:solidFill>
                          <a:latin typeface="HelveticaNeue LT 45 Lt"/>
                        </a:defRPr>
                      </a:lvl9pPr>
                    </a:lstStyle>
                    <a:p>
                      <a:pPr algn="ctr">
                        <a:spcBef>
                          <a:spcPts val="100"/>
                        </a:spcBef>
                        <a:spcAft>
                          <a:spcPts val="100"/>
                        </a:spcAft>
                      </a:pPr>
                      <a:r>
                        <a:rPr lang="en-US" sz="1000" dirty="0"/>
                        <a:t>$46.00</a:t>
                      </a:r>
                      <a:endParaRPr lang="en-US" sz="1000" b="0" dirty="0">
                        <a:solidFill>
                          <a:schemeClr val="tx1"/>
                        </a:solidFill>
                        <a:latin typeface="+mn-lt"/>
                      </a:endParaRPr>
                    </a:p>
                  </a:txBody>
                  <a:tcPr marL="45720" marR="27432" marT="9144" marB="9144" anchor="ctr"/>
                </a:tc>
                <a:tc>
                  <a:txBody>
                    <a:bodyPr/>
                    <a:lstStyle>
                      <a:defPPr>
                        <a:defRPr lang="en-US"/>
                      </a:defPPr>
                      <a:lvl1pPr marL="0" algn="l" defTabSz="914400" rtl="0" eaLnBrk="1" latinLnBrk="0" hangingPunct="1">
                        <a:defRPr sz="1800" kern="1200">
                          <a:solidFill>
                            <a:schemeClr val="tx1"/>
                          </a:solidFill>
                          <a:latin typeface="HelveticaNeue LT 45 Lt"/>
                        </a:defRPr>
                      </a:lvl1pPr>
                      <a:lvl2pPr marL="457200" algn="l" defTabSz="914400" rtl="0" eaLnBrk="1" latinLnBrk="0" hangingPunct="1">
                        <a:defRPr sz="1800" kern="1200">
                          <a:solidFill>
                            <a:schemeClr val="tx1"/>
                          </a:solidFill>
                          <a:latin typeface="HelveticaNeue LT 45 Lt"/>
                        </a:defRPr>
                      </a:lvl2pPr>
                      <a:lvl3pPr marL="914400" algn="l" defTabSz="914400" rtl="0" eaLnBrk="1" latinLnBrk="0" hangingPunct="1">
                        <a:defRPr sz="1800" kern="1200">
                          <a:solidFill>
                            <a:schemeClr val="tx1"/>
                          </a:solidFill>
                          <a:latin typeface="HelveticaNeue LT 45 Lt"/>
                        </a:defRPr>
                      </a:lvl3pPr>
                      <a:lvl4pPr marL="1371600" algn="l" defTabSz="914400" rtl="0" eaLnBrk="1" latinLnBrk="0" hangingPunct="1">
                        <a:defRPr sz="1800" kern="1200">
                          <a:solidFill>
                            <a:schemeClr val="tx1"/>
                          </a:solidFill>
                          <a:latin typeface="HelveticaNeue LT 45 Lt"/>
                        </a:defRPr>
                      </a:lvl4pPr>
                      <a:lvl5pPr marL="1828800" algn="l" defTabSz="914400" rtl="0" eaLnBrk="1" latinLnBrk="0" hangingPunct="1">
                        <a:defRPr sz="1800" kern="1200">
                          <a:solidFill>
                            <a:schemeClr val="tx1"/>
                          </a:solidFill>
                          <a:latin typeface="HelveticaNeue LT 45 Lt"/>
                        </a:defRPr>
                      </a:lvl5pPr>
                      <a:lvl6pPr marL="2286000" algn="l" defTabSz="914400" rtl="0" eaLnBrk="1" latinLnBrk="0" hangingPunct="1">
                        <a:defRPr sz="1800" kern="1200">
                          <a:solidFill>
                            <a:schemeClr val="tx1"/>
                          </a:solidFill>
                          <a:latin typeface="HelveticaNeue LT 45 Lt"/>
                        </a:defRPr>
                      </a:lvl6pPr>
                      <a:lvl7pPr marL="2743200" algn="l" defTabSz="914400" rtl="0" eaLnBrk="1" latinLnBrk="0" hangingPunct="1">
                        <a:defRPr sz="1800" kern="1200">
                          <a:solidFill>
                            <a:schemeClr val="tx1"/>
                          </a:solidFill>
                          <a:latin typeface="HelveticaNeue LT 45 Lt"/>
                        </a:defRPr>
                      </a:lvl7pPr>
                      <a:lvl8pPr marL="3200400" algn="l" defTabSz="914400" rtl="0" eaLnBrk="1" latinLnBrk="0" hangingPunct="1">
                        <a:defRPr sz="1800" kern="1200">
                          <a:solidFill>
                            <a:schemeClr val="tx1"/>
                          </a:solidFill>
                          <a:latin typeface="HelveticaNeue LT 45 Lt"/>
                        </a:defRPr>
                      </a:lvl8pPr>
                      <a:lvl9pPr marL="3657600" algn="l" defTabSz="914400" rtl="0" eaLnBrk="1" latinLnBrk="0" hangingPunct="1">
                        <a:defRPr sz="1800" kern="1200">
                          <a:solidFill>
                            <a:schemeClr val="tx1"/>
                          </a:solidFill>
                          <a:latin typeface="HelveticaNeue LT 45 Lt"/>
                        </a:defRPr>
                      </a:lvl9pPr>
                    </a:lstStyle>
                    <a:p>
                      <a:pPr algn="ctr">
                        <a:spcBef>
                          <a:spcPts val="100"/>
                        </a:spcBef>
                        <a:spcAft>
                          <a:spcPts val="100"/>
                        </a:spcAft>
                      </a:pPr>
                      <a:endParaRPr lang="en-US" sz="1000" b="0" dirty="0">
                        <a:solidFill>
                          <a:schemeClr val="tx1"/>
                        </a:solidFill>
                        <a:latin typeface="+mn-lt"/>
                      </a:endParaRPr>
                    </a:p>
                  </a:txBody>
                  <a:tcPr marL="45720" marR="27432" marT="9144" marB="9144" anchor="ctr"/>
                </a:tc>
                <a:tc>
                  <a:txBody>
                    <a:bodyPr/>
                    <a:lstStyle>
                      <a:defPPr>
                        <a:defRPr lang="en-US"/>
                      </a:defPPr>
                      <a:lvl1pPr marL="0" algn="l" defTabSz="914400" rtl="0" eaLnBrk="1" latinLnBrk="0" hangingPunct="1">
                        <a:defRPr sz="1800" kern="1200">
                          <a:solidFill>
                            <a:schemeClr val="tx1"/>
                          </a:solidFill>
                          <a:latin typeface="HelveticaNeue LT 45 Lt"/>
                        </a:defRPr>
                      </a:lvl1pPr>
                      <a:lvl2pPr marL="457200" algn="l" defTabSz="914400" rtl="0" eaLnBrk="1" latinLnBrk="0" hangingPunct="1">
                        <a:defRPr sz="1800" kern="1200">
                          <a:solidFill>
                            <a:schemeClr val="tx1"/>
                          </a:solidFill>
                          <a:latin typeface="HelveticaNeue LT 45 Lt"/>
                        </a:defRPr>
                      </a:lvl2pPr>
                      <a:lvl3pPr marL="914400" algn="l" defTabSz="914400" rtl="0" eaLnBrk="1" latinLnBrk="0" hangingPunct="1">
                        <a:defRPr sz="1800" kern="1200">
                          <a:solidFill>
                            <a:schemeClr val="tx1"/>
                          </a:solidFill>
                          <a:latin typeface="HelveticaNeue LT 45 Lt"/>
                        </a:defRPr>
                      </a:lvl3pPr>
                      <a:lvl4pPr marL="1371600" algn="l" defTabSz="914400" rtl="0" eaLnBrk="1" latinLnBrk="0" hangingPunct="1">
                        <a:defRPr sz="1800" kern="1200">
                          <a:solidFill>
                            <a:schemeClr val="tx1"/>
                          </a:solidFill>
                          <a:latin typeface="HelveticaNeue LT 45 Lt"/>
                        </a:defRPr>
                      </a:lvl4pPr>
                      <a:lvl5pPr marL="1828800" algn="l" defTabSz="914400" rtl="0" eaLnBrk="1" latinLnBrk="0" hangingPunct="1">
                        <a:defRPr sz="1800" kern="1200">
                          <a:solidFill>
                            <a:schemeClr val="tx1"/>
                          </a:solidFill>
                          <a:latin typeface="HelveticaNeue LT 45 Lt"/>
                        </a:defRPr>
                      </a:lvl5pPr>
                      <a:lvl6pPr marL="2286000" algn="l" defTabSz="914400" rtl="0" eaLnBrk="1" latinLnBrk="0" hangingPunct="1">
                        <a:defRPr sz="1800" kern="1200">
                          <a:solidFill>
                            <a:schemeClr val="tx1"/>
                          </a:solidFill>
                          <a:latin typeface="HelveticaNeue LT 45 Lt"/>
                        </a:defRPr>
                      </a:lvl6pPr>
                      <a:lvl7pPr marL="2743200" algn="l" defTabSz="914400" rtl="0" eaLnBrk="1" latinLnBrk="0" hangingPunct="1">
                        <a:defRPr sz="1800" kern="1200">
                          <a:solidFill>
                            <a:schemeClr val="tx1"/>
                          </a:solidFill>
                          <a:latin typeface="HelveticaNeue LT 45 Lt"/>
                        </a:defRPr>
                      </a:lvl7pPr>
                      <a:lvl8pPr marL="3200400" algn="l" defTabSz="914400" rtl="0" eaLnBrk="1" latinLnBrk="0" hangingPunct="1">
                        <a:defRPr sz="1800" kern="1200">
                          <a:solidFill>
                            <a:schemeClr val="tx1"/>
                          </a:solidFill>
                          <a:latin typeface="HelveticaNeue LT 45 Lt"/>
                        </a:defRPr>
                      </a:lvl8pPr>
                      <a:lvl9pPr marL="3657600" algn="l" defTabSz="914400" rtl="0" eaLnBrk="1" latinLnBrk="0" hangingPunct="1">
                        <a:defRPr sz="1800" kern="1200">
                          <a:solidFill>
                            <a:schemeClr val="tx1"/>
                          </a:solidFill>
                          <a:latin typeface="HelveticaNeue LT 45 Lt"/>
                        </a:defRPr>
                      </a:lvl9pPr>
                    </a:lstStyle>
                    <a:p>
                      <a:pPr algn="ctr">
                        <a:spcBef>
                          <a:spcPts val="100"/>
                        </a:spcBef>
                        <a:spcAft>
                          <a:spcPts val="100"/>
                        </a:spcAft>
                      </a:pPr>
                      <a:endParaRPr lang="en-US" sz="1000" b="0" dirty="0">
                        <a:solidFill>
                          <a:schemeClr val="tx1"/>
                        </a:solidFill>
                        <a:latin typeface="+mn-lt"/>
                      </a:endParaRPr>
                    </a:p>
                  </a:txBody>
                  <a:tcPr marL="45720" marR="27432" marT="9144" marB="9144" anchor="ctr"/>
                </a:tc>
                <a:tc>
                  <a:txBody>
                    <a:bodyPr/>
                    <a:lstStyle>
                      <a:defPPr>
                        <a:defRPr lang="en-US"/>
                      </a:defPPr>
                      <a:lvl1pPr marL="0" algn="l" defTabSz="914400" rtl="0" eaLnBrk="1" latinLnBrk="0" hangingPunct="1">
                        <a:defRPr sz="1800" kern="1200">
                          <a:solidFill>
                            <a:schemeClr val="tx1"/>
                          </a:solidFill>
                          <a:latin typeface="HelveticaNeue LT 45 Lt"/>
                        </a:defRPr>
                      </a:lvl1pPr>
                      <a:lvl2pPr marL="457200" algn="l" defTabSz="914400" rtl="0" eaLnBrk="1" latinLnBrk="0" hangingPunct="1">
                        <a:defRPr sz="1800" kern="1200">
                          <a:solidFill>
                            <a:schemeClr val="tx1"/>
                          </a:solidFill>
                          <a:latin typeface="HelveticaNeue LT 45 Lt"/>
                        </a:defRPr>
                      </a:lvl2pPr>
                      <a:lvl3pPr marL="914400" algn="l" defTabSz="914400" rtl="0" eaLnBrk="1" latinLnBrk="0" hangingPunct="1">
                        <a:defRPr sz="1800" kern="1200">
                          <a:solidFill>
                            <a:schemeClr val="tx1"/>
                          </a:solidFill>
                          <a:latin typeface="HelveticaNeue LT 45 Lt"/>
                        </a:defRPr>
                      </a:lvl3pPr>
                      <a:lvl4pPr marL="1371600" algn="l" defTabSz="914400" rtl="0" eaLnBrk="1" latinLnBrk="0" hangingPunct="1">
                        <a:defRPr sz="1800" kern="1200">
                          <a:solidFill>
                            <a:schemeClr val="tx1"/>
                          </a:solidFill>
                          <a:latin typeface="HelveticaNeue LT 45 Lt"/>
                        </a:defRPr>
                      </a:lvl4pPr>
                      <a:lvl5pPr marL="1828800" algn="l" defTabSz="914400" rtl="0" eaLnBrk="1" latinLnBrk="0" hangingPunct="1">
                        <a:defRPr sz="1800" kern="1200">
                          <a:solidFill>
                            <a:schemeClr val="tx1"/>
                          </a:solidFill>
                          <a:latin typeface="HelveticaNeue LT 45 Lt"/>
                        </a:defRPr>
                      </a:lvl5pPr>
                      <a:lvl6pPr marL="2286000" algn="l" defTabSz="914400" rtl="0" eaLnBrk="1" latinLnBrk="0" hangingPunct="1">
                        <a:defRPr sz="1800" kern="1200">
                          <a:solidFill>
                            <a:schemeClr val="tx1"/>
                          </a:solidFill>
                          <a:latin typeface="HelveticaNeue LT 45 Lt"/>
                        </a:defRPr>
                      </a:lvl6pPr>
                      <a:lvl7pPr marL="2743200" algn="l" defTabSz="914400" rtl="0" eaLnBrk="1" latinLnBrk="0" hangingPunct="1">
                        <a:defRPr sz="1800" kern="1200">
                          <a:solidFill>
                            <a:schemeClr val="tx1"/>
                          </a:solidFill>
                          <a:latin typeface="HelveticaNeue LT 45 Lt"/>
                        </a:defRPr>
                      </a:lvl7pPr>
                      <a:lvl8pPr marL="3200400" algn="l" defTabSz="914400" rtl="0" eaLnBrk="1" latinLnBrk="0" hangingPunct="1">
                        <a:defRPr sz="1800" kern="1200">
                          <a:solidFill>
                            <a:schemeClr val="tx1"/>
                          </a:solidFill>
                          <a:latin typeface="HelveticaNeue LT 45 Lt"/>
                        </a:defRPr>
                      </a:lvl8pPr>
                      <a:lvl9pPr marL="3657600" algn="l" defTabSz="914400" rtl="0" eaLnBrk="1" latinLnBrk="0" hangingPunct="1">
                        <a:defRPr sz="1800" kern="1200">
                          <a:solidFill>
                            <a:schemeClr val="tx1"/>
                          </a:solidFill>
                          <a:latin typeface="HelveticaNeue LT 45 Lt"/>
                        </a:defRPr>
                      </a:lvl9pPr>
                    </a:lstStyle>
                    <a:p>
                      <a:pPr algn="ctr">
                        <a:spcBef>
                          <a:spcPts val="100"/>
                        </a:spcBef>
                        <a:spcAft>
                          <a:spcPts val="100"/>
                        </a:spcAft>
                      </a:pPr>
                      <a:endParaRPr lang="en-US" sz="1000" b="0" dirty="0">
                        <a:solidFill>
                          <a:schemeClr val="tx1"/>
                        </a:solidFill>
                        <a:latin typeface="+mn-lt"/>
                      </a:endParaRPr>
                    </a:p>
                  </a:txBody>
                  <a:tcPr marL="45720" marR="27432" marT="9144" marB="9144" anchor="ctr"/>
                </a:tc>
                <a:extLst>
                  <a:ext uri="{0D108BD9-81ED-4DB2-BD59-A6C34878D82A}">
                    <a16:rowId xmlns:a16="http://schemas.microsoft.com/office/drawing/2014/main" val="10001"/>
                  </a:ext>
                </a:extLst>
              </a:tr>
              <a:tr h="389958">
                <a:tc>
                  <a:txBody>
                    <a:bodyPr/>
                    <a:lstStyle>
                      <a:defPPr>
                        <a:defRPr lang="en-US"/>
                      </a:defPPr>
                      <a:lvl1pPr marL="0" algn="l" defTabSz="914400" rtl="0" eaLnBrk="1" latinLnBrk="0" hangingPunct="1">
                        <a:defRPr sz="1800" kern="1200">
                          <a:solidFill>
                            <a:schemeClr val="tx1"/>
                          </a:solidFill>
                          <a:latin typeface="HelveticaNeue LT 45 Lt"/>
                        </a:defRPr>
                      </a:lvl1pPr>
                      <a:lvl2pPr marL="457200" algn="l" defTabSz="914400" rtl="0" eaLnBrk="1" latinLnBrk="0" hangingPunct="1">
                        <a:defRPr sz="1800" kern="1200">
                          <a:solidFill>
                            <a:schemeClr val="tx1"/>
                          </a:solidFill>
                          <a:latin typeface="HelveticaNeue LT 45 Lt"/>
                        </a:defRPr>
                      </a:lvl2pPr>
                      <a:lvl3pPr marL="914400" algn="l" defTabSz="914400" rtl="0" eaLnBrk="1" latinLnBrk="0" hangingPunct="1">
                        <a:defRPr sz="1800" kern="1200">
                          <a:solidFill>
                            <a:schemeClr val="tx1"/>
                          </a:solidFill>
                          <a:latin typeface="HelveticaNeue LT 45 Lt"/>
                        </a:defRPr>
                      </a:lvl3pPr>
                      <a:lvl4pPr marL="1371600" algn="l" defTabSz="914400" rtl="0" eaLnBrk="1" latinLnBrk="0" hangingPunct="1">
                        <a:defRPr sz="1800" kern="1200">
                          <a:solidFill>
                            <a:schemeClr val="tx1"/>
                          </a:solidFill>
                          <a:latin typeface="HelveticaNeue LT 45 Lt"/>
                        </a:defRPr>
                      </a:lvl4pPr>
                      <a:lvl5pPr marL="1828800" algn="l" defTabSz="914400" rtl="0" eaLnBrk="1" latinLnBrk="0" hangingPunct="1">
                        <a:defRPr sz="1800" kern="1200">
                          <a:solidFill>
                            <a:schemeClr val="tx1"/>
                          </a:solidFill>
                          <a:latin typeface="HelveticaNeue LT 45 Lt"/>
                        </a:defRPr>
                      </a:lvl5pPr>
                      <a:lvl6pPr marL="2286000" algn="l" defTabSz="914400" rtl="0" eaLnBrk="1" latinLnBrk="0" hangingPunct="1">
                        <a:defRPr sz="1800" kern="1200">
                          <a:solidFill>
                            <a:schemeClr val="tx1"/>
                          </a:solidFill>
                          <a:latin typeface="HelveticaNeue LT 45 Lt"/>
                        </a:defRPr>
                      </a:lvl6pPr>
                      <a:lvl7pPr marL="2743200" algn="l" defTabSz="914400" rtl="0" eaLnBrk="1" latinLnBrk="0" hangingPunct="1">
                        <a:defRPr sz="1800" kern="1200">
                          <a:solidFill>
                            <a:schemeClr val="tx1"/>
                          </a:solidFill>
                          <a:latin typeface="HelveticaNeue LT 45 Lt"/>
                        </a:defRPr>
                      </a:lvl7pPr>
                      <a:lvl8pPr marL="3200400" algn="l" defTabSz="914400" rtl="0" eaLnBrk="1" latinLnBrk="0" hangingPunct="1">
                        <a:defRPr sz="1800" kern="1200">
                          <a:solidFill>
                            <a:schemeClr val="tx1"/>
                          </a:solidFill>
                          <a:latin typeface="HelveticaNeue LT 45 Lt"/>
                        </a:defRPr>
                      </a:lvl8pPr>
                      <a:lvl9pPr marL="3657600" algn="l" defTabSz="914400" rtl="0" eaLnBrk="1" latinLnBrk="0" hangingPunct="1">
                        <a:defRPr sz="1800" kern="1200">
                          <a:solidFill>
                            <a:schemeClr val="tx1"/>
                          </a:solidFill>
                          <a:latin typeface="HelveticaNeue LT 45 Lt"/>
                        </a:defRPr>
                      </a:lvl9pPr>
                    </a:lstStyle>
                    <a:p>
                      <a:pPr marL="0" marR="0" indent="0" algn="l" defTabSz="914400" rtl="0" eaLnBrk="1" fontAlgn="auto" latinLnBrk="0" hangingPunct="1">
                        <a:lnSpc>
                          <a:spcPct val="100000"/>
                        </a:lnSpc>
                        <a:spcBef>
                          <a:spcPts val="100"/>
                        </a:spcBef>
                        <a:spcAft>
                          <a:spcPts val="100"/>
                        </a:spcAft>
                        <a:buClrTx/>
                        <a:buSzTx/>
                        <a:buFontTx/>
                        <a:buNone/>
                        <a:tabLst/>
                        <a:defRPr/>
                      </a:pPr>
                      <a:r>
                        <a:rPr lang="en-AU" sz="1000" dirty="0"/>
                        <a:t>J.P.</a:t>
                      </a:r>
                      <a:r>
                        <a:rPr lang="en-AU" sz="1000" baseline="0" dirty="0"/>
                        <a:t> Morgan</a:t>
                      </a:r>
                      <a:r>
                        <a:rPr lang="en-AU" sz="1000" dirty="0"/>
                        <a:t> (10/17/2017)</a:t>
                      </a:r>
                      <a:endParaRPr lang="en-US" sz="1000" b="0" dirty="0">
                        <a:solidFill>
                          <a:schemeClr val="tx1"/>
                        </a:solidFill>
                        <a:latin typeface="+mn-lt"/>
                      </a:endParaRPr>
                    </a:p>
                  </a:txBody>
                  <a:tcPr marL="90000" marR="90000" marT="9144" marB="9144" anchor="ctr"/>
                </a:tc>
                <a:tc>
                  <a:txBody>
                    <a:bodyPr/>
                    <a:lstStyle>
                      <a:defPPr>
                        <a:defRPr lang="en-US"/>
                      </a:defPPr>
                      <a:lvl1pPr marL="0" algn="l" defTabSz="914400" rtl="0" eaLnBrk="1" latinLnBrk="0" hangingPunct="1">
                        <a:defRPr sz="1800" kern="1200">
                          <a:solidFill>
                            <a:schemeClr val="tx1"/>
                          </a:solidFill>
                          <a:latin typeface="HelveticaNeue LT 45 Lt"/>
                        </a:defRPr>
                      </a:lvl1pPr>
                      <a:lvl2pPr marL="457200" algn="l" defTabSz="914400" rtl="0" eaLnBrk="1" latinLnBrk="0" hangingPunct="1">
                        <a:defRPr sz="1800" kern="1200">
                          <a:solidFill>
                            <a:schemeClr val="tx1"/>
                          </a:solidFill>
                          <a:latin typeface="HelveticaNeue LT 45 Lt"/>
                        </a:defRPr>
                      </a:lvl2pPr>
                      <a:lvl3pPr marL="914400" algn="l" defTabSz="914400" rtl="0" eaLnBrk="1" latinLnBrk="0" hangingPunct="1">
                        <a:defRPr sz="1800" kern="1200">
                          <a:solidFill>
                            <a:schemeClr val="tx1"/>
                          </a:solidFill>
                          <a:latin typeface="HelveticaNeue LT 45 Lt"/>
                        </a:defRPr>
                      </a:lvl3pPr>
                      <a:lvl4pPr marL="1371600" algn="l" defTabSz="914400" rtl="0" eaLnBrk="1" latinLnBrk="0" hangingPunct="1">
                        <a:defRPr sz="1800" kern="1200">
                          <a:solidFill>
                            <a:schemeClr val="tx1"/>
                          </a:solidFill>
                          <a:latin typeface="HelveticaNeue LT 45 Lt"/>
                        </a:defRPr>
                      </a:lvl4pPr>
                      <a:lvl5pPr marL="1828800" algn="l" defTabSz="914400" rtl="0" eaLnBrk="1" latinLnBrk="0" hangingPunct="1">
                        <a:defRPr sz="1800" kern="1200">
                          <a:solidFill>
                            <a:schemeClr val="tx1"/>
                          </a:solidFill>
                          <a:latin typeface="HelveticaNeue LT 45 Lt"/>
                        </a:defRPr>
                      </a:lvl5pPr>
                      <a:lvl6pPr marL="2286000" algn="l" defTabSz="914400" rtl="0" eaLnBrk="1" latinLnBrk="0" hangingPunct="1">
                        <a:defRPr sz="1800" kern="1200">
                          <a:solidFill>
                            <a:schemeClr val="tx1"/>
                          </a:solidFill>
                          <a:latin typeface="HelveticaNeue LT 45 Lt"/>
                        </a:defRPr>
                      </a:lvl6pPr>
                      <a:lvl7pPr marL="2743200" algn="l" defTabSz="914400" rtl="0" eaLnBrk="1" latinLnBrk="0" hangingPunct="1">
                        <a:defRPr sz="1800" kern="1200">
                          <a:solidFill>
                            <a:schemeClr val="tx1"/>
                          </a:solidFill>
                          <a:latin typeface="HelveticaNeue LT 45 Lt"/>
                        </a:defRPr>
                      </a:lvl7pPr>
                      <a:lvl8pPr marL="3200400" algn="l" defTabSz="914400" rtl="0" eaLnBrk="1" latinLnBrk="0" hangingPunct="1">
                        <a:defRPr sz="1800" kern="1200">
                          <a:solidFill>
                            <a:schemeClr val="tx1"/>
                          </a:solidFill>
                          <a:latin typeface="HelveticaNeue LT 45 Lt"/>
                        </a:defRPr>
                      </a:lvl8pPr>
                      <a:lvl9pPr marL="3657600" algn="l" defTabSz="914400" rtl="0" eaLnBrk="1" latinLnBrk="0" hangingPunct="1">
                        <a:defRPr sz="1800" kern="1200">
                          <a:solidFill>
                            <a:schemeClr val="tx1"/>
                          </a:solidFill>
                          <a:latin typeface="HelveticaNeue LT 45 Lt"/>
                        </a:defRPr>
                      </a:lvl9pPr>
                    </a:lstStyle>
                    <a:p>
                      <a:pPr algn="ctr">
                        <a:spcBef>
                          <a:spcPts val="100"/>
                        </a:spcBef>
                        <a:spcAft>
                          <a:spcPts val="100"/>
                        </a:spcAft>
                      </a:pPr>
                      <a:r>
                        <a:rPr lang="en-US" sz="1000" dirty="0"/>
                        <a:t>$45.00</a:t>
                      </a:r>
                      <a:endParaRPr lang="en-US" sz="1000" b="0" dirty="0">
                        <a:solidFill>
                          <a:schemeClr val="tx1"/>
                        </a:solidFill>
                        <a:latin typeface="+mn-lt"/>
                      </a:endParaRPr>
                    </a:p>
                  </a:txBody>
                  <a:tcPr marL="45720" marR="27432" marT="9144" marB="9144" anchor="ctr"/>
                </a:tc>
                <a:tc>
                  <a:txBody>
                    <a:bodyPr/>
                    <a:lstStyle>
                      <a:defPPr>
                        <a:defRPr lang="en-US"/>
                      </a:defPPr>
                      <a:lvl1pPr marL="0" algn="l" defTabSz="914400" rtl="0" eaLnBrk="1" latinLnBrk="0" hangingPunct="1">
                        <a:defRPr sz="1800" kern="1200">
                          <a:solidFill>
                            <a:schemeClr val="tx1"/>
                          </a:solidFill>
                          <a:latin typeface="HelveticaNeue LT 45 Lt"/>
                        </a:defRPr>
                      </a:lvl1pPr>
                      <a:lvl2pPr marL="457200" algn="l" defTabSz="914400" rtl="0" eaLnBrk="1" latinLnBrk="0" hangingPunct="1">
                        <a:defRPr sz="1800" kern="1200">
                          <a:solidFill>
                            <a:schemeClr val="tx1"/>
                          </a:solidFill>
                          <a:latin typeface="HelveticaNeue LT 45 Lt"/>
                        </a:defRPr>
                      </a:lvl2pPr>
                      <a:lvl3pPr marL="914400" algn="l" defTabSz="914400" rtl="0" eaLnBrk="1" latinLnBrk="0" hangingPunct="1">
                        <a:defRPr sz="1800" kern="1200">
                          <a:solidFill>
                            <a:schemeClr val="tx1"/>
                          </a:solidFill>
                          <a:latin typeface="HelveticaNeue LT 45 Lt"/>
                        </a:defRPr>
                      </a:lvl3pPr>
                      <a:lvl4pPr marL="1371600" algn="l" defTabSz="914400" rtl="0" eaLnBrk="1" latinLnBrk="0" hangingPunct="1">
                        <a:defRPr sz="1800" kern="1200">
                          <a:solidFill>
                            <a:schemeClr val="tx1"/>
                          </a:solidFill>
                          <a:latin typeface="HelveticaNeue LT 45 Lt"/>
                        </a:defRPr>
                      </a:lvl4pPr>
                      <a:lvl5pPr marL="1828800" algn="l" defTabSz="914400" rtl="0" eaLnBrk="1" latinLnBrk="0" hangingPunct="1">
                        <a:defRPr sz="1800" kern="1200">
                          <a:solidFill>
                            <a:schemeClr val="tx1"/>
                          </a:solidFill>
                          <a:latin typeface="HelveticaNeue LT 45 Lt"/>
                        </a:defRPr>
                      </a:lvl5pPr>
                      <a:lvl6pPr marL="2286000" algn="l" defTabSz="914400" rtl="0" eaLnBrk="1" latinLnBrk="0" hangingPunct="1">
                        <a:defRPr sz="1800" kern="1200">
                          <a:solidFill>
                            <a:schemeClr val="tx1"/>
                          </a:solidFill>
                          <a:latin typeface="HelveticaNeue LT 45 Lt"/>
                        </a:defRPr>
                      </a:lvl6pPr>
                      <a:lvl7pPr marL="2743200" algn="l" defTabSz="914400" rtl="0" eaLnBrk="1" latinLnBrk="0" hangingPunct="1">
                        <a:defRPr sz="1800" kern="1200">
                          <a:solidFill>
                            <a:schemeClr val="tx1"/>
                          </a:solidFill>
                          <a:latin typeface="HelveticaNeue LT 45 Lt"/>
                        </a:defRPr>
                      </a:lvl7pPr>
                      <a:lvl8pPr marL="3200400" algn="l" defTabSz="914400" rtl="0" eaLnBrk="1" latinLnBrk="0" hangingPunct="1">
                        <a:defRPr sz="1800" kern="1200">
                          <a:solidFill>
                            <a:schemeClr val="tx1"/>
                          </a:solidFill>
                          <a:latin typeface="HelveticaNeue LT 45 Lt"/>
                        </a:defRPr>
                      </a:lvl8pPr>
                      <a:lvl9pPr marL="3657600" algn="l" defTabSz="914400" rtl="0" eaLnBrk="1" latinLnBrk="0" hangingPunct="1">
                        <a:defRPr sz="1800" kern="1200">
                          <a:solidFill>
                            <a:schemeClr val="tx1"/>
                          </a:solidFill>
                          <a:latin typeface="HelveticaNeue LT 45 Lt"/>
                        </a:defRPr>
                      </a:lvl9pPr>
                    </a:lstStyle>
                    <a:p>
                      <a:pPr algn="ctr">
                        <a:spcBef>
                          <a:spcPts val="100"/>
                        </a:spcBef>
                        <a:spcAft>
                          <a:spcPts val="100"/>
                        </a:spcAft>
                      </a:pPr>
                      <a:endParaRPr lang="en-US" sz="1000" b="0" dirty="0">
                        <a:solidFill>
                          <a:schemeClr val="tx1"/>
                        </a:solidFill>
                        <a:latin typeface="+mn-lt"/>
                      </a:endParaRPr>
                    </a:p>
                  </a:txBody>
                  <a:tcPr marL="45720" marR="27432" marT="9144" marB="9144" anchor="ctr"/>
                </a:tc>
                <a:tc>
                  <a:txBody>
                    <a:bodyPr/>
                    <a:lstStyle>
                      <a:defPPr>
                        <a:defRPr lang="en-US"/>
                      </a:defPPr>
                      <a:lvl1pPr marL="0" algn="l" defTabSz="914400" rtl="0" eaLnBrk="1" latinLnBrk="0" hangingPunct="1">
                        <a:defRPr sz="1800" kern="1200">
                          <a:solidFill>
                            <a:schemeClr val="tx1"/>
                          </a:solidFill>
                          <a:latin typeface="HelveticaNeue LT 45 Lt"/>
                        </a:defRPr>
                      </a:lvl1pPr>
                      <a:lvl2pPr marL="457200" algn="l" defTabSz="914400" rtl="0" eaLnBrk="1" latinLnBrk="0" hangingPunct="1">
                        <a:defRPr sz="1800" kern="1200">
                          <a:solidFill>
                            <a:schemeClr val="tx1"/>
                          </a:solidFill>
                          <a:latin typeface="HelveticaNeue LT 45 Lt"/>
                        </a:defRPr>
                      </a:lvl2pPr>
                      <a:lvl3pPr marL="914400" algn="l" defTabSz="914400" rtl="0" eaLnBrk="1" latinLnBrk="0" hangingPunct="1">
                        <a:defRPr sz="1800" kern="1200">
                          <a:solidFill>
                            <a:schemeClr val="tx1"/>
                          </a:solidFill>
                          <a:latin typeface="HelveticaNeue LT 45 Lt"/>
                        </a:defRPr>
                      </a:lvl3pPr>
                      <a:lvl4pPr marL="1371600" algn="l" defTabSz="914400" rtl="0" eaLnBrk="1" latinLnBrk="0" hangingPunct="1">
                        <a:defRPr sz="1800" kern="1200">
                          <a:solidFill>
                            <a:schemeClr val="tx1"/>
                          </a:solidFill>
                          <a:latin typeface="HelveticaNeue LT 45 Lt"/>
                        </a:defRPr>
                      </a:lvl4pPr>
                      <a:lvl5pPr marL="1828800" algn="l" defTabSz="914400" rtl="0" eaLnBrk="1" latinLnBrk="0" hangingPunct="1">
                        <a:defRPr sz="1800" kern="1200">
                          <a:solidFill>
                            <a:schemeClr val="tx1"/>
                          </a:solidFill>
                          <a:latin typeface="HelveticaNeue LT 45 Lt"/>
                        </a:defRPr>
                      </a:lvl5pPr>
                      <a:lvl6pPr marL="2286000" algn="l" defTabSz="914400" rtl="0" eaLnBrk="1" latinLnBrk="0" hangingPunct="1">
                        <a:defRPr sz="1800" kern="1200">
                          <a:solidFill>
                            <a:schemeClr val="tx1"/>
                          </a:solidFill>
                          <a:latin typeface="HelveticaNeue LT 45 Lt"/>
                        </a:defRPr>
                      </a:lvl6pPr>
                      <a:lvl7pPr marL="2743200" algn="l" defTabSz="914400" rtl="0" eaLnBrk="1" latinLnBrk="0" hangingPunct="1">
                        <a:defRPr sz="1800" kern="1200">
                          <a:solidFill>
                            <a:schemeClr val="tx1"/>
                          </a:solidFill>
                          <a:latin typeface="HelveticaNeue LT 45 Lt"/>
                        </a:defRPr>
                      </a:lvl7pPr>
                      <a:lvl8pPr marL="3200400" algn="l" defTabSz="914400" rtl="0" eaLnBrk="1" latinLnBrk="0" hangingPunct="1">
                        <a:defRPr sz="1800" kern="1200">
                          <a:solidFill>
                            <a:schemeClr val="tx1"/>
                          </a:solidFill>
                          <a:latin typeface="HelveticaNeue LT 45 Lt"/>
                        </a:defRPr>
                      </a:lvl8pPr>
                      <a:lvl9pPr marL="3657600" algn="l" defTabSz="914400" rtl="0" eaLnBrk="1" latinLnBrk="0" hangingPunct="1">
                        <a:defRPr sz="1800" kern="1200">
                          <a:solidFill>
                            <a:schemeClr val="tx1"/>
                          </a:solidFill>
                          <a:latin typeface="HelveticaNeue LT 45 Lt"/>
                        </a:defRPr>
                      </a:lvl9pPr>
                    </a:lstStyle>
                    <a:p>
                      <a:pPr algn="ctr">
                        <a:spcBef>
                          <a:spcPts val="100"/>
                        </a:spcBef>
                        <a:spcAft>
                          <a:spcPts val="100"/>
                        </a:spcAft>
                      </a:pPr>
                      <a:endParaRPr lang="en-US" sz="1000" b="0" dirty="0">
                        <a:solidFill>
                          <a:schemeClr val="tx1"/>
                        </a:solidFill>
                        <a:latin typeface="+mn-lt"/>
                      </a:endParaRPr>
                    </a:p>
                  </a:txBody>
                  <a:tcPr marL="45720" marR="27432" marT="9144" marB="9144" anchor="ctr"/>
                </a:tc>
                <a:tc>
                  <a:txBody>
                    <a:bodyPr/>
                    <a:lstStyle>
                      <a:defPPr>
                        <a:defRPr lang="en-US"/>
                      </a:defPPr>
                      <a:lvl1pPr marL="0" algn="l" defTabSz="914400" rtl="0" eaLnBrk="1" latinLnBrk="0" hangingPunct="1">
                        <a:defRPr sz="1800" kern="1200">
                          <a:solidFill>
                            <a:schemeClr val="tx1"/>
                          </a:solidFill>
                          <a:latin typeface="HelveticaNeue LT 45 Lt"/>
                        </a:defRPr>
                      </a:lvl1pPr>
                      <a:lvl2pPr marL="457200" algn="l" defTabSz="914400" rtl="0" eaLnBrk="1" latinLnBrk="0" hangingPunct="1">
                        <a:defRPr sz="1800" kern="1200">
                          <a:solidFill>
                            <a:schemeClr val="tx1"/>
                          </a:solidFill>
                          <a:latin typeface="HelveticaNeue LT 45 Lt"/>
                        </a:defRPr>
                      </a:lvl2pPr>
                      <a:lvl3pPr marL="914400" algn="l" defTabSz="914400" rtl="0" eaLnBrk="1" latinLnBrk="0" hangingPunct="1">
                        <a:defRPr sz="1800" kern="1200">
                          <a:solidFill>
                            <a:schemeClr val="tx1"/>
                          </a:solidFill>
                          <a:latin typeface="HelveticaNeue LT 45 Lt"/>
                        </a:defRPr>
                      </a:lvl3pPr>
                      <a:lvl4pPr marL="1371600" algn="l" defTabSz="914400" rtl="0" eaLnBrk="1" latinLnBrk="0" hangingPunct="1">
                        <a:defRPr sz="1800" kern="1200">
                          <a:solidFill>
                            <a:schemeClr val="tx1"/>
                          </a:solidFill>
                          <a:latin typeface="HelveticaNeue LT 45 Lt"/>
                        </a:defRPr>
                      </a:lvl4pPr>
                      <a:lvl5pPr marL="1828800" algn="l" defTabSz="914400" rtl="0" eaLnBrk="1" latinLnBrk="0" hangingPunct="1">
                        <a:defRPr sz="1800" kern="1200">
                          <a:solidFill>
                            <a:schemeClr val="tx1"/>
                          </a:solidFill>
                          <a:latin typeface="HelveticaNeue LT 45 Lt"/>
                        </a:defRPr>
                      </a:lvl5pPr>
                      <a:lvl6pPr marL="2286000" algn="l" defTabSz="914400" rtl="0" eaLnBrk="1" latinLnBrk="0" hangingPunct="1">
                        <a:defRPr sz="1800" kern="1200">
                          <a:solidFill>
                            <a:schemeClr val="tx1"/>
                          </a:solidFill>
                          <a:latin typeface="HelveticaNeue LT 45 Lt"/>
                        </a:defRPr>
                      </a:lvl6pPr>
                      <a:lvl7pPr marL="2743200" algn="l" defTabSz="914400" rtl="0" eaLnBrk="1" latinLnBrk="0" hangingPunct="1">
                        <a:defRPr sz="1800" kern="1200">
                          <a:solidFill>
                            <a:schemeClr val="tx1"/>
                          </a:solidFill>
                          <a:latin typeface="HelveticaNeue LT 45 Lt"/>
                        </a:defRPr>
                      </a:lvl7pPr>
                      <a:lvl8pPr marL="3200400" algn="l" defTabSz="914400" rtl="0" eaLnBrk="1" latinLnBrk="0" hangingPunct="1">
                        <a:defRPr sz="1800" kern="1200">
                          <a:solidFill>
                            <a:schemeClr val="tx1"/>
                          </a:solidFill>
                          <a:latin typeface="HelveticaNeue LT 45 Lt"/>
                        </a:defRPr>
                      </a:lvl8pPr>
                      <a:lvl9pPr marL="3657600" algn="l" defTabSz="914400" rtl="0" eaLnBrk="1" latinLnBrk="0" hangingPunct="1">
                        <a:defRPr sz="1800" kern="1200">
                          <a:solidFill>
                            <a:schemeClr val="tx1"/>
                          </a:solidFill>
                          <a:latin typeface="HelveticaNeue LT 45 Lt"/>
                        </a:defRPr>
                      </a:lvl9pPr>
                    </a:lstStyle>
                    <a:p>
                      <a:pPr algn="ctr">
                        <a:spcBef>
                          <a:spcPts val="100"/>
                        </a:spcBef>
                        <a:spcAft>
                          <a:spcPts val="100"/>
                        </a:spcAft>
                      </a:pPr>
                      <a:endParaRPr lang="en-US" sz="1000" b="0" dirty="0">
                        <a:solidFill>
                          <a:schemeClr val="tx1"/>
                        </a:solidFill>
                        <a:latin typeface="+mn-lt"/>
                      </a:endParaRPr>
                    </a:p>
                  </a:txBody>
                  <a:tcPr marL="45720" marR="27432" marT="9144" marB="9144" anchor="ctr"/>
                </a:tc>
                <a:extLst>
                  <a:ext uri="{0D108BD9-81ED-4DB2-BD59-A6C34878D82A}">
                    <a16:rowId xmlns:a16="http://schemas.microsoft.com/office/drawing/2014/main" val="10003"/>
                  </a:ext>
                </a:extLst>
              </a:tr>
              <a:tr h="240352">
                <a:tc>
                  <a:txBody>
                    <a:bodyPr/>
                    <a:lstStyle/>
                    <a:p>
                      <a:pPr algn="l">
                        <a:spcBef>
                          <a:spcPts val="100"/>
                        </a:spcBef>
                        <a:spcAft>
                          <a:spcPts val="100"/>
                        </a:spcAft>
                      </a:pPr>
                      <a:r>
                        <a:rPr lang="en-US" sz="1000" dirty="0"/>
                        <a:t>BMO (10/20/2017)</a:t>
                      </a:r>
                      <a:endParaRPr lang="en-US" sz="1000" b="0" dirty="0">
                        <a:solidFill>
                          <a:schemeClr val="tx1"/>
                        </a:solidFill>
                        <a:latin typeface="+mn-lt"/>
                      </a:endParaRPr>
                    </a:p>
                  </a:txBody>
                  <a:tcPr marL="90000" marR="90000" marT="9144" marB="9144" anchor="ctr"/>
                </a:tc>
                <a:tc>
                  <a:txBody>
                    <a:bodyPr/>
                    <a:lstStyle/>
                    <a:p>
                      <a:pPr algn="ctr">
                        <a:spcBef>
                          <a:spcPts val="100"/>
                        </a:spcBef>
                        <a:spcAft>
                          <a:spcPts val="100"/>
                        </a:spcAft>
                      </a:pPr>
                      <a:r>
                        <a:rPr lang="en-US" sz="1000" dirty="0"/>
                        <a:t>$47.50</a:t>
                      </a:r>
                      <a:endParaRPr lang="en-US" sz="1000" b="0" dirty="0">
                        <a:solidFill>
                          <a:schemeClr val="tx1"/>
                        </a:solidFill>
                        <a:latin typeface="+mn-lt"/>
                      </a:endParaRPr>
                    </a:p>
                  </a:txBody>
                  <a:tcPr marL="45720" marR="27432" marT="9144" marB="9144" anchor="ctr"/>
                </a:tc>
                <a:tc>
                  <a:txBody>
                    <a:bodyPr/>
                    <a:lstStyle/>
                    <a:p>
                      <a:pPr algn="ctr">
                        <a:spcBef>
                          <a:spcPts val="100"/>
                        </a:spcBef>
                        <a:spcAft>
                          <a:spcPts val="100"/>
                        </a:spcAft>
                      </a:pPr>
                      <a:endParaRPr lang="en-US" sz="1000" b="0" dirty="0">
                        <a:solidFill>
                          <a:schemeClr val="tx1"/>
                        </a:solidFill>
                        <a:latin typeface="+mn-lt"/>
                      </a:endParaRPr>
                    </a:p>
                  </a:txBody>
                  <a:tcPr marL="45720" marR="27432" marT="9144" marB="9144" anchor="ctr"/>
                </a:tc>
                <a:tc>
                  <a:txBody>
                    <a:bodyPr/>
                    <a:lstStyle/>
                    <a:p>
                      <a:pPr algn="ctr">
                        <a:spcBef>
                          <a:spcPts val="100"/>
                        </a:spcBef>
                        <a:spcAft>
                          <a:spcPts val="100"/>
                        </a:spcAft>
                      </a:pPr>
                      <a:endParaRPr lang="en-US" sz="1000" b="0" dirty="0">
                        <a:solidFill>
                          <a:schemeClr val="tx1"/>
                        </a:solidFill>
                        <a:latin typeface="+mn-lt"/>
                      </a:endParaRPr>
                    </a:p>
                  </a:txBody>
                  <a:tcPr marL="45720" marR="27432" marT="9144" marB="9144" anchor="ctr"/>
                </a:tc>
                <a:tc>
                  <a:txBody>
                    <a:bodyPr/>
                    <a:lstStyle/>
                    <a:p>
                      <a:pPr algn="ctr">
                        <a:spcBef>
                          <a:spcPts val="100"/>
                        </a:spcBef>
                        <a:spcAft>
                          <a:spcPts val="100"/>
                        </a:spcAft>
                      </a:pPr>
                      <a:endParaRPr lang="en-US" sz="1000" b="0" dirty="0">
                        <a:solidFill>
                          <a:schemeClr val="tx1"/>
                        </a:solidFill>
                        <a:latin typeface="+mn-lt"/>
                      </a:endParaRPr>
                    </a:p>
                  </a:txBody>
                  <a:tcPr marL="45720" marR="27432" marT="9144" marB="9144" anchor="ctr"/>
                </a:tc>
                <a:extLst>
                  <a:ext uri="{0D108BD9-81ED-4DB2-BD59-A6C34878D82A}">
                    <a16:rowId xmlns:a16="http://schemas.microsoft.com/office/drawing/2014/main" val="3828596827"/>
                  </a:ext>
                </a:extLst>
              </a:tr>
              <a:tr h="389958">
                <a:tc>
                  <a:txBody>
                    <a:bodyPr/>
                    <a:lstStyle/>
                    <a:p>
                      <a:pPr algn="l">
                        <a:spcBef>
                          <a:spcPts val="100"/>
                        </a:spcBef>
                        <a:spcAft>
                          <a:spcPts val="100"/>
                        </a:spcAft>
                      </a:pPr>
                      <a:r>
                        <a:rPr lang="en-US" sz="1000" dirty="0"/>
                        <a:t>Morgan Stanley (10/21/2017)</a:t>
                      </a:r>
                      <a:endParaRPr lang="en-US" sz="1000" b="0" dirty="0">
                        <a:solidFill>
                          <a:schemeClr val="tx1"/>
                        </a:solidFill>
                        <a:latin typeface="+mn-lt"/>
                      </a:endParaRPr>
                    </a:p>
                  </a:txBody>
                  <a:tcPr marL="90000" marR="90000" marT="9144" marB="9144" anchor="ctr"/>
                </a:tc>
                <a:tc>
                  <a:txBody>
                    <a:bodyPr/>
                    <a:lstStyle/>
                    <a:p>
                      <a:pPr algn="ctr">
                        <a:spcBef>
                          <a:spcPts val="100"/>
                        </a:spcBef>
                        <a:spcAft>
                          <a:spcPts val="100"/>
                        </a:spcAft>
                      </a:pPr>
                      <a:r>
                        <a:rPr lang="en-US" sz="1000" dirty="0"/>
                        <a:t>$47.25</a:t>
                      </a:r>
                      <a:endParaRPr lang="en-US" sz="1000" b="0" dirty="0">
                        <a:solidFill>
                          <a:schemeClr val="tx1"/>
                        </a:solidFill>
                        <a:latin typeface="+mn-lt"/>
                      </a:endParaRPr>
                    </a:p>
                  </a:txBody>
                  <a:tcPr marL="45720" marR="27432" marT="9144" marB="9144" anchor="ctr"/>
                </a:tc>
                <a:tc>
                  <a:txBody>
                    <a:bodyPr/>
                    <a:lstStyle/>
                    <a:p>
                      <a:pPr algn="ctr">
                        <a:spcBef>
                          <a:spcPts val="100"/>
                        </a:spcBef>
                        <a:spcAft>
                          <a:spcPts val="100"/>
                        </a:spcAft>
                      </a:pPr>
                      <a:endParaRPr lang="en-US" sz="1000" b="0" dirty="0">
                        <a:solidFill>
                          <a:schemeClr val="tx1"/>
                        </a:solidFill>
                        <a:latin typeface="+mn-lt"/>
                      </a:endParaRPr>
                    </a:p>
                  </a:txBody>
                  <a:tcPr marL="45720" marR="27432" marT="9144" marB="9144" anchor="ctr"/>
                </a:tc>
                <a:tc>
                  <a:txBody>
                    <a:bodyPr/>
                    <a:lstStyle/>
                    <a:p>
                      <a:pPr algn="ctr">
                        <a:spcBef>
                          <a:spcPts val="100"/>
                        </a:spcBef>
                        <a:spcAft>
                          <a:spcPts val="100"/>
                        </a:spcAft>
                      </a:pPr>
                      <a:endParaRPr lang="en-US" sz="1000" b="0" dirty="0">
                        <a:solidFill>
                          <a:schemeClr val="tx1"/>
                        </a:solidFill>
                        <a:latin typeface="+mn-lt"/>
                      </a:endParaRPr>
                    </a:p>
                  </a:txBody>
                  <a:tcPr marL="45720" marR="27432" marT="9144" marB="9144" anchor="ctr"/>
                </a:tc>
                <a:tc>
                  <a:txBody>
                    <a:bodyPr/>
                    <a:lstStyle/>
                    <a:p>
                      <a:pPr algn="ctr">
                        <a:spcBef>
                          <a:spcPts val="100"/>
                        </a:spcBef>
                        <a:spcAft>
                          <a:spcPts val="100"/>
                        </a:spcAft>
                      </a:pPr>
                      <a:endParaRPr lang="en-US" sz="1000" b="0" dirty="0">
                        <a:solidFill>
                          <a:schemeClr val="tx1"/>
                        </a:solidFill>
                        <a:latin typeface="+mn-lt"/>
                      </a:endParaRPr>
                    </a:p>
                  </a:txBody>
                  <a:tcPr marL="45720" marR="27432" marT="9144" marB="9144" anchor="ctr"/>
                </a:tc>
                <a:extLst>
                  <a:ext uri="{0D108BD9-81ED-4DB2-BD59-A6C34878D82A}">
                    <a16:rowId xmlns:a16="http://schemas.microsoft.com/office/drawing/2014/main" val="4252854948"/>
                  </a:ext>
                </a:extLst>
              </a:tr>
              <a:tr h="240352">
                <a:tc>
                  <a:txBody>
                    <a:bodyPr/>
                    <a:lstStyle/>
                    <a:p>
                      <a:pPr algn="l">
                        <a:spcBef>
                          <a:spcPts val="100"/>
                        </a:spcBef>
                        <a:spcAft>
                          <a:spcPts val="100"/>
                        </a:spcAft>
                      </a:pPr>
                      <a:r>
                        <a:rPr lang="en-US" sz="1000" dirty="0"/>
                        <a:t>CIBC (10/27/2017)</a:t>
                      </a:r>
                      <a:endParaRPr lang="en-US" sz="1000" b="0" dirty="0">
                        <a:solidFill>
                          <a:schemeClr val="tx1"/>
                        </a:solidFill>
                        <a:latin typeface="+mn-lt"/>
                      </a:endParaRPr>
                    </a:p>
                  </a:txBody>
                  <a:tcPr marL="90000" marR="90000" marT="9144" marB="9144" anchor="ctr"/>
                </a:tc>
                <a:tc>
                  <a:txBody>
                    <a:bodyPr/>
                    <a:lstStyle/>
                    <a:p>
                      <a:pPr algn="ctr">
                        <a:spcBef>
                          <a:spcPts val="100"/>
                        </a:spcBef>
                        <a:spcAft>
                          <a:spcPts val="100"/>
                        </a:spcAft>
                      </a:pPr>
                      <a:r>
                        <a:rPr lang="en-US" sz="1000" dirty="0"/>
                        <a:t>$48.00</a:t>
                      </a:r>
                      <a:endParaRPr lang="en-US" sz="1000" b="0" dirty="0">
                        <a:solidFill>
                          <a:schemeClr val="tx1"/>
                        </a:solidFill>
                        <a:latin typeface="+mn-lt"/>
                      </a:endParaRPr>
                    </a:p>
                  </a:txBody>
                  <a:tcPr marL="45720" marR="27432" marT="9144" marB="9144" anchor="ctr"/>
                </a:tc>
                <a:tc>
                  <a:txBody>
                    <a:bodyPr/>
                    <a:lstStyle/>
                    <a:p>
                      <a:pPr algn="ctr">
                        <a:spcBef>
                          <a:spcPts val="100"/>
                        </a:spcBef>
                        <a:spcAft>
                          <a:spcPts val="100"/>
                        </a:spcAft>
                      </a:pPr>
                      <a:endParaRPr lang="en-US" sz="1000" b="0" dirty="0">
                        <a:solidFill>
                          <a:schemeClr val="tx1"/>
                        </a:solidFill>
                        <a:latin typeface="+mn-lt"/>
                      </a:endParaRPr>
                    </a:p>
                  </a:txBody>
                  <a:tcPr marL="45720" marR="27432" marT="9144" marB="9144" anchor="ctr"/>
                </a:tc>
                <a:tc>
                  <a:txBody>
                    <a:bodyPr/>
                    <a:lstStyle/>
                    <a:p>
                      <a:pPr algn="ctr">
                        <a:spcBef>
                          <a:spcPts val="100"/>
                        </a:spcBef>
                        <a:spcAft>
                          <a:spcPts val="100"/>
                        </a:spcAft>
                      </a:pPr>
                      <a:endParaRPr lang="en-US" sz="1000" b="0" dirty="0">
                        <a:solidFill>
                          <a:schemeClr val="tx1"/>
                        </a:solidFill>
                        <a:latin typeface="+mn-lt"/>
                      </a:endParaRPr>
                    </a:p>
                  </a:txBody>
                  <a:tcPr marL="45720" marR="27432" marT="9144" marB="9144" anchor="ctr"/>
                </a:tc>
                <a:tc>
                  <a:txBody>
                    <a:bodyPr/>
                    <a:lstStyle/>
                    <a:p>
                      <a:pPr algn="ctr">
                        <a:spcBef>
                          <a:spcPts val="100"/>
                        </a:spcBef>
                        <a:spcAft>
                          <a:spcPts val="100"/>
                        </a:spcAft>
                      </a:pPr>
                      <a:endParaRPr lang="en-US" sz="1000" b="0" dirty="0">
                        <a:solidFill>
                          <a:schemeClr val="tx1"/>
                        </a:solidFill>
                        <a:latin typeface="+mn-lt"/>
                      </a:endParaRPr>
                    </a:p>
                  </a:txBody>
                  <a:tcPr marL="45720" marR="27432" marT="9144" marB="9144" anchor="ctr"/>
                </a:tc>
                <a:extLst>
                  <a:ext uri="{0D108BD9-81ED-4DB2-BD59-A6C34878D82A}">
                    <a16:rowId xmlns:a16="http://schemas.microsoft.com/office/drawing/2014/main" val="1445300755"/>
                  </a:ext>
                </a:extLst>
              </a:tr>
            </a:tbl>
          </a:graphicData>
        </a:graphic>
      </p:graphicFrame>
      <p:graphicFrame>
        <p:nvGraphicFramePr>
          <p:cNvPr id="4" name="Table 3">
            <a:extLst>
              <a:ext uri="{FF2B5EF4-FFF2-40B4-BE49-F238E27FC236}">
                <a16:creationId xmlns:a16="http://schemas.microsoft.com/office/drawing/2014/main" id="{D0F4CF63-2070-41D0-AD59-10E2C4A7A8A4}"/>
              </a:ext>
            </a:extLst>
          </p:cNvPr>
          <p:cNvGraphicFramePr>
            <a:graphicFrameLocks noGrp="1"/>
          </p:cNvGraphicFramePr>
          <p:nvPr>
            <p:extLst>
              <p:ext uri="{D42A27DB-BD31-4B8C-83A1-F6EECF244321}">
                <p14:modId xmlns:p14="http://schemas.microsoft.com/office/powerpoint/2010/main" val="2968249821"/>
              </p:ext>
            </p:extLst>
          </p:nvPr>
        </p:nvGraphicFramePr>
        <p:xfrm>
          <a:off x="531053" y="3092633"/>
          <a:ext cx="5692800" cy="197104"/>
        </p:xfrm>
        <a:graphic>
          <a:graphicData uri="http://schemas.openxmlformats.org/drawingml/2006/table">
            <a:tbl>
              <a:tblPr>
                <a:tableStyleId>{2D5ABB26-0587-4C30-8999-92F81FD0307C}</a:tableStyleId>
              </a:tblPr>
              <a:tblGrid>
                <a:gridCol w="1892890">
                  <a:extLst>
                    <a:ext uri="{9D8B030D-6E8A-4147-A177-3AD203B41FA5}">
                      <a16:colId xmlns:a16="http://schemas.microsoft.com/office/drawing/2014/main" val="20000"/>
                    </a:ext>
                  </a:extLst>
                </a:gridCol>
                <a:gridCol w="1878765">
                  <a:extLst>
                    <a:ext uri="{9D8B030D-6E8A-4147-A177-3AD203B41FA5}">
                      <a16:colId xmlns:a16="http://schemas.microsoft.com/office/drawing/2014/main" val="20001"/>
                    </a:ext>
                  </a:extLst>
                </a:gridCol>
                <a:gridCol w="1921145">
                  <a:extLst>
                    <a:ext uri="{9D8B030D-6E8A-4147-A177-3AD203B41FA5}">
                      <a16:colId xmlns:a16="http://schemas.microsoft.com/office/drawing/2014/main" val="20002"/>
                    </a:ext>
                  </a:extLst>
                </a:gridCol>
              </a:tblGrid>
              <a:tr h="197104">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900" u="none" strike="noStrike" cap="none" normalizeH="0" baseline="0" dirty="0">
                          <a:ln>
                            <a:noFill/>
                          </a:ln>
                          <a:effectLst/>
                        </a:rPr>
                        <a:t>Current: $40.00</a:t>
                      </a:r>
                      <a:endParaRPr kumimoji="0" lang="en-US" sz="900" b="1" i="0" u="none" strike="noStrike" cap="none" normalizeH="0" baseline="0" dirty="0">
                        <a:ln>
                          <a:noFill/>
                        </a:ln>
                        <a:solidFill>
                          <a:schemeClr val="tx1"/>
                        </a:solidFill>
                        <a:effectLst/>
                        <a:latin typeface="+mn-lt"/>
                        <a:ea typeface="ＭＳ Ｐゴシック" pitchFamily="34" charset="-128"/>
                        <a:cs typeface="Arial" charset="0"/>
                      </a:endParaRPr>
                    </a:p>
                  </a:txBody>
                  <a:tcPr marL="73152" marR="0" marT="27432" marB="27432"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u="none" strike="noStrike" cap="none" normalizeH="0" baseline="0" dirty="0">
                          <a:ln>
                            <a:noFill/>
                          </a:ln>
                          <a:effectLst/>
                        </a:rPr>
                        <a:t>High: $50.15</a:t>
                      </a:r>
                      <a:endParaRPr kumimoji="0" lang="en-US" sz="900" b="1" i="0" u="none" strike="noStrike" cap="none" normalizeH="0" baseline="0" dirty="0">
                        <a:ln>
                          <a:noFill/>
                        </a:ln>
                        <a:solidFill>
                          <a:schemeClr val="tx1"/>
                        </a:solidFill>
                        <a:effectLst/>
                        <a:latin typeface="+mn-lt"/>
                        <a:ea typeface="ＭＳ Ｐゴシック" pitchFamily="34" charset="-128"/>
                        <a:cs typeface="Arial" charset="0"/>
                      </a:endParaRPr>
                    </a:p>
                  </a:txBody>
                  <a:tcPr marL="45720" marR="0" marT="27432" marB="27432"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u="none" strike="noStrike" cap="none" normalizeH="0" baseline="0" dirty="0">
                          <a:ln>
                            <a:noFill/>
                          </a:ln>
                          <a:effectLst/>
                        </a:rPr>
                        <a:t>Low: $35.79</a:t>
                      </a:r>
                      <a:endParaRPr kumimoji="0" lang="en-US" sz="900" b="1" i="0" u="none" strike="noStrike" cap="none" normalizeH="0" baseline="0" dirty="0">
                        <a:ln>
                          <a:noFill/>
                        </a:ln>
                        <a:solidFill>
                          <a:schemeClr val="tx1"/>
                        </a:solidFill>
                        <a:effectLst/>
                        <a:latin typeface="+mn-lt"/>
                        <a:ea typeface="ＭＳ Ｐゴシック" pitchFamily="34" charset="-128"/>
                        <a:cs typeface="Arial" charset="0"/>
                      </a:endParaRPr>
                    </a:p>
                  </a:txBody>
                  <a:tcPr marL="45720" marR="0" marT="27432" marB="27432" anchor="ctr" horzOverflow="overflow"/>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0F93A042-B94B-476A-A933-445D58C6CCED}"/>
              </a:ext>
            </a:extLst>
          </p:cNvPr>
          <p:cNvGraphicFramePr>
            <a:graphicFrameLocks noGrp="1"/>
          </p:cNvGraphicFramePr>
          <p:nvPr>
            <p:extLst>
              <p:ext uri="{D42A27DB-BD31-4B8C-83A1-F6EECF244321}">
                <p14:modId xmlns:p14="http://schemas.microsoft.com/office/powerpoint/2010/main" val="3230161848"/>
              </p:ext>
            </p:extLst>
          </p:nvPr>
        </p:nvGraphicFramePr>
        <p:xfrm>
          <a:off x="403200" y="4309646"/>
          <a:ext cx="5692800" cy="861528"/>
        </p:xfrm>
        <a:graphic>
          <a:graphicData uri="http://schemas.openxmlformats.org/drawingml/2006/table">
            <a:tbl>
              <a:tblPr firstRow="1" bandRow="1">
                <a:tableStyleId>{2D5ABB26-0587-4C30-8999-92F81FD0307C}</a:tableStyleId>
              </a:tblPr>
              <a:tblGrid>
                <a:gridCol w="1642494">
                  <a:extLst>
                    <a:ext uri="{9D8B030D-6E8A-4147-A177-3AD203B41FA5}">
                      <a16:colId xmlns:a16="http://schemas.microsoft.com/office/drawing/2014/main" val="20000"/>
                    </a:ext>
                  </a:extLst>
                </a:gridCol>
                <a:gridCol w="1520171">
                  <a:extLst>
                    <a:ext uri="{9D8B030D-6E8A-4147-A177-3AD203B41FA5}">
                      <a16:colId xmlns:a16="http://schemas.microsoft.com/office/drawing/2014/main" val="20001"/>
                    </a:ext>
                  </a:extLst>
                </a:gridCol>
                <a:gridCol w="1237446">
                  <a:extLst>
                    <a:ext uri="{9D8B030D-6E8A-4147-A177-3AD203B41FA5}">
                      <a16:colId xmlns:a16="http://schemas.microsoft.com/office/drawing/2014/main" val="20002"/>
                    </a:ext>
                  </a:extLst>
                </a:gridCol>
                <a:gridCol w="1292689">
                  <a:extLst>
                    <a:ext uri="{9D8B030D-6E8A-4147-A177-3AD203B41FA5}">
                      <a16:colId xmlns:a16="http://schemas.microsoft.com/office/drawing/2014/main" val="20003"/>
                    </a:ext>
                  </a:extLst>
                </a:gridCol>
              </a:tblGrid>
              <a:tr h="2241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Valuation Metrics</a:t>
                      </a:r>
                      <a:endParaRPr lang="en-US" sz="1000" dirty="0">
                        <a:solidFill>
                          <a:schemeClr val="tx1"/>
                        </a:solidFill>
                      </a:endParaRPr>
                    </a:p>
                  </a:txBody>
                  <a:tcPr marL="27432" marR="27432" marT="18288" marB="18288" anchor="ctr"/>
                </a:tc>
                <a:tc>
                  <a:txBody>
                    <a:bodyPr/>
                    <a:lstStyle/>
                    <a:p>
                      <a:pPr algn="ctr"/>
                      <a:r>
                        <a:rPr lang="en-US" sz="1000" dirty="0"/>
                        <a:t>Intrinsic</a:t>
                      </a:r>
                      <a:endParaRPr lang="en-US" sz="1000" dirty="0">
                        <a:solidFill>
                          <a:schemeClr val="tx1"/>
                        </a:solidFill>
                      </a:endParaRPr>
                    </a:p>
                  </a:txBody>
                  <a:tcPr marL="27432" marR="27432" marT="18288" marB="18288"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t>Trading</a:t>
                      </a:r>
                      <a:endParaRPr kumimoji="0" lang="en-US" sz="1000" b="0" i="0" u="none" strike="noStrike" kern="1200" cap="none" spc="0" normalizeH="0" baseline="0" noProof="0" dirty="0">
                        <a:ln>
                          <a:noFill/>
                        </a:ln>
                        <a:solidFill>
                          <a:schemeClr val="tx1"/>
                        </a:solidFill>
                        <a:effectLst/>
                        <a:uLnTx/>
                        <a:uFillTx/>
                        <a:latin typeface="+mn-lt"/>
                        <a:cs typeface="+mn-cs"/>
                      </a:endParaRPr>
                    </a:p>
                  </a:txBody>
                  <a:tcPr marL="27432" marR="27432" marT="18288" marB="18288" anchor="ctr"/>
                </a:tc>
                <a:tc>
                  <a:txBody>
                    <a:bodyPr/>
                    <a:lstStyle/>
                    <a:p>
                      <a:pPr algn="ctr"/>
                      <a:r>
                        <a:rPr lang="en-US" sz="1000" dirty="0"/>
                        <a:t>Precedents</a:t>
                      </a:r>
                      <a:endParaRPr lang="en-US" sz="1000" dirty="0">
                        <a:solidFill>
                          <a:schemeClr val="tx1"/>
                        </a:solidFill>
                      </a:endParaRPr>
                    </a:p>
                  </a:txBody>
                  <a:tcPr marL="27432" marR="27432" marT="18288" marB="18288" anchor="ctr"/>
                </a:tc>
                <a:extLst>
                  <a:ext uri="{0D108BD9-81ED-4DB2-BD59-A6C34878D82A}">
                    <a16:rowId xmlns:a16="http://schemas.microsoft.com/office/drawing/2014/main" val="10000"/>
                  </a:ext>
                </a:extLst>
              </a:tr>
              <a:tr h="2241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EV/EBITDA</a:t>
                      </a:r>
                      <a:endParaRPr lang="en-US" sz="1000" dirty="0">
                        <a:solidFill>
                          <a:schemeClr val="tx1"/>
                        </a:solidFill>
                      </a:endParaRPr>
                    </a:p>
                  </a:txBody>
                  <a:tcPr marL="27432" marR="27432" marT="18288" marB="18288" anchor="ctr"/>
                </a:tc>
                <a:tc>
                  <a:txBody>
                    <a:bodyPr/>
                    <a:lstStyle/>
                    <a:p>
                      <a:pPr algn="ctr"/>
                      <a:endParaRPr lang="en-US" sz="1000" dirty="0">
                        <a:solidFill>
                          <a:schemeClr val="tx1"/>
                        </a:solidFill>
                      </a:endParaRPr>
                    </a:p>
                  </a:txBody>
                  <a:tcPr marL="27432" marR="27432" marT="18288" marB="18288"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1"/>
                        </a:solidFill>
                        <a:effectLst/>
                        <a:uLnTx/>
                        <a:uFillTx/>
                        <a:latin typeface="+mn-lt"/>
                        <a:cs typeface="+mn-cs"/>
                      </a:endParaRPr>
                    </a:p>
                  </a:txBody>
                  <a:tcPr marL="27432" marR="27432" marT="18288" marB="18288" anchor="ctr"/>
                </a:tc>
                <a:tc>
                  <a:txBody>
                    <a:bodyPr/>
                    <a:lstStyle/>
                    <a:p>
                      <a:pPr algn="ctr"/>
                      <a:endParaRPr lang="en-US" sz="1000" dirty="0">
                        <a:solidFill>
                          <a:schemeClr val="tx1"/>
                        </a:solidFill>
                      </a:endParaRPr>
                    </a:p>
                  </a:txBody>
                  <a:tcPr marL="27432" marR="27432" marT="18288" marB="18288" anchor="ctr"/>
                </a:tc>
                <a:extLst>
                  <a:ext uri="{0D108BD9-81ED-4DB2-BD59-A6C34878D82A}">
                    <a16:rowId xmlns:a16="http://schemas.microsoft.com/office/drawing/2014/main" val="10001"/>
                  </a:ext>
                </a:extLst>
              </a:tr>
              <a:tr h="1746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EV/Revenue</a:t>
                      </a:r>
                      <a:endParaRPr lang="en-US" sz="1000" dirty="0">
                        <a:solidFill>
                          <a:schemeClr val="tx1"/>
                        </a:solidFill>
                      </a:endParaRPr>
                    </a:p>
                  </a:txBody>
                  <a:tcPr marL="27432" marR="27432" marT="18288" marB="18288" anchor="ctr"/>
                </a:tc>
                <a:tc>
                  <a:txBody>
                    <a:bodyPr/>
                    <a:lstStyle/>
                    <a:p>
                      <a:pPr algn="ctr"/>
                      <a:endParaRPr lang="en-US" sz="1000" dirty="0">
                        <a:solidFill>
                          <a:schemeClr val="tx1"/>
                        </a:solidFill>
                      </a:endParaRPr>
                    </a:p>
                  </a:txBody>
                  <a:tcPr marL="27432" marR="27432" marT="18288" marB="18288"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0" dirty="0">
                        <a:solidFill>
                          <a:schemeClr val="tx1"/>
                        </a:solidFill>
                      </a:endParaRPr>
                    </a:p>
                  </a:txBody>
                  <a:tcPr marL="27432" marR="27432" marT="18288" marB="18288" anchor="ctr"/>
                </a:tc>
                <a:tc>
                  <a:txBody>
                    <a:bodyPr/>
                    <a:lstStyle/>
                    <a:p>
                      <a:pPr algn="ctr"/>
                      <a:endParaRPr lang="en-US" sz="1000" dirty="0">
                        <a:solidFill>
                          <a:schemeClr val="tx1"/>
                        </a:solidFill>
                      </a:endParaRPr>
                    </a:p>
                  </a:txBody>
                  <a:tcPr marL="27432" marR="27432" marT="18288" marB="18288" anchor="ctr"/>
                </a:tc>
                <a:extLst>
                  <a:ext uri="{0D108BD9-81ED-4DB2-BD59-A6C34878D82A}">
                    <a16:rowId xmlns:a16="http://schemas.microsoft.com/office/drawing/2014/main" val="10002"/>
                  </a:ext>
                </a:extLst>
              </a:tr>
              <a:tr h="2241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P/E</a:t>
                      </a:r>
                    </a:p>
                  </a:txBody>
                  <a:tcPr marL="27432" marR="27432" marT="18288" marB="18288"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0" dirty="0"/>
                    </a:p>
                  </a:txBody>
                  <a:tcPr marL="27432" marR="27432" marT="18288" marB="18288" anchor="ctr"/>
                </a:tc>
                <a:tc>
                  <a:txBody>
                    <a:bodyPr/>
                    <a:lstStyle/>
                    <a:p>
                      <a:pPr algn="ctr"/>
                      <a:endParaRPr lang="en-US" sz="1000" dirty="0">
                        <a:solidFill>
                          <a:schemeClr val="tx1"/>
                        </a:solidFill>
                      </a:endParaRPr>
                    </a:p>
                  </a:txBody>
                  <a:tcPr marL="27432" marR="27432" marT="18288" marB="18288" anchor="ctr"/>
                </a:tc>
                <a:tc>
                  <a:txBody>
                    <a:bodyPr/>
                    <a:lstStyle/>
                    <a:p>
                      <a:pPr algn="ctr"/>
                      <a:endParaRPr lang="en-US" sz="1000" dirty="0">
                        <a:solidFill>
                          <a:schemeClr val="tx1"/>
                        </a:solidFill>
                      </a:endParaRPr>
                    </a:p>
                  </a:txBody>
                  <a:tcPr marL="27432" marR="27432" marT="18288" marB="18288" anchor="ctr"/>
                </a:tc>
                <a:extLst>
                  <a:ext uri="{0D108BD9-81ED-4DB2-BD59-A6C34878D82A}">
                    <a16:rowId xmlns:a16="http://schemas.microsoft.com/office/drawing/2014/main" val="10003"/>
                  </a:ext>
                </a:extLst>
              </a:tr>
            </a:tbl>
          </a:graphicData>
        </a:graphic>
      </p:graphicFrame>
      <p:sp>
        <p:nvSpPr>
          <p:cNvPr id="22" name="TextBox 21">
            <a:extLst>
              <a:ext uri="{FF2B5EF4-FFF2-40B4-BE49-F238E27FC236}">
                <a16:creationId xmlns:a16="http://schemas.microsoft.com/office/drawing/2014/main" id="{56700B09-2849-41A1-AD4D-A546852C0D34}"/>
              </a:ext>
            </a:extLst>
          </p:cNvPr>
          <p:cNvSpPr txBox="1"/>
          <p:nvPr/>
        </p:nvSpPr>
        <p:spPr>
          <a:xfrm>
            <a:off x="658906" y="1214930"/>
            <a:ext cx="5437094" cy="1692771"/>
          </a:xfrm>
          <a:prstGeom prst="rect">
            <a:avLst/>
          </a:prstGeom>
          <a:noFill/>
        </p:spPr>
        <p:txBody>
          <a:bodyPr wrap="square" rtlCol="0">
            <a:spAutoFit/>
          </a:bodyPr>
          <a:lstStyle/>
          <a:p>
            <a:r>
              <a:rPr lang="en-US" sz="1100" b="1" dirty="0">
                <a:solidFill>
                  <a:sysClr val="windowText" lastClr="000000"/>
                </a:solidFill>
              </a:rPr>
              <a:t>Stock Price Performance</a:t>
            </a:r>
          </a:p>
          <a:p>
            <a:pPr marL="171450" indent="-171450" defTabSz="457189" fontAlgn="base">
              <a:spcBef>
                <a:spcPct val="0"/>
              </a:spcBef>
              <a:spcAft>
                <a:spcPts val="200"/>
              </a:spcAft>
              <a:buClr>
                <a:srgbClr val="132E57"/>
              </a:buClr>
              <a:buSzPct val="150000"/>
              <a:buFont typeface="Arial" panose="020B0604020202020204" pitchFamily="34" charset="0"/>
              <a:buChar char="•"/>
              <a:defRPr/>
            </a:pPr>
            <a:r>
              <a:rPr lang="en-CA" sz="1100" dirty="0">
                <a:solidFill>
                  <a:sysClr val="windowText" lastClr="000000"/>
                </a:solidFill>
                <a:ea typeface="ＭＳ Ｐゴシック" pitchFamily="34" charset="-128"/>
                <a:cs typeface="Helvetica" panose="020B0604020202020204" pitchFamily="34" charset="0"/>
              </a:rPr>
              <a:t>(How has Company A’s stock performed relative to the market index? By how much? Since when?)</a:t>
            </a:r>
          </a:p>
          <a:p>
            <a:pPr marL="171450" indent="-171450" defTabSz="457189" fontAlgn="base">
              <a:spcBef>
                <a:spcPct val="0"/>
              </a:spcBef>
              <a:spcAft>
                <a:spcPts val="200"/>
              </a:spcAft>
              <a:buClr>
                <a:srgbClr val="132E57"/>
              </a:buClr>
              <a:buSzPct val="150000"/>
              <a:buFont typeface="Arial" panose="020B0604020202020204" pitchFamily="34" charset="0"/>
              <a:buChar char="•"/>
              <a:defRPr/>
            </a:pPr>
            <a:r>
              <a:rPr lang="en-CA" sz="1100" dirty="0">
                <a:solidFill>
                  <a:sysClr val="windowText" lastClr="000000"/>
                </a:solidFill>
                <a:ea typeface="ＭＳ Ｐゴシック" pitchFamily="34" charset="-128"/>
                <a:cs typeface="Helvetica" panose="020B0604020202020204" pitchFamily="34" charset="0"/>
              </a:rPr>
              <a:t>(Are there any nuances regarding how the market is valuing Company A? What catalysts are priced in? What are not?)</a:t>
            </a:r>
          </a:p>
          <a:p>
            <a:pPr marL="171450" indent="-171450" defTabSz="457189" fontAlgn="base">
              <a:spcBef>
                <a:spcPct val="0"/>
              </a:spcBef>
              <a:spcAft>
                <a:spcPts val="200"/>
              </a:spcAft>
              <a:buClr>
                <a:srgbClr val="132E57"/>
              </a:buClr>
              <a:buSzPct val="150000"/>
              <a:buFont typeface="Arial" panose="020B0604020202020204" pitchFamily="34" charset="0"/>
              <a:buChar char="•"/>
              <a:defRPr/>
            </a:pPr>
            <a:r>
              <a:rPr lang="en-CA" sz="1100" dirty="0">
                <a:solidFill>
                  <a:sysClr val="windowText" lastClr="000000"/>
                </a:solidFill>
                <a:ea typeface="ＭＳ Ｐゴシック" pitchFamily="34" charset="-128"/>
                <a:cs typeface="Helvetica" panose="020B0604020202020204" pitchFamily="34" charset="0"/>
              </a:rPr>
              <a:t>(Is there a trend where the market rewards Company A for certain types of activity? Where is the stock trading at in terms of its 52-week range? Is there causality?)</a:t>
            </a:r>
          </a:p>
          <a:p>
            <a:pPr marL="171450" indent="-171450" defTabSz="457189" fontAlgn="base">
              <a:spcBef>
                <a:spcPct val="0"/>
              </a:spcBef>
              <a:spcAft>
                <a:spcPts val="200"/>
              </a:spcAft>
              <a:buClr>
                <a:srgbClr val="132E57"/>
              </a:buClr>
              <a:buSzPct val="150000"/>
              <a:buFont typeface="Arial" panose="020B0604020202020204" pitchFamily="34" charset="0"/>
              <a:buChar char="•"/>
              <a:defRPr/>
            </a:pPr>
            <a:r>
              <a:rPr lang="en-CA" sz="1100" dirty="0">
                <a:solidFill>
                  <a:sysClr val="windowText" lastClr="000000"/>
                </a:solidFill>
                <a:ea typeface="ＭＳ Ｐゴシック" pitchFamily="34" charset="-128"/>
                <a:cs typeface="Helvetica" panose="020B0604020202020204" pitchFamily="34" charset="0"/>
              </a:rPr>
              <a:t>(What’s the street consensus? What are common analyst themes? Do they think Company A is under/overvalued?) </a:t>
            </a:r>
          </a:p>
        </p:txBody>
      </p:sp>
      <p:sp>
        <p:nvSpPr>
          <p:cNvPr id="23" name="TextBox 22">
            <a:extLst>
              <a:ext uri="{FF2B5EF4-FFF2-40B4-BE49-F238E27FC236}">
                <a16:creationId xmlns:a16="http://schemas.microsoft.com/office/drawing/2014/main" id="{3F858451-9336-4B74-8BD0-39036432597A}"/>
              </a:ext>
            </a:extLst>
          </p:cNvPr>
          <p:cNvSpPr txBox="1"/>
          <p:nvPr/>
        </p:nvSpPr>
        <p:spPr>
          <a:xfrm>
            <a:off x="6223853" y="1578001"/>
            <a:ext cx="3182950" cy="430887"/>
          </a:xfrm>
          <a:prstGeom prst="rect">
            <a:avLst/>
          </a:prstGeom>
          <a:noFill/>
        </p:spPr>
        <p:txBody>
          <a:bodyPr wrap="square" rtlCol="0">
            <a:spAutoFit/>
          </a:bodyPr>
          <a:lstStyle/>
          <a:p>
            <a:r>
              <a:rPr lang="en-US" sz="1100" b="1" dirty="0">
                <a:solidFill>
                  <a:sysClr val="windowText" lastClr="000000"/>
                </a:solidFill>
              </a:rPr>
              <a:t>Valuation Football Field </a:t>
            </a:r>
          </a:p>
          <a:p>
            <a:pPr marL="171450" indent="-171450">
              <a:buFont typeface="Arial" panose="020B0604020202020204" pitchFamily="34" charset="0"/>
              <a:buChar char="•"/>
            </a:pPr>
            <a:r>
              <a:rPr lang="en-US" sz="1100" dirty="0">
                <a:solidFill>
                  <a:sysClr val="windowText" lastClr="000000"/>
                </a:solidFill>
              </a:rPr>
              <a:t>[Insert Football Field Chart]</a:t>
            </a:r>
            <a:endParaRPr lang="en-CA" sz="1100" dirty="0">
              <a:solidFill>
                <a:sysClr val="windowText" lastClr="000000"/>
              </a:solidFill>
            </a:endParaRPr>
          </a:p>
        </p:txBody>
      </p:sp>
      <p:sp>
        <p:nvSpPr>
          <p:cNvPr id="11" name="TextBox 10">
            <a:extLst>
              <a:ext uri="{FF2B5EF4-FFF2-40B4-BE49-F238E27FC236}">
                <a16:creationId xmlns:a16="http://schemas.microsoft.com/office/drawing/2014/main" id="{CDC34032-5350-442F-A357-7AEE628CE1B3}"/>
              </a:ext>
            </a:extLst>
          </p:cNvPr>
          <p:cNvSpPr txBox="1"/>
          <p:nvPr/>
        </p:nvSpPr>
        <p:spPr>
          <a:xfrm>
            <a:off x="371475" y="3349959"/>
            <a:ext cx="5692800" cy="261610"/>
          </a:xfrm>
          <a:prstGeom prst="rect">
            <a:avLst/>
          </a:prstGeom>
          <a:noFill/>
        </p:spPr>
        <p:txBody>
          <a:bodyPr wrap="square" rtlCol="0">
            <a:spAutoFit/>
          </a:bodyPr>
          <a:lstStyle/>
          <a:p>
            <a:r>
              <a:rPr lang="en-CA" sz="1100" dirty="0">
                <a:solidFill>
                  <a:sysClr val="windowText" lastClr="000000"/>
                </a:solidFill>
              </a:rPr>
              <a:t>[Insert Stock Price VS S&amp;P Chart]</a:t>
            </a:r>
            <a:endParaRPr lang="en-CA" sz="1100" dirty="0">
              <a:solidFill>
                <a:sysClr val="windowText" lastClr="000000"/>
              </a:solidFill>
              <a:ea typeface="ＭＳ Ｐゴシック" pitchFamily="34" charset="-128"/>
              <a:cs typeface="Helvetica" panose="020B0604020202020204" pitchFamily="34" charset="0"/>
            </a:endParaRPr>
          </a:p>
        </p:txBody>
      </p:sp>
    </p:spTree>
    <p:extLst>
      <p:ext uri="{BB962C8B-B14F-4D97-AF65-F5344CB8AC3E}">
        <p14:creationId xmlns:p14="http://schemas.microsoft.com/office/powerpoint/2010/main" val="3944420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Group 476"/>
          <p:cNvGraphicFramePr>
            <a:graphicFrameLocks noGrp="1"/>
          </p:cNvGraphicFramePr>
          <p:nvPr>
            <p:extLst>
              <p:ext uri="{D42A27DB-BD31-4B8C-83A1-F6EECF244321}">
                <p14:modId xmlns:p14="http://schemas.microsoft.com/office/powerpoint/2010/main" val="144872665"/>
              </p:ext>
            </p:extLst>
          </p:nvPr>
        </p:nvGraphicFramePr>
        <p:xfrm>
          <a:off x="2070636" y="1384889"/>
          <a:ext cx="9097147" cy="4822881"/>
        </p:xfrm>
        <a:graphic>
          <a:graphicData uri="http://schemas.openxmlformats.org/drawingml/2006/table">
            <a:tbl>
              <a:tblPr/>
              <a:tblGrid>
                <a:gridCol w="1092092">
                  <a:extLst>
                    <a:ext uri="{9D8B030D-6E8A-4147-A177-3AD203B41FA5}">
                      <a16:colId xmlns:a16="http://schemas.microsoft.com/office/drawing/2014/main" val="20000"/>
                    </a:ext>
                  </a:extLst>
                </a:gridCol>
                <a:gridCol w="1198954">
                  <a:extLst>
                    <a:ext uri="{9D8B030D-6E8A-4147-A177-3AD203B41FA5}">
                      <a16:colId xmlns:a16="http://schemas.microsoft.com/office/drawing/2014/main" val="20001"/>
                    </a:ext>
                  </a:extLst>
                </a:gridCol>
                <a:gridCol w="2724919">
                  <a:extLst>
                    <a:ext uri="{9D8B030D-6E8A-4147-A177-3AD203B41FA5}">
                      <a16:colId xmlns:a16="http://schemas.microsoft.com/office/drawing/2014/main" val="20002"/>
                    </a:ext>
                  </a:extLst>
                </a:gridCol>
                <a:gridCol w="4081182">
                  <a:extLst>
                    <a:ext uri="{9D8B030D-6E8A-4147-A177-3AD203B41FA5}">
                      <a16:colId xmlns:a16="http://schemas.microsoft.com/office/drawing/2014/main" val="20003"/>
                    </a:ext>
                  </a:extLst>
                </a:gridCol>
              </a:tblGrid>
              <a:tr h="252000">
                <a:tc>
                  <a:txBody>
                    <a:bodyPr/>
                    <a:lstStyle/>
                    <a:p>
                      <a:pPr marL="0" marR="0" lvl="0" indent="0" algn="ctr" defTabSz="914400" rtl="0" eaLnBrk="1" fontAlgn="base" latinLnBrk="0" hangingPunct="1">
                        <a:lnSpc>
                          <a:spcPct val="100000"/>
                        </a:lnSpc>
                        <a:spcBef>
                          <a:spcPct val="0"/>
                        </a:spcBef>
                        <a:spcAft>
                          <a:spcPts val="600"/>
                        </a:spcAft>
                        <a:buClr>
                          <a:schemeClr val="accent1"/>
                        </a:buClr>
                        <a:buSzTx/>
                        <a:buFont typeface="Wingdings" pitchFamily="2" charset="2"/>
                        <a:buNone/>
                        <a:tabLst/>
                      </a:pPr>
                      <a:r>
                        <a:rPr kumimoji="0" lang="en-CA" sz="1050" b="1" i="0" u="none" strike="noStrike" cap="none" normalizeH="0" baseline="0" dirty="0">
                          <a:ln>
                            <a:noFill/>
                          </a:ln>
                          <a:solidFill>
                            <a:schemeClr val="bg1"/>
                          </a:solidFill>
                          <a:effectLst/>
                          <a:latin typeface="+mn-lt"/>
                          <a:cs typeface="Arial" pitchFamily="34" charset="0"/>
                        </a:rPr>
                        <a:t>Category</a:t>
                      </a:r>
                    </a:p>
                  </a:txBody>
                  <a:tcPr marL="45720" marR="36576" marT="18288" marB="18288"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solidFill>
                      <a:srgbClr val="132E57"/>
                    </a:solidFill>
                  </a:tcPr>
                </a:tc>
                <a:tc gridSpan="2">
                  <a:txBody>
                    <a:bodyPr/>
                    <a:lstStyle/>
                    <a:p>
                      <a:pPr marL="180975" marR="0" lvl="0" indent="-180975" algn="ctr" defTabSz="914400" rtl="0" eaLnBrk="1" fontAlgn="base" latinLnBrk="0" hangingPunct="1">
                        <a:lnSpc>
                          <a:spcPct val="100000"/>
                        </a:lnSpc>
                        <a:spcBef>
                          <a:spcPct val="0"/>
                        </a:spcBef>
                        <a:spcAft>
                          <a:spcPts val="600"/>
                        </a:spcAft>
                        <a:buClr>
                          <a:schemeClr val="accent1"/>
                        </a:buClr>
                        <a:buSzTx/>
                        <a:buFont typeface="Wingdings" pitchFamily="2" charset="2"/>
                        <a:buNone/>
                        <a:tabLst/>
                      </a:pPr>
                      <a:r>
                        <a:rPr kumimoji="0" lang="en-CA" sz="1050" b="1" i="0" u="none" strike="noStrike" cap="none" normalizeH="0" baseline="0" dirty="0">
                          <a:ln>
                            <a:noFill/>
                          </a:ln>
                          <a:solidFill>
                            <a:schemeClr val="bg1"/>
                          </a:solidFill>
                          <a:effectLst/>
                          <a:latin typeface="+mn-lt"/>
                          <a:cs typeface="Arial" pitchFamily="34" charset="0"/>
                        </a:rPr>
                        <a:t>Assumptions</a:t>
                      </a:r>
                    </a:p>
                  </a:txBody>
                  <a:tcPr marL="36576" marR="0" marT="18288" marB="18288"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solidFill>
                      <a:srgbClr val="132E57"/>
                    </a:solidFill>
                  </a:tcPr>
                </a:tc>
                <a:tc hMerge="1">
                  <a:txBody>
                    <a:bodyPr/>
                    <a:lstStyle/>
                    <a:p>
                      <a:pPr marL="180975" marR="0" lvl="0" indent="-180975" algn="ctr" defTabSz="914400" rtl="0" eaLnBrk="1" fontAlgn="base" latinLnBrk="0" hangingPunct="1">
                        <a:lnSpc>
                          <a:spcPct val="100000"/>
                        </a:lnSpc>
                        <a:spcBef>
                          <a:spcPct val="0"/>
                        </a:spcBef>
                        <a:spcAft>
                          <a:spcPts val="600"/>
                        </a:spcAft>
                        <a:buClr>
                          <a:schemeClr val="accent1"/>
                        </a:buClr>
                        <a:buSzTx/>
                        <a:buFont typeface="Wingdings" pitchFamily="2" charset="2"/>
                        <a:buNone/>
                        <a:tabLst/>
                      </a:pPr>
                      <a:endParaRPr kumimoji="0" lang="en-CA" sz="1000" b="1" i="0" u="none" strike="noStrike" cap="none" normalizeH="0" baseline="0" dirty="0">
                        <a:ln>
                          <a:noFill/>
                        </a:ln>
                        <a:solidFill>
                          <a:srgbClr val="000000"/>
                        </a:solidFill>
                        <a:effectLst/>
                        <a:latin typeface="+mn-lt"/>
                        <a:cs typeface="Arial" pitchFamily="34" charset="0"/>
                      </a:endParaRPr>
                    </a:p>
                  </a:txBody>
                  <a:tcPr marL="36576" marR="0" marT="18288" marB="18288" anchor="ctr" horzOverflow="overflow">
                    <a:lnL w="12700" cap="flat" cmpd="sng" algn="ctr">
                      <a:noFill/>
                      <a:prstDash val="solid"/>
                      <a:round/>
                      <a:headEnd type="none" w="sm" len="sm"/>
                      <a:tailEnd type="none" w="sm" len="sm"/>
                    </a:lnL>
                    <a:lnR cap="flat">
                      <a:noFill/>
                    </a:lnR>
                    <a:lnT w="12700" cap="flat" cmpd="sng" algn="ctr">
                      <a:noFill/>
                      <a:prstDash val="solid"/>
                      <a:round/>
                      <a:headEnd type="none" w="sm" len="sm"/>
                      <a:tailEnd type="none" w="sm" len="sm"/>
                    </a:lnT>
                    <a:lnB w="12700" cap="flat" cmpd="sng" algn="ctr">
                      <a:noFill/>
                      <a:prstDash val="solid"/>
                      <a:round/>
                      <a:headEnd type="none" w="med" len="med"/>
                      <a:tailEnd type="none" w="med" len="med"/>
                    </a:lnB>
                    <a:lnTlToBr>
                      <a:noFill/>
                    </a:lnTlToBr>
                    <a:lnBlToTr>
                      <a:noFill/>
                    </a:lnBlToTr>
                    <a:solidFill>
                      <a:schemeClr val="bg2">
                        <a:lumMod val="90000"/>
                      </a:schemeClr>
                    </a:solidFill>
                  </a:tcPr>
                </a:tc>
                <a:tc>
                  <a:txBody>
                    <a:bodyPr/>
                    <a:lstStyle/>
                    <a:p>
                      <a:pPr marL="180975" marR="0" lvl="0" indent="-180975" algn="ctr" defTabSz="914400" rtl="0" eaLnBrk="1" fontAlgn="base" latinLnBrk="0" hangingPunct="1">
                        <a:lnSpc>
                          <a:spcPct val="100000"/>
                        </a:lnSpc>
                        <a:spcBef>
                          <a:spcPct val="0"/>
                        </a:spcBef>
                        <a:spcAft>
                          <a:spcPts val="600"/>
                        </a:spcAft>
                        <a:buClr>
                          <a:schemeClr val="accent1"/>
                        </a:buClr>
                        <a:buSzTx/>
                        <a:buFont typeface="Wingdings" pitchFamily="2" charset="2"/>
                        <a:buNone/>
                        <a:tabLst/>
                      </a:pPr>
                      <a:r>
                        <a:rPr kumimoji="0" lang="en-CA" sz="1050" b="1" i="0" u="none" strike="noStrike" cap="none" normalizeH="0" baseline="0" dirty="0">
                          <a:ln>
                            <a:noFill/>
                          </a:ln>
                          <a:solidFill>
                            <a:schemeClr val="bg1"/>
                          </a:solidFill>
                          <a:effectLst/>
                          <a:latin typeface="+mn-lt"/>
                          <a:cs typeface="Arial" pitchFamily="34" charset="0"/>
                        </a:rPr>
                        <a:t>Comments</a:t>
                      </a:r>
                    </a:p>
                  </a:txBody>
                  <a:tcPr marL="36576" marR="0" marT="18288" marB="18288"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solidFill>
                      <a:srgbClr val="132E57"/>
                    </a:solidFill>
                  </a:tcPr>
                </a:tc>
                <a:extLst>
                  <a:ext uri="{0D108BD9-81ED-4DB2-BD59-A6C34878D82A}">
                    <a16:rowId xmlns:a16="http://schemas.microsoft.com/office/drawing/2014/main" val="10000"/>
                  </a:ext>
                </a:extLst>
              </a:tr>
              <a:tr h="224139">
                <a:tc>
                  <a:txBody>
                    <a:bodyPr/>
                    <a:lstStyle/>
                    <a:p>
                      <a:pPr marL="0" marR="0" lvl="0" indent="0" algn="l" defTabSz="914400" rtl="0" eaLnBrk="1" fontAlgn="base" latinLnBrk="0" hangingPunct="1">
                        <a:lnSpc>
                          <a:spcPct val="100000"/>
                        </a:lnSpc>
                        <a:spcBef>
                          <a:spcPct val="0"/>
                        </a:spcBef>
                        <a:spcAft>
                          <a:spcPts val="600"/>
                        </a:spcAft>
                        <a:buClr>
                          <a:schemeClr val="accent1"/>
                        </a:buClr>
                        <a:buSzTx/>
                        <a:buFont typeface="Wingdings" pitchFamily="2" charset="2"/>
                        <a:buNone/>
                        <a:tabLst/>
                      </a:pPr>
                      <a:endParaRPr kumimoji="0" lang="en-CA" sz="1050" b="1" i="0" u="none" strike="noStrike" cap="none" normalizeH="0" baseline="0" dirty="0">
                        <a:ln>
                          <a:noFill/>
                        </a:ln>
                        <a:solidFill>
                          <a:srgbClr val="000000"/>
                        </a:solidFill>
                        <a:effectLst/>
                        <a:latin typeface="+mn-lt"/>
                        <a:cs typeface="Arial" pitchFamily="34" charset="0"/>
                      </a:endParaRPr>
                    </a:p>
                  </a:txBody>
                  <a:tcPr marL="45720" marR="36576" marT="36000" marB="18288"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0" fontAlgn="base" latinLnBrk="0" hangingPunct="0">
                        <a:lnSpc>
                          <a:spcPct val="100000"/>
                        </a:lnSpc>
                        <a:spcBef>
                          <a:spcPct val="0"/>
                        </a:spcBef>
                        <a:spcAft>
                          <a:spcPts val="300"/>
                        </a:spcAft>
                        <a:buClr>
                          <a:srgbClr val="003399"/>
                        </a:buClr>
                        <a:buSzPct val="70000"/>
                        <a:buFont typeface="Wingdings" pitchFamily="2" charset="2"/>
                        <a:buNone/>
                        <a:tabLst/>
                        <a:defRPr/>
                      </a:pPr>
                      <a:r>
                        <a:rPr kumimoji="0" lang="en-US" sz="1050" b="1" i="0" u="none" strike="noStrike" kern="1200" cap="none" spc="0" normalizeH="0" baseline="0" dirty="0">
                          <a:ln>
                            <a:noFill/>
                          </a:ln>
                          <a:solidFill>
                            <a:srgbClr val="000000"/>
                          </a:solidFill>
                          <a:effectLst/>
                          <a:uLnTx/>
                          <a:uFillTx/>
                          <a:latin typeface="+mn-lt"/>
                          <a:ea typeface="+mn-ea"/>
                          <a:cs typeface="+mn-cs"/>
                        </a:rPr>
                        <a:t>2016A</a:t>
                      </a:r>
                    </a:p>
                  </a:txBody>
                  <a:tcPr marL="36576" marR="0" marT="36000" marB="18288"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0" fontAlgn="base" latinLnBrk="0" hangingPunct="0">
                        <a:lnSpc>
                          <a:spcPct val="100000"/>
                        </a:lnSpc>
                        <a:spcBef>
                          <a:spcPct val="0"/>
                        </a:spcBef>
                        <a:spcAft>
                          <a:spcPts val="300"/>
                        </a:spcAft>
                        <a:buClr>
                          <a:srgbClr val="003399"/>
                        </a:buClr>
                        <a:buSzPct val="70000"/>
                        <a:buFont typeface="Wingdings" pitchFamily="2" charset="2"/>
                        <a:buNone/>
                        <a:tabLst/>
                        <a:defRPr/>
                      </a:pPr>
                      <a:r>
                        <a:rPr kumimoji="0" lang="en-US" sz="1050" b="1" i="0" u="none" strike="noStrike" kern="1200" cap="none" spc="0" normalizeH="0" baseline="0" dirty="0">
                          <a:ln>
                            <a:noFill/>
                          </a:ln>
                          <a:solidFill>
                            <a:srgbClr val="000000"/>
                          </a:solidFill>
                          <a:effectLst/>
                          <a:uLnTx/>
                          <a:uFillTx/>
                          <a:latin typeface="+mn-lt"/>
                          <a:ea typeface="+mn-ea"/>
                          <a:cs typeface="+mn-cs"/>
                        </a:rPr>
                        <a:t>2017-2024E</a:t>
                      </a:r>
                    </a:p>
                  </a:txBody>
                  <a:tcPr marL="36576" marR="0" marT="36000" marB="18288"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0" fontAlgn="base" latinLnBrk="0" hangingPunct="0">
                        <a:lnSpc>
                          <a:spcPct val="100000"/>
                        </a:lnSpc>
                        <a:spcBef>
                          <a:spcPct val="0"/>
                        </a:spcBef>
                        <a:spcAft>
                          <a:spcPts val="300"/>
                        </a:spcAft>
                        <a:buClrTx/>
                        <a:buSzPct val="100000"/>
                        <a:buFont typeface="Arial"/>
                        <a:buNone/>
                        <a:tabLst>
                          <a:tab pos="4668838" algn="l"/>
                        </a:tabLst>
                        <a:defRPr/>
                      </a:pPr>
                      <a:endParaRPr kumimoji="0" lang="en-US" sz="1050" b="1" i="0" u="none" strike="noStrike" kern="1200" cap="none" spc="0" normalizeH="0" baseline="0" dirty="0">
                        <a:ln>
                          <a:noFill/>
                        </a:ln>
                        <a:solidFill>
                          <a:schemeClr val="tx1"/>
                        </a:solidFill>
                        <a:effectLst/>
                        <a:uLnTx/>
                        <a:uFillTx/>
                        <a:latin typeface="+mn-lt"/>
                        <a:ea typeface="+mn-ea"/>
                        <a:cs typeface="+mn-cs"/>
                      </a:endParaRPr>
                    </a:p>
                  </a:txBody>
                  <a:tcPr marL="36576" marR="0" marT="36000" marB="18288"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1"/>
                  </a:ext>
                </a:extLst>
              </a:tr>
              <a:tr h="578991">
                <a:tc>
                  <a:txBody>
                    <a:bodyPr/>
                    <a:lstStyle/>
                    <a:p>
                      <a:pPr marL="0" marR="0" lvl="0" indent="0" algn="l" defTabSz="914400" rtl="0" eaLnBrk="1" fontAlgn="base" latinLnBrk="0" hangingPunct="1">
                        <a:lnSpc>
                          <a:spcPct val="100000"/>
                        </a:lnSpc>
                        <a:spcBef>
                          <a:spcPct val="0"/>
                        </a:spcBef>
                        <a:spcAft>
                          <a:spcPts val="600"/>
                        </a:spcAft>
                        <a:buClr>
                          <a:schemeClr val="accent1"/>
                        </a:buClr>
                        <a:buSzTx/>
                        <a:buFont typeface="Wingdings" pitchFamily="2" charset="2"/>
                        <a:buNone/>
                        <a:tabLst/>
                      </a:pPr>
                      <a:r>
                        <a:rPr kumimoji="0" lang="en-CA" sz="1000" b="1" i="0" u="none" strike="noStrike" cap="none" normalizeH="0" baseline="0" dirty="0">
                          <a:ln>
                            <a:noFill/>
                          </a:ln>
                          <a:solidFill>
                            <a:schemeClr val="tx1"/>
                          </a:solidFill>
                          <a:effectLst/>
                          <a:latin typeface="+mn-lt"/>
                          <a:cs typeface="Arial" pitchFamily="34" charset="0"/>
                        </a:rPr>
                        <a:t>EBITDA Margin</a:t>
                      </a:r>
                    </a:p>
                  </a:txBody>
                  <a:tcPr marL="45720" marR="36576" marT="36000" marB="18288"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ts val="300"/>
                        </a:spcAft>
                        <a:buClr>
                          <a:srgbClr val="003399"/>
                        </a:buClr>
                        <a:buSzPct val="70000"/>
                        <a:buFont typeface="Wingdings" pitchFamily="2" charset="2"/>
                        <a:buNone/>
                        <a:tabLst/>
                        <a:defRPr/>
                      </a:pPr>
                      <a:endParaRPr kumimoji="0" lang="en-US" sz="1000" b="1" i="0" u="none" strike="noStrike" kern="1200" cap="none" spc="0" normalizeH="0" baseline="0" dirty="0">
                        <a:ln>
                          <a:noFill/>
                        </a:ln>
                        <a:solidFill>
                          <a:schemeClr val="tx1"/>
                        </a:solidFill>
                        <a:effectLst/>
                        <a:uLnTx/>
                        <a:uFillTx/>
                        <a:latin typeface="+mn-lt"/>
                        <a:ea typeface="+mn-ea"/>
                        <a:cs typeface="+mn-cs"/>
                      </a:endParaRPr>
                    </a:p>
                  </a:txBody>
                  <a:tcPr marL="36576" marR="0" marT="36000" marB="18288"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0" fontAlgn="base" latinLnBrk="0" hangingPunct="0">
                        <a:lnSpc>
                          <a:spcPct val="100000"/>
                        </a:lnSpc>
                        <a:spcBef>
                          <a:spcPct val="0"/>
                        </a:spcBef>
                        <a:spcAft>
                          <a:spcPts val="300"/>
                        </a:spcAft>
                        <a:buClr>
                          <a:srgbClr val="003399"/>
                        </a:buClr>
                        <a:buSzPct val="70000"/>
                        <a:buFont typeface="Wingdings" pitchFamily="2" charset="2"/>
                        <a:buNone/>
                        <a:tabLst/>
                        <a:defRPr/>
                      </a:pPr>
                      <a:endParaRPr kumimoji="0" lang="en-US" sz="1000" b="0" i="0" u="none" strike="noStrike" kern="1200" cap="none" spc="0" normalizeH="0" baseline="0" dirty="0">
                        <a:ln>
                          <a:noFill/>
                        </a:ln>
                        <a:solidFill>
                          <a:srgbClr val="FF0000"/>
                        </a:solidFill>
                        <a:effectLst/>
                        <a:uLnTx/>
                        <a:uFillTx/>
                        <a:latin typeface="+mn-lt"/>
                        <a:ea typeface="+mn-ea"/>
                        <a:cs typeface="+mn-cs"/>
                      </a:endParaRPr>
                    </a:p>
                  </a:txBody>
                  <a:tcPr marL="36576" marR="0" marT="36000" marB="18288"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171450" marR="0" lvl="0" indent="-171450" algn="l" defTabSz="914400" rtl="0" eaLnBrk="0" fontAlgn="base" latinLnBrk="0" hangingPunct="0">
                        <a:lnSpc>
                          <a:spcPct val="100000"/>
                        </a:lnSpc>
                        <a:spcBef>
                          <a:spcPct val="0"/>
                        </a:spcBef>
                        <a:spcAft>
                          <a:spcPts val="0"/>
                        </a:spcAft>
                        <a:buClr>
                          <a:srgbClr val="132E57"/>
                        </a:buClr>
                        <a:buSzPct val="150000"/>
                        <a:buFont typeface="Arial" panose="020B0604020202020204" pitchFamily="34" charset="0"/>
                        <a:buChar char="•"/>
                        <a:tabLst/>
                        <a:defRPr/>
                      </a:pPr>
                      <a:r>
                        <a:rPr kumimoji="0" lang="en-US" sz="1000" b="0" i="0" u="none" strike="noStrike" kern="1200" cap="none" spc="0" normalizeH="0" baseline="0" dirty="0">
                          <a:ln>
                            <a:noFill/>
                          </a:ln>
                          <a:solidFill>
                            <a:schemeClr val="tx1"/>
                          </a:solidFill>
                          <a:effectLst/>
                          <a:uLnTx/>
                          <a:uFillTx/>
                          <a:latin typeface="+mn-lt"/>
                          <a:ea typeface="+mn-ea"/>
                          <a:cs typeface="+mn-cs"/>
                        </a:rPr>
                        <a:t>(What are your justifications as to why you chose these specific ranges of assumptions? Where do you see opportunity for growth/improvement? Do you believe the market is misunderstanding something? What do analysts think? Why do you deviate?) </a:t>
                      </a:r>
                    </a:p>
                  </a:txBody>
                  <a:tcPr marL="36576" marR="0" marT="36000" marB="18288"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50714">
                <a:tc>
                  <a:txBody>
                    <a:bodyPr/>
                    <a:lstStyle/>
                    <a:p>
                      <a:pPr marL="0" marR="0" lvl="0" indent="0" algn="l" defTabSz="914400" rtl="0" eaLnBrk="1" fontAlgn="base" latinLnBrk="0" hangingPunct="1">
                        <a:lnSpc>
                          <a:spcPct val="100000"/>
                        </a:lnSpc>
                        <a:spcBef>
                          <a:spcPct val="0"/>
                        </a:spcBef>
                        <a:spcAft>
                          <a:spcPts val="600"/>
                        </a:spcAft>
                        <a:buClr>
                          <a:schemeClr val="accent1"/>
                        </a:buClr>
                        <a:buSzTx/>
                        <a:buFont typeface="Wingdings" pitchFamily="2" charset="2"/>
                        <a:buNone/>
                        <a:tabLst/>
                      </a:pPr>
                      <a:r>
                        <a:rPr kumimoji="0" lang="en-CA" sz="1000" b="1" i="0" u="none" strike="noStrike" cap="none" normalizeH="0" baseline="0" dirty="0">
                          <a:ln>
                            <a:noFill/>
                          </a:ln>
                          <a:solidFill>
                            <a:schemeClr val="tx1"/>
                          </a:solidFill>
                          <a:effectLst/>
                          <a:latin typeface="+mn-lt"/>
                          <a:cs typeface="Arial" pitchFamily="34" charset="0"/>
                        </a:rPr>
                        <a:t>Cost of Revenues</a:t>
                      </a:r>
                    </a:p>
                  </a:txBody>
                  <a:tcPr marL="45720" marR="36576" marT="36000" marB="18288"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300"/>
                        </a:spcAft>
                        <a:buClr>
                          <a:schemeClr val="accent1"/>
                        </a:buClr>
                        <a:buSzTx/>
                        <a:buFont typeface="Wingdings" pitchFamily="2" charset="2"/>
                        <a:buNone/>
                        <a:tabLst/>
                        <a:defRPr/>
                      </a:pPr>
                      <a:endParaRPr kumimoji="0" lang="en-CA" sz="1000" b="1" i="0" u="none" strike="noStrike" cap="none" normalizeH="0" baseline="0" dirty="0">
                        <a:ln>
                          <a:noFill/>
                        </a:ln>
                        <a:solidFill>
                          <a:schemeClr val="tx1"/>
                        </a:solidFill>
                        <a:effectLst/>
                        <a:latin typeface="+mn-lt"/>
                        <a:cs typeface="Arial" pitchFamily="34" charset="0"/>
                      </a:endParaRPr>
                    </a:p>
                  </a:txBody>
                  <a:tcPr marL="36576" marR="0" marT="36000" marB="18288"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ts val="300"/>
                        </a:spcAft>
                        <a:buClr>
                          <a:schemeClr val="accent1"/>
                        </a:buClr>
                        <a:buSzTx/>
                        <a:buFont typeface="Wingdings" pitchFamily="2" charset="2"/>
                        <a:buNone/>
                        <a:tabLst/>
                      </a:pPr>
                      <a:endParaRPr kumimoji="0" lang="en-CA" sz="1000" b="0" i="0" u="none" strike="noStrike" cap="none" normalizeH="0" baseline="0" dirty="0">
                        <a:ln>
                          <a:noFill/>
                        </a:ln>
                        <a:solidFill>
                          <a:schemeClr val="tx1"/>
                        </a:solidFill>
                        <a:effectLst/>
                        <a:latin typeface="+mn-lt"/>
                        <a:cs typeface="Arial" pitchFamily="34" charset="0"/>
                      </a:endParaRPr>
                    </a:p>
                  </a:txBody>
                  <a:tcPr marL="36576" marR="0" marT="36000" marB="18288"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171450" marR="0" lvl="0" indent="-171450" algn="l" defTabSz="914400" rtl="0" eaLnBrk="0" fontAlgn="base" latinLnBrk="0" hangingPunct="0">
                        <a:lnSpc>
                          <a:spcPct val="100000"/>
                        </a:lnSpc>
                        <a:spcBef>
                          <a:spcPct val="0"/>
                        </a:spcBef>
                        <a:spcAft>
                          <a:spcPts val="300"/>
                        </a:spcAft>
                        <a:buClr>
                          <a:srgbClr val="132E57"/>
                        </a:buClr>
                        <a:buSzPct val="150000"/>
                        <a:buFont typeface="Arial" panose="020B0604020202020204" pitchFamily="34" charset="0"/>
                        <a:buChar char="•"/>
                        <a:tabLst/>
                        <a:defRPr/>
                      </a:pPr>
                      <a:endParaRPr lang="en-US" sz="1000" kern="1200" dirty="0">
                        <a:solidFill>
                          <a:schemeClr val="tx1"/>
                        </a:solidFill>
                        <a:effectLst/>
                        <a:latin typeface="+mn-lt"/>
                        <a:ea typeface="+mn-ea"/>
                        <a:cs typeface="+mn-cs"/>
                      </a:endParaRPr>
                    </a:p>
                  </a:txBody>
                  <a:tcPr marL="36576" marR="0" marT="36000" marB="18288"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508888">
                <a:tc>
                  <a:txBody>
                    <a:bodyPr/>
                    <a:lstStyle/>
                    <a:p>
                      <a:pPr marL="0" marR="0" lvl="0" indent="0" algn="l" defTabSz="914400" rtl="0" eaLnBrk="1" fontAlgn="base" latinLnBrk="0" hangingPunct="1">
                        <a:lnSpc>
                          <a:spcPct val="100000"/>
                        </a:lnSpc>
                        <a:spcBef>
                          <a:spcPct val="0"/>
                        </a:spcBef>
                        <a:spcAft>
                          <a:spcPts val="600"/>
                        </a:spcAft>
                        <a:buClr>
                          <a:schemeClr val="accent1"/>
                        </a:buClr>
                        <a:buSzTx/>
                        <a:buFont typeface="Wingdings" pitchFamily="2" charset="2"/>
                        <a:buNone/>
                        <a:tabLst/>
                      </a:pPr>
                      <a:r>
                        <a:rPr kumimoji="0" lang="en-CA" sz="1000" b="1" i="0" u="none" strike="noStrike" cap="none" normalizeH="0" baseline="0" dirty="0">
                          <a:ln>
                            <a:noFill/>
                          </a:ln>
                          <a:solidFill>
                            <a:schemeClr val="tx1"/>
                          </a:solidFill>
                          <a:effectLst/>
                          <a:latin typeface="+mn-lt"/>
                          <a:cs typeface="Arial" pitchFamily="34" charset="0"/>
                        </a:rPr>
                        <a:t>Marketing &amp; Sales</a:t>
                      </a:r>
                    </a:p>
                  </a:txBody>
                  <a:tcPr marL="45720" marR="36576" marT="36000" marB="18288"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300"/>
                        </a:spcAft>
                        <a:buClr>
                          <a:schemeClr val="accent1"/>
                        </a:buClr>
                        <a:buSzTx/>
                        <a:buFont typeface="Wingdings" pitchFamily="2" charset="2"/>
                        <a:buNone/>
                        <a:tabLst/>
                        <a:defRPr/>
                      </a:pPr>
                      <a:endParaRPr kumimoji="0" lang="en-CA" sz="1000" b="1" i="0" u="none" strike="noStrike" cap="none" normalizeH="0" baseline="0" dirty="0">
                        <a:ln>
                          <a:noFill/>
                        </a:ln>
                        <a:solidFill>
                          <a:schemeClr val="tx1"/>
                        </a:solidFill>
                        <a:effectLst/>
                        <a:latin typeface="+mn-lt"/>
                        <a:cs typeface="Arial" pitchFamily="34" charset="0"/>
                      </a:endParaRPr>
                    </a:p>
                  </a:txBody>
                  <a:tcPr marL="36576" marR="0" marT="36000" marB="18288"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ts val="300"/>
                        </a:spcAft>
                        <a:buClr>
                          <a:schemeClr val="accent1"/>
                        </a:buClr>
                        <a:buSzTx/>
                        <a:buFont typeface="Wingdings" pitchFamily="2" charset="2"/>
                        <a:buNone/>
                        <a:tabLst/>
                      </a:pPr>
                      <a:endParaRPr kumimoji="0" lang="en-CA" sz="1000" b="1" i="0" u="none" strike="noStrike" cap="none" normalizeH="0" baseline="0" dirty="0">
                        <a:ln>
                          <a:noFill/>
                        </a:ln>
                        <a:solidFill>
                          <a:schemeClr val="tx1"/>
                        </a:solidFill>
                        <a:effectLst/>
                        <a:latin typeface="+mn-lt"/>
                        <a:cs typeface="Arial" pitchFamily="34" charset="0"/>
                      </a:endParaRPr>
                    </a:p>
                  </a:txBody>
                  <a:tcPr marL="36576" marR="0" marT="36000" marB="18288"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171450" marR="0" lvl="0" indent="-171450" algn="l" defTabSz="914400" rtl="0" eaLnBrk="0" fontAlgn="base" latinLnBrk="0" hangingPunct="0">
                        <a:lnSpc>
                          <a:spcPct val="100000"/>
                        </a:lnSpc>
                        <a:spcBef>
                          <a:spcPct val="0"/>
                        </a:spcBef>
                        <a:spcAft>
                          <a:spcPts val="300"/>
                        </a:spcAft>
                        <a:buClr>
                          <a:srgbClr val="132E57"/>
                        </a:buClr>
                        <a:buSzPct val="150000"/>
                        <a:buFont typeface="Arial" panose="020B0604020202020204" pitchFamily="34" charset="0"/>
                        <a:buChar char="•"/>
                        <a:tabLst/>
                        <a:defRPr/>
                      </a:pPr>
                      <a:endParaRPr lang="en-US" sz="1000" kern="1200" dirty="0">
                        <a:solidFill>
                          <a:schemeClr val="tx1"/>
                        </a:solidFill>
                        <a:effectLst/>
                        <a:latin typeface="+mn-lt"/>
                        <a:ea typeface="+mn-ea"/>
                        <a:cs typeface="+mn-cs"/>
                      </a:endParaRPr>
                    </a:p>
                  </a:txBody>
                  <a:tcPr marL="36576" marR="0" marT="36000" marB="18288"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524197">
                <a:tc>
                  <a:txBody>
                    <a:bodyPr/>
                    <a:lstStyle/>
                    <a:p>
                      <a:pPr marL="0" marR="0" lvl="0" indent="0" algn="l" defTabSz="914400" rtl="0" eaLnBrk="1" fontAlgn="base" latinLnBrk="0" hangingPunct="1">
                        <a:lnSpc>
                          <a:spcPct val="100000"/>
                        </a:lnSpc>
                        <a:spcBef>
                          <a:spcPct val="0"/>
                        </a:spcBef>
                        <a:spcAft>
                          <a:spcPts val="600"/>
                        </a:spcAft>
                        <a:buClr>
                          <a:schemeClr val="accent1"/>
                        </a:buClr>
                        <a:buSzTx/>
                        <a:buFont typeface="Wingdings" pitchFamily="2" charset="2"/>
                        <a:buNone/>
                        <a:tabLst/>
                        <a:defRPr/>
                      </a:pPr>
                      <a:r>
                        <a:rPr kumimoji="0" lang="en-CA" sz="1000" b="1" i="0" u="none" strike="noStrike" cap="none" normalizeH="0" baseline="0" dirty="0">
                          <a:ln>
                            <a:noFill/>
                          </a:ln>
                          <a:solidFill>
                            <a:schemeClr val="tx1"/>
                          </a:solidFill>
                          <a:effectLst/>
                          <a:latin typeface="+mn-lt"/>
                          <a:cs typeface="Arial" pitchFamily="34" charset="0"/>
                        </a:rPr>
                        <a:t>Technology &amp; Development</a:t>
                      </a:r>
                    </a:p>
                  </a:txBody>
                  <a:tcPr marL="45720" marR="36576" marT="36000" marB="18288"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300"/>
                        </a:spcAft>
                        <a:buClr>
                          <a:schemeClr val="accent1"/>
                        </a:buClr>
                        <a:buSzTx/>
                        <a:buFont typeface="Wingdings" pitchFamily="2" charset="2"/>
                        <a:buNone/>
                        <a:tabLst/>
                        <a:defRPr/>
                      </a:pPr>
                      <a:endParaRPr kumimoji="0" lang="en-CA" sz="1000" b="0" i="0" u="none" strike="noStrike" cap="none" normalizeH="0" baseline="0" dirty="0">
                        <a:ln>
                          <a:noFill/>
                        </a:ln>
                        <a:solidFill>
                          <a:schemeClr val="tx1"/>
                        </a:solidFill>
                        <a:effectLst/>
                        <a:latin typeface="+mn-lt"/>
                        <a:cs typeface="Arial" pitchFamily="34" charset="0"/>
                      </a:endParaRPr>
                    </a:p>
                  </a:txBody>
                  <a:tcPr marL="36576" marR="0" marT="36000" marB="18288"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ts val="300"/>
                        </a:spcAft>
                        <a:buClr>
                          <a:schemeClr val="accent1"/>
                        </a:buClr>
                        <a:buSzTx/>
                        <a:buFont typeface="Wingdings" pitchFamily="2" charset="2"/>
                        <a:buNone/>
                        <a:tabLst/>
                        <a:defRPr/>
                      </a:pPr>
                      <a:endParaRPr kumimoji="0" lang="en-CA" sz="1000" b="0" i="0" u="none" strike="noStrike" cap="none" normalizeH="0" baseline="0" dirty="0">
                        <a:ln>
                          <a:noFill/>
                        </a:ln>
                        <a:solidFill>
                          <a:schemeClr val="tx1"/>
                        </a:solidFill>
                        <a:effectLst/>
                        <a:latin typeface="+mn-lt"/>
                        <a:cs typeface="Arial" pitchFamily="34" charset="0"/>
                      </a:endParaRPr>
                    </a:p>
                  </a:txBody>
                  <a:tcPr marL="36576" marR="0" marT="36000" marB="18288"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171450" marR="0" lvl="0" indent="-171450" algn="l" defTabSz="914400" rtl="0" eaLnBrk="0" fontAlgn="base" latinLnBrk="0" hangingPunct="0">
                        <a:lnSpc>
                          <a:spcPct val="100000"/>
                        </a:lnSpc>
                        <a:spcBef>
                          <a:spcPct val="0"/>
                        </a:spcBef>
                        <a:spcAft>
                          <a:spcPts val="300"/>
                        </a:spcAft>
                        <a:buClr>
                          <a:srgbClr val="132E57"/>
                        </a:buClr>
                        <a:buSzPct val="150000"/>
                        <a:buFont typeface="Arial" panose="020B0604020202020204" pitchFamily="34" charset="0"/>
                        <a:buChar char="•"/>
                        <a:tabLst/>
                        <a:defRPr/>
                      </a:pPr>
                      <a:endParaRPr kumimoji="0" lang="en-CA" sz="1000" b="0" i="0" u="none" strike="noStrike" kern="1200" cap="none" spc="0" normalizeH="0" baseline="0" dirty="0">
                        <a:ln>
                          <a:noFill/>
                        </a:ln>
                        <a:solidFill>
                          <a:schemeClr val="tx1"/>
                        </a:solidFill>
                        <a:effectLst/>
                        <a:uLnTx/>
                        <a:uFillTx/>
                        <a:latin typeface="+mn-lt"/>
                        <a:ea typeface="+mn-ea"/>
                        <a:cs typeface="+mn-cs"/>
                      </a:endParaRPr>
                    </a:p>
                  </a:txBody>
                  <a:tcPr marL="36576" marR="0" marT="36000" marB="18288"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509234">
                <a:tc>
                  <a:txBody>
                    <a:bodyPr/>
                    <a:lstStyle/>
                    <a:p>
                      <a:pPr marL="0" marR="0" lvl="0" indent="0" algn="l" defTabSz="914400" rtl="0" eaLnBrk="1" fontAlgn="base" latinLnBrk="0" hangingPunct="1">
                        <a:lnSpc>
                          <a:spcPct val="100000"/>
                        </a:lnSpc>
                        <a:spcBef>
                          <a:spcPct val="0"/>
                        </a:spcBef>
                        <a:spcAft>
                          <a:spcPts val="600"/>
                        </a:spcAft>
                        <a:buClr>
                          <a:schemeClr val="accent1"/>
                        </a:buClr>
                        <a:buSzTx/>
                        <a:buFont typeface="Wingdings" pitchFamily="2" charset="2"/>
                        <a:buNone/>
                        <a:tabLst/>
                      </a:pPr>
                      <a:r>
                        <a:rPr kumimoji="0" lang="en-CA" sz="1000" b="1" i="0" u="none" strike="noStrike" cap="none" normalizeH="0" baseline="0" dirty="0">
                          <a:ln>
                            <a:noFill/>
                          </a:ln>
                          <a:solidFill>
                            <a:schemeClr val="tx1"/>
                          </a:solidFill>
                          <a:effectLst/>
                          <a:latin typeface="+mn-lt"/>
                          <a:cs typeface="Arial" pitchFamily="34" charset="0"/>
                        </a:rPr>
                        <a:t>Operating Metric A</a:t>
                      </a:r>
                    </a:p>
                  </a:txBody>
                  <a:tcPr marL="45720" marR="36576" marT="36000" marB="18288"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300"/>
                        </a:spcAft>
                        <a:buClr>
                          <a:schemeClr val="accent1"/>
                        </a:buClr>
                        <a:buSzTx/>
                        <a:buFont typeface="Wingdings" pitchFamily="2" charset="2"/>
                        <a:buNone/>
                        <a:tabLst/>
                        <a:defRPr/>
                      </a:pPr>
                      <a:endParaRPr kumimoji="0" lang="en-CA" sz="1000" b="1" i="0" u="none" strike="noStrike" cap="none" normalizeH="0" baseline="0" dirty="0">
                        <a:ln>
                          <a:noFill/>
                        </a:ln>
                        <a:solidFill>
                          <a:schemeClr val="tx1"/>
                        </a:solidFill>
                        <a:effectLst/>
                        <a:latin typeface="+mn-lt"/>
                        <a:cs typeface="Arial" pitchFamily="34" charset="0"/>
                      </a:endParaRPr>
                    </a:p>
                  </a:txBody>
                  <a:tcPr marL="36576" marR="0" marT="36000" marB="18288"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ts val="300"/>
                        </a:spcAft>
                        <a:buClr>
                          <a:schemeClr val="accent1"/>
                        </a:buClr>
                        <a:buSzTx/>
                        <a:buFont typeface="Wingdings" pitchFamily="2" charset="2"/>
                        <a:buNone/>
                        <a:tabLst/>
                      </a:pPr>
                      <a:endParaRPr kumimoji="0" lang="en-CA" sz="1000" b="0" i="0" u="none" strike="noStrike" cap="none" normalizeH="0" baseline="0" dirty="0">
                        <a:ln>
                          <a:noFill/>
                        </a:ln>
                        <a:solidFill>
                          <a:schemeClr val="tx1"/>
                        </a:solidFill>
                        <a:effectLst/>
                        <a:latin typeface="+mn-lt"/>
                        <a:cs typeface="Arial" pitchFamily="34" charset="0"/>
                      </a:endParaRPr>
                    </a:p>
                  </a:txBody>
                  <a:tcPr marL="36576" marR="0" marT="36000" marB="18288"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171450" marR="0" lvl="0" indent="-171450" algn="l" defTabSz="914400" rtl="0" eaLnBrk="0" fontAlgn="base" latinLnBrk="0" hangingPunct="0">
                        <a:lnSpc>
                          <a:spcPct val="100000"/>
                        </a:lnSpc>
                        <a:spcBef>
                          <a:spcPct val="0"/>
                        </a:spcBef>
                        <a:spcAft>
                          <a:spcPts val="300"/>
                        </a:spcAft>
                        <a:buClr>
                          <a:srgbClr val="132E57"/>
                        </a:buClr>
                        <a:buSzPct val="150000"/>
                        <a:buFont typeface="Arial" panose="020B0604020202020204" pitchFamily="34" charset="0"/>
                        <a:buChar char="•"/>
                        <a:tabLst/>
                        <a:defRPr/>
                      </a:pPr>
                      <a:endParaRPr lang="en-US" sz="1000" kern="1200" dirty="0">
                        <a:solidFill>
                          <a:schemeClr val="tx1"/>
                        </a:solidFill>
                        <a:effectLst/>
                        <a:latin typeface="+mn-lt"/>
                        <a:ea typeface="+mn-ea"/>
                        <a:cs typeface="+mn-cs"/>
                      </a:endParaRPr>
                    </a:p>
                  </a:txBody>
                  <a:tcPr marL="36576" marR="0" marT="36000" marB="18288"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557548">
                <a:tc>
                  <a:txBody>
                    <a:bodyPr/>
                    <a:lstStyle/>
                    <a:p>
                      <a:pPr marL="0" marR="0" lvl="0" indent="0" algn="l" defTabSz="914400" rtl="0" eaLnBrk="1" fontAlgn="base" latinLnBrk="0" hangingPunct="1">
                        <a:lnSpc>
                          <a:spcPct val="100000"/>
                        </a:lnSpc>
                        <a:spcBef>
                          <a:spcPct val="0"/>
                        </a:spcBef>
                        <a:spcAft>
                          <a:spcPts val="600"/>
                        </a:spcAft>
                        <a:buClr>
                          <a:schemeClr val="accent1"/>
                        </a:buClr>
                        <a:buSzTx/>
                        <a:buFont typeface="Wingdings" pitchFamily="2" charset="2"/>
                        <a:buNone/>
                        <a:tabLst/>
                      </a:pPr>
                      <a:r>
                        <a:rPr kumimoji="0" lang="en-CA" sz="1000" b="1" i="0" u="none" strike="noStrike" cap="none" normalizeH="0" baseline="0" dirty="0">
                          <a:ln>
                            <a:noFill/>
                          </a:ln>
                          <a:solidFill>
                            <a:schemeClr val="tx1"/>
                          </a:solidFill>
                          <a:effectLst/>
                          <a:latin typeface="+mn-lt"/>
                          <a:cs typeface="Arial" pitchFamily="34" charset="0"/>
                        </a:rPr>
                        <a:t>Operating Metric B</a:t>
                      </a:r>
                    </a:p>
                  </a:txBody>
                  <a:tcPr marL="45720" marR="36576" marT="36000" marB="18288"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300"/>
                        </a:spcAft>
                        <a:buClr>
                          <a:schemeClr val="accent1"/>
                        </a:buClr>
                        <a:buSzTx/>
                        <a:buFont typeface="Wingdings" pitchFamily="2" charset="2"/>
                        <a:buNone/>
                        <a:tabLst/>
                        <a:defRPr/>
                      </a:pPr>
                      <a:endParaRPr kumimoji="0" lang="en-CA" sz="1000" b="0" i="0" u="none" strike="noStrike" cap="none" normalizeH="0" baseline="0" dirty="0">
                        <a:ln>
                          <a:noFill/>
                        </a:ln>
                        <a:solidFill>
                          <a:schemeClr val="tx1"/>
                        </a:solidFill>
                        <a:effectLst/>
                        <a:latin typeface="+mn-lt"/>
                        <a:cs typeface="Arial" pitchFamily="34" charset="0"/>
                      </a:endParaRPr>
                    </a:p>
                  </a:txBody>
                  <a:tcPr marL="36576" marR="0" marT="36000" marB="18288"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ts val="300"/>
                        </a:spcAft>
                        <a:buClr>
                          <a:schemeClr val="accent1"/>
                        </a:buClr>
                        <a:buSzTx/>
                        <a:buFont typeface="Wingdings" pitchFamily="2" charset="2"/>
                        <a:buNone/>
                        <a:tabLst/>
                      </a:pPr>
                      <a:endParaRPr kumimoji="0" lang="en-CA" sz="1000" b="0" i="0" u="none" strike="noStrike" cap="none" normalizeH="0" baseline="0" dirty="0">
                        <a:ln>
                          <a:noFill/>
                        </a:ln>
                        <a:solidFill>
                          <a:schemeClr val="tx1"/>
                        </a:solidFill>
                        <a:effectLst/>
                        <a:latin typeface="+mn-lt"/>
                        <a:cs typeface="Arial" pitchFamily="34" charset="0"/>
                      </a:endParaRPr>
                    </a:p>
                  </a:txBody>
                  <a:tcPr marL="36576" marR="0" marT="36000" marB="18288"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171450" marR="0" lvl="0" indent="-171450" algn="l" defTabSz="914400" rtl="0" eaLnBrk="0" fontAlgn="base" latinLnBrk="0" hangingPunct="0">
                        <a:lnSpc>
                          <a:spcPct val="100000"/>
                        </a:lnSpc>
                        <a:spcBef>
                          <a:spcPct val="0"/>
                        </a:spcBef>
                        <a:spcAft>
                          <a:spcPts val="300"/>
                        </a:spcAft>
                        <a:buClr>
                          <a:srgbClr val="132E57"/>
                        </a:buClr>
                        <a:buSzPct val="150000"/>
                        <a:buFont typeface="Arial" panose="020B0604020202020204" pitchFamily="34" charset="0"/>
                        <a:buChar char="•"/>
                        <a:tabLst/>
                        <a:defRPr/>
                      </a:pPr>
                      <a:endParaRPr kumimoji="0" lang="en-CA" sz="1000" b="0" i="0" u="none" strike="noStrike" kern="1200" cap="none" spc="0" normalizeH="0" baseline="0" dirty="0">
                        <a:ln>
                          <a:noFill/>
                        </a:ln>
                        <a:solidFill>
                          <a:schemeClr val="tx1"/>
                        </a:solidFill>
                        <a:effectLst/>
                        <a:uLnTx/>
                        <a:uFillTx/>
                        <a:latin typeface="+mn-lt"/>
                        <a:ea typeface="+mn-ea"/>
                        <a:cs typeface="+mn-cs"/>
                      </a:endParaRPr>
                    </a:p>
                  </a:txBody>
                  <a:tcPr marL="36576" marR="0" marT="36000" marB="18288"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537106">
                <a:tc>
                  <a:txBody>
                    <a:bodyPr/>
                    <a:lstStyle/>
                    <a:p>
                      <a:pPr marL="0" marR="0" lvl="0" indent="0" algn="l" defTabSz="914400" rtl="0" eaLnBrk="1" fontAlgn="base" latinLnBrk="0" hangingPunct="1">
                        <a:lnSpc>
                          <a:spcPct val="100000"/>
                        </a:lnSpc>
                        <a:spcBef>
                          <a:spcPct val="0"/>
                        </a:spcBef>
                        <a:spcAft>
                          <a:spcPts val="600"/>
                        </a:spcAft>
                        <a:buClr>
                          <a:schemeClr val="accent1"/>
                        </a:buClr>
                        <a:buSzTx/>
                        <a:buFont typeface="Wingdings" pitchFamily="2" charset="2"/>
                        <a:buNone/>
                        <a:tabLst/>
                        <a:defRPr/>
                      </a:pPr>
                      <a:r>
                        <a:rPr kumimoji="0" lang="en-CA" sz="1000" b="1" i="0" u="none" strike="noStrike" cap="none" normalizeH="0" baseline="0" dirty="0">
                          <a:ln>
                            <a:noFill/>
                          </a:ln>
                          <a:solidFill>
                            <a:schemeClr val="tx1"/>
                          </a:solidFill>
                          <a:effectLst/>
                          <a:latin typeface="+mn-lt"/>
                          <a:cs typeface="Arial" pitchFamily="34" charset="0"/>
                        </a:rPr>
                        <a:t>Purchases of PP&amp;E</a:t>
                      </a:r>
                    </a:p>
                  </a:txBody>
                  <a:tcPr marL="45720" marR="36576" marT="36000" marB="18288"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300"/>
                        </a:spcAft>
                        <a:buClr>
                          <a:schemeClr val="accent1"/>
                        </a:buClr>
                        <a:buSzTx/>
                        <a:buFont typeface="Wingdings" pitchFamily="2" charset="2"/>
                        <a:buNone/>
                        <a:tabLst/>
                        <a:defRPr/>
                      </a:pPr>
                      <a:endParaRPr kumimoji="0" lang="en-CA" sz="1000" b="0" i="0" u="none" strike="noStrike" cap="none" normalizeH="0" baseline="0" dirty="0">
                        <a:ln>
                          <a:noFill/>
                        </a:ln>
                        <a:solidFill>
                          <a:schemeClr val="tx1"/>
                        </a:solidFill>
                        <a:effectLst/>
                        <a:latin typeface="+mn-lt"/>
                        <a:cs typeface="Arial" pitchFamily="34" charset="0"/>
                      </a:endParaRPr>
                    </a:p>
                  </a:txBody>
                  <a:tcPr marL="36576" marR="0" marT="36000" marB="18288"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ts val="300"/>
                        </a:spcAft>
                        <a:buClr>
                          <a:schemeClr val="accent1"/>
                        </a:buClr>
                        <a:buSzTx/>
                        <a:buFont typeface="Wingdings" pitchFamily="2" charset="2"/>
                        <a:buNone/>
                        <a:tabLst/>
                        <a:defRPr/>
                      </a:pPr>
                      <a:endParaRPr kumimoji="0" lang="en-CA" sz="1000" b="0" i="0" u="none" strike="noStrike" cap="none" normalizeH="0" baseline="0" dirty="0">
                        <a:ln>
                          <a:noFill/>
                        </a:ln>
                        <a:solidFill>
                          <a:schemeClr val="tx1"/>
                        </a:solidFill>
                        <a:effectLst/>
                        <a:latin typeface="+mn-lt"/>
                        <a:cs typeface="Arial" pitchFamily="34" charset="0"/>
                      </a:endParaRPr>
                    </a:p>
                  </a:txBody>
                  <a:tcPr marL="36576" marR="0" marT="36000" marB="18288"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171450" marR="0" lvl="0" indent="-171450" algn="l" defTabSz="914400" rtl="0" eaLnBrk="0" fontAlgn="base" latinLnBrk="0" hangingPunct="0">
                        <a:lnSpc>
                          <a:spcPct val="100000"/>
                        </a:lnSpc>
                        <a:spcBef>
                          <a:spcPct val="0"/>
                        </a:spcBef>
                        <a:spcAft>
                          <a:spcPts val="300"/>
                        </a:spcAft>
                        <a:buClr>
                          <a:srgbClr val="132E57"/>
                        </a:buClr>
                        <a:buSzPct val="150000"/>
                        <a:buFont typeface="Arial" panose="020B0604020202020204" pitchFamily="34" charset="0"/>
                        <a:buChar char="•"/>
                        <a:tabLst/>
                        <a:defRPr/>
                      </a:pPr>
                      <a:endParaRPr kumimoji="0" lang="en-CA" sz="1000" b="0" i="0" u="none" strike="noStrike" kern="1200" cap="none" spc="0" normalizeH="0" baseline="0" dirty="0">
                        <a:ln>
                          <a:noFill/>
                        </a:ln>
                        <a:solidFill>
                          <a:schemeClr val="tx1"/>
                        </a:solidFill>
                        <a:effectLst/>
                        <a:uLnTx/>
                        <a:uFillTx/>
                        <a:latin typeface="+mn-lt"/>
                        <a:ea typeface="+mn-ea"/>
                        <a:cs typeface="+mn-cs"/>
                      </a:endParaRPr>
                    </a:p>
                  </a:txBody>
                  <a:tcPr marL="36576" marR="0" marT="36000" marB="18288"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r h="595167">
                <a:tc>
                  <a:txBody>
                    <a:bodyPr/>
                    <a:lstStyle/>
                    <a:p>
                      <a:pPr marL="0" marR="0" lvl="0" indent="0" algn="l" defTabSz="914400" rtl="0" eaLnBrk="1" fontAlgn="base" latinLnBrk="0" hangingPunct="1">
                        <a:lnSpc>
                          <a:spcPct val="100000"/>
                        </a:lnSpc>
                        <a:spcBef>
                          <a:spcPct val="0"/>
                        </a:spcBef>
                        <a:spcAft>
                          <a:spcPts val="600"/>
                        </a:spcAft>
                        <a:buClr>
                          <a:schemeClr val="accent1"/>
                        </a:buClr>
                        <a:buSzTx/>
                        <a:buFont typeface="Wingdings" pitchFamily="2" charset="2"/>
                        <a:buNone/>
                        <a:tabLst/>
                        <a:defRPr/>
                      </a:pPr>
                      <a:r>
                        <a:rPr kumimoji="0" lang="en-CA" sz="1000" b="1" i="0" u="none" strike="noStrike" cap="none" normalizeH="0" baseline="0" dirty="0">
                          <a:ln>
                            <a:noFill/>
                          </a:ln>
                          <a:solidFill>
                            <a:schemeClr val="tx1"/>
                          </a:solidFill>
                          <a:effectLst/>
                          <a:latin typeface="+mn-lt"/>
                          <a:cs typeface="Arial" pitchFamily="34" charset="0"/>
                        </a:rPr>
                        <a:t>Purchases of Intangibles</a:t>
                      </a:r>
                    </a:p>
                  </a:txBody>
                  <a:tcPr marL="45720" marR="36576" marT="36000" marB="18288"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300"/>
                        </a:spcAft>
                        <a:buClr>
                          <a:schemeClr val="accent1"/>
                        </a:buClr>
                        <a:buSzTx/>
                        <a:buFont typeface="Wingdings" pitchFamily="2" charset="2"/>
                        <a:buNone/>
                        <a:tabLst/>
                        <a:defRPr/>
                      </a:pPr>
                      <a:endParaRPr kumimoji="0" lang="en-CA" sz="1000" b="0" i="0" u="none" strike="noStrike" cap="none" normalizeH="0" baseline="0" dirty="0">
                        <a:ln>
                          <a:noFill/>
                        </a:ln>
                        <a:solidFill>
                          <a:schemeClr val="tx1"/>
                        </a:solidFill>
                        <a:effectLst/>
                        <a:latin typeface="+mn-lt"/>
                        <a:cs typeface="Arial" pitchFamily="34" charset="0"/>
                      </a:endParaRPr>
                    </a:p>
                  </a:txBody>
                  <a:tcPr marL="36576" marR="0" marT="36000" marB="18288"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0" fontAlgn="base" latinLnBrk="0" hangingPunct="0">
                        <a:lnSpc>
                          <a:spcPct val="100000"/>
                        </a:lnSpc>
                        <a:spcBef>
                          <a:spcPct val="0"/>
                        </a:spcBef>
                        <a:spcAft>
                          <a:spcPts val="300"/>
                        </a:spcAft>
                        <a:buClr>
                          <a:srgbClr val="003399"/>
                        </a:buClr>
                        <a:buSzPct val="70000"/>
                        <a:buFont typeface="Wingdings" pitchFamily="2" charset="2"/>
                        <a:buNone/>
                        <a:tabLst/>
                        <a:defRPr/>
                      </a:pPr>
                      <a:endParaRPr kumimoji="0" lang="en-CA" sz="1000" b="1" i="0" u="none" strike="noStrike" cap="none" normalizeH="0" baseline="0" dirty="0">
                        <a:ln>
                          <a:noFill/>
                        </a:ln>
                        <a:solidFill>
                          <a:schemeClr val="tx1"/>
                        </a:solidFill>
                        <a:effectLst/>
                        <a:latin typeface="+mn-lt"/>
                        <a:cs typeface="Arial" pitchFamily="34" charset="0"/>
                      </a:endParaRPr>
                    </a:p>
                  </a:txBody>
                  <a:tcPr marL="36576" marR="0" marT="36000" marB="18288"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171450" marR="0" lvl="0" indent="-171450" algn="l" defTabSz="914400" rtl="0" eaLnBrk="0" fontAlgn="base" latinLnBrk="0" hangingPunct="0">
                        <a:lnSpc>
                          <a:spcPct val="100000"/>
                        </a:lnSpc>
                        <a:spcBef>
                          <a:spcPct val="0"/>
                        </a:spcBef>
                        <a:spcAft>
                          <a:spcPts val="300"/>
                        </a:spcAft>
                        <a:buClr>
                          <a:srgbClr val="132E57"/>
                        </a:buClr>
                        <a:buSzPct val="150000"/>
                        <a:buFont typeface="Arial" panose="020B0604020202020204" pitchFamily="34" charset="0"/>
                        <a:buChar char="•"/>
                        <a:tabLst/>
                        <a:defRPr/>
                      </a:pPr>
                      <a:endParaRPr kumimoji="0" lang="en-CA" sz="1000" b="0" i="0" u="none" strike="noStrike" kern="1200" cap="none" spc="0" normalizeH="0" baseline="0" dirty="0">
                        <a:ln>
                          <a:noFill/>
                        </a:ln>
                        <a:solidFill>
                          <a:schemeClr val="tx1"/>
                        </a:solidFill>
                        <a:effectLst/>
                        <a:uLnTx/>
                        <a:uFillTx/>
                        <a:latin typeface="+mn-lt"/>
                        <a:ea typeface="+mn-ea"/>
                        <a:cs typeface="+mn-cs"/>
                      </a:endParaRPr>
                    </a:p>
                  </a:txBody>
                  <a:tcPr marL="36576" marR="0" marT="36000" marB="18288"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0"/>
                  </a:ext>
                </a:extLst>
              </a:tr>
            </a:tbl>
          </a:graphicData>
        </a:graphic>
      </p:graphicFrame>
      <p:sp>
        <p:nvSpPr>
          <p:cNvPr id="4" name="Title 3">
            <a:extLst>
              <a:ext uri="{FF2B5EF4-FFF2-40B4-BE49-F238E27FC236}">
                <a16:creationId xmlns:a16="http://schemas.microsoft.com/office/drawing/2014/main" id="{D3B9DAAB-06C2-487F-8F69-6FA2747FB7EA}"/>
              </a:ext>
            </a:extLst>
          </p:cNvPr>
          <p:cNvSpPr>
            <a:spLocks noGrp="1"/>
          </p:cNvSpPr>
          <p:nvPr>
            <p:ph type="title"/>
          </p:nvPr>
        </p:nvSpPr>
        <p:spPr/>
        <p:txBody>
          <a:bodyPr/>
          <a:lstStyle/>
          <a:p>
            <a:r>
              <a:rPr lang="en-CA" dirty="0"/>
              <a:t>Valuation Analysis</a:t>
            </a:r>
          </a:p>
        </p:txBody>
      </p:sp>
    </p:spTree>
    <p:extLst>
      <p:ext uri="{BB962C8B-B14F-4D97-AF65-F5344CB8AC3E}">
        <p14:creationId xmlns:p14="http://schemas.microsoft.com/office/powerpoint/2010/main" val="4060348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91162-439E-4B65-A2E4-40AB7075315F}"/>
              </a:ext>
            </a:extLst>
          </p:cNvPr>
          <p:cNvSpPr>
            <a:spLocks noGrp="1"/>
          </p:cNvSpPr>
          <p:nvPr>
            <p:ph type="title"/>
          </p:nvPr>
        </p:nvSpPr>
        <p:spPr/>
        <p:txBody>
          <a:bodyPr/>
          <a:lstStyle/>
          <a:p>
            <a:r>
              <a:rPr lang="en-CA" dirty="0"/>
              <a:t>Comparables Analysis</a:t>
            </a:r>
          </a:p>
        </p:txBody>
      </p:sp>
      <p:sp>
        <p:nvSpPr>
          <p:cNvPr id="3" name="Rectangle 1">
            <a:extLst>
              <a:ext uri="{FF2B5EF4-FFF2-40B4-BE49-F238E27FC236}">
                <a16:creationId xmlns:a16="http://schemas.microsoft.com/office/drawing/2014/main" id="{92BE6B96-021B-411B-8BAE-C615EC95D3B2}"/>
              </a:ext>
            </a:extLst>
          </p:cNvPr>
          <p:cNvSpPr>
            <a:spLocks noChangeArrowheads="1"/>
          </p:cNvSpPr>
          <p:nvPr/>
        </p:nvSpPr>
        <p:spPr bwMode="auto">
          <a:xfrm>
            <a:off x="370800" y="1477644"/>
            <a:ext cx="11451600" cy="78483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238123" lvl="1" indent="-171450" fontAlgn="base">
              <a:spcBef>
                <a:spcPct val="0"/>
              </a:spcBef>
              <a:spcAft>
                <a:spcPts val="300"/>
              </a:spcAft>
              <a:buClr>
                <a:srgbClr val="132E57"/>
              </a:buClr>
              <a:buSzPct val="150000"/>
              <a:buFont typeface="Arial" panose="020B0604020202020204" pitchFamily="34" charset="0"/>
              <a:buChar char="•"/>
              <a:defRPr/>
            </a:pPr>
            <a:r>
              <a:rPr lang="en-US" sz="1000" dirty="0">
                <a:solidFill>
                  <a:srgbClr val="000000"/>
                </a:solidFill>
                <a:ea typeface="MS PGothic"/>
                <a:cs typeface="Arial"/>
              </a:rPr>
              <a:t>(What is the reasoning behind choosing this particular peer set? Do they have similar business models? Are they direct competitors?)</a:t>
            </a:r>
          </a:p>
          <a:p>
            <a:pPr marL="695323" lvl="2" indent="-171450" fontAlgn="base">
              <a:spcBef>
                <a:spcPct val="0"/>
              </a:spcBef>
              <a:spcAft>
                <a:spcPts val="300"/>
              </a:spcAft>
              <a:buClr>
                <a:srgbClr val="132E57"/>
              </a:buClr>
              <a:buSzPct val="150000"/>
              <a:buFont typeface="Arial" panose="020B0604020202020204" pitchFamily="34" charset="0"/>
              <a:buChar char="•"/>
              <a:defRPr/>
            </a:pPr>
            <a:r>
              <a:rPr lang="en-US" sz="1000" dirty="0">
                <a:solidFill>
                  <a:srgbClr val="000000"/>
                </a:solidFill>
                <a:ea typeface="MS PGothic"/>
                <a:cs typeface="Arial"/>
              </a:rPr>
              <a:t>(What are the key similarities that you’ve identified in this peer set in terms of operations? Strategy? What are the differences?)</a:t>
            </a:r>
          </a:p>
          <a:p>
            <a:pPr marL="695323" lvl="2" indent="-171450" fontAlgn="base">
              <a:spcBef>
                <a:spcPct val="0"/>
              </a:spcBef>
              <a:spcAft>
                <a:spcPts val="300"/>
              </a:spcAft>
              <a:buClr>
                <a:srgbClr val="132E57"/>
              </a:buClr>
              <a:buSzPct val="150000"/>
              <a:buFont typeface="Arial" panose="020B0604020202020204" pitchFamily="34" charset="0"/>
              <a:buChar char="•"/>
              <a:defRPr/>
            </a:pPr>
            <a:r>
              <a:rPr lang="en-US" sz="1000" dirty="0">
                <a:solidFill>
                  <a:srgbClr val="000000"/>
                </a:solidFill>
                <a:ea typeface="MS PGothic"/>
                <a:cs typeface="Arial"/>
              </a:rPr>
              <a:t>(Which company is the closest proxy for Company A? Why? Which company is outperforming Company A? How can Company A be better than this outperformer?)</a:t>
            </a:r>
          </a:p>
        </p:txBody>
      </p:sp>
      <p:sp>
        <p:nvSpPr>
          <p:cNvPr id="17" name="TextBox 16">
            <a:extLst>
              <a:ext uri="{FF2B5EF4-FFF2-40B4-BE49-F238E27FC236}">
                <a16:creationId xmlns:a16="http://schemas.microsoft.com/office/drawing/2014/main" id="{8EDDB71C-A849-4C2B-87F3-7BE62C4D363E}"/>
              </a:ext>
            </a:extLst>
          </p:cNvPr>
          <p:cNvSpPr txBox="1"/>
          <p:nvPr/>
        </p:nvSpPr>
        <p:spPr>
          <a:xfrm>
            <a:off x="370800" y="1198800"/>
            <a:ext cx="11451600" cy="261610"/>
          </a:xfrm>
          <a:prstGeom prst="rect">
            <a:avLst/>
          </a:prstGeom>
          <a:solidFill>
            <a:srgbClr val="132E57"/>
          </a:solidFill>
        </p:spPr>
        <p:txBody>
          <a:bodyPr wrap="square" rtlCol="0">
            <a:spAutoFit/>
          </a:bodyPr>
          <a:lstStyle/>
          <a:p>
            <a:r>
              <a:rPr lang="en-US" sz="1100" b="1" dirty="0">
                <a:solidFill>
                  <a:schemeClr val="bg1"/>
                </a:solidFill>
              </a:rPr>
              <a:t>Comparable Company Rationale</a:t>
            </a:r>
            <a:endParaRPr lang="en-CA" sz="1100" b="1" dirty="0">
              <a:solidFill>
                <a:schemeClr val="bg1"/>
              </a:solidFill>
            </a:endParaRPr>
          </a:p>
        </p:txBody>
      </p:sp>
      <p:graphicFrame>
        <p:nvGraphicFramePr>
          <p:cNvPr id="20" name="Table 19">
            <a:extLst>
              <a:ext uri="{FF2B5EF4-FFF2-40B4-BE49-F238E27FC236}">
                <a16:creationId xmlns:a16="http://schemas.microsoft.com/office/drawing/2014/main" id="{2D65EF68-B397-EF41-8F4D-D4C4CAECC254}"/>
              </a:ext>
            </a:extLst>
          </p:cNvPr>
          <p:cNvGraphicFramePr>
            <a:graphicFrameLocks noGrp="1"/>
          </p:cNvGraphicFramePr>
          <p:nvPr>
            <p:extLst>
              <p:ext uri="{D42A27DB-BD31-4B8C-83A1-F6EECF244321}">
                <p14:modId xmlns:p14="http://schemas.microsoft.com/office/powerpoint/2010/main" val="442706392"/>
              </p:ext>
            </p:extLst>
          </p:nvPr>
        </p:nvGraphicFramePr>
        <p:xfrm>
          <a:off x="370799" y="2166643"/>
          <a:ext cx="11450404" cy="3319076"/>
        </p:xfrm>
        <a:graphic>
          <a:graphicData uri="http://schemas.openxmlformats.org/drawingml/2006/table">
            <a:tbl>
              <a:tblPr/>
              <a:tblGrid>
                <a:gridCol w="980044">
                  <a:extLst>
                    <a:ext uri="{9D8B030D-6E8A-4147-A177-3AD203B41FA5}">
                      <a16:colId xmlns:a16="http://schemas.microsoft.com/office/drawing/2014/main" val="3795667313"/>
                    </a:ext>
                  </a:extLst>
                </a:gridCol>
                <a:gridCol w="793959">
                  <a:extLst>
                    <a:ext uri="{9D8B030D-6E8A-4147-A177-3AD203B41FA5}">
                      <a16:colId xmlns:a16="http://schemas.microsoft.com/office/drawing/2014/main" val="2641892691"/>
                    </a:ext>
                  </a:extLst>
                </a:gridCol>
                <a:gridCol w="793959">
                  <a:extLst>
                    <a:ext uri="{9D8B030D-6E8A-4147-A177-3AD203B41FA5}">
                      <a16:colId xmlns:a16="http://schemas.microsoft.com/office/drawing/2014/main" val="340665497"/>
                    </a:ext>
                  </a:extLst>
                </a:gridCol>
                <a:gridCol w="793959">
                  <a:extLst>
                    <a:ext uri="{9D8B030D-6E8A-4147-A177-3AD203B41FA5}">
                      <a16:colId xmlns:a16="http://schemas.microsoft.com/office/drawing/2014/main" val="952235729"/>
                    </a:ext>
                  </a:extLst>
                </a:gridCol>
                <a:gridCol w="793959">
                  <a:extLst>
                    <a:ext uri="{9D8B030D-6E8A-4147-A177-3AD203B41FA5}">
                      <a16:colId xmlns:a16="http://schemas.microsoft.com/office/drawing/2014/main" val="777953284"/>
                    </a:ext>
                  </a:extLst>
                </a:gridCol>
                <a:gridCol w="607877">
                  <a:extLst>
                    <a:ext uri="{9D8B030D-6E8A-4147-A177-3AD203B41FA5}">
                      <a16:colId xmlns:a16="http://schemas.microsoft.com/office/drawing/2014/main" val="2512179588"/>
                    </a:ext>
                  </a:extLst>
                </a:gridCol>
                <a:gridCol w="607877">
                  <a:extLst>
                    <a:ext uri="{9D8B030D-6E8A-4147-A177-3AD203B41FA5}">
                      <a16:colId xmlns:a16="http://schemas.microsoft.com/office/drawing/2014/main" val="1589127218"/>
                    </a:ext>
                  </a:extLst>
                </a:gridCol>
                <a:gridCol w="607877">
                  <a:extLst>
                    <a:ext uri="{9D8B030D-6E8A-4147-A177-3AD203B41FA5}">
                      <a16:colId xmlns:a16="http://schemas.microsoft.com/office/drawing/2014/main" val="2153486857"/>
                    </a:ext>
                  </a:extLst>
                </a:gridCol>
                <a:gridCol w="607877">
                  <a:extLst>
                    <a:ext uri="{9D8B030D-6E8A-4147-A177-3AD203B41FA5}">
                      <a16:colId xmlns:a16="http://schemas.microsoft.com/office/drawing/2014/main" val="3556508081"/>
                    </a:ext>
                  </a:extLst>
                </a:gridCol>
                <a:gridCol w="607877">
                  <a:extLst>
                    <a:ext uri="{9D8B030D-6E8A-4147-A177-3AD203B41FA5}">
                      <a16:colId xmlns:a16="http://schemas.microsoft.com/office/drawing/2014/main" val="2910343539"/>
                    </a:ext>
                  </a:extLst>
                </a:gridCol>
                <a:gridCol w="607877">
                  <a:extLst>
                    <a:ext uri="{9D8B030D-6E8A-4147-A177-3AD203B41FA5}">
                      <a16:colId xmlns:a16="http://schemas.microsoft.com/office/drawing/2014/main" val="334814219"/>
                    </a:ext>
                  </a:extLst>
                </a:gridCol>
                <a:gridCol w="607877">
                  <a:extLst>
                    <a:ext uri="{9D8B030D-6E8A-4147-A177-3AD203B41FA5}">
                      <a16:colId xmlns:a16="http://schemas.microsoft.com/office/drawing/2014/main" val="2628645776"/>
                    </a:ext>
                  </a:extLst>
                </a:gridCol>
                <a:gridCol w="607877">
                  <a:extLst>
                    <a:ext uri="{9D8B030D-6E8A-4147-A177-3AD203B41FA5}">
                      <a16:colId xmlns:a16="http://schemas.microsoft.com/office/drawing/2014/main" val="4233543430"/>
                    </a:ext>
                  </a:extLst>
                </a:gridCol>
                <a:gridCol w="607877">
                  <a:extLst>
                    <a:ext uri="{9D8B030D-6E8A-4147-A177-3AD203B41FA5}">
                      <a16:colId xmlns:a16="http://schemas.microsoft.com/office/drawing/2014/main" val="3772796319"/>
                    </a:ext>
                  </a:extLst>
                </a:gridCol>
                <a:gridCol w="607877">
                  <a:extLst>
                    <a:ext uri="{9D8B030D-6E8A-4147-A177-3AD203B41FA5}">
                      <a16:colId xmlns:a16="http://schemas.microsoft.com/office/drawing/2014/main" val="2913153976"/>
                    </a:ext>
                  </a:extLst>
                </a:gridCol>
                <a:gridCol w="607877">
                  <a:extLst>
                    <a:ext uri="{9D8B030D-6E8A-4147-A177-3AD203B41FA5}">
                      <a16:colId xmlns:a16="http://schemas.microsoft.com/office/drawing/2014/main" val="1667395094"/>
                    </a:ext>
                  </a:extLst>
                </a:gridCol>
                <a:gridCol w="607877">
                  <a:extLst>
                    <a:ext uri="{9D8B030D-6E8A-4147-A177-3AD203B41FA5}">
                      <a16:colId xmlns:a16="http://schemas.microsoft.com/office/drawing/2014/main" val="2787970428"/>
                    </a:ext>
                  </a:extLst>
                </a:gridCol>
              </a:tblGrid>
              <a:tr h="205525">
                <a:tc>
                  <a:txBody>
                    <a:bodyPr/>
                    <a:lstStyle/>
                    <a:p>
                      <a:pPr algn="l" fontAlgn="ctr"/>
                      <a:r>
                        <a:rPr lang="en-US" sz="600" b="0" i="1" u="none" strike="noStrike">
                          <a:solidFill>
                            <a:srgbClr val="FFFFFF"/>
                          </a:solidFill>
                          <a:effectLst/>
                          <a:latin typeface="Open Sans Light" panose="020B0606030504020204" pitchFamily="34" charset="0"/>
                        </a:rPr>
                        <a:t>(in millions of U.S. dollars)</a:t>
                      </a:r>
                    </a:p>
                  </a:txBody>
                  <a:tcPr marL="8545" marR="8545" marT="8545" marB="0" anchor="ctr">
                    <a:lnL>
                      <a:noFill/>
                    </a:lnL>
                    <a:lnR>
                      <a:noFill/>
                    </a:lnR>
                    <a:lnT>
                      <a:noFill/>
                    </a:lnT>
                    <a:lnB>
                      <a:noFill/>
                    </a:lnB>
                    <a:solidFill>
                      <a:srgbClr val="132E57"/>
                    </a:solidFill>
                  </a:tcPr>
                </a:tc>
                <a:tc>
                  <a:txBody>
                    <a:bodyPr/>
                    <a:lstStyle/>
                    <a:p>
                      <a:pPr algn="ctr" fontAlgn="b"/>
                      <a:r>
                        <a:rPr lang="en-US" sz="1000" b="1" i="0" u="none" strike="noStrike">
                          <a:solidFill>
                            <a:srgbClr val="FFFFFF"/>
                          </a:solidFill>
                          <a:effectLst/>
                          <a:latin typeface="Open Sans Light" panose="020B0606030504020204" pitchFamily="34" charset="0"/>
                        </a:rPr>
                        <a:t> </a:t>
                      </a:r>
                    </a:p>
                  </a:txBody>
                  <a:tcPr marL="8545" marR="8545" marT="8545" marB="0" anchor="b">
                    <a:lnL>
                      <a:noFill/>
                    </a:lnL>
                    <a:lnR>
                      <a:noFill/>
                    </a:lnR>
                    <a:lnT>
                      <a:noFill/>
                    </a:lnT>
                    <a:lnB>
                      <a:noFill/>
                    </a:lnB>
                    <a:solidFill>
                      <a:srgbClr val="132E57"/>
                    </a:solidFill>
                  </a:tcPr>
                </a:tc>
                <a:tc>
                  <a:txBody>
                    <a:bodyPr/>
                    <a:lstStyle/>
                    <a:p>
                      <a:pPr algn="ctr" fontAlgn="ctr"/>
                      <a:r>
                        <a:rPr lang="en-US" sz="1000" b="1" i="0" u="none" strike="noStrike">
                          <a:solidFill>
                            <a:srgbClr val="FFFFFF"/>
                          </a:solidFill>
                          <a:effectLst/>
                          <a:latin typeface="Open Sans Light" panose="020B0606030504020204" pitchFamily="34" charset="0"/>
                        </a:rPr>
                        <a:t>Stock</a:t>
                      </a:r>
                    </a:p>
                  </a:txBody>
                  <a:tcPr marL="8545" marR="8545" marT="8545" marB="0" anchor="ctr">
                    <a:lnL>
                      <a:noFill/>
                    </a:lnL>
                    <a:lnR>
                      <a:noFill/>
                    </a:lnR>
                    <a:lnT>
                      <a:noFill/>
                    </a:lnT>
                    <a:lnB>
                      <a:noFill/>
                    </a:lnB>
                    <a:solidFill>
                      <a:srgbClr val="132E57"/>
                    </a:solidFill>
                  </a:tcPr>
                </a:tc>
                <a:tc>
                  <a:txBody>
                    <a:bodyPr/>
                    <a:lstStyle/>
                    <a:p>
                      <a:pPr algn="ctr" fontAlgn="ctr"/>
                      <a:r>
                        <a:rPr lang="en-US" sz="1000" b="1" i="0" u="none" strike="noStrike">
                          <a:solidFill>
                            <a:srgbClr val="FFFFFF"/>
                          </a:solidFill>
                          <a:effectLst/>
                          <a:latin typeface="Open Sans Light" panose="020B0606030504020204" pitchFamily="34" charset="0"/>
                        </a:rPr>
                        <a:t>Equity</a:t>
                      </a:r>
                    </a:p>
                  </a:txBody>
                  <a:tcPr marL="8545" marR="8545" marT="8545" marB="0" anchor="ctr">
                    <a:lnL>
                      <a:noFill/>
                    </a:lnL>
                    <a:lnR>
                      <a:noFill/>
                    </a:lnR>
                    <a:lnT>
                      <a:noFill/>
                    </a:lnT>
                    <a:lnB>
                      <a:noFill/>
                    </a:lnB>
                    <a:solidFill>
                      <a:srgbClr val="132E57"/>
                    </a:solidFill>
                  </a:tcPr>
                </a:tc>
                <a:tc>
                  <a:txBody>
                    <a:bodyPr/>
                    <a:lstStyle/>
                    <a:p>
                      <a:pPr algn="ctr" fontAlgn="ctr"/>
                      <a:r>
                        <a:rPr lang="en-US" sz="1000" b="1" i="0" u="none" strike="noStrike">
                          <a:solidFill>
                            <a:srgbClr val="FFFFFF"/>
                          </a:solidFill>
                          <a:effectLst/>
                          <a:latin typeface="Open Sans Light" panose="020B0606030504020204" pitchFamily="34" charset="0"/>
                        </a:rPr>
                        <a:t>Firm</a:t>
                      </a:r>
                    </a:p>
                  </a:txBody>
                  <a:tcPr marL="8545" marR="8545" marT="8545" marB="0" anchor="ctr">
                    <a:lnL>
                      <a:noFill/>
                    </a:lnL>
                    <a:lnR>
                      <a:noFill/>
                    </a:lnR>
                    <a:lnT>
                      <a:noFill/>
                    </a:lnT>
                    <a:lnB>
                      <a:noFill/>
                    </a:lnB>
                    <a:solidFill>
                      <a:srgbClr val="132E57"/>
                    </a:solidFill>
                  </a:tcPr>
                </a:tc>
                <a:tc gridSpan="4">
                  <a:txBody>
                    <a:bodyPr/>
                    <a:lstStyle/>
                    <a:p>
                      <a:pPr algn="ctr" fontAlgn="b"/>
                      <a:r>
                        <a:rPr lang="en-US" sz="1000" b="1" i="0" u="sng" strike="noStrike">
                          <a:solidFill>
                            <a:srgbClr val="FFFFFF"/>
                          </a:solidFill>
                          <a:effectLst/>
                          <a:latin typeface="Open Sans Light" panose="020B0606030504020204" pitchFamily="34" charset="0"/>
                        </a:rPr>
                        <a:t>EV / Revenue</a:t>
                      </a:r>
                    </a:p>
                  </a:txBody>
                  <a:tcPr marL="8545" marR="8545" marT="8545" marB="0" anchor="b">
                    <a:lnL>
                      <a:noFill/>
                    </a:lnL>
                    <a:lnR>
                      <a:noFill/>
                    </a:lnR>
                    <a:lnT>
                      <a:noFill/>
                    </a:lnT>
                    <a:lnB>
                      <a:noFill/>
                    </a:lnB>
                    <a:solidFill>
                      <a:srgbClr val="132E57"/>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b"/>
                      <a:r>
                        <a:rPr lang="en-US" sz="1000" b="1" i="0" u="sng" strike="noStrike" dirty="0">
                          <a:solidFill>
                            <a:srgbClr val="FFFFFF"/>
                          </a:solidFill>
                          <a:effectLst/>
                          <a:latin typeface="Open Sans Light" panose="020B0606030504020204" pitchFamily="34" charset="0"/>
                        </a:rPr>
                        <a:t>EV / EBITDA</a:t>
                      </a:r>
                    </a:p>
                  </a:txBody>
                  <a:tcPr marL="8545" marR="8545" marT="8545" marB="0" anchor="b">
                    <a:lnL>
                      <a:noFill/>
                    </a:lnL>
                    <a:lnR>
                      <a:noFill/>
                    </a:lnR>
                    <a:lnT>
                      <a:noFill/>
                    </a:lnT>
                    <a:lnB>
                      <a:noFill/>
                    </a:lnB>
                    <a:solidFill>
                      <a:srgbClr val="132E57"/>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b"/>
                      <a:r>
                        <a:rPr lang="en-US" sz="1000" b="1" i="0" u="sng" strike="noStrike">
                          <a:solidFill>
                            <a:srgbClr val="FFFFFF"/>
                          </a:solidFill>
                          <a:effectLst/>
                          <a:latin typeface="Open Sans Light" panose="020B0606030504020204" pitchFamily="34" charset="0"/>
                        </a:rPr>
                        <a:t>Price / Earnings</a:t>
                      </a:r>
                    </a:p>
                  </a:txBody>
                  <a:tcPr marL="8545" marR="8545" marT="8545" marB="0" anchor="b">
                    <a:lnL>
                      <a:noFill/>
                    </a:lnL>
                    <a:lnR>
                      <a:noFill/>
                    </a:lnR>
                    <a:lnT>
                      <a:noFill/>
                    </a:lnT>
                    <a:lnB>
                      <a:noFill/>
                    </a:lnB>
                    <a:solidFill>
                      <a:srgbClr val="132E57"/>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17275817"/>
                  </a:ext>
                </a:extLst>
              </a:tr>
              <a:tr h="174696">
                <a:tc>
                  <a:txBody>
                    <a:bodyPr/>
                    <a:lstStyle/>
                    <a:p>
                      <a:pPr algn="ctr" fontAlgn="ctr"/>
                      <a:r>
                        <a:rPr lang="en-US" sz="1000" b="1" i="0" u="none" strike="noStrike">
                          <a:solidFill>
                            <a:srgbClr val="FFFFFF"/>
                          </a:solidFill>
                          <a:effectLst/>
                          <a:latin typeface="Open Sans Light" panose="020B0606030504020204" pitchFamily="34" charset="0"/>
                        </a:rPr>
                        <a:t>Company</a:t>
                      </a:r>
                    </a:p>
                  </a:txBody>
                  <a:tcPr marL="8545" marR="8545" marT="8545" marB="0" anchor="ctr">
                    <a:lnL>
                      <a:noFill/>
                    </a:lnL>
                    <a:lnR>
                      <a:noFill/>
                    </a:lnR>
                    <a:lnT>
                      <a:noFill/>
                    </a:lnT>
                    <a:lnB>
                      <a:noFill/>
                    </a:lnB>
                    <a:solidFill>
                      <a:srgbClr val="132E57"/>
                    </a:solidFill>
                  </a:tcPr>
                </a:tc>
                <a:tc>
                  <a:txBody>
                    <a:bodyPr/>
                    <a:lstStyle/>
                    <a:p>
                      <a:pPr algn="ctr" fontAlgn="ctr"/>
                      <a:r>
                        <a:rPr lang="en-US" sz="1000" b="1" i="0" u="none" strike="noStrike">
                          <a:solidFill>
                            <a:srgbClr val="FFFFFF"/>
                          </a:solidFill>
                          <a:effectLst/>
                          <a:latin typeface="Open Sans Light" panose="020B0606030504020204" pitchFamily="34" charset="0"/>
                        </a:rPr>
                        <a:t>Symbol</a:t>
                      </a:r>
                    </a:p>
                  </a:txBody>
                  <a:tcPr marL="8545" marR="8545" marT="8545" marB="0" anchor="ctr">
                    <a:lnL>
                      <a:noFill/>
                    </a:lnL>
                    <a:lnR>
                      <a:noFill/>
                    </a:lnR>
                    <a:lnT>
                      <a:noFill/>
                    </a:lnT>
                    <a:lnB>
                      <a:noFill/>
                    </a:lnB>
                    <a:solidFill>
                      <a:srgbClr val="132E57"/>
                    </a:solidFill>
                  </a:tcPr>
                </a:tc>
                <a:tc>
                  <a:txBody>
                    <a:bodyPr/>
                    <a:lstStyle/>
                    <a:p>
                      <a:pPr algn="ctr" fontAlgn="ctr"/>
                      <a:r>
                        <a:rPr lang="en-US" sz="1000" b="1" i="0" u="none" strike="noStrike">
                          <a:solidFill>
                            <a:srgbClr val="FFFFFF"/>
                          </a:solidFill>
                          <a:effectLst/>
                          <a:latin typeface="Open Sans Light" panose="020B0606030504020204" pitchFamily="34" charset="0"/>
                        </a:rPr>
                        <a:t>Price</a:t>
                      </a:r>
                    </a:p>
                  </a:txBody>
                  <a:tcPr marL="8545" marR="8545" marT="8545" marB="0" anchor="ctr">
                    <a:lnL>
                      <a:noFill/>
                    </a:lnL>
                    <a:lnR>
                      <a:noFill/>
                    </a:lnR>
                    <a:lnT>
                      <a:noFill/>
                    </a:lnT>
                    <a:lnB>
                      <a:noFill/>
                    </a:lnB>
                    <a:solidFill>
                      <a:srgbClr val="132E57"/>
                    </a:solidFill>
                  </a:tcPr>
                </a:tc>
                <a:tc>
                  <a:txBody>
                    <a:bodyPr/>
                    <a:lstStyle/>
                    <a:p>
                      <a:pPr algn="ctr" fontAlgn="ctr"/>
                      <a:r>
                        <a:rPr lang="en-US" sz="1000" b="1" i="0" u="none" strike="noStrike">
                          <a:solidFill>
                            <a:srgbClr val="FFFFFF"/>
                          </a:solidFill>
                          <a:effectLst/>
                          <a:latin typeface="Open Sans Light" panose="020B0606030504020204" pitchFamily="34" charset="0"/>
                        </a:rPr>
                        <a:t>Value</a:t>
                      </a:r>
                    </a:p>
                  </a:txBody>
                  <a:tcPr marL="8545" marR="8545" marT="8545" marB="0" anchor="ctr">
                    <a:lnL>
                      <a:noFill/>
                    </a:lnL>
                    <a:lnR>
                      <a:noFill/>
                    </a:lnR>
                    <a:lnT>
                      <a:noFill/>
                    </a:lnT>
                    <a:lnB>
                      <a:noFill/>
                    </a:lnB>
                    <a:solidFill>
                      <a:srgbClr val="132E57"/>
                    </a:solidFill>
                  </a:tcPr>
                </a:tc>
                <a:tc>
                  <a:txBody>
                    <a:bodyPr/>
                    <a:lstStyle/>
                    <a:p>
                      <a:pPr algn="ctr" fontAlgn="ctr"/>
                      <a:r>
                        <a:rPr lang="en-US" sz="1000" b="1" i="0" u="none" strike="noStrike">
                          <a:solidFill>
                            <a:srgbClr val="FFFFFF"/>
                          </a:solidFill>
                          <a:effectLst/>
                          <a:latin typeface="Open Sans Light" panose="020B0606030504020204" pitchFamily="34" charset="0"/>
                        </a:rPr>
                        <a:t>Value</a:t>
                      </a:r>
                    </a:p>
                  </a:txBody>
                  <a:tcPr marL="8545" marR="8545" marT="8545" marB="0" anchor="ctr">
                    <a:lnL>
                      <a:noFill/>
                    </a:lnL>
                    <a:lnR>
                      <a:noFill/>
                    </a:lnR>
                    <a:lnT>
                      <a:noFill/>
                    </a:lnT>
                    <a:lnB>
                      <a:noFill/>
                    </a:lnB>
                    <a:solidFill>
                      <a:srgbClr val="132E57"/>
                    </a:solidFill>
                  </a:tcPr>
                </a:tc>
                <a:tc>
                  <a:txBody>
                    <a:bodyPr/>
                    <a:lstStyle/>
                    <a:p>
                      <a:pPr algn="ctr" fontAlgn="ctr"/>
                      <a:r>
                        <a:rPr lang="en-US" sz="1000" b="1" i="0" u="none" strike="noStrike">
                          <a:solidFill>
                            <a:srgbClr val="FFFFFF"/>
                          </a:solidFill>
                          <a:effectLst/>
                          <a:latin typeface="Open Sans Light" panose="020B0606030504020204" pitchFamily="34" charset="0"/>
                        </a:rPr>
                        <a:t>2016A</a:t>
                      </a:r>
                    </a:p>
                  </a:txBody>
                  <a:tcPr marL="8545" marR="8545" marT="8545" marB="0" anchor="ctr">
                    <a:lnL>
                      <a:noFill/>
                    </a:lnL>
                    <a:lnR>
                      <a:noFill/>
                    </a:lnR>
                    <a:lnT>
                      <a:noFill/>
                    </a:lnT>
                    <a:lnB>
                      <a:noFill/>
                    </a:lnB>
                    <a:solidFill>
                      <a:srgbClr val="132E57"/>
                    </a:solidFill>
                  </a:tcPr>
                </a:tc>
                <a:tc>
                  <a:txBody>
                    <a:bodyPr/>
                    <a:lstStyle/>
                    <a:p>
                      <a:pPr algn="ctr" fontAlgn="ctr"/>
                      <a:r>
                        <a:rPr lang="en-US" sz="1000" b="1" i="0" u="none" strike="noStrike">
                          <a:solidFill>
                            <a:srgbClr val="FFFFFF"/>
                          </a:solidFill>
                          <a:effectLst/>
                          <a:latin typeface="Open Sans Light" panose="020B0606030504020204" pitchFamily="34" charset="0"/>
                        </a:rPr>
                        <a:t>LTM</a:t>
                      </a:r>
                    </a:p>
                  </a:txBody>
                  <a:tcPr marL="8545" marR="8545" marT="8545" marB="0" anchor="ctr">
                    <a:lnL>
                      <a:noFill/>
                    </a:lnL>
                    <a:lnR>
                      <a:noFill/>
                    </a:lnR>
                    <a:lnT>
                      <a:noFill/>
                    </a:lnT>
                    <a:lnB>
                      <a:noFill/>
                    </a:lnB>
                    <a:solidFill>
                      <a:srgbClr val="132E57"/>
                    </a:solidFill>
                  </a:tcPr>
                </a:tc>
                <a:tc>
                  <a:txBody>
                    <a:bodyPr/>
                    <a:lstStyle/>
                    <a:p>
                      <a:pPr algn="ctr" fontAlgn="ctr"/>
                      <a:r>
                        <a:rPr lang="en-US" sz="1000" b="1" i="0" u="none" strike="noStrike">
                          <a:solidFill>
                            <a:srgbClr val="FFFFFF"/>
                          </a:solidFill>
                          <a:effectLst/>
                          <a:latin typeface="Open Sans Light" panose="020B0606030504020204" pitchFamily="34" charset="0"/>
                        </a:rPr>
                        <a:t>NTM</a:t>
                      </a:r>
                    </a:p>
                  </a:txBody>
                  <a:tcPr marL="8545" marR="8545" marT="8545" marB="0" anchor="ctr">
                    <a:lnL>
                      <a:noFill/>
                    </a:lnL>
                    <a:lnR>
                      <a:noFill/>
                    </a:lnR>
                    <a:lnT>
                      <a:noFill/>
                    </a:lnT>
                    <a:lnB>
                      <a:noFill/>
                    </a:lnB>
                    <a:solidFill>
                      <a:srgbClr val="132E57"/>
                    </a:solidFill>
                  </a:tcPr>
                </a:tc>
                <a:tc>
                  <a:txBody>
                    <a:bodyPr/>
                    <a:lstStyle/>
                    <a:p>
                      <a:pPr algn="ctr" fontAlgn="ctr"/>
                      <a:r>
                        <a:rPr lang="en-US" sz="1000" b="1" i="0" u="none" strike="noStrike">
                          <a:solidFill>
                            <a:srgbClr val="FFFFFF"/>
                          </a:solidFill>
                          <a:effectLst/>
                          <a:latin typeface="Open Sans Light" panose="020B0606030504020204" pitchFamily="34" charset="0"/>
                        </a:rPr>
                        <a:t>2018E</a:t>
                      </a:r>
                    </a:p>
                  </a:txBody>
                  <a:tcPr marL="8545" marR="8545" marT="8545" marB="0" anchor="ctr">
                    <a:lnL>
                      <a:noFill/>
                    </a:lnL>
                    <a:lnR>
                      <a:noFill/>
                    </a:lnR>
                    <a:lnT>
                      <a:noFill/>
                    </a:lnT>
                    <a:lnB>
                      <a:noFill/>
                    </a:lnB>
                    <a:solidFill>
                      <a:srgbClr val="132E57"/>
                    </a:solidFill>
                  </a:tcPr>
                </a:tc>
                <a:tc>
                  <a:txBody>
                    <a:bodyPr/>
                    <a:lstStyle/>
                    <a:p>
                      <a:pPr algn="ctr" fontAlgn="ctr"/>
                      <a:r>
                        <a:rPr lang="en-US" sz="1000" b="1" i="0" u="none" strike="noStrike">
                          <a:solidFill>
                            <a:srgbClr val="FFFFFF"/>
                          </a:solidFill>
                          <a:effectLst/>
                          <a:latin typeface="Open Sans Light" panose="020B0606030504020204" pitchFamily="34" charset="0"/>
                        </a:rPr>
                        <a:t>2016A</a:t>
                      </a:r>
                    </a:p>
                  </a:txBody>
                  <a:tcPr marL="8545" marR="8545" marT="8545" marB="0" anchor="ctr">
                    <a:lnL>
                      <a:noFill/>
                    </a:lnL>
                    <a:lnR>
                      <a:noFill/>
                    </a:lnR>
                    <a:lnT>
                      <a:noFill/>
                    </a:lnT>
                    <a:lnB>
                      <a:noFill/>
                    </a:lnB>
                    <a:solidFill>
                      <a:srgbClr val="132E57"/>
                    </a:solidFill>
                  </a:tcPr>
                </a:tc>
                <a:tc>
                  <a:txBody>
                    <a:bodyPr/>
                    <a:lstStyle/>
                    <a:p>
                      <a:pPr algn="ctr" fontAlgn="ctr"/>
                      <a:r>
                        <a:rPr lang="en-US" sz="1000" b="1" i="0" u="none" strike="noStrike">
                          <a:solidFill>
                            <a:srgbClr val="FFFFFF"/>
                          </a:solidFill>
                          <a:effectLst/>
                          <a:latin typeface="Open Sans Light" panose="020B0606030504020204" pitchFamily="34" charset="0"/>
                        </a:rPr>
                        <a:t>LTM</a:t>
                      </a:r>
                    </a:p>
                  </a:txBody>
                  <a:tcPr marL="8545" marR="8545" marT="8545" marB="0" anchor="ctr">
                    <a:lnL>
                      <a:noFill/>
                    </a:lnL>
                    <a:lnR>
                      <a:noFill/>
                    </a:lnR>
                    <a:lnT>
                      <a:noFill/>
                    </a:lnT>
                    <a:lnB>
                      <a:noFill/>
                    </a:lnB>
                    <a:solidFill>
                      <a:srgbClr val="132E57"/>
                    </a:solidFill>
                  </a:tcPr>
                </a:tc>
                <a:tc>
                  <a:txBody>
                    <a:bodyPr/>
                    <a:lstStyle/>
                    <a:p>
                      <a:pPr algn="ctr" fontAlgn="ctr"/>
                      <a:r>
                        <a:rPr lang="en-US" sz="1000" b="1" i="0" u="none" strike="noStrike">
                          <a:solidFill>
                            <a:srgbClr val="FFFFFF"/>
                          </a:solidFill>
                          <a:effectLst/>
                          <a:latin typeface="Open Sans Light" panose="020B0606030504020204" pitchFamily="34" charset="0"/>
                        </a:rPr>
                        <a:t>NTM</a:t>
                      </a:r>
                    </a:p>
                  </a:txBody>
                  <a:tcPr marL="8545" marR="8545" marT="8545" marB="0" anchor="ctr">
                    <a:lnL>
                      <a:noFill/>
                    </a:lnL>
                    <a:lnR>
                      <a:noFill/>
                    </a:lnR>
                    <a:lnT>
                      <a:noFill/>
                    </a:lnT>
                    <a:lnB>
                      <a:noFill/>
                    </a:lnB>
                    <a:solidFill>
                      <a:srgbClr val="132E57"/>
                    </a:solidFill>
                  </a:tcPr>
                </a:tc>
                <a:tc>
                  <a:txBody>
                    <a:bodyPr/>
                    <a:lstStyle/>
                    <a:p>
                      <a:pPr algn="ctr" fontAlgn="ctr"/>
                      <a:r>
                        <a:rPr lang="en-US" sz="1000" b="1" i="0" u="none" strike="noStrike">
                          <a:solidFill>
                            <a:srgbClr val="FFFFFF"/>
                          </a:solidFill>
                          <a:effectLst/>
                          <a:latin typeface="Open Sans Light" panose="020B0606030504020204" pitchFamily="34" charset="0"/>
                        </a:rPr>
                        <a:t>2018E</a:t>
                      </a:r>
                    </a:p>
                  </a:txBody>
                  <a:tcPr marL="8545" marR="8545" marT="8545" marB="0" anchor="ctr">
                    <a:lnL>
                      <a:noFill/>
                    </a:lnL>
                    <a:lnR>
                      <a:noFill/>
                    </a:lnR>
                    <a:lnT>
                      <a:noFill/>
                    </a:lnT>
                    <a:lnB>
                      <a:noFill/>
                    </a:lnB>
                    <a:solidFill>
                      <a:srgbClr val="132E57"/>
                    </a:solidFill>
                  </a:tcPr>
                </a:tc>
                <a:tc>
                  <a:txBody>
                    <a:bodyPr/>
                    <a:lstStyle/>
                    <a:p>
                      <a:pPr algn="ctr" fontAlgn="ctr"/>
                      <a:r>
                        <a:rPr lang="en-US" sz="1000" b="1" i="0" u="none" strike="noStrike">
                          <a:solidFill>
                            <a:srgbClr val="FFFFFF"/>
                          </a:solidFill>
                          <a:effectLst/>
                          <a:latin typeface="Open Sans Light" panose="020B0606030504020204" pitchFamily="34" charset="0"/>
                        </a:rPr>
                        <a:t>2016A</a:t>
                      </a:r>
                    </a:p>
                  </a:txBody>
                  <a:tcPr marL="8545" marR="8545" marT="8545" marB="0" anchor="ctr">
                    <a:lnL>
                      <a:noFill/>
                    </a:lnL>
                    <a:lnR>
                      <a:noFill/>
                    </a:lnR>
                    <a:lnT>
                      <a:noFill/>
                    </a:lnT>
                    <a:lnB>
                      <a:noFill/>
                    </a:lnB>
                    <a:solidFill>
                      <a:srgbClr val="132E57"/>
                    </a:solidFill>
                  </a:tcPr>
                </a:tc>
                <a:tc>
                  <a:txBody>
                    <a:bodyPr/>
                    <a:lstStyle/>
                    <a:p>
                      <a:pPr algn="ctr" fontAlgn="ctr"/>
                      <a:r>
                        <a:rPr lang="en-US" sz="1000" b="1" i="0" u="none" strike="noStrike">
                          <a:solidFill>
                            <a:srgbClr val="FFFFFF"/>
                          </a:solidFill>
                          <a:effectLst/>
                          <a:latin typeface="Open Sans Light" panose="020B0606030504020204" pitchFamily="34" charset="0"/>
                        </a:rPr>
                        <a:t>LTM</a:t>
                      </a:r>
                    </a:p>
                  </a:txBody>
                  <a:tcPr marL="8545" marR="8545" marT="8545" marB="0" anchor="ctr">
                    <a:lnL>
                      <a:noFill/>
                    </a:lnL>
                    <a:lnR>
                      <a:noFill/>
                    </a:lnR>
                    <a:lnT>
                      <a:noFill/>
                    </a:lnT>
                    <a:lnB>
                      <a:noFill/>
                    </a:lnB>
                    <a:solidFill>
                      <a:srgbClr val="132E57"/>
                    </a:solidFill>
                  </a:tcPr>
                </a:tc>
                <a:tc>
                  <a:txBody>
                    <a:bodyPr/>
                    <a:lstStyle/>
                    <a:p>
                      <a:pPr algn="ctr" fontAlgn="ctr"/>
                      <a:r>
                        <a:rPr lang="en-US" sz="1000" b="1" i="0" u="none" strike="noStrike">
                          <a:solidFill>
                            <a:srgbClr val="FFFFFF"/>
                          </a:solidFill>
                          <a:effectLst/>
                          <a:latin typeface="Open Sans Light" panose="020B0606030504020204" pitchFamily="34" charset="0"/>
                        </a:rPr>
                        <a:t>NTM</a:t>
                      </a:r>
                    </a:p>
                  </a:txBody>
                  <a:tcPr marL="8545" marR="8545" marT="8545" marB="0" anchor="ctr">
                    <a:lnL>
                      <a:noFill/>
                    </a:lnL>
                    <a:lnR>
                      <a:noFill/>
                    </a:lnR>
                    <a:lnT>
                      <a:noFill/>
                    </a:lnT>
                    <a:lnB>
                      <a:noFill/>
                    </a:lnB>
                    <a:solidFill>
                      <a:srgbClr val="132E57"/>
                    </a:solidFill>
                  </a:tcPr>
                </a:tc>
                <a:tc>
                  <a:txBody>
                    <a:bodyPr/>
                    <a:lstStyle/>
                    <a:p>
                      <a:pPr algn="ctr" fontAlgn="ctr"/>
                      <a:r>
                        <a:rPr lang="en-US" sz="1000" b="1" i="0" u="none" strike="noStrike">
                          <a:solidFill>
                            <a:srgbClr val="FFFFFF"/>
                          </a:solidFill>
                          <a:effectLst/>
                          <a:latin typeface="Open Sans Light" panose="020B0606030504020204" pitchFamily="34" charset="0"/>
                        </a:rPr>
                        <a:t>2018E</a:t>
                      </a:r>
                    </a:p>
                  </a:txBody>
                  <a:tcPr marL="8545" marR="8545" marT="8545" marB="0" anchor="ctr">
                    <a:lnL>
                      <a:noFill/>
                    </a:lnL>
                    <a:lnR>
                      <a:noFill/>
                    </a:lnR>
                    <a:lnT>
                      <a:noFill/>
                    </a:lnT>
                    <a:lnB>
                      <a:noFill/>
                    </a:lnB>
                    <a:solidFill>
                      <a:srgbClr val="132E57"/>
                    </a:solidFill>
                  </a:tcPr>
                </a:tc>
                <a:extLst>
                  <a:ext uri="{0D108BD9-81ED-4DB2-BD59-A6C34878D82A}">
                    <a16:rowId xmlns:a16="http://schemas.microsoft.com/office/drawing/2014/main" val="3132691986"/>
                  </a:ext>
                </a:extLst>
              </a:tr>
              <a:tr h="145171">
                <a:tc>
                  <a:txBody>
                    <a:bodyPr/>
                    <a:lstStyle/>
                    <a:p>
                      <a:pPr algn="l" fontAlgn="b"/>
                      <a:endParaRPr lang="en-US" sz="1000" b="0" i="0" u="none" strike="noStrike">
                        <a:solidFill>
                          <a:srgbClr val="132E57"/>
                        </a:solidFill>
                        <a:effectLst/>
                        <a:latin typeface="Open Sans Light" panose="020B0606030504020204" pitchFamily="34" charset="0"/>
                      </a:endParaRPr>
                    </a:p>
                  </a:txBody>
                  <a:tcPr marL="8545" marR="8545" marT="8545" marB="0" anchor="b">
                    <a:lnL>
                      <a:noFill/>
                    </a:lnL>
                    <a:lnR>
                      <a:noFill/>
                    </a:lnR>
                    <a:lnT>
                      <a:noFill/>
                    </a:lnT>
                    <a:lnB>
                      <a:noFill/>
                    </a:lnB>
                  </a:tcPr>
                </a:tc>
                <a:tc>
                  <a:txBody>
                    <a:bodyPr/>
                    <a:lstStyle/>
                    <a:p>
                      <a:pPr algn="ctr" fontAlgn="b"/>
                      <a:endParaRPr lang="en-US" sz="1000" b="0" i="0" u="none" strike="noStrike">
                        <a:solidFill>
                          <a:srgbClr val="132E57"/>
                        </a:solidFill>
                        <a:effectLst/>
                        <a:latin typeface="Open Sans Light" panose="020B0606030504020204" pitchFamily="34" charset="0"/>
                      </a:endParaRPr>
                    </a:p>
                  </a:txBody>
                  <a:tcPr marL="8545" marR="8545" marT="8545" marB="0" anchor="b">
                    <a:lnL>
                      <a:noFill/>
                    </a:lnL>
                    <a:lnR>
                      <a:noFill/>
                    </a:lnR>
                    <a:lnT>
                      <a:noFill/>
                    </a:lnT>
                    <a:lnB>
                      <a:noFill/>
                    </a:lnB>
                  </a:tcPr>
                </a:tc>
                <a:tc>
                  <a:txBody>
                    <a:bodyPr/>
                    <a:lstStyle/>
                    <a:p>
                      <a:pPr algn="l" fontAlgn="b"/>
                      <a:endParaRPr lang="en-US" sz="1000" b="0" i="0" u="none" strike="noStrike">
                        <a:solidFill>
                          <a:srgbClr val="132E57"/>
                        </a:solidFill>
                        <a:effectLst/>
                        <a:latin typeface="Open Sans Light" panose="020B0606030504020204" pitchFamily="34" charset="0"/>
                      </a:endParaRPr>
                    </a:p>
                  </a:txBody>
                  <a:tcPr marL="8545" marR="8545" marT="8545" marB="0" anchor="b">
                    <a:lnL>
                      <a:noFill/>
                    </a:lnL>
                    <a:lnR>
                      <a:noFill/>
                    </a:lnR>
                    <a:lnT>
                      <a:noFill/>
                    </a:lnT>
                    <a:lnB>
                      <a:noFill/>
                    </a:lnB>
                  </a:tcPr>
                </a:tc>
                <a:tc>
                  <a:txBody>
                    <a:bodyPr/>
                    <a:lstStyle/>
                    <a:p>
                      <a:pPr algn="l" fontAlgn="b"/>
                      <a:endParaRPr lang="en-US" sz="1000" b="0" i="0" u="none" strike="noStrike">
                        <a:solidFill>
                          <a:srgbClr val="132E57"/>
                        </a:solidFill>
                        <a:effectLst/>
                        <a:latin typeface="Open Sans Light" panose="020B0606030504020204" pitchFamily="34" charset="0"/>
                      </a:endParaRPr>
                    </a:p>
                  </a:txBody>
                  <a:tcPr marL="8545" marR="8545" marT="8545" marB="0" anchor="b">
                    <a:lnL>
                      <a:noFill/>
                    </a:lnL>
                    <a:lnR>
                      <a:noFill/>
                    </a:lnR>
                    <a:lnT>
                      <a:noFill/>
                    </a:lnT>
                    <a:lnB>
                      <a:noFill/>
                    </a:lnB>
                  </a:tcPr>
                </a:tc>
                <a:tc>
                  <a:txBody>
                    <a:bodyPr/>
                    <a:lstStyle/>
                    <a:p>
                      <a:pPr algn="l" fontAlgn="b"/>
                      <a:endParaRPr lang="en-US" sz="1000" b="0" i="0" u="none" strike="noStrike">
                        <a:solidFill>
                          <a:srgbClr val="132E57"/>
                        </a:solidFill>
                        <a:effectLst/>
                        <a:latin typeface="Open Sans Light" panose="020B0606030504020204" pitchFamily="34" charset="0"/>
                      </a:endParaRPr>
                    </a:p>
                  </a:txBody>
                  <a:tcPr marL="8545" marR="8545" marT="8545" marB="0" anchor="b">
                    <a:lnL>
                      <a:noFill/>
                    </a:lnL>
                    <a:lnR>
                      <a:noFill/>
                    </a:lnR>
                    <a:lnT>
                      <a:noFill/>
                    </a:lnT>
                    <a:lnB>
                      <a:noFill/>
                    </a:lnB>
                  </a:tcPr>
                </a:tc>
                <a:tc>
                  <a:txBody>
                    <a:bodyPr/>
                    <a:lstStyle/>
                    <a:p>
                      <a:pPr algn="l" fontAlgn="b"/>
                      <a:endParaRPr lang="en-US" sz="1000" b="0" i="0" u="none" strike="noStrike">
                        <a:solidFill>
                          <a:srgbClr val="132E57"/>
                        </a:solidFill>
                        <a:effectLst/>
                        <a:latin typeface="Open Sans Light" panose="020B0606030504020204" pitchFamily="34" charset="0"/>
                      </a:endParaRPr>
                    </a:p>
                  </a:txBody>
                  <a:tcPr marL="8545" marR="8545" marT="8545" marB="0" anchor="b">
                    <a:lnL>
                      <a:noFill/>
                    </a:lnL>
                    <a:lnR>
                      <a:noFill/>
                    </a:lnR>
                    <a:lnT>
                      <a:noFill/>
                    </a:lnT>
                    <a:lnB>
                      <a:noFill/>
                    </a:lnB>
                  </a:tcPr>
                </a:tc>
                <a:tc>
                  <a:txBody>
                    <a:bodyPr/>
                    <a:lstStyle/>
                    <a:p>
                      <a:pPr algn="l" fontAlgn="b"/>
                      <a:endParaRPr lang="en-US" sz="1000" b="0" i="0" u="none" strike="noStrike">
                        <a:solidFill>
                          <a:srgbClr val="132E57"/>
                        </a:solidFill>
                        <a:effectLst/>
                        <a:latin typeface="Open Sans Light" panose="020B0606030504020204" pitchFamily="34" charset="0"/>
                      </a:endParaRPr>
                    </a:p>
                  </a:txBody>
                  <a:tcPr marL="8545" marR="8545" marT="8545" marB="0" anchor="b">
                    <a:lnL>
                      <a:noFill/>
                    </a:lnL>
                    <a:lnR>
                      <a:noFill/>
                    </a:lnR>
                    <a:lnT>
                      <a:noFill/>
                    </a:lnT>
                    <a:lnB>
                      <a:noFill/>
                    </a:lnB>
                  </a:tcPr>
                </a:tc>
                <a:tc>
                  <a:txBody>
                    <a:bodyPr/>
                    <a:lstStyle/>
                    <a:p>
                      <a:pPr algn="l" fontAlgn="b"/>
                      <a:endParaRPr lang="en-US" sz="1000" b="0" i="0" u="none" strike="noStrike">
                        <a:solidFill>
                          <a:srgbClr val="132E57"/>
                        </a:solidFill>
                        <a:effectLst/>
                        <a:latin typeface="Open Sans Light" panose="020B0606030504020204" pitchFamily="34" charset="0"/>
                      </a:endParaRPr>
                    </a:p>
                  </a:txBody>
                  <a:tcPr marL="8545" marR="8545" marT="8545" marB="0" anchor="b">
                    <a:lnL>
                      <a:noFill/>
                    </a:lnL>
                    <a:lnR>
                      <a:noFill/>
                    </a:lnR>
                    <a:lnT>
                      <a:noFill/>
                    </a:lnT>
                    <a:lnB>
                      <a:noFill/>
                    </a:lnB>
                  </a:tcPr>
                </a:tc>
                <a:tc>
                  <a:txBody>
                    <a:bodyPr/>
                    <a:lstStyle/>
                    <a:p>
                      <a:pPr algn="l" fontAlgn="b"/>
                      <a:endParaRPr lang="en-US" sz="1000" b="0" i="0" u="none" strike="noStrike">
                        <a:solidFill>
                          <a:srgbClr val="132E57"/>
                        </a:solidFill>
                        <a:effectLst/>
                        <a:latin typeface="Open Sans Light" panose="020B0606030504020204" pitchFamily="34" charset="0"/>
                      </a:endParaRPr>
                    </a:p>
                  </a:txBody>
                  <a:tcPr marL="8545" marR="8545" marT="8545" marB="0" anchor="b">
                    <a:lnL>
                      <a:noFill/>
                    </a:lnL>
                    <a:lnR>
                      <a:noFill/>
                    </a:lnR>
                    <a:lnT>
                      <a:noFill/>
                    </a:lnT>
                    <a:lnB>
                      <a:noFill/>
                    </a:lnB>
                  </a:tcPr>
                </a:tc>
                <a:tc>
                  <a:txBody>
                    <a:bodyPr/>
                    <a:lstStyle/>
                    <a:p>
                      <a:pPr algn="l" fontAlgn="b"/>
                      <a:endParaRPr lang="en-US" sz="1000" b="0" i="0" u="none" strike="noStrike">
                        <a:solidFill>
                          <a:srgbClr val="132E57"/>
                        </a:solidFill>
                        <a:effectLst/>
                        <a:latin typeface="Open Sans Light" panose="020B0606030504020204" pitchFamily="34" charset="0"/>
                      </a:endParaRPr>
                    </a:p>
                  </a:txBody>
                  <a:tcPr marL="8545" marR="8545" marT="8545" marB="0" anchor="b">
                    <a:lnL>
                      <a:noFill/>
                    </a:lnL>
                    <a:lnR>
                      <a:noFill/>
                    </a:lnR>
                    <a:lnT>
                      <a:noFill/>
                    </a:lnT>
                    <a:lnB>
                      <a:noFill/>
                    </a:lnB>
                  </a:tcPr>
                </a:tc>
                <a:tc>
                  <a:txBody>
                    <a:bodyPr/>
                    <a:lstStyle/>
                    <a:p>
                      <a:pPr algn="l" fontAlgn="b"/>
                      <a:endParaRPr lang="en-US" sz="1000" b="0" i="0" u="none" strike="noStrike">
                        <a:solidFill>
                          <a:srgbClr val="132E57"/>
                        </a:solidFill>
                        <a:effectLst/>
                        <a:latin typeface="Open Sans Light" panose="020B0606030504020204" pitchFamily="34" charset="0"/>
                      </a:endParaRPr>
                    </a:p>
                  </a:txBody>
                  <a:tcPr marL="8545" marR="8545" marT="8545" marB="0" anchor="b">
                    <a:lnL>
                      <a:noFill/>
                    </a:lnL>
                    <a:lnR>
                      <a:noFill/>
                    </a:lnR>
                    <a:lnT>
                      <a:noFill/>
                    </a:lnT>
                    <a:lnB>
                      <a:noFill/>
                    </a:lnB>
                  </a:tcPr>
                </a:tc>
                <a:tc>
                  <a:txBody>
                    <a:bodyPr/>
                    <a:lstStyle/>
                    <a:p>
                      <a:pPr algn="l" fontAlgn="b"/>
                      <a:endParaRPr lang="en-US" sz="1000" b="0" i="0" u="none" strike="noStrike">
                        <a:solidFill>
                          <a:srgbClr val="132E57"/>
                        </a:solidFill>
                        <a:effectLst/>
                        <a:latin typeface="Open Sans Light" panose="020B0606030504020204" pitchFamily="34" charset="0"/>
                      </a:endParaRPr>
                    </a:p>
                  </a:txBody>
                  <a:tcPr marL="8545" marR="8545" marT="8545" marB="0" anchor="b">
                    <a:lnL>
                      <a:noFill/>
                    </a:lnL>
                    <a:lnR>
                      <a:noFill/>
                    </a:lnR>
                    <a:lnT>
                      <a:noFill/>
                    </a:lnT>
                    <a:lnB>
                      <a:noFill/>
                    </a:lnB>
                  </a:tcPr>
                </a:tc>
                <a:tc>
                  <a:txBody>
                    <a:bodyPr/>
                    <a:lstStyle/>
                    <a:p>
                      <a:pPr algn="l" fontAlgn="b"/>
                      <a:endParaRPr lang="en-US" sz="1000" b="0" i="0" u="none" strike="noStrike">
                        <a:solidFill>
                          <a:srgbClr val="132E57"/>
                        </a:solidFill>
                        <a:effectLst/>
                        <a:latin typeface="Open Sans Light" panose="020B0606030504020204" pitchFamily="34" charset="0"/>
                      </a:endParaRPr>
                    </a:p>
                  </a:txBody>
                  <a:tcPr marL="8545" marR="8545" marT="8545" marB="0" anchor="b">
                    <a:lnL>
                      <a:noFill/>
                    </a:lnL>
                    <a:lnR>
                      <a:noFill/>
                    </a:lnR>
                    <a:lnT>
                      <a:noFill/>
                    </a:lnT>
                    <a:lnB>
                      <a:noFill/>
                    </a:lnB>
                  </a:tcPr>
                </a:tc>
                <a:tc>
                  <a:txBody>
                    <a:bodyPr/>
                    <a:lstStyle/>
                    <a:p>
                      <a:pPr algn="l" fontAlgn="b"/>
                      <a:endParaRPr lang="en-US" sz="1000" b="0" i="0" u="none" strike="noStrike">
                        <a:solidFill>
                          <a:srgbClr val="132E57"/>
                        </a:solidFill>
                        <a:effectLst/>
                        <a:latin typeface="Open Sans Light" panose="020B0606030504020204" pitchFamily="34" charset="0"/>
                      </a:endParaRPr>
                    </a:p>
                  </a:txBody>
                  <a:tcPr marL="8545" marR="8545" marT="8545" marB="0" anchor="b">
                    <a:lnL>
                      <a:noFill/>
                    </a:lnL>
                    <a:lnR>
                      <a:noFill/>
                    </a:lnR>
                    <a:lnT>
                      <a:noFill/>
                    </a:lnT>
                    <a:lnB>
                      <a:noFill/>
                    </a:lnB>
                  </a:tcPr>
                </a:tc>
                <a:tc>
                  <a:txBody>
                    <a:bodyPr/>
                    <a:lstStyle/>
                    <a:p>
                      <a:pPr algn="l" fontAlgn="b"/>
                      <a:endParaRPr lang="en-US" sz="1000" b="0" i="0" u="none" strike="noStrike">
                        <a:solidFill>
                          <a:srgbClr val="132E57"/>
                        </a:solidFill>
                        <a:effectLst/>
                        <a:latin typeface="Open Sans Light" panose="020B0606030504020204" pitchFamily="34" charset="0"/>
                      </a:endParaRPr>
                    </a:p>
                  </a:txBody>
                  <a:tcPr marL="8545" marR="8545" marT="8545" marB="0" anchor="b">
                    <a:lnL>
                      <a:noFill/>
                    </a:lnL>
                    <a:lnR>
                      <a:noFill/>
                    </a:lnR>
                    <a:lnT>
                      <a:noFill/>
                    </a:lnT>
                    <a:lnB>
                      <a:noFill/>
                    </a:lnB>
                  </a:tcPr>
                </a:tc>
                <a:tc>
                  <a:txBody>
                    <a:bodyPr/>
                    <a:lstStyle/>
                    <a:p>
                      <a:pPr algn="l" fontAlgn="b"/>
                      <a:endParaRPr lang="en-US" sz="1000" b="0" i="0" u="none" strike="noStrike">
                        <a:solidFill>
                          <a:srgbClr val="132E57"/>
                        </a:solidFill>
                        <a:effectLst/>
                        <a:latin typeface="Open Sans Light" panose="020B0606030504020204" pitchFamily="34" charset="0"/>
                      </a:endParaRPr>
                    </a:p>
                  </a:txBody>
                  <a:tcPr marL="8545" marR="8545" marT="8545" marB="0" anchor="b">
                    <a:lnL>
                      <a:noFill/>
                    </a:lnL>
                    <a:lnR>
                      <a:noFill/>
                    </a:lnR>
                    <a:lnT>
                      <a:noFill/>
                    </a:lnT>
                    <a:lnB>
                      <a:noFill/>
                    </a:lnB>
                  </a:tcPr>
                </a:tc>
                <a:tc>
                  <a:txBody>
                    <a:bodyPr/>
                    <a:lstStyle/>
                    <a:p>
                      <a:pPr algn="l" fontAlgn="b"/>
                      <a:endParaRPr lang="en-US" sz="1000" b="0" i="0" u="none" strike="noStrike">
                        <a:solidFill>
                          <a:srgbClr val="132E57"/>
                        </a:solidFill>
                        <a:effectLst/>
                        <a:latin typeface="Open Sans Light" panose="020B0606030504020204" pitchFamily="34" charset="0"/>
                      </a:endParaRPr>
                    </a:p>
                  </a:txBody>
                  <a:tcPr marL="8545" marR="8545" marT="8545" marB="0" anchor="b">
                    <a:lnL>
                      <a:noFill/>
                    </a:lnL>
                    <a:lnR>
                      <a:noFill/>
                    </a:lnR>
                    <a:lnT>
                      <a:noFill/>
                    </a:lnT>
                    <a:lnB>
                      <a:noFill/>
                    </a:lnB>
                  </a:tcPr>
                </a:tc>
                <a:extLst>
                  <a:ext uri="{0D108BD9-81ED-4DB2-BD59-A6C34878D82A}">
                    <a16:rowId xmlns:a16="http://schemas.microsoft.com/office/drawing/2014/main" val="246779377"/>
                  </a:ext>
                </a:extLst>
              </a:tr>
              <a:tr h="174696">
                <a:tc>
                  <a:txBody>
                    <a:bodyPr/>
                    <a:lstStyle/>
                    <a:p>
                      <a:pPr algn="l" fontAlgn="b"/>
                      <a:r>
                        <a:rPr lang="en-US" sz="1000" b="0" i="0" u="none" strike="noStrike">
                          <a:solidFill>
                            <a:srgbClr val="132E57"/>
                          </a:solidFill>
                          <a:effectLst/>
                          <a:latin typeface="Open Sans Light" panose="020B0606030504020204" pitchFamily="34" charset="0"/>
                        </a:rPr>
                        <a:t>Competitor A</a:t>
                      </a:r>
                    </a:p>
                  </a:txBody>
                  <a:tcPr marL="76902"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A.TO</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$41.00</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$8,015</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$7,573</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2.0x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5.0x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3.6x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2.3x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10.7x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9.3x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10.4x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7.6x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100.7x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54.8x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51.6x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40.6x</a:t>
                      </a:r>
                    </a:p>
                  </a:txBody>
                  <a:tcPr marL="8545" marR="8545" marT="8545" marB="0" anchor="b">
                    <a:lnL>
                      <a:noFill/>
                    </a:lnL>
                    <a:lnR>
                      <a:noFill/>
                    </a:lnR>
                    <a:lnT>
                      <a:noFill/>
                    </a:lnT>
                    <a:lnB>
                      <a:noFill/>
                    </a:lnB>
                    <a:solidFill>
                      <a:srgbClr val="F2F2F2"/>
                    </a:solidFill>
                  </a:tcPr>
                </a:tc>
                <a:extLst>
                  <a:ext uri="{0D108BD9-81ED-4DB2-BD59-A6C34878D82A}">
                    <a16:rowId xmlns:a16="http://schemas.microsoft.com/office/drawing/2014/main" val="2747110370"/>
                  </a:ext>
                </a:extLst>
              </a:tr>
              <a:tr h="174696">
                <a:tc>
                  <a:txBody>
                    <a:bodyPr/>
                    <a:lstStyle/>
                    <a:p>
                      <a:pPr algn="l" fontAlgn="b"/>
                      <a:r>
                        <a:rPr lang="en-US" sz="1000" b="0" i="0" u="none" strike="noStrike">
                          <a:solidFill>
                            <a:srgbClr val="132E57"/>
                          </a:solidFill>
                          <a:effectLst/>
                          <a:latin typeface="Open Sans Light" panose="020B0606030504020204" pitchFamily="34" charset="0"/>
                        </a:rPr>
                        <a:t>Competitor B</a:t>
                      </a:r>
                    </a:p>
                  </a:txBody>
                  <a:tcPr marL="76902"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B.TO</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$3.59</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$2,494</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$3,104</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3.1x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6.6x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5.7x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4.9x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7.5x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15.2x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13.9x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5.5x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109.3x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53.8x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64.7x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48.6x</a:t>
                      </a:r>
                    </a:p>
                  </a:txBody>
                  <a:tcPr marL="8545" marR="8545" marT="8545" marB="0" anchor="b">
                    <a:lnL>
                      <a:noFill/>
                    </a:lnL>
                    <a:lnR>
                      <a:noFill/>
                    </a:lnR>
                    <a:lnT>
                      <a:noFill/>
                    </a:lnT>
                    <a:lnB>
                      <a:noFill/>
                    </a:lnB>
                    <a:solidFill>
                      <a:srgbClr val="F2F2F2"/>
                    </a:solidFill>
                  </a:tcPr>
                </a:tc>
                <a:extLst>
                  <a:ext uri="{0D108BD9-81ED-4DB2-BD59-A6C34878D82A}">
                    <a16:rowId xmlns:a16="http://schemas.microsoft.com/office/drawing/2014/main" val="1370147221"/>
                  </a:ext>
                </a:extLst>
              </a:tr>
              <a:tr h="174696">
                <a:tc>
                  <a:txBody>
                    <a:bodyPr/>
                    <a:lstStyle/>
                    <a:p>
                      <a:pPr algn="l" fontAlgn="b"/>
                      <a:r>
                        <a:rPr lang="en-US" sz="1000" b="0" i="0" u="none" strike="noStrike">
                          <a:solidFill>
                            <a:srgbClr val="132E57"/>
                          </a:solidFill>
                          <a:effectLst/>
                          <a:latin typeface="Open Sans Light" panose="020B0606030504020204" pitchFamily="34" charset="0"/>
                        </a:rPr>
                        <a:t>Competitor C</a:t>
                      </a:r>
                    </a:p>
                  </a:txBody>
                  <a:tcPr marL="76902"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C.TO</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$27.22</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$6,116</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$6,722</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3.9x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2.0x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6.4x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5.5x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11.9x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11.2x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10.8x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11.9x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94.7x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62.2x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43.3x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43.5x</a:t>
                      </a:r>
                    </a:p>
                  </a:txBody>
                  <a:tcPr marL="8545" marR="8545" marT="8545" marB="0" anchor="b">
                    <a:lnL>
                      <a:noFill/>
                    </a:lnL>
                    <a:lnR>
                      <a:noFill/>
                    </a:lnR>
                    <a:lnT>
                      <a:noFill/>
                    </a:lnT>
                    <a:lnB>
                      <a:noFill/>
                    </a:lnB>
                    <a:solidFill>
                      <a:srgbClr val="F2F2F2"/>
                    </a:solidFill>
                  </a:tcPr>
                </a:tc>
                <a:extLst>
                  <a:ext uri="{0D108BD9-81ED-4DB2-BD59-A6C34878D82A}">
                    <a16:rowId xmlns:a16="http://schemas.microsoft.com/office/drawing/2014/main" val="2198950088"/>
                  </a:ext>
                </a:extLst>
              </a:tr>
              <a:tr h="174696">
                <a:tc>
                  <a:txBody>
                    <a:bodyPr/>
                    <a:lstStyle/>
                    <a:p>
                      <a:pPr algn="l" fontAlgn="b"/>
                      <a:r>
                        <a:rPr lang="en-US" sz="1000" b="0" i="0" u="none" strike="noStrike">
                          <a:solidFill>
                            <a:srgbClr val="132E57"/>
                          </a:solidFill>
                          <a:effectLst/>
                          <a:latin typeface="Open Sans Light" panose="020B0606030504020204" pitchFamily="34" charset="0"/>
                        </a:rPr>
                        <a:t>Competitor D</a:t>
                      </a:r>
                    </a:p>
                  </a:txBody>
                  <a:tcPr marL="76902"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D.TO</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$16.78</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$4,278</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$4,606</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5.8x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5.9x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5.9x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1.2x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7.7x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6.1x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5.0x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14.0x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89.8x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64.2x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65.4x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52.5x</a:t>
                      </a:r>
                    </a:p>
                  </a:txBody>
                  <a:tcPr marL="8545" marR="8545" marT="8545" marB="0" anchor="b">
                    <a:lnL>
                      <a:noFill/>
                    </a:lnL>
                    <a:lnR>
                      <a:noFill/>
                    </a:lnR>
                    <a:lnT>
                      <a:noFill/>
                    </a:lnT>
                    <a:lnB>
                      <a:noFill/>
                    </a:lnB>
                    <a:solidFill>
                      <a:srgbClr val="F2F2F2"/>
                    </a:solidFill>
                  </a:tcPr>
                </a:tc>
                <a:extLst>
                  <a:ext uri="{0D108BD9-81ED-4DB2-BD59-A6C34878D82A}">
                    <a16:rowId xmlns:a16="http://schemas.microsoft.com/office/drawing/2014/main" val="4020081868"/>
                  </a:ext>
                </a:extLst>
              </a:tr>
              <a:tr h="174696">
                <a:tc>
                  <a:txBody>
                    <a:bodyPr/>
                    <a:lstStyle/>
                    <a:p>
                      <a:pPr algn="l" fontAlgn="b"/>
                      <a:r>
                        <a:rPr lang="en-US" sz="1000" b="0" i="0" u="none" strike="noStrike">
                          <a:solidFill>
                            <a:srgbClr val="132E57"/>
                          </a:solidFill>
                          <a:effectLst/>
                          <a:latin typeface="Open Sans Light" panose="020B0606030504020204" pitchFamily="34" charset="0"/>
                        </a:rPr>
                        <a:t>Competitor E</a:t>
                      </a:r>
                    </a:p>
                  </a:txBody>
                  <a:tcPr marL="76902"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E.TO</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$13.99</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$2,533</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$2,952</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4.5x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3.9x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1.8x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2.6x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6.8x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5.8x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13.2x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6.8x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105.1x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67.8x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61.3x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56.0x</a:t>
                      </a:r>
                    </a:p>
                  </a:txBody>
                  <a:tcPr marL="8545" marR="8545" marT="8545" marB="0" anchor="b">
                    <a:lnL>
                      <a:noFill/>
                    </a:lnL>
                    <a:lnR>
                      <a:noFill/>
                    </a:lnR>
                    <a:lnT>
                      <a:noFill/>
                    </a:lnT>
                    <a:lnB>
                      <a:noFill/>
                    </a:lnB>
                    <a:solidFill>
                      <a:srgbClr val="F2F2F2"/>
                    </a:solidFill>
                  </a:tcPr>
                </a:tc>
                <a:extLst>
                  <a:ext uri="{0D108BD9-81ED-4DB2-BD59-A6C34878D82A}">
                    <a16:rowId xmlns:a16="http://schemas.microsoft.com/office/drawing/2014/main" val="2269359633"/>
                  </a:ext>
                </a:extLst>
              </a:tr>
              <a:tr h="174696">
                <a:tc>
                  <a:txBody>
                    <a:bodyPr/>
                    <a:lstStyle/>
                    <a:p>
                      <a:pPr algn="l" fontAlgn="b"/>
                      <a:r>
                        <a:rPr lang="en-US" sz="1000" b="0" i="0" u="none" strike="noStrike">
                          <a:solidFill>
                            <a:srgbClr val="132E57"/>
                          </a:solidFill>
                          <a:effectLst/>
                          <a:latin typeface="Open Sans Light" panose="020B0606030504020204" pitchFamily="34" charset="0"/>
                        </a:rPr>
                        <a:t>Competitor F</a:t>
                      </a:r>
                    </a:p>
                  </a:txBody>
                  <a:tcPr marL="76902"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F.TO</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$26.37</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$10,190</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$11,025</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7.0x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7.2x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5.1x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6.1x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9.1x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15.2x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7.3x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10.9x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93.7x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70.6x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41.7x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55.0x</a:t>
                      </a:r>
                    </a:p>
                  </a:txBody>
                  <a:tcPr marL="8545" marR="8545" marT="8545" marB="0" anchor="b">
                    <a:lnL>
                      <a:noFill/>
                    </a:lnL>
                    <a:lnR>
                      <a:noFill/>
                    </a:lnR>
                    <a:lnT>
                      <a:noFill/>
                    </a:lnT>
                    <a:lnB>
                      <a:noFill/>
                    </a:lnB>
                    <a:solidFill>
                      <a:srgbClr val="F2F2F2"/>
                    </a:solidFill>
                  </a:tcPr>
                </a:tc>
                <a:extLst>
                  <a:ext uri="{0D108BD9-81ED-4DB2-BD59-A6C34878D82A}">
                    <a16:rowId xmlns:a16="http://schemas.microsoft.com/office/drawing/2014/main" val="3588887375"/>
                  </a:ext>
                </a:extLst>
              </a:tr>
              <a:tr h="174696">
                <a:tc>
                  <a:txBody>
                    <a:bodyPr/>
                    <a:lstStyle/>
                    <a:p>
                      <a:pPr algn="l" fontAlgn="b"/>
                      <a:r>
                        <a:rPr lang="en-US" sz="1000" b="0" i="0" u="none" strike="noStrike">
                          <a:solidFill>
                            <a:srgbClr val="132E57"/>
                          </a:solidFill>
                          <a:effectLst/>
                          <a:latin typeface="Open Sans Light" panose="020B0606030504020204" pitchFamily="34" charset="0"/>
                        </a:rPr>
                        <a:t>Competitor G</a:t>
                      </a:r>
                    </a:p>
                  </a:txBody>
                  <a:tcPr marL="76902"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G.TO</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$22.48</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$2,559</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$2,349</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3.5x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6.7x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2.3x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2.6x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7.9x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13.0x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7.2x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7.4x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113.5x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64.7x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62.1x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dirty="0">
                          <a:solidFill>
                            <a:srgbClr val="132E57"/>
                          </a:solidFill>
                          <a:effectLst/>
                          <a:latin typeface="Open Sans Light" panose="020B0606030504020204" pitchFamily="34" charset="0"/>
                        </a:rPr>
                        <a:t>55.9x</a:t>
                      </a:r>
                    </a:p>
                  </a:txBody>
                  <a:tcPr marL="8545" marR="8545" marT="8545" marB="0" anchor="b">
                    <a:lnL>
                      <a:noFill/>
                    </a:lnL>
                    <a:lnR>
                      <a:noFill/>
                    </a:lnR>
                    <a:lnT>
                      <a:noFill/>
                    </a:lnT>
                    <a:lnB>
                      <a:noFill/>
                    </a:lnB>
                    <a:solidFill>
                      <a:srgbClr val="F2F2F2"/>
                    </a:solidFill>
                  </a:tcPr>
                </a:tc>
                <a:extLst>
                  <a:ext uri="{0D108BD9-81ED-4DB2-BD59-A6C34878D82A}">
                    <a16:rowId xmlns:a16="http://schemas.microsoft.com/office/drawing/2014/main" val="3368269831"/>
                  </a:ext>
                </a:extLst>
              </a:tr>
              <a:tr h="174696">
                <a:tc>
                  <a:txBody>
                    <a:bodyPr/>
                    <a:lstStyle/>
                    <a:p>
                      <a:pPr algn="l" fontAlgn="b"/>
                      <a:r>
                        <a:rPr lang="en-US" sz="1000" b="0" i="0" u="none" strike="noStrike">
                          <a:solidFill>
                            <a:srgbClr val="132E57"/>
                          </a:solidFill>
                          <a:effectLst/>
                          <a:latin typeface="Open Sans Light" panose="020B0606030504020204" pitchFamily="34" charset="0"/>
                        </a:rPr>
                        <a:t>Competitor H</a:t>
                      </a:r>
                    </a:p>
                  </a:txBody>
                  <a:tcPr marL="76902"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H.TO</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$17.68</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$7,358</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$7,215</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5.5x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5.2x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2.4x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0.8x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7.2x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9.6x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7.9x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6.4x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90.6x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47.4x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51.7x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57.7x</a:t>
                      </a:r>
                    </a:p>
                  </a:txBody>
                  <a:tcPr marL="8545" marR="8545" marT="8545" marB="0" anchor="b">
                    <a:lnL>
                      <a:noFill/>
                    </a:lnL>
                    <a:lnR>
                      <a:noFill/>
                    </a:lnR>
                    <a:lnT>
                      <a:noFill/>
                    </a:lnT>
                    <a:lnB>
                      <a:noFill/>
                    </a:lnB>
                    <a:solidFill>
                      <a:srgbClr val="F2F2F2"/>
                    </a:solidFill>
                  </a:tcPr>
                </a:tc>
                <a:extLst>
                  <a:ext uri="{0D108BD9-81ED-4DB2-BD59-A6C34878D82A}">
                    <a16:rowId xmlns:a16="http://schemas.microsoft.com/office/drawing/2014/main" val="2813547759"/>
                  </a:ext>
                </a:extLst>
              </a:tr>
              <a:tr h="174696">
                <a:tc>
                  <a:txBody>
                    <a:bodyPr/>
                    <a:lstStyle/>
                    <a:p>
                      <a:pPr algn="l" fontAlgn="b"/>
                      <a:r>
                        <a:rPr lang="en-US" sz="1000" b="0" i="0" u="none" strike="noStrike">
                          <a:solidFill>
                            <a:srgbClr val="132E57"/>
                          </a:solidFill>
                          <a:effectLst/>
                          <a:latin typeface="Open Sans Light" panose="020B0606030504020204" pitchFamily="34" charset="0"/>
                        </a:rPr>
                        <a:t>Competitor I</a:t>
                      </a:r>
                    </a:p>
                  </a:txBody>
                  <a:tcPr marL="76902"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I.TO</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$13.80</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$7,744</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$7,376</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3.9x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3.5x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2.9x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2.7x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10.5x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dirty="0">
                          <a:solidFill>
                            <a:srgbClr val="132E57"/>
                          </a:solidFill>
                          <a:effectLst/>
                          <a:latin typeface="Open Sans Light" panose="020B0606030504020204" pitchFamily="34" charset="0"/>
                        </a:rPr>
                        <a:t>9.5x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9.0x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8.5x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99.5x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51.8x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49.7x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39.6x</a:t>
                      </a:r>
                    </a:p>
                  </a:txBody>
                  <a:tcPr marL="8545" marR="8545" marT="8545" marB="0" anchor="b">
                    <a:lnL>
                      <a:noFill/>
                    </a:lnL>
                    <a:lnR>
                      <a:noFill/>
                    </a:lnR>
                    <a:lnT>
                      <a:noFill/>
                    </a:lnT>
                    <a:lnB>
                      <a:noFill/>
                    </a:lnB>
                    <a:solidFill>
                      <a:srgbClr val="F2F2F2"/>
                    </a:solidFill>
                  </a:tcPr>
                </a:tc>
                <a:extLst>
                  <a:ext uri="{0D108BD9-81ED-4DB2-BD59-A6C34878D82A}">
                    <a16:rowId xmlns:a16="http://schemas.microsoft.com/office/drawing/2014/main" val="1518174015"/>
                  </a:ext>
                </a:extLst>
              </a:tr>
              <a:tr h="145171">
                <a:tc>
                  <a:txBody>
                    <a:bodyPr/>
                    <a:lstStyle/>
                    <a:p>
                      <a:pPr algn="l" fontAlgn="b"/>
                      <a:endParaRPr lang="en-US" sz="1000" b="0" i="0" u="none" strike="noStrike">
                        <a:solidFill>
                          <a:srgbClr val="132E57"/>
                        </a:solidFill>
                        <a:effectLst/>
                        <a:latin typeface="Open Sans Light" panose="020B0606030504020204" pitchFamily="34" charset="0"/>
                      </a:endParaRPr>
                    </a:p>
                  </a:txBody>
                  <a:tcPr marL="8545" marR="8545" marT="854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000" b="0" i="0" u="none" strike="noStrike">
                        <a:solidFill>
                          <a:srgbClr val="132E57"/>
                        </a:solidFill>
                        <a:effectLst/>
                        <a:latin typeface="Open Sans Light" panose="020B0606030504020204" pitchFamily="34" charset="0"/>
                      </a:endParaRPr>
                    </a:p>
                  </a:txBody>
                  <a:tcPr marL="8545" marR="8545" marT="854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132E57"/>
                        </a:solidFill>
                        <a:effectLst/>
                        <a:latin typeface="Open Sans Light" panose="020B0606030504020204" pitchFamily="34" charset="0"/>
                      </a:endParaRPr>
                    </a:p>
                  </a:txBody>
                  <a:tcPr marL="8545" marR="8545" marT="854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132E57"/>
                        </a:solidFill>
                        <a:effectLst/>
                        <a:latin typeface="Open Sans Light" panose="020B0606030504020204" pitchFamily="34" charset="0"/>
                      </a:endParaRPr>
                    </a:p>
                  </a:txBody>
                  <a:tcPr marL="8545" marR="8545" marT="854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132E57"/>
                        </a:solidFill>
                        <a:effectLst/>
                        <a:latin typeface="Open Sans Light" panose="020B0606030504020204" pitchFamily="34" charset="0"/>
                      </a:endParaRPr>
                    </a:p>
                  </a:txBody>
                  <a:tcPr marL="8545" marR="8545" marT="854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132E57"/>
                        </a:solidFill>
                        <a:effectLst/>
                        <a:latin typeface="Open Sans Light" panose="020B0606030504020204" pitchFamily="34" charset="0"/>
                      </a:endParaRPr>
                    </a:p>
                  </a:txBody>
                  <a:tcPr marL="8545" marR="8545" marT="854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132E57"/>
                        </a:solidFill>
                        <a:effectLst/>
                        <a:latin typeface="Open Sans Light" panose="020B0606030504020204" pitchFamily="34" charset="0"/>
                      </a:endParaRPr>
                    </a:p>
                  </a:txBody>
                  <a:tcPr marL="8545" marR="8545" marT="854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132E57"/>
                        </a:solidFill>
                        <a:effectLst/>
                        <a:latin typeface="Open Sans Light" panose="020B0606030504020204" pitchFamily="34" charset="0"/>
                      </a:endParaRPr>
                    </a:p>
                  </a:txBody>
                  <a:tcPr marL="8545" marR="8545" marT="854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132E57"/>
                        </a:solidFill>
                        <a:effectLst/>
                        <a:latin typeface="Open Sans Light" panose="020B0606030504020204" pitchFamily="34" charset="0"/>
                      </a:endParaRPr>
                    </a:p>
                  </a:txBody>
                  <a:tcPr marL="8545" marR="8545" marT="854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132E57"/>
                        </a:solidFill>
                        <a:effectLst/>
                        <a:latin typeface="Open Sans Light" panose="020B0606030504020204" pitchFamily="34" charset="0"/>
                      </a:endParaRPr>
                    </a:p>
                  </a:txBody>
                  <a:tcPr marL="8545" marR="8545" marT="854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132E57"/>
                        </a:solidFill>
                        <a:effectLst/>
                        <a:latin typeface="Open Sans Light" panose="020B0606030504020204" pitchFamily="34" charset="0"/>
                      </a:endParaRPr>
                    </a:p>
                  </a:txBody>
                  <a:tcPr marL="8545" marR="8545" marT="854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132E57"/>
                        </a:solidFill>
                        <a:effectLst/>
                        <a:latin typeface="Open Sans Light" panose="020B0606030504020204" pitchFamily="34" charset="0"/>
                      </a:endParaRPr>
                    </a:p>
                  </a:txBody>
                  <a:tcPr marL="8545" marR="8545" marT="854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132E57"/>
                        </a:solidFill>
                        <a:effectLst/>
                        <a:latin typeface="Open Sans Light" panose="020B0606030504020204" pitchFamily="34" charset="0"/>
                      </a:endParaRPr>
                    </a:p>
                  </a:txBody>
                  <a:tcPr marL="8545" marR="8545" marT="854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132E57"/>
                        </a:solidFill>
                        <a:effectLst/>
                        <a:latin typeface="Open Sans Light" panose="020B0606030504020204" pitchFamily="34" charset="0"/>
                      </a:endParaRPr>
                    </a:p>
                  </a:txBody>
                  <a:tcPr marL="8545" marR="8545" marT="854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132E57"/>
                        </a:solidFill>
                        <a:effectLst/>
                        <a:latin typeface="Open Sans Light" panose="020B0606030504020204" pitchFamily="34" charset="0"/>
                      </a:endParaRPr>
                    </a:p>
                  </a:txBody>
                  <a:tcPr marL="8545" marR="8545" marT="854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132E57"/>
                        </a:solidFill>
                        <a:effectLst/>
                        <a:latin typeface="Open Sans Light" panose="020B0606030504020204" pitchFamily="34" charset="0"/>
                      </a:endParaRPr>
                    </a:p>
                  </a:txBody>
                  <a:tcPr marL="8545" marR="8545" marT="854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132E57"/>
                        </a:solidFill>
                        <a:effectLst/>
                        <a:latin typeface="Open Sans Light" panose="020B0606030504020204" pitchFamily="34" charset="0"/>
                      </a:endParaRPr>
                    </a:p>
                  </a:txBody>
                  <a:tcPr marL="8545" marR="8545" marT="8545"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78767969"/>
                  </a:ext>
                </a:extLst>
              </a:tr>
              <a:tr h="184972">
                <a:tc>
                  <a:txBody>
                    <a:bodyPr/>
                    <a:lstStyle/>
                    <a:p>
                      <a:pPr algn="l" fontAlgn="b"/>
                      <a:r>
                        <a:rPr lang="en-US" sz="1000" b="1" i="0" u="none" strike="noStrike">
                          <a:solidFill>
                            <a:srgbClr val="132E57"/>
                          </a:solidFill>
                          <a:effectLst/>
                          <a:latin typeface="Open Sans Light" panose="020B0606030504020204" pitchFamily="34" charset="0"/>
                        </a:rPr>
                        <a:t>Company A</a:t>
                      </a:r>
                    </a:p>
                  </a:txBody>
                  <a:tcPr marL="8545" marR="8545" marT="8545"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ED9423"/>
                    </a:solidFill>
                  </a:tcPr>
                </a:tc>
                <a:tc>
                  <a:txBody>
                    <a:bodyPr/>
                    <a:lstStyle/>
                    <a:p>
                      <a:pPr algn="ctr" fontAlgn="b"/>
                      <a:r>
                        <a:rPr lang="en-US" sz="1000" b="1" i="0" u="none" strike="noStrike">
                          <a:solidFill>
                            <a:srgbClr val="132E57"/>
                          </a:solidFill>
                          <a:effectLst/>
                          <a:latin typeface="Open Sans Light" panose="020B0606030504020204" pitchFamily="34" charset="0"/>
                        </a:rPr>
                        <a:t>A</a:t>
                      </a:r>
                    </a:p>
                  </a:txBody>
                  <a:tcPr marL="8545" marR="8545" marT="8545"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ED9423"/>
                    </a:solidFill>
                  </a:tcPr>
                </a:tc>
                <a:tc>
                  <a:txBody>
                    <a:bodyPr/>
                    <a:lstStyle/>
                    <a:p>
                      <a:pPr algn="ctr" fontAlgn="b"/>
                      <a:r>
                        <a:rPr lang="en-US" sz="1000" b="1" i="0" u="none" strike="noStrike">
                          <a:solidFill>
                            <a:srgbClr val="132E57"/>
                          </a:solidFill>
                          <a:effectLst/>
                          <a:latin typeface="Open Sans Light" panose="020B0606030504020204" pitchFamily="34" charset="0"/>
                        </a:rPr>
                        <a:t>$40.00</a:t>
                      </a:r>
                    </a:p>
                  </a:txBody>
                  <a:tcPr marL="8545" marR="8545" marT="8545"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ED9423"/>
                    </a:solidFill>
                  </a:tcPr>
                </a:tc>
                <a:tc>
                  <a:txBody>
                    <a:bodyPr/>
                    <a:lstStyle/>
                    <a:p>
                      <a:pPr algn="ctr" fontAlgn="b"/>
                      <a:r>
                        <a:rPr lang="en-US" sz="1000" b="1" i="0" u="none" strike="noStrike">
                          <a:solidFill>
                            <a:srgbClr val="132E57"/>
                          </a:solidFill>
                          <a:effectLst/>
                          <a:latin typeface="Open Sans Light" panose="020B0606030504020204" pitchFamily="34" charset="0"/>
                        </a:rPr>
                        <a:t>$2,228</a:t>
                      </a:r>
                    </a:p>
                  </a:txBody>
                  <a:tcPr marL="8545" marR="8545" marT="8545"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ED9423"/>
                    </a:solidFill>
                  </a:tcPr>
                </a:tc>
                <a:tc>
                  <a:txBody>
                    <a:bodyPr/>
                    <a:lstStyle/>
                    <a:p>
                      <a:pPr algn="ctr" fontAlgn="b"/>
                      <a:r>
                        <a:rPr lang="en-US" sz="1000" b="1" i="0" u="none" strike="noStrike">
                          <a:solidFill>
                            <a:srgbClr val="132E57"/>
                          </a:solidFill>
                          <a:effectLst/>
                          <a:latin typeface="Open Sans Light" panose="020B0606030504020204" pitchFamily="34" charset="0"/>
                        </a:rPr>
                        <a:t>$2,627</a:t>
                      </a:r>
                    </a:p>
                  </a:txBody>
                  <a:tcPr marL="8545" marR="8545" marT="8545"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ED9423"/>
                    </a:solidFill>
                  </a:tcPr>
                </a:tc>
                <a:tc>
                  <a:txBody>
                    <a:bodyPr/>
                    <a:lstStyle/>
                    <a:p>
                      <a:pPr algn="ctr" fontAlgn="b"/>
                      <a:r>
                        <a:rPr lang="en-US" sz="1000" b="1" i="0" u="none" strike="noStrike">
                          <a:solidFill>
                            <a:srgbClr val="132E57"/>
                          </a:solidFill>
                          <a:effectLst/>
                          <a:latin typeface="Open Sans Light" panose="020B0606030504020204" pitchFamily="34" charset="0"/>
                        </a:rPr>
                        <a:t>3.9x</a:t>
                      </a:r>
                    </a:p>
                  </a:txBody>
                  <a:tcPr marL="8545" marR="8545" marT="8545"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ED9423"/>
                    </a:solidFill>
                  </a:tcPr>
                </a:tc>
                <a:tc>
                  <a:txBody>
                    <a:bodyPr/>
                    <a:lstStyle/>
                    <a:p>
                      <a:pPr algn="ctr" fontAlgn="b"/>
                      <a:r>
                        <a:rPr lang="en-US" sz="1000" b="1" i="0" u="none" strike="noStrike">
                          <a:solidFill>
                            <a:srgbClr val="132E57"/>
                          </a:solidFill>
                          <a:effectLst/>
                          <a:latin typeface="Open Sans Light" panose="020B0606030504020204" pitchFamily="34" charset="0"/>
                        </a:rPr>
                        <a:t>3.5x</a:t>
                      </a:r>
                    </a:p>
                  </a:txBody>
                  <a:tcPr marL="8545" marR="8545" marT="8545"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ED9423"/>
                    </a:solidFill>
                  </a:tcPr>
                </a:tc>
                <a:tc>
                  <a:txBody>
                    <a:bodyPr/>
                    <a:lstStyle/>
                    <a:p>
                      <a:pPr algn="ctr" fontAlgn="b"/>
                      <a:r>
                        <a:rPr lang="en-US" sz="1000" b="1" i="0" u="none" strike="noStrike">
                          <a:solidFill>
                            <a:srgbClr val="132E57"/>
                          </a:solidFill>
                          <a:effectLst/>
                          <a:latin typeface="Open Sans Light" panose="020B0606030504020204" pitchFamily="34" charset="0"/>
                        </a:rPr>
                        <a:t>2.9x</a:t>
                      </a:r>
                    </a:p>
                  </a:txBody>
                  <a:tcPr marL="8545" marR="8545" marT="8545"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ED9423"/>
                    </a:solidFill>
                  </a:tcPr>
                </a:tc>
                <a:tc>
                  <a:txBody>
                    <a:bodyPr/>
                    <a:lstStyle/>
                    <a:p>
                      <a:pPr algn="ctr" fontAlgn="b"/>
                      <a:r>
                        <a:rPr lang="en-US" sz="1000" b="1" i="0" u="none" strike="noStrike">
                          <a:solidFill>
                            <a:srgbClr val="132E57"/>
                          </a:solidFill>
                          <a:effectLst/>
                          <a:latin typeface="Open Sans Light" panose="020B0606030504020204" pitchFamily="34" charset="0"/>
                        </a:rPr>
                        <a:t>2.7x</a:t>
                      </a:r>
                    </a:p>
                  </a:txBody>
                  <a:tcPr marL="8545" marR="8545" marT="8545"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ED9423"/>
                    </a:solidFill>
                  </a:tcPr>
                </a:tc>
                <a:tc>
                  <a:txBody>
                    <a:bodyPr/>
                    <a:lstStyle/>
                    <a:p>
                      <a:pPr algn="ctr" fontAlgn="b"/>
                      <a:r>
                        <a:rPr lang="en-US" sz="1000" b="1" i="0" u="none" strike="noStrike">
                          <a:solidFill>
                            <a:srgbClr val="132E57"/>
                          </a:solidFill>
                          <a:effectLst/>
                          <a:latin typeface="Open Sans Light" panose="020B0606030504020204" pitchFamily="34" charset="0"/>
                        </a:rPr>
                        <a:t>10.5x</a:t>
                      </a:r>
                    </a:p>
                  </a:txBody>
                  <a:tcPr marL="8545" marR="8545" marT="8545"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ED9423"/>
                    </a:solidFill>
                  </a:tcPr>
                </a:tc>
                <a:tc>
                  <a:txBody>
                    <a:bodyPr/>
                    <a:lstStyle/>
                    <a:p>
                      <a:pPr algn="ctr" fontAlgn="b"/>
                      <a:r>
                        <a:rPr lang="en-US" sz="1000" b="1" i="0" u="none" strike="noStrike">
                          <a:solidFill>
                            <a:srgbClr val="132E57"/>
                          </a:solidFill>
                          <a:effectLst/>
                          <a:latin typeface="Open Sans Light" panose="020B0606030504020204" pitchFamily="34" charset="0"/>
                        </a:rPr>
                        <a:t>9.5x</a:t>
                      </a:r>
                    </a:p>
                  </a:txBody>
                  <a:tcPr marL="8545" marR="8545" marT="8545"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ED9423"/>
                    </a:solidFill>
                  </a:tcPr>
                </a:tc>
                <a:tc>
                  <a:txBody>
                    <a:bodyPr/>
                    <a:lstStyle/>
                    <a:p>
                      <a:pPr algn="ctr" fontAlgn="b"/>
                      <a:r>
                        <a:rPr lang="en-US" sz="1000" b="1" i="0" u="none" strike="noStrike">
                          <a:solidFill>
                            <a:srgbClr val="132E57"/>
                          </a:solidFill>
                          <a:effectLst/>
                          <a:latin typeface="Open Sans Light" panose="020B0606030504020204" pitchFamily="34" charset="0"/>
                        </a:rPr>
                        <a:t>9.0x</a:t>
                      </a:r>
                    </a:p>
                  </a:txBody>
                  <a:tcPr marL="8545" marR="8545" marT="8545"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ED9423"/>
                    </a:solidFill>
                  </a:tcPr>
                </a:tc>
                <a:tc>
                  <a:txBody>
                    <a:bodyPr/>
                    <a:lstStyle/>
                    <a:p>
                      <a:pPr algn="ctr" fontAlgn="b"/>
                      <a:r>
                        <a:rPr lang="en-US" sz="1000" b="1" i="0" u="none" strike="noStrike">
                          <a:solidFill>
                            <a:srgbClr val="132E57"/>
                          </a:solidFill>
                          <a:effectLst/>
                          <a:latin typeface="Open Sans Light" panose="020B0606030504020204" pitchFamily="34" charset="0"/>
                        </a:rPr>
                        <a:t>8.5x</a:t>
                      </a:r>
                    </a:p>
                  </a:txBody>
                  <a:tcPr marL="8545" marR="8545" marT="8545"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ED9423"/>
                    </a:solidFill>
                  </a:tcPr>
                </a:tc>
                <a:tc>
                  <a:txBody>
                    <a:bodyPr/>
                    <a:lstStyle/>
                    <a:p>
                      <a:pPr algn="ctr" fontAlgn="b"/>
                      <a:r>
                        <a:rPr lang="en-US" sz="1000" b="1" i="0" u="none" strike="noStrike">
                          <a:solidFill>
                            <a:srgbClr val="132E57"/>
                          </a:solidFill>
                          <a:effectLst/>
                          <a:latin typeface="Open Sans Light" panose="020B0606030504020204" pitchFamily="34" charset="0"/>
                        </a:rPr>
                        <a:t>99.5x</a:t>
                      </a:r>
                    </a:p>
                  </a:txBody>
                  <a:tcPr marL="8545" marR="8545" marT="8545"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ED9423"/>
                    </a:solidFill>
                  </a:tcPr>
                </a:tc>
                <a:tc>
                  <a:txBody>
                    <a:bodyPr/>
                    <a:lstStyle/>
                    <a:p>
                      <a:pPr algn="ctr" fontAlgn="b"/>
                      <a:r>
                        <a:rPr lang="en-US" sz="1000" b="1" i="0" u="none" strike="noStrike">
                          <a:solidFill>
                            <a:srgbClr val="132E57"/>
                          </a:solidFill>
                          <a:effectLst/>
                          <a:latin typeface="Open Sans Light" panose="020B0606030504020204" pitchFamily="34" charset="0"/>
                        </a:rPr>
                        <a:t>51.8x</a:t>
                      </a:r>
                    </a:p>
                  </a:txBody>
                  <a:tcPr marL="8545" marR="8545" marT="8545"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ED9423"/>
                    </a:solidFill>
                  </a:tcPr>
                </a:tc>
                <a:tc>
                  <a:txBody>
                    <a:bodyPr/>
                    <a:lstStyle/>
                    <a:p>
                      <a:pPr algn="ctr" fontAlgn="b"/>
                      <a:r>
                        <a:rPr lang="en-US" sz="1000" b="1" i="0" u="none" strike="noStrike">
                          <a:solidFill>
                            <a:srgbClr val="132E57"/>
                          </a:solidFill>
                          <a:effectLst/>
                          <a:latin typeface="Open Sans Light" panose="020B0606030504020204" pitchFamily="34" charset="0"/>
                        </a:rPr>
                        <a:t>49.7x</a:t>
                      </a:r>
                    </a:p>
                  </a:txBody>
                  <a:tcPr marL="8545" marR="8545" marT="8545"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ED9423"/>
                    </a:solidFill>
                  </a:tcPr>
                </a:tc>
                <a:tc>
                  <a:txBody>
                    <a:bodyPr/>
                    <a:lstStyle/>
                    <a:p>
                      <a:pPr algn="ctr" fontAlgn="b"/>
                      <a:r>
                        <a:rPr lang="en-US" sz="1000" b="1" i="0" u="none" strike="noStrike">
                          <a:solidFill>
                            <a:srgbClr val="132E57"/>
                          </a:solidFill>
                          <a:effectLst/>
                          <a:latin typeface="Open Sans Light" panose="020B0606030504020204" pitchFamily="34" charset="0"/>
                        </a:rPr>
                        <a:t>39.6x</a:t>
                      </a:r>
                    </a:p>
                  </a:txBody>
                  <a:tcPr marL="8545" marR="8545" marT="8545"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ED9423"/>
                    </a:solidFill>
                  </a:tcPr>
                </a:tc>
                <a:extLst>
                  <a:ext uri="{0D108BD9-81ED-4DB2-BD59-A6C34878D82A}">
                    <a16:rowId xmlns:a16="http://schemas.microsoft.com/office/drawing/2014/main" val="1656803788"/>
                  </a:ext>
                </a:extLst>
              </a:tr>
              <a:tr h="145171">
                <a:tc>
                  <a:txBody>
                    <a:bodyPr/>
                    <a:lstStyle/>
                    <a:p>
                      <a:pPr algn="l" fontAlgn="b"/>
                      <a:endParaRPr lang="en-US" sz="1000" b="0" i="0" u="none" strike="noStrike">
                        <a:solidFill>
                          <a:srgbClr val="132E57"/>
                        </a:solidFill>
                        <a:effectLst/>
                        <a:latin typeface="Open Sans Light" panose="020B0606030504020204" pitchFamily="34" charset="0"/>
                      </a:endParaRPr>
                    </a:p>
                  </a:txBody>
                  <a:tcPr marL="8545" marR="8545" marT="8545"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b"/>
                      <a:endParaRPr lang="en-US" sz="1000" b="0" i="0" u="none" strike="noStrike">
                        <a:solidFill>
                          <a:srgbClr val="132E57"/>
                        </a:solidFill>
                        <a:effectLst/>
                        <a:latin typeface="Open Sans Light" panose="020B0606030504020204" pitchFamily="34" charset="0"/>
                      </a:endParaRPr>
                    </a:p>
                  </a:txBody>
                  <a:tcPr marL="8545" marR="8545" marT="8545"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b"/>
                      <a:endParaRPr lang="en-US" sz="1000" b="0" i="0" u="none" strike="noStrike">
                        <a:solidFill>
                          <a:srgbClr val="132E57"/>
                        </a:solidFill>
                        <a:effectLst/>
                        <a:latin typeface="Open Sans Light" panose="020B0606030504020204" pitchFamily="34" charset="0"/>
                      </a:endParaRPr>
                    </a:p>
                  </a:txBody>
                  <a:tcPr marL="8545" marR="8545" marT="8545"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b"/>
                      <a:endParaRPr lang="en-US" sz="1000" b="0" i="0" u="none" strike="noStrike">
                        <a:solidFill>
                          <a:srgbClr val="132E57"/>
                        </a:solidFill>
                        <a:effectLst/>
                        <a:latin typeface="Open Sans Light" panose="020B0606030504020204" pitchFamily="34" charset="0"/>
                      </a:endParaRPr>
                    </a:p>
                  </a:txBody>
                  <a:tcPr marL="8545" marR="8545" marT="8545"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b"/>
                      <a:endParaRPr lang="en-US" sz="1000" b="0" i="0" u="none" strike="noStrike">
                        <a:solidFill>
                          <a:srgbClr val="132E57"/>
                        </a:solidFill>
                        <a:effectLst/>
                        <a:latin typeface="Open Sans Light" panose="020B0606030504020204" pitchFamily="34" charset="0"/>
                      </a:endParaRPr>
                    </a:p>
                  </a:txBody>
                  <a:tcPr marL="8545" marR="8545" marT="8545"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b"/>
                      <a:endParaRPr lang="en-US" sz="1000" b="0" i="0" u="none" strike="noStrike">
                        <a:solidFill>
                          <a:srgbClr val="132E57"/>
                        </a:solidFill>
                        <a:effectLst/>
                        <a:latin typeface="Open Sans Light" panose="020B0606030504020204" pitchFamily="34" charset="0"/>
                      </a:endParaRPr>
                    </a:p>
                  </a:txBody>
                  <a:tcPr marL="8545" marR="8545" marT="8545"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b"/>
                      <a:endParaRPr lang="en-US" sz="1000" b="0" i="0" u="none" strike="noStrike">
                        <a:solidFill>
                          <a:srgbClr val="132E57"/>
                        </a:solidFill>
                        <a:effectLst/>
                        <a:latin typeface="Open Sans Light" panose="020B0606030504020204" pitchFamily="34" charset="0"/>
                      </a:endParaRPr>
                    </a:p>
                  </a:txBody>
                  <a:tcPr marL="8545" marR="8545" marT="8545"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b"/>
                      <a:endParaRPr lang="en-US" sz="1000" b="0" i="0" u="none" strike="noStrike">
                        <a:solidFill>
                          <a:srgbClr val="132E57"/>
                        </a:solidFill>
                        <a:effectLst/>
                        <a:latin typeface="Open Sans Light" panose="020B0606030504020204" pitchFamily="34" charset="0"/>
                      </a:endParaRPr>
                    </a:p>
                  </a:txBody>
                  <a:tcPr marL="8545" marR="8545" marT="8545"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b"/>
                      <a:endParaRPr lang="en-US" sz="1000" b="0" i="0" u="none" strike="noStrike">
                        <a:solidFill>
                          <a:srgbClr val="132E57"/>
                        </a:solidFill>
                        <a:effectLst/>
                        <a:latin typeface="Open Sans Light" panose="020B0606030504020204" pitchFamily="34" charset="0"/>
                      </a:endParaRPr>
                    </a:p>
                  </a:txBody>
                  <a:tcPr marL="8545" marR="8545" marT="8545"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b"/>
                      <a:endParaRPr lang="en-US" sz="1000" b="0" i="0" u="none" strike="noStrike">
                        <a:solidFill>
                          <a:srgbClr val="132E57"/>
                        </a:solidFill>
                        <a:effectLst/>
                        <a:latin typeface="Open Sans Light" panose="020B0606030504020204" pitchFamily="34" charset="0"/>
                      </a:endParaRPr>
                    </a:p>
                  </a:txBody>
                  <a:tcPr marL="8545" marR="8545" marT="8545"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b"/>
                      <a:endParaRPr lang="en-US" sz="1000" b="0" i="0" u="none" strike="noStrike">
                        <a:solidFill>
                          <a:srgbClr val="132E57"/>
                        </a:solidFill>
                        <a:effectLst/>
                        <a:latin typeface="Open Sans Light" panose="020B0606030504020204" pitchFamily="34" charset="0"/>
                      </a:endParaRPr>
                    </a:p>
                  </a:txBody>
                  <a:tcPr marL="8545" marR="8545" marT="8545"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b"/>
                      <a:endParaRPr lang="en-US" sz="1000" b="0" i="0" u="none" strike="noStrike">
                        <a:solidFill>
                          <a:srgbClr val="132E57"/>
                        </a:solidFill>
                        <a:effectLst/>
                        <a:latin typeface="Open Sans Light" panose="020B0606030504020204" pitchFamily="34" charset="0"/>
                      </a:endParaRPr>
                    </a:p>
                  </a:txBody>
                  <a:tcPr marL="8545" marR="8545" marT="8545"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b"/>
                      <a:endParaRPr lang="en-US" sz="1000" b="0" i="0" u="none" strike="noStrike">
                        <a:solidFill>
                          <a:srgbClr val="132E57"/>
                        </a:solidFill>
                        <a:effectLst/>
                        <a:latin typeface="Open Sans Light" panose="020B0606030504020204" pitchFamily="34" charset="0"/>
                      </a:endParaRPr>
                    </a:p>
                  </a:txBody>
                  <a:tcPr marL="8545" marR="8545" marT="8545"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b"/>
                      <a:endParaRPr lang="en-US" sz="1000" b="0" i="0" u="none" strike="noStrike">
                        <a:solidFill>
                          <a:srgbClr val="132E57"/>
                        </a:solidFill>
                        <a:effectLst/>
                        <a:latin typeface="Open Sans Light" panose="020B0606030504020204" pitchFamily="34" charset="0"/>
                      </a:endParaRPr>
                    </a:p>
                  </a:txBody>
                  <a:tcPr marL="8545" marR="8545" marT="8545"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b"/>
                      <a:endParaRPr lang="en-US" sz="1000" b="0" i="0" u="none" strike="noStrike">
                        <a:solidFill>
                          <a:srgbClr val="132E57"/>
                        </a:solidFill>
                        <a:effectLst/>
                        <a:latin typeface="Open Sans Light" panose="020B0606030504020204" pitchFamily="34" charset="0"/>
                      </a:endParaRPr>
                    </a:p>
                  </a:txBody>
                  <a:tcPr marL="8545" marR="8545" marT="8545"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b"/>
                      <a:endParaRPr lang="en-US" sz="1000" b="0" i="0" u="none" strike="noStrike">
                        <a:solidFill>
                          <a:srgbClr val="132E57"/>
                        </a:solidFill>
                        <a:effectLst/>
                        <a:latin typeface="Open Sans Light" panose="020B0606030504020204" pitchFamily="34" charset="0"/>
                      </a:endParaRPr>
                    </a:p>
                  </a:txBody>
                  <a:tcPr marL="8545" marR="8545" marT="8545"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b"/>
                      <a:endParaRPr lang="en-US" sz="1000" b="0" i="0" u="none" strike="noStrike">
                        <a:solidFill>
                          <a:srgbClr val="132E57"/>
                        </a:solidFill>
                        <a:effectLst/>
                        <a:latin typeface="Open Sans Light" panose="020B0606030504020204" pitchFamily="34" charset="0"/>
                      </a:endParaRPr>
                    </a:p>
                  </a:txBody>
                  <a:tcPr marL="8545" marR="8545" marT="8545" marB="0" anchor="b">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676262465"/>
                  </a:ext>
                </a:extLst>
              </a:tr>
              <a:tr h="174696">
                <a:tc>
                  <a:txBody>
                    <a:bodyPr/>
                    <a:lstStyle/>
                    <a:p>
                      <a:pPr algn="l" fontAlgn="b"/>
                      <a:r>
                        <a:rPr lang="en-US" sz="1000" b="0" i="0" u="none" strike="noStrike">
                          <a:solidFill>
                            <a:srgbClr val="132E57"/>
                          </a:solidFill>
                          <a:effectLst/>
                          <a:latin typeface="Open Sans Light" panose="020B0606030504020204" pitchFamily="34" charset="0"/>
                        </a:rPr>
                        <a:t>High</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 </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 </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$10,190</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$11,025</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7.0x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7.2x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6.4x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6.1x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11.9x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15.2x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13.9x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14.0x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113.5x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70.6x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65.4x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57.7x</a:t>
                      </a:r>
                    </a:p>
                  </a:txBody>
                  <a:tcPr marL="8545" marR="8545" marT="8545" marB="0" anchor="b">
                    <a:lnL>
                      <a:noFill/>
                    </a:lnL>
                    <a:lnR>
                      <a:noFill/>
                    </a:lnR>
                    <a:lnT>
                      <a:noFill/>
                    </a:lnT>
                    <a:lnB>
                      <a:noFill/>
                    </a:lnB>
                    <a:solidFill>
                      <a:srgbClr val="F2F2F2"/>
                    </a:solidFill>
                  </a:tcPr>
                </a:tc>
                <a:extLst>
                  <a:ext uri="{0D108BD9-81ED-4DB2-BD59-A6C34878D82A}">
                    <a16:rowId xmlns:a16="http://schemas.microsoft.com/office/drawing/2014/main" val="3554447865"/>
                  </a:ext>
                </a:extLst>
              </a:tr>
              <a:tr h="174696">
                <a:tc>
                  <a:txBody>
                    <a:bodyPr/>
                    <a:lstStyle/>
                    <a:p>
                      <a:pPr algn="l" fontAlgn="b"/>
                      <a:r>
                        <a:rPr lang="en-US" sz="1000" b="0" i="0" u="none" strike="noStrike">
                          <a:solidFill>
                            <a:srgbClr val="132E57"/>
                          </a:solidFill>
                          <a:effectLst/>
                          <a:latin typeface="Open Sans Light" panose="020B0606030504020204" pitchFamily="34" charset="0"/>
                        </a:rPr>
                        <a:t>Median</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 </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 </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$5,197</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$5,664</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3.9x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5.1x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3.2x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2.7x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8.5x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9.5x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9.0x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8.1x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99.5x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58.5x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51.7x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50.5x</a:t>
                      </a:r>
                    </a:p>
                  </a:txBody>
                  <a:tcPr marL="8545" marR="8545" marT="8545" marB="0" anchor="b">
                    <a:lnL>
                      <a:noFill/>
                    </a:lnL>
                    <a:lnR>
                      <a:noFill/>
                    </a:lnR>
                    <a:lnT>
                      <a:noFill/>
                    </a:lnT>
                    <a:lnB>
                      <a:noFill/>
                    </a:lnB>
                    <a:solidFill>
                      <a:srgbClr val="F2F2F2"/>
                    </a:solidFill>
                  </a:tcPr>
                </a:tc>
                <a:extLst>
                  <a:ext uri="{0D108BD9-81ED-4DB2-BD59-A6C34878D82A}">
                    <a16:rowId xmlns:a16="http://schemas.microsoft.com/office/drawing/2014/main" val="1972536518"/>
                  </a:ext>
                </a:extLst>
              </a:tr>
              <a:tr h="174696">
                <a:tc>
                  <a:txBody>
                    <a:bodyPr/>
                    <a:lstStyle/>
                    <a:p>
                      <a:pPr algn="l" fontAlgn="b"/>
                      <a:r>
                        <a:rPr lang="en-US" sz="1000" b="0" i="0" u="none" strike="noStrike">
                          <a:solidFill>
                            <a:srgbClr val="132E57"/>
                          </a:solidFill>
                          <a:effectLst/>
                          <a:latin typeface="Open Sans Light" panose="020B0606030504020204" pitchFamily="34" charset="0"/>
                        </a:rPr>
                        <a:t>Mean</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 </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 </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$5,352</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$5,555</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4.3x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5.0x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3.9x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3.1x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9.0x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10.4x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9.4x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8.7x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99.6x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58.9x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54.1x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48.9x</a:t>
                      </a:r>
                    </a:p>
                  </a:txBody>
                  <a:tcPr marL="8545" marR="8545" marT="8545" marB="0" anchor="b">
                    <a:lnL>
                      <a:noFill/>
                    </a:lnL>
                    <a:lnR>
                      <a:noFill/>
                    </a:lnR>
                    <a:lnT>
                      <a:noFill/>
                    </a:lnT>
                    <a:lnB>
                      <a:noFill/>
                    </a:lnB>
                    <a:solidFill>
                      <a:srgbClr val="F2F2F2"/>
                    </a:solidFill>
                  </a:tcPr>
                </a:tc>
                <a:extLst>
                  <a:ext uri="{0D108BD9-81ED-4DB2-BD59-A6C34878D82A}">
                    <a16:rowId xmlns:a16="http://schemas.microsoft.com/office/drawing/2014/main" val="3954493077"/>
                  </a:ext>
                </a:extLst>
              </a:tr>
              <a:tr h="174696">
                <a:tc>
                  <a:txBody>
                    <a:bodyPr/>
                    <a:lstStyle/>
                    <a:p>
                      <a:pPr algn="l" fontAlgn="b"/>
                      <a:r>
                        <a:rPr lang="en-US" sz="1000" b="0" i="0" u="none" strike="noStrike">
                          <a:solidFill>
                            <a:srgbClr val="132E57"/>
                          </a:solidFill>
                          <a:effectLst/>
                          <a:latin typeface="Open Sans Light" panose="020B0606030504020204" pitchFamily="34" charset="0"/>
                        </a:rPr>
                        <a:t>Low</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 </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 </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$2,228</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$2,349</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2.0x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2.0x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1.8x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0.8x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6.8x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5.8x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5.0x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5.5x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89.8x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47.4x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41.7x</a:t>
                      </a:r>
                    </a:p>
                  </a:txBody>
                  <a:tcPr marL="8545" marR="8545" marT="8545" marB="0" anchor="b">
                    <a:lnL>
                      <a:noFill/>
                    </a:lnL>
                    <a:lnR>
                      <a:noFill/>
                    </a:lnR>
                    <a:lnT>
                      <a:noFill/>
                    </a:lnT>
                    <a:lnB>
                      <a:noFill/>
                    </a:lnB>
                    <a:solidFill>
                      <a:srgbClr val="F2F2F2"/>
                    </a:solidFill>
                  </a:tcPr>
                </a:tc>
                <a:tc>
                  <a:txBody>
                    <a:bodyPr/>
                    <a:lstStyle/>
                    <a:p>
                      <a:pPr algn="ctr" fontAlgn="b"/>
                      <a:r>
                        <a:rPr lang="en-US" sz="1000" b="0" i="0" u="none" strike="noStrike" dirty="0">
                          <a:solidFill>
                            <a:srgbClr val="132E57"/>
                          </a:solidFill>
                          <a:effectLst/>
                          <a:latin typeface="Open Sans Light" panose="020B0606030504020204" pitchFamily="34" charset="0"/>
                        </a:rPr>
                        <a:t>39.6x</a:t>
                      </a:r>
                    </a:p>
                  </a:txBody>
                  <a:tcPr marL="8545" marR="8545" marT="8545" marB="0" anchor="b">
                    <a:lnL>
                      <a:noFill/>
                    </a:lnL>
                    <a:lnR>
                      <a:noFill/>
                    </a:lnR>
                    <a:lnT>
                      <a:noFill/>
                    </a:lnT>
                    <a:lnB>
                      <a:noFill/>
                    </a:lnB>
                    <a:solidFill>
                      <a:srgbClr val="F2F2F2"/>
                    </a:solidFill>
                  </a:tcPr>
                </a:tc>
                <a:extLst>
                  <a:ext uri="{0D108BD9-81ED-4DB2-BD59-A6C34878D82A}">
                    <a16:rowId xmlns:a16="http://schemas.microsoft.com/office/drawing/2014/main" val="209821644"/>
                  </a:ext>
                </a:extLst>
              </a:tr>
            </a:tbl>
          </a:graphicData>
        </a:graphic>
      </p:graphicFrame>
    </p:spTree>
    <p:extLst>
      <p:ext uri="{BB962C8B-B14F-4D97-AF65-F5344CB8AC3E}">
        <p14:creationId xmlns:p14="http://schemas.microsoft.com/office/powerpoint/2010/main" val="944424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580E7-F58C-48D4-8242-93D940950869}"/>
              </a:ext>
            </a:extLst>
          </p:cNvPr>
          <p:cNvSpPr>
            <a:spLocks noGrp="1"/>
          </p:cNvSpPr>
          <p:nvPr>
            <p:ph type="title"/>
          </p:nvPr>
        </p:nvSpPr>
        <p:spPr/>
        <p:txBody>
          <a:bodyPr/>
          <a:lstStyle/>
          <a:p>
            <a:r>
              <a:rPr lang="en-CA" dirty="0"/>
              <a:t>Precedents Analysis</a:t>
            </a:r>
          </a:p>
        </p:txBody>
      </p:sp>
      <p:sp>
        <p:nvSpPr>
          <p:cNvPr id="3" name="Rectangle 1">
            <a:extLst>
              <a:ext uri="{FF2B5EF4-FFF2-40B4-BE49-F238E27FC236}">
                <a16:creationId xmlns:a16="http://schemas.microsoft.com/office/drawing/2014/main" id="{0462C966-FED1-4AB4-915F-95B7A815741E}"/>
              </a:ext>
            </a:extLst>
          </p:cNvPr>
          <p:cNvSpPr>
            <a:spLocks noChangeArrowheads="1"/>
          </p:cNvSpPr>
          <p:nvPr/>
        </p:nvSpPr>
        <p:spPr bwMode="auto">
          <a:xfrm>
            <a:off x="370800" y="1477644"/>
            <a:ext cx="11451600" cy="93871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238123" lvl="1" indent="-171450" fontAlgn="base">
              <a:spcBef>
                <a:spcPct val="0"/>
              </a:spcBef>
              <a:spcAft>
                <a:spcPts val="300"/>
              </a:spcAft>
              <a:buClr>
                <a:srgbClr val="132E57"/>
              </a:buClr>
              <a:buSzPct val="150000"/>
              <a:buFont typeface="Arial" panose="020B0604020202020204" pitchFamily="34" charset="0"/>
              <a:buChar char="•"/>
              <a:defRPr/>
            </a:pPr>
            <a:r>
              <a:rPr lang="en-US" sz="1000" dirty="0">
                <a:solidFill>
                  <a:srgbClr val="000000"/>
                </a:solidFill>
                <a:latin typeface="+mj-lt"/>
                <a:ea typeface="MS PGothic"/>
                <a:cs typeface="Arial"/>
              </a:rPr>
              <a:t>(Which transactions did you select to value Company A? Why? What similarities exist between the target and Company A?)</a:t>
            </a:r>
          </a:p>
          <a:p>
            <a:pPr marL="695323" lvl="2" indent="-171450" fontAlgn="base">
              <a:spcBef>
                <a:spcPct val="0"/>
              </a:spcBef>
              <a:spcAft>
                <a:spcPts val="300"/>
              </a:spcAft>
              <a:buClr>
                <a:srgbClr val="132E57"/>
              </a:buClr>
              <a:buSzPct val="150000"/>
              <a:buFont typeface="Arial" panose="020B0604020202020204" pitchFamily="34" charset="0"/>
              <a:buChar char="•"/>
              <a:defRPr/>
            </a:pPr>
            <a:r>
              <a:rPr lang="en-US" sz="1000" dirty="0">
                <a:solidFill>
                  <a:srgbClr val="000000"/>
                </a:solidFill>
                <a:latin typeface="+mj-lt"/>
                <a:ea typeface="MS PGothic"/>
                <a:cs typeface="Arial"/>
              </a:rPr>
              <a:t>(In what ways would Company A command a higher TV if they were put in the position of a target? What competitive advantages does Company A have over past transaction targets?)</a:t>
            </a:r>
          </a:p>
          <a:p>
            <a:pPr marL="695323" lvl="2" indent="-171450" fontAlgn="base">
              <a:spcBef>
                <a:spcPct val="0"/>
              </a:spcBef>
              <a:spcAft>
                <a:spcPts val="300"/>
              </a:spcAft>
              <a:buClr>
                <a:srgbClr val="132E57"/>
              </a:buClr>
              <a:buSzPct val="150000"/>
              <a:buFont typeface="Arial" panose="020B0604020202020204" pitchFamily="34" charset="0"/>
              <a:buChar char="•"/>
              <a:defRPr/>
            </a:pPr>
            <a:r>
              <a:rPr lang="en-US" sz="1000" dirty="0">
                <a:solidFill>
                  <a:srgbClr val="000000"/>
                </a:solidFill>
                <a:latin typeface="+mj-lt"/>
                <a:ea typeface="MS PGothic"/>
                <a:cs typeface="Arial"/>
              </a:rPr>
              <a:t>(How are the industry verticals classified relative to Company A and its strategy? Is there an identifiable trend over time regarding industry multiples? Are they contracting or expanding? Why? What’s the secular driver within the industry?) </a:t>
            </a:r>
          </a:p>
        </p:txBody>
      </p:sp>
      <p:sp>
        <p:nvSpPr>
          <p:cNvPr id="18" name="TextBox 17">
            <a:extLst>
              <a:ext uri="{FF2B5EF4-FFF2-40B4-BE49-F238E27FC236}">
                <a16:creationId xmlns:a16="http://schemas.microsoft.com/office/drawing/2014/main" id="{E89C88F6-C339-45A7-AC68-6167509CCB83}"/>
              </a:ext>
            </a:extLst>
          </p:cNvPr>
          <p:cNvSpPr txBox="1"/>
          <p:nvPr/>
        </p:nvSpPr>
        <p:spPr>
          <a:xfrm>
            <a:off x="370800" y="1198800"/>
            <a:ext cx="11451600" cy="261610"/>
          </a:xfrm>
          <a:prstGeom prst="rect">
            <a:avLst/>
          </a:prstGeom>
          <a:solidFill>
            <a:srgbClr val="132E57"/>
          </a:solidFill>
        </p:spPr>
        <p:txBody>
          <a:bodyPr wrap="square" rtlCol="0">
            <a:spAutoFit/>
          </a:bodyPr>
          <a:lstStyle/>
          <a:p>
            <a:r>
              <a:rPr lang="en-US" sz="1100" b="1" dirty="0">
                <a:solidFill>
                  <a:schemeClr val="bg1"/>
                </a:solidFill>
              </a:rPr>
              <a:t>Precedent Transaction Rationale</a:t>
            </a:r>
            <a:endParaRPr lang="en-CA" sz="1100" b="1" dirty="0">
              <a:solidFill>
                <a:schemeClr val="bg1"/>
              </a:solidFill>
            </a:endParaRPr>
          </a:p>
        </p:txBody>
      </p:sp>
      <p:graphicFrame>
        <p:nvGraphicFramePr>
          <p:cNvPr id="20" name="Table 19">
            <a:extLst>
              <a:ext uri="{FF2B5EF4-FFF2-40B4-BE49-F238E27FC236}">
                <a16:creationId xmlns:a16="http://schemas.microsoft.com/office/drawing/2014/main" id="{8652AB7B-7E9E-7C4E-8ADA-A7814B7EFE3E}"/>
              </a:ext>
            </a:extLst>
          </p:cNvPr>
          <p:cNvGraphicFramePr>
            <a:graphicFrameLocks noGrp="1"/>
          </p:cNvGraphicFramePr>
          <p:nvPr>
            <p:extLst>
              <p:ext uri="{D42A27DB-BD31-4B8C-83A1-F6EECF244321}">
                <p14:modId xmlns:p14="http://schemas.microsoft.com/office/powerpoint/2010/main" val="441913828"/>
              </p:ext>
            </p:extLst>
          </p:nvPr>
        </p:nvGraphicFramePr>
        <p:xfrm>
          <a:off x="370799" y="2440122"/>
          <a:ext cx="11451600" cy="3242496"/>
        </p:xfrm>
        <a:graphic>
          <a:graphicData uri="http://schemas.openxmlformats.org/drawingml/2006/table">
            <a:tbl>
              <a:tblPr/>
              <a:tblGrid>
                <a:gridCol w="1299994">
                  <a:extLst>
                    <a:ext uri="{9D8B030D-6E8A-4147-A177-3AD203B41FA5}">
                      <a16:colId xmlns:a16="http://schemas.microsoft.com/office/drawing/2014/main" val="4224807730"/>
                    </a:ext>
                  </a:extLst>
                </a:gridCol>
                <a:gridCol w="932072">
                  <a:extLst>
                    <a:ext uri="{9D8B030D-6E8A-4147-A177-3AD203B41FA5}">
                      <a16:colId xmlns:a16="http://schemas.microsoft.com/office/drawing/2014/main" val="3674853266"/>
                    </a:ext>
                  </a:extLst>
                </a:gridCol>
                <a:gridCol w="122641">
                  <a:extLst>
                    <a:ext uri="{9D8B030D-6E8A-4147-A177-3AD203B41FA5}">
                      <a16:colId xmlns:a16="http://schemas.microsoft.com/office/drawing/2014/main" val="3438925624"/>
                    </a:ext>
                  </a:extLst>
                </a:gridCol>
                <a:gridCol w="1299994">
                  <a:extLst>
                    <a:ext uri="{9D8B030D-6E8A-4147-A177-3AD203B41FA5}">
                      <a16:colId xmlns:a16="http://schemas.microsoft.com/office/drawing/2014/main" val="134781777"/>
                    </a:ext>
                  </a:extLst>
                </a:gridCol>
                <a:gridCol w="932072">
                  <a:extLst>
                    <a:ext uri="{9D8B030D-6E8A-4147-A177-3AD203B41FA5}">
                      <a16:colId xmlns:a16="http://schemas.microsoft.com/office/drawing/2014/main" val="555342725"/>
                    </a:ext>
                  </a:extLst>
                </a:gridCol>
                <a:gridCol w="784902">
                  <a:extLst>
                    <a:ext uri="{9D8B030D-6E8A-4147-A177-3AD203B41FA5}">
                      <a16:colId xmlns:a16="http://schemas.microsoft.com/office/drawing/2014/main" val="2997929375"/>
                    </a:ext>
                  </a:extLst>
                </a:gridCol>
                <a:gridCol w="122641">
                  <a:extLst>
                    <a:ext uri="{9D8B030D-6E8A-4147-A177-3AD203B41FA5}">
                      <a16:colId xmlns:a16="http://schemas.microsoft.com/office/drawing/2014/main" val="3918606959"/>
                    </a:ext>
                  </a:extLst>
                </a:gridCol>
                <a:gridCol w="1149759">
                  <a:extLst>
                    <a:ext uri="{9D8B030D-6E8A-4147-A177-3AD203B41FA5}">
                      <a16:colId xmlns:a16="http://schemas.microsoft.com/office/drawing/2014/main" val="881730696"/>
                    </a:ext>
                  </a:extLst>
                </a:gridCol>
                <a:gridCol w="637733">
                  <a:extLst>
                    <a:ext uri="{9D8B030D-6E8A-4147-A177-3AD203B41FA5}">
                      <a16:colId xmlns:a16="http://schemas.microsoft.com/office/drawing/2014/main" val="3060554786"/>
                    </a:ext>
                  </a:extLst>
                </a:gridCol>
                <a:gridCol w="784902">
                  <a:extLst>
                    <a:ext uri="{9D8B030D-6E8A-4147-A177-3AD203B41FA5}">
                      <a16:colId xmlns:a16="http://schemas.microsoft.com/office/drawing/2014/main" val="3198779401"/>
                    </a:ext>
                  </a:extLst>
                </a:gridCol>
                <a:gridCol w="122641">
                  <a:extLst>
                    <a:ext uri="{9D8B030D-6E8A-4147-A177-3AD203B41FA5}">
                      <a16:colId xmlns:a16="http://schemas.microsoft.com/office/drawing/2014/main" val="2651440956"/>
                    </a:ext>
                  </a:extLst>
                </a:gridCol>
                <a:gridCol w="784902">
                  <a:extLst>
                    <a:ext uri="{9D8B030D-6E8A-4147-A177-3AD203B41FA5}">
                      <a16:colId xmlns:a16="http://schemas.microsoft.com/office/drawing/2014/main" val="708407997"/>
                    </a:ext>
                  </a:extLst>
                </a:gridCol>
                <a:gridCol w="784902">
                  <a:extLst>
                    <a:ext uri="{9D8B030D-6E8A-4147-A177-3AD203B41FA5}">
                      <a16:colId xmlns:a16="http://schemas.microsoft.com/office/drawing/2014/main" val="1714729744"/>
                    </a:ext>
                  </a:extLst>
                </a:gridCol>
                <a:gridCol w="122641">
                  <a:extLst>
                    <a:ext uri="{9D8B030D-6E8A-4147-A177-3AD203B41FA5}">
                      <a16:colId xmlns:a16="http://schemas.microsoft.com/office/drawing/2014/main" val="2711753075"/>
                    </a:ext>
                  </a:extLst>
                </a:gridCol>
                <a:gridCol w="784902">
                  <a:extLst>
                    <a:ext uri="{9D8B030D-6E8A-4147-A177-3AD203B41FA5}">
                      <a16:colId xmlns:a16="http://schemas.microsoft.com/office/drawing/2014/main" val="2812427421"/>
                    </a:ext>
                  </a:extLst>
                </a:gridCol>
                <a:gridCol w="784902">
                  <a:extLst>
                    <a:ext uri="{9D8B030D-6E8A-4147-A177-3AD203B41FA5}">
                      <a16:colId xmlns:a16="http://schemas.microsoft.com/office/drawing/2014/main" val="625149020"/>
                    </a:ext>
                  </a:extLst>
                </a:gridCol>
              </a:tblGrid>
              <a:tr h="202656">
                <a:tc gridSpan="2">
                  <a:txBody>
                    <a:bodyPr/>
                    <a:lstStyle/>
                    <a:p>
                      <a:pPr algn="ctr" fontAlgn="b"/>
                      <a:r>
                        <a:rPr lang="en-US" sz="1000" b="1" i="0" u="sng" strike="noStrike">
                          <a:solidFill>
                            <a:srgbClr val="FFFFFF"/>
                          </a:solidFill>
                          <a:effectLst/>
                          <a:latin typeface="Open Sans Light" panose="020B0606030504020204" pitchFamily="34" charset="0"/>
                        </a:rPr>
                        <a:t>Target</a:t>
                      </a:r>
                    </a:p>
                  </a:txBody>
                  <a:tcPr marL="8444" marR="8444" marT="8444" marB="0" anchor="b">
                    <a:lnL>
                      <a:noFill/>
                    </a:lnL>
                    <a:lnR>
                      <a:noFill/>
                    </a:lnR>
                    <a:lnT>
                      <a:noFill/>
                    </a:lnT>
                    <a:lnB>
                      <a:noFill/>
                    </a:lnB>
                    <a:solidFill>
                      <a:srgbClr val="132E57"/>
                    </a:solidFill>
                  </a:tcPr>
                </a:tc>
                <a:tc hMerge="1">
                  <a:txBody>
                    <a:bodyPr/>
                    <a:lstStyle/>
                    <a:p>
                      <a:endParaRPr lang="en-US"/>
                    </a:p>
                  </a:txBody>
                  <a:tcPr/>
                </a:tc>
                <a:tc>
                  <a:txBody>
                    <a:bodyPr/>
                    <a:lstStyle/>
                    <a:p>
                      <a:pPr algn="ctr" fontAlgn="ctr"/>
                      <a:r>
                        <a:rPr lang="en-US" sz="1000" b="1" i="0" u="none" strike="noStrike">
                          <a:solidFill>
                            <a:srgbClr val="FFFFFF"/>
                          </a:solidFill>
                          <a:effectLst/>
                          <a:latin typeface="Open Sans Light" panose="020B0606030504020204" pitchFamily="34" charset="0"/>
                        </a:rPr>
                        <a:t> </a:t>
                      </a:r>
                    </a:p>
                  </a:txBody>
                  <a:tcPr marL="8444" marR="8444" marT="8444" marB="0" anchor="ctr">
                    <a:lnL>
                      <a:noFill/>
                    </a:lnL>
                    <a:lnR>
                      <a:noFill/>
                    </a:lnR>
                    <a:lnT>
                      <a:noFill/>
                    </a:lnT>
                    <a:lnB>
                      <a:noFill/>
                    </a:lnB>
                    <a:solidFill>
                      <a:srgbClr val="132E57"/>
                    </a:solidFill>
                  </a:tcPr>
                </a:tc>
                <a:tc gridSpan="3">
                  <a:txBody>
                    <a:bodyPr/>
                    <a:lstStyle/>
                    <a:p>
                      <a:pPr algn="ctr" fontAlgn="b"/>
                      <a:r>
                        <a:rPr lang="en-US" sz="1000" b="1" i="0" u="sng" strike="noStrike" dirty="0">
                          <a:solidFill>
                            <a:srgbClr val="FFFFFF"/>
                          </a:solidFill>
                          <a:effectLst/>
                          <a:latin typeface="Open Sans Light" panose="020B0606030504020204" pitchFamily="34" charset="0"/>
                        </a:rPr>
                        <a:t>Buyer</a:t>
                      </a:r>
                    </a:p>
                  </a:txBody>
                  <a:tcPr marL="8444" marR="8444" marT="8444" marB="0" anchor="b">
                    <a:lnL>
                      <a:noFill/>
                    </a:lnL>
                    <a:lnR>
                      <a:noFill/>
                    </a:lnR>
                    <a:lnT>
                      <a:noFill/>
                    </a:lnT>
                    <a:lnB>
                      <a:noFill/>
                    </a:lnB>
                    <a:solidFill>
                      <a:srgbClr val="132E57"/>
                    </a:solidFill>
                  </a:tcPr>
                </a:tc>
                <a:tc hMerge="1">
                  <a:txBody>
                    <a:bodyPr/>
                    <a:lstStyle/>
                    <a:p>
                      <a:endParaRPr lang="en-US"/>
                    </a:p>
                  </a:txBody>
                  <a:tcPr/>
                </a:tc>
                <a:tc hMerge="1">
                  <a:txBody>
                    <a:bodyPr/>
                    <a:lstStyle/>
                    <a:p>
                      <a:endParaRPr lang="en-US"/>
                    </a:p>
                  </a:txBody>
                  <a:tcPr/>
                </a:tc>
                <a:tc>
                  <a:txBody>
                    <a:bodyPr/>
                    <a:lstStyle/>
                    <a:p>
                      <a:pPr algn="ctr" fontAlgn="ctr"/>
                      <a:r>
                        <a:rPr lang="en-US" sz="1000" b="1" i="0" u="none" strike="noStrike">
                          <a:solidFill>
                            <a:srgbClr val="FFFFFF"/>
                          </a:solidFill>
                          <a:effectLst/>
                          <a:latin typeface="Open Sans Light" panose="020B0606030504020204" pitchFamily="34" charset="0"/>
                        </a:rPr>
                        <a:t> </a:t>
                      </a:r>
                    </a:p>
                  </a:txBody>
                  <a:tcPr marL="8444" marR="8444" marT="8444" marB="0" anchor="ctr">
                    <a:lnL>
                      <a:noFill/>
                    </a:lnL>
                    <a:lnR>
                      <a:noFill/>
                    </a:lnR>
                    <a:lnT>
                      <a:noFill/>
                    </a:lnT>
                    <a:lnB>
                      <a:noFill/>
                    </a:lnB>
                    <a:solidFill>
                      <a:srgbClr val="132E57"/>
                    </a:solidFill>
                  </a:tcPr>
                </a:tc>
                <a:tc gridSpan="3">
                  <a:txBody>
                    <a:bodyPr/>
                    <a:lstStyle/>
                    <a:p>
                      <a:pPr algn="ctr" fontAlgn="b"/>
                      <a:r>
                        <a:rPr lang="en-US" sz="1000" b="1" i="0" u="sng" strike="noStrike" dirty="0">
                          <a:solidFill>
                            <a:srgbClr val="FFFFFF"/>
                          </a:solidFill>
                          <a:effectLst/>
                          <a:latin typeface="Open Sans Light" panose="020B0606030504020204" pitchFamily="34" charset="0"/>
                        </a:rPr>
                        <a:t>Transaction</a:t>
                      </a:r>
                    </a:p>
                  </a:txBody>
                  <a:tcPr marL="8444" marR="8444" marT="8444" marB="0" anchor="b">
                    <a:lnL>
                      <a:noFill/>
                    </a:lnL>
                    <a:lnR>
                      <a:noFill/>
                    </a:lnR>
                    <a:lnT>
                      <a:noFill/>
                    </a:lnT>
                    <a:lnB>
                      <a:noFill/>
                    </a:lnB>
                    <a:solidFill>
                      <a:srgbClr val="132E57"/>
                    </a:solidFill>
                  </a:tcPr>
                </a:tc>
                <a:tc hMerge="1">
                  <a:txBody>
                    <a:bodyPr/>
                    <a:lstStyle/>
                    <a:p>
                      <a:endParaRPr lang="en-US"/>
                    </a:p>
                  </a:txBody>
                  <a:tcPr/>
                </a:tc>
                <a:tc hMerge="1">
                  <a:txBody>
                    <a:bodyPr/>
                    <a:lstStyle/>
                    <a:p>
                      <a:endParaRPr lang="en-US"/>
                    </a:p>
                  </a:txBody>
                  <a:tcPr/>
                </a:tc>
                <a:tc>
                  <a:txBody>
                    <a:bodyPr/>
                    <a:lstStyle/>
                    <a:p>
                      <a:pPr algn="ctr" fontAlgn="ctr"/>
                      <a:r>
                        <a:rPr lang="en-US" sz="1000" b="1" i="0" u="none" strike="noStrike">
                          <a:solidFill>
                            <a:srgbClr val="FFFFFF"/>
                          </a:solidFill>
                          <a:effectLst/>
                          <a:latin typeface="Open Sans Light" panose="020B0606030504020204" pitchFamily="34" charset="0"/>
                        </a:rPr>
                        <a:t> </a:t>
                      </a:r>
                    </a:p>
                  </a:txBody>
                  <a:tcPr marL="8444" marR="8444" marT="8444" marB="0" anchor="ctr">
                    <a:lnL>
                      <a:noFill/>
                    </a:lnL>
                    <a:lnR>
                      <a:noFill/>
                    </a:lnR>
                    <a:lnT>
                      <a:noFill/>
                    </a:lnT>
                    <a:lnB>
                      <a:noFill/>
                    </a:lnB>
                    <a:solidFill>
                      <a:srgbClr val="132E57"/>
                    </a:solidFill>
                  </a:tcPr>
                </a:tc>
                <a:tc gridSpan="2">
                  <a:txBody>
                    <a:bodyPr/>
                    <a:lstStyle/>
                    <a:p>
                      <a:pPr algn="ctr" fontAlgn="b"/>
                      <a:r>
                        <a:rPr lang="en-US" sz="1000" b="1" i="0" u="sng" strike="noStrike">
                          <a:solidFill>
                            <a:srgbClr val="FFFFFF"/>
                          </a:solidFill>
                          <a:effectLst/>
                          <a:latin typeface="Open Sans Light" panose="020B0606030504020204" pitchFamily="34" charset="0"/>
                        </a:rPr>
                        <a:t>LTM</a:t>
                      </a:r>
                    </a:p>
                  </a:txBody>
                  <a:tcPr marL="8444" marR="8444" marT="8444" marB="0" anchor="b">
                    <a:lnL>
                      <a:noFill/>
                    </a:lnL>
                    <a:lnR>
                      <a:noFill/>
                    </a:lnR>
                    <a:lnT>
                      <a:noFill/>
                    </a:lnT>
                    <a:lnB>
                      <a:noFill/>
                    </a:lnB>
                    <a:solidFill>
                      <a:srgbClr val="132E57"/>
                    </a:solidFill>
                  </a:tcPr>
                </a:tc>
                <a:tc hMerge="1">
                  <a:txBody>
                    <a:bodyPr/>
                    <a:lstStyle/>
                    <a:p>
                      <a:endParaRPr lang="en-US"/>
                    </a:p>
                  </a:txBody>
                  <a:tcPr/>
                </a:tc>
                <a:tc>
                  <a:txBody>
                    <a:bodyPr/>
                    <a:lstStyle/>
                    <a:p>
                      <a:pPr algn="ctr" fontAlgn="ctr"/>
                      <a:r>
                        <a:rPr lang="en-US" sz="1000" b="1" i="0" u="none" strike="noStrike">
                          <a:solidFill>
                            <a:srgbClr val="FFFFFF"/>
                          </a:solidFill>
                          <a:effectLst/>
                          <a:latin typeface="Open Sans Light" panose="020B0606030504020204" pitchFamily="34" charset="0"/>
                        </a:rPr>
                        <a:t> </a:t>
                      </a:r>
                    </a:p>
                  </a:txBody>
                  <a:tcPr marL="8444" marR="8444" marT="8444" marB="0" anchor="ctr">
                    <a:lnL>
                      <a:noFill/>
                    </a:lnL>
                    <a:lnR>
                      <a:noFill/>
                    </a:lnR>
                    <a:lnT>
                      <a:noFill/>
                    </a:lnT>
                    <a:lnB>
                      <a:noFill/>
                    </a:lnB>
                    <a:solidFill>
                      <a:srgbClr val="132E57"/>
                    </a:solidFill>
                  </a:tcPr>
                </a:tc>
                <a:tc gridSpan="2">
                  <a:txBody>
                    <a:bodyPr/>
                    <a:lstStyle/>
                    <a:p>
                      <a:pPr algn="ctr" fontAlgn="b"/>
                      <a:r>
                        <a:rPr lang="en-US" sz="1000" b="1" i="0" u="sng" strike="noStrike">
                          <a:solidFill>
                            <a:srgbClr val="FFFFFF"/>
                          </a:solidFill>
                          <a:effectLst/>
                          <a:latin typeface="Open Sans Light" panose="020B0606030504020204" pitchFamily="34" charset="0"/>
                        </a:rPr>
                        <a:t>EV/LTM</a:t>
                      </a:r>
                    </a:p>
                  </a:txBody>
                  <a:tcPr marL="8444" marR="8444" marT="8444" marB="0" anchor="b">
                    <a:lnL>
                      <a:noFill/>
                    </a:lnL>
                    <a:lnR>
                      <a:noFill/>
                    </a:lnR>
                    <a:lnT>
                      <a:noFill/>
                    </a:lnT>
                    <a:lnB>
                      <a:noFill/>
                    </a:lnB>
                    <a:solidFill>
                      <a:srgbClr val="132E57"/>
                    </a:solidFill>
                  </a:tcPr>
                </a:tc>
                <a:tc hMerge="1">
                  <a:txBody>
                    <a:bodyPr/>
                    <a:lstStyle/>
                    <a:p>
                      <a:endParaRPr lang="en-US"/>
                    </a:p>
                  </a:txBody>
                  <a:tcPr/>
                </a:tc>
                <a:extLst>
                  <a:ext uri="{0D108BD9-81ED-4DB2-BD59-A6C34878D82A}">
                    <a16:rowId xmlns:a16="http://schemas.microsoft.com/office/drawing/2014/main" val="2111491643"/>
                  </a:ext>
                </a:extLst>
              </a:tr>
              <a:tr h="202656">
                <a:tc>
                  <a:txBody>
                    <a:bodyPr/>
                    <a:lstStyle/>
                    <a:p>
                      <a:pPr algn="ctr" fontAlgn="ctr"/>
                      <a:r>
                        <a:rPr lang="en-US" sz="1000" b="1" i="0" u="none" strike="noStrike">
                          <a:solidFill>
                            <a:srgbClr val="FFFFFF"/>
                          </a:solidFill>
                          <a:effectLst/>
                          <a:latin typeface="Open Sans Light" panose="020B0606030504020204" pitchFamily="34" charset="0"/>
                        </a:rPr>
                        <a:t>Company</a:t>
                      </a:r>
                    </a:p>
                  </a:txBody>
                  <a:tcPr marL="8444" marR="8444" marT="8444" marB="0" anchor="ctr">
                    <a:lnL>
                      <a:noFill/>
                    </a:lnL>
                    <a:lnR>
                      <a:noFill/>
                    </a:lnR>
                    <a:lnT>
                      <a:noFill/>
                    </a:lnT>
                    <a:lnB>
                      <a:noFill/>
                    </a:lnB>
                    <a:solidFill>
                      <a:srgbClr val="132E57"/>
                    </a:solidFill>
                  </a:tcPr>
                </a:tc>
                <a:tc>
                  <a:txBody>
                    <a:bodyPr/>
                    <a:lstStyle/>
                    <a:p>
                      <a:pPr algn="ctr" fontAlgn="ctr"/>
                      <a:r>
                        <a:rPr lang="en-US" sz="1000" b="1" i="0" u="none" strike="noStrike">
                          <a:solidFill>
                            <a:srgbClr val="FFFFFF"/>
                          </a:solidFill>
                          <a:effectLst/>
                          <a:latin typeface="Open Sans Light" panose="020B0606030504020204" pitchFamily="34" charset="0"/>
                        </a:rPr>
                        <a:t>Type</a:t>
                      </a:r>
                    </a:p>
                  </a:txBody>
                  <a:tcPr marL="8444" marR="8444" marT="8444" marB="0" anchor="ctr">
                    <a:lnL>
                      <a:noFill/>
                    </a:lnL>
                    <a:lnR>
                      <a:noFill/>
                    </a:lnR>
                    <a:lnT>
                      <a:noFill/>
                    </a:lnT>
                    <a:lnB>
                      <a:noFill/>
                    </a:lnB>
                    <a:solidFill>
                      <a:srgbClr val="132E57"/>
                    </a:solidFill>
                  </a:tcPr>
                </a:tc>
                <a:tc>
                  <a:txBody>
                    <a:bodyPr/>
                    <a:lstStyle/>
                    <a:p>
                      <a:pPr algn="ctr" fontAlgn="ctr"/>
                      <a:r>
                        <a:rPr lang="en-US" sz="1000" b="1" i="0" u="none" strike="noStrike">
                          <a:solidFill>
                            <a:srgbClr val="FFFFFF"/>
                          </a:solidFill>
                          <a:effectLst/>
                          <a:latin typeface="Open Sans Light" panose="020B0606030504020204" pitchFamily="34" charset="0"/>
                        </a:rPr>
                        <a:t> </a:t>
                      </a:r>
                    </a:p>
                  </a:txBody>
                  <a:tcPr marL="8444" marR="8444" marT="8444" marB="0" anchor="ctr">
                    <a:lnL>
                      <a:noFill/>
                    </a:lnL>
                    <a:lnR>
                      <a:noFill/>
                    </a:lnR>
                    <a:lnT>
                      <a:noFill/>
                    </a:lnT>
                    <a:lnB>
                      <a:noFill/>
                    </a:lnB>
                    <a:solidFill>
                      <a:srgbClr val="132E57"/>
                    </a:solidFill>
                  </a:tcPr>
                </a:tc>
                <a:tc>
                  <a:txBody>
                    <a:bodyPr/>
                    <a:lstStyle/>
                    <a:p>
                      <a:pPr algn="ctr" fontAlgn="ctr"/>
                      <a:r>
                        <a:rPr lang="en-US" sz="1000" b="1" i="0" u="none" strike="noStrike">
                          <a:solidFill>
                            <a:srgbClr val="FFFFFF"/>
                          </a:solidFill>
                          <a:effectLst/>
                          <a:latin typeface="Open Sans Light" panose="020B0606030504020204" pitchFamily="34" charset="0"/>
                        </a:rPr>
                        <a:t>Company</a:t>
                      </a:r>
                    </a:p>
                  </a:txBody>
                  <a:tcPr marL="8444" marR="8444" marT="8444" marB="0" anchor="ctr">
                    <a:lnL>
                      <a:noFill/>
                    </a:lnL>
                    <a:lnR>
                      <a:noFill/>
                    </a:lnR>
                    <a:lnT>
                      <a:noFill/>
                    </a:lnT>
                    <a:lnB>
                      <a:noFill/>
                    </a:lnB>
                    <a:solidFill>
                      <a:srgbClr val="132E57"/>
                    </a:solidFill>
                  </a:tcPr>
                </a:tc>
                <a:tc>
                  <a:txBody>
                    <a:bodyPr/>
                    <a:lstStyle/>
                    <a:p>
                      <a:pPr algn="ctr" fontAlgn="ctr"/>
                      <a:r>
                        <a:rPr lang="en-US" sz="1000" b="1" i="0" u="none" strike="noStrike">
                          <a:solidFill>
                            <a:srgbClr val="FFFFFF"/>
                          </a:solidFill>
                          <a:effectLst/>
                          <a:latin typeface="Open Sans Light" panose="020B0606030504020204" pitchFamily="34" charset="0"/>
                        </a:rPr>
                        <a:t>Type</a:t>
                      </a:r>
                    </a:p>
                  </a:txBody>
                  <a:tcPr marL="8444" marR="8444" marT="8444" marB="0" anchor="ctr">
                    <a:lnL>
                      <a:noFill/>
                    </a:lnL>
                    <a:lnR>
                      <a:noFill/>
                    </a:lnR>
                    <a:lnT>
                      <a:noFill/>
                    </a:lnT>
                    <a:lnB>
                      <a:noFill/>
                    </a:lnB>
                    <a:solidFill>
                      <a:srgbClr val="132E57"/>
                    </a:solidFill>
                  </a:tcPr>
                </a:tc>
                <a:tc>
                  <a:txBody>
                    <a:bodyPr/>
                    <a:lstStyle/>
                    <a:p>
                      <a:pPr algn="ctr" fontAlgn="ctr"/>
                      <a:r>
                        <a:rPr lang="en-US" sz="1000" b="1" i="0" u="none" strike="noStrike">
                          <a:solidFill>
                            <a:srgbClr val="FFFFFF"/>
                          </a:solidFill>
                          <a:effectLst/>
                          <a:latin typeface="Open Sans Light" panose="020B0606030504020204" pitchFamily="34" charset="0"/>
                        </a:rPr>
                        <a:t>EV</a:t>
                      </a:r>
                    </a:p>
                  </a:txBody>
                  <a:tcPr marL="8444" marR="8444" marT="8444" marB="0" anchor="ctr">
                    <a:lnL>
                      <a:noFill/>
                    </a:lnL>
                    <a:lnR>
                      <a:noFill/>
                    </a:lnR>
                    <a:lnT>
                      <a:noFill/>
                    </a:lnT>
                    <a:lnB>
                      <a:noFill/>
                    </a:lnB>
                    <a:solidFill>
                      <a:srgbClr val="132E57"/>
                    </a:solidFill>
                  </a:tcPr>
                </a:tc>
                <a:tc>
                  <a:txBody>
                    <a:bodyPr/>
                    <a:lstStyle/>
                    <a:p>
                      <a:pPr algn="ctr" fontAlgn="ctr"/>
                      <a:r>
                        <a:rPr lang="en-US" sz="1000" b="1" i="0" u="none" strike="noStrike">
                          <a:solidFill>
                            <a:srgbClr val="FFFFFF"/>
                          </a:solidFill>
                          <a:effectLst/>
                          <a:latin typeface="Open Sans Light" panose="020B0606030504020204" pitchFamily="34" charset="0"/>
                        </a:rPr>
                        <a:t> </a:t>
                      </a:r>
                    </a:p>
                  </a:txBody>
                  <a:tcPr marL="8444" marR="8444" marT="8444" marB="0" anchor="ctr">
                    <a:lnL>
                      <a:noFill/>
                    </a:lnL>
                    <a:lnR>
                      <a:noFill/>
                    </a:lnR>
                    <a:lnT>
                      <a:noFill/>
                    </a:lnT>
                    <a:lnB>
                      <a:noFill/>
                    </a:lnB>
                    <a:solidFill>
                      <a:srgbClr val="132E57"/>
                    </a:solidFill>
                  </a:tcPr>
                </a:tc>
                <a:tc>
                  <a:txBody>
                    <a:bodyPr/>
                    <a:lstStyle/>
                    <a:p>
                      <a:pPr algn="ctr" fontAlgn="ctr"/>
                      <a:r>
                        <a:rPr lang="en-US" sz="1000" b="1" i="0" u="none" strike="noStrike">
                          <a:solidFill>
                            <a:srgbClr val="FFFFFF"/>
                          </a:solidFill>
                          <a:effectLst/>
                          <a:latin typeface="Open Sans Light" panose="020B0606030504020204" pitchFamily="34" charset="0"/>
                        </a:rPr>
                        <a:t>Date</a:t>
                      </a:r>
                    </a:p>
                  </a:txBody>
                  <a:tcPr marL="8444" marR="8444" marT="8444" marB="0" anchor="ctr">
                    <a:lnL>
                      <a:noFill/>
                    </a:lnL>
                    <a:lnR>
                      <a:noFill/>
                    </a:lnR>
                    <a:lnT>
                      <a:noFill/>
                    </a:lnT>
                    <a:lnB>
                      <a:noFill/>
                    </a:lnB>
                    <a:solidFill>
                      <a:srgbClr val="132E57"/>
                    </a:solidFill>
                  </a:tcPr>
                </a:tc>
                <a:tc>
                  <a:txBody>
                    <a:bodyPr/>
                    <a:lstStyle/>
                    <a:p>
                      <a:pPr algn="ctr" fontAlgn="ctr"/>
                      <a:r>
                        <a:rPr lang="en-US" sz="1000" b="1" i="0" u="none" strike="noStrike">
                          <a:solidFill>
                            <a:srgbClr val="FFFFFF"/>
                          </a:solidFill>
                          <a:effectLst/>
                          <a:latin typeface="Open Sans Light" panose="020B0606030504020204" pitchFamily="34" charset="0"/>
                        </a:rPr>
                        <a:t>Year</a:t>
                      </a:r>
                    </a:p>
                  </a:txBody>
                  <a:tcPr marL="8444" marR="8444" marT="8444" marB="0" anchor="ctr">
                    <a:lnL>
                      <a:noFill/>
                    </a:lnL>
                    <a:lnR>
                      <a:noFill/>
                    </a:lnR>
                    <a:lnT>
                      <a:noFill/>
                    </a:lnT>
                    <a:lnB>
                      <a:noFill/>
                    </a:lnB>
                    <a:solidFill>
                      <a:srgbClr val="132E57"/>
                    </a:solidFill>
                  </a:tcPr>
                </a:tc>
                <a:tc>
                  <a:txBody>
                    <a:bodyPr/>
                    <a:lstStyle/>
                    <a:p>
                      <a:pPr algn="ctr" fontAlgn="ctr"/>
                      <a:r>
                        <a:rPr lang="en-US" sz="1000" b="1" i="0" u="none" strike="noStrike">
                          <a:solidFill>
                            <a:srgbClr val="FFFFFF"/>
                          </a:solidFill>
                          <a:effectLst/>
                          <a:latin typeface="Open Sans Light" panose="020B0606030504020204" pitchFamily="34" charset="0"/>
                        </a:rPr>
                        <a:t>Impl. EV</a:t>
                      </a:r>
                    </a:p>
                  </a:txBody>
                  <a:tcPr marL="8444" marR="8444" marT="8444" marB="0" anchor="ctr">
                    <a:lnL>
                      <a:noFill/>
                    </a:lnL>
                    <a:lnR>
                      <a:noFill/>
                    </a:lnR>
                    <a:lnT>
                      <a:noFill/>
                    </a:lnT>
                    <a:lnB>
                      <a:noFill/>
                    </a:lnB>
                    <a:solidFill>
                      <a:srgbClr val="132E57"/>
                    </a:solidFill>
                  </a:tcPr>
                </a:tc>
                <a:tc>
                  <a:txBody>
                    <a:bodyPr/>
                    <a:lstStyle/>
                    <a:p>
                      <a:pPr algn="ctr" fontAlgn="ctr"/>
                      <a:r>
                        <a:rPr lang="en-US" sz="1000" b="1" i="0" u="none" strike="noStrike">
                          <a:solidFill>
                            <a:srgbClr val="FFFFFF"/>
                          </a:solidFill>
                          <a:effectLst/>
                          <a:latin typeface="Open Sans Light" panose="020B0606030504020204" pitchFamily="34" charset="0"/>
                        </a:rPr>
                        <a:t> </a:t>
                      </a:r>
                    </a:p>
                  </a:txBody>
                  <a:tcPr marL="8444" marR="8444" marT="8444" marB="0" anchor="ctr">
                    <a:lnL>
                      <a:noFill/>
                    </a:lnL>
                    <a:lnR>
                      <a:noFill/>
                    </a:lnR>
                    <a:lnT>
                      <a:noFill/>
                    </a:lnT>
                    <a:lnB>
                      <a:noFill/>
                    </a:lnB>
                    <a:solidFill>
                      <a:srgbClr val="132E57"/>
                    </a:solidFill>
                  </a:tcPr>
                </a:tc>
                <a:tc>
                  <a:txBody>
                    <a:bodyPr/>
                    <a:lstStyle/>
                    <a:p>
                      <a:pPr algn="ctr" fontAlgn="ctr"/>
                      <a:r>
                        <a:rPr lang="en-US" sz="1000" b="1" i="0" u="none" strike="noStrike">
                          <a:solidFill>
                            <a:srgbClr val="FFFFFF"/>
                          </a:solidFill>
                          <a:effectLst/>
                          <a:latin typeface="Open Sans Light" panose="020B0606030504020204" pitchFamily="34" charset="0"/>
                        </a:rPr>
                        <a:t>Revenue</a:t>
                      </a:r>
                    </a:p>
                  </a:txBody>
                  <a:tcPr marL="8444" marR="8444" marT="8444" marB="0" anchor="ctr">
                    <a:lnL>
                      <a:noFill/>
                    </a:lnL>
                    <a:lnR>
                      <a:noFill/>
                    </a:lnR>
                    <a:lnT>
                      <a:noFill/>
                    </a:lnT>
                    <a:lnB>
                      <a:noFill/>
                    </a:lnB>
                    <a:solidFill>
                      <a:srgbClr val="132E57"/>
                    </a:solidFill>
                  </a:tcPr>
                </a:tc>
                <a:tc>
                  <a:txBody>
                    <a:bodyPr/>
                    <a:lstStyle/>
                    <a:p>
                      <a:pPr algn="ctr" fontAlgn="ctr"/>
                      <a:r>
                        <a:rPr lang="en-US" sz="1000" b="1" i="0" u="none" strike="noStrike">
                          <a:solidFill>
                            <a:srgbClr val="FFFFFF"/>
                          </a:solidFill>
                          <a:effectLst/>
                          <a:latin typeface="Open Sans Light" panose="020B0606030504020204" pitchFamily="34" charset="0"/>
                        </a:rPr>
                        <a:t>EBITDA</a:t>
                      </a:r>
                    </a:p>
                  </a:txBody>
                  <a:tcPr marL="8444" marR="8444" marT="8444" marB="0" anchor="ctr">
                    <a:lnL>
                      <a:noFill/>
                    </a:lnL>
                    <a:lnR>
                      <a:noFill/>
                    </a:lnR>
                    <a:lnT>
                      <a:noFill/>
                    </a:lnT>
                    <a:lnB>
                      <a:noFill/>
                    </a:lnB>
                    <a:solidFill>
                      <a:srgbClr val="132E57"/>
                    </a:solidFill>
                  </a:tcPr>
                </a:tc>
                <a:tc>
                  <a:txBody>
                    <a:bodyPr/>
                    <a:lstStyle/>
                    <a:p>
                      <a:pPr algn="ctr" fontAlgn="ctr"/>
                      <a:r>
                        <a:rPr lang="en-US" sz="1000" b="1" i="0" u="none" strike="noStrike">
                          <a:solidFill>
                            <a:srgbClr val="FFFFFF"/>
                          </a:solidFill>
                          <a:effectLst/>
                          <a:latin typeface="Open Sans Light" panose="020B0606030504020204" pitchFamily="34" charset="0"/>
                        </a:rPr>
                        <a:t> </a:t>
                      </a:r>
                    </a:p>
                  </a:txBody>
                  <a:tcPr marL="8444" marR="8444" marT="8444" marB="0" anchor="ctr">
                    <a:lnL>
                      <a:noFill/>
                    </a:lnL>
                    <a:lnR>
                      <a:noFill/>
                    </a:lnR>
                    <a:lnT>
                      <a:noFill/>
                    </a:lnT>
                    <a:lnB>
                      <a:noFill/>
                    </a:lnB>
                    <a:solidFill>
                      <a:srgbClr val="132E57"/>
                    </a:solidFill>
                  </a:tcPr>
                </a:tc>
                <a:tc>
                  <a:txBody>
                    <a:bodyPr/>
                    <a:lstStyle/>
                    <a:p>
                      <a:pPr algn="ctr" fontAlgn="ctr"/>
                      <a:r>
                        <a:rPr lang="en-US" sz="1000" b="1" i="0" u="none" strike="noStrike">
                          <a:solidFill>
                            <a:srgbClr val="FFFFFF"/>
                          </a:solidFill>
                          <a:effectLst/>
                          <a:latin typeface="Open Sans Light" panose="020B0606030504020204" pitchFamily="34" charset="0"/>
                        </a:rPr>
                        <a:t>Revenue</a:t>
                      </a:r>
                    </a:p>
                  </a:txBody>
                  <a:tcPr marL="8444" marR="8444" marT="8444" marB="0" anchor="ctr">
                    <a:lnL>
                      <a:noFill/>
                    </a:lnL>
                    <a:lnR>
                      <a:noFill/>
                    </a:lnR>
                    <a:lnT>
                      <a:noFill/>
                    </a:lnT>
                    <a:lnB>
                      <a:noFill/>
                    </a:lnB>
                    <a:solidFill>
                      <a:srgbClr val="132E57"/>
                    </a:solidFill>
                  </a:tcPr>
                </a:tc>
                <a:tc>
                  <a:txBody>
                    <a:bodyPr/>
                    <a:lstStyle/>
                    <a:p>
                      <a:pPr algn="ctr" fontAlgn="ctr"/>
                      <a:r>
                        <a:rPr lang="en-US" sz="1000" b="1" i="0" u="none" strike="noStrike">
                          <a:solidFill>
                            <a:srgbClr val="FFFFFF"/>
                          </a:solidFill>
                          <a:effectLst/>
                          <a:latin typeface="Open Sans Light" panose="020B0606030504020204" pitchFamily="34" charset="0"/>
                        </a:rPr>
                        <a:t>EBITDA</a:t>
                      </a:r>
                    </a:p>
                  </a:txBody>
                  <a:tcPr marL="8444" marR="8444" marT="8444" marB="0" anchor="ctr">
                    <a:lnL>
                      <a:noFill/>
                    </a:lnL>
                    <a:lnR>
                      <a:noFill/>
                    </a:lnR>
                    <a:lnT>
                      <a:noFill/>
                    </a:lnT>
                    <a:lnB>
                      <a:noFill/>
                    </a:lnB>
                    <a:solidFill>
                      <a:srgbClr val="132E57"/>
                    </a:solidFill>
                  </a:tcPr>
                </a:tc>
                <a:extLst>
                  <a:ext uri="{0D108BD9-81ED-4DB2-BD59-A6C34878D82A}">
                    <a16:rowId xmlns:a16="http://schemas.microsoft.com/office/drawing/2014/main" val="1082425458"/>
                  </a:ext>
                </a:extLst>
              </a:tr>
              <a:tr h="202656">
                <a:tc>
                  <a:txBody>
                    <a:bodyPr/>
                    <a:lstStyle/>
                    <a:p>
                      <a:pPr algn="l" fontAlgn="b"/>
                      <a:endParaRPr lang="en-US" sz="1000" b="0" i="0" u="none" strike="noStrike">
                        <a:solidFill>
                          <a:srgbClr val="132E57"/>
                        </a:solidFill>
                        <a:effectLst/>
                        <a:latin typeface="Open Sans Light" panose="020B0606030504020204" pitchFamily="34" charset="0"/>
                      </a:endParaRPr>
                    </a:p>
                  </a:txBody>
                  <a:tcPr marL="8444" marR="8444" marT="8444" marB="0" anchor="b">
                    <a:lnL>
                      <a:noFill/>
                    </a:lnL>
                    <a:lnR>
                      <a:noFill/>
                    </a:lnR>
                    <a:lnT>
                      <a:noFill/>
                    </a:lnT>
                    <a:lnB>
                      <a:noFill/>
                    </a:lnB>
                  </a:tcPr>
                </a:tc>
                <a:tc>
                  <a:txBody>
                    <a:bodyPr/>
                    <a:lstStyle/>
                    <a:p>
                      <a:pPr algn="l" fontAlgn="b"/>
                      <a:endParaRPr lang="en-US" sz="1000" b="0" i="0" u="none" strike="noStrike">
                        <a:solidFill>
                          <a:srgbClr val="132E57"/>
                        </a:solidFill>
                        <a:effectLst/>
                        <a:latin typeface="Open Sans Light" panose="020B0606030504020204" pitchFamily="34" charset="0"/>
                      </a:endParaRPr>
                    </a:p>
                  </a:txBody>
                  <a:tcPr marL="8444" marR="8444" marT="8444" marB="0" anchor="b">
                    <a:lnL>
                      <a:noFill/>
                    </a:lnL>
                    <a:lnR>
                      <a:noFill/>
                    </a:lnR>
                    <a:lnT>
                      <a:noFill/>
                    </a:lnT>
                    <a:lnB>
                      <a:noFill/>
                    </a:lnB>
                  </a:tcPr>
                </a:tc>
                <a:tc>
                  <a:txBody>
                    <a:bodyPr/>
                    <a:lstStyle/>
                    <a:p>
                      <a:pPr algn="l" fontAlgn="b"/>
                      <a:endParaRPr lang="en-US" sz="1000" b="0" i="0" u="none" strike="noStrike">
                        <a:solidFill>
                          <a:srgbClr val="132E57"/>
                        </a:solidFill>
                        <a:effectLst/>
                        <a:latin typeface="Open Sans Light" panose="020B0606030504020204" pitchFamily="34" charset="0"/>
                      </a:endParaRPr>
                    </a:p>
                  </a:txBody>
                  <a:tcPr marL="8444" marR="8444" marT="8444" marB="0" anchor="b">
                    <a:lnL>
                      <a:noFill/>
                    </a:lnL>
                    <a:lnR>
                      <a:noFill/>
                    </a:lnR>
                    <a:lnT>
                      <a:noFill/>
                    </a:lnT>
                    <a:lnB>
                      <a:noFill/>
                    </a:lnB>
                  </a:tcPr>
                </a:tc>
                <a:tc>
                  <a:txBody>
                    <a:bodyPr/>
                    <a:lstStyle/>
                    <a:p>
                      <a:pPr algn="l" fontAlgn="b"/>
                      <a:endParaRPr lang="en-US" sz="1000" b="0" i="0" u="none" strike="noStrike">
                        <a:solidFill>
                          <a:srgbClr val="132E57"/>
                        </a:solidFill>
                        <a:effectLst/>
                        <a:latin typeface="Open Sans Light" panose="020B0606030504020204" pitchFamily="34" charset="0"/>
                      </a:endParaRPr>
                    </a:p>
                  </a:txBody>
                  <a:tcPr marL="8444" marR="8444" marT="8444" marB="0" anchor="b">
                    <a:lnL>
                      <a:noFill/>
                    </a:lnL>
                    <a:lnR>
                      <a:noFill/>
                    </a:lnR>
                    <a:lnT>
                      <a:noFill/>
                    </a:lnT>
                    <a:lnB>
                      <a:noFill/>
                    </a:lnB>
                  </a:tcPr>
                </a:tc>
                <a:tc>
                  <a:txBody>
                    <a:bodyPr/>
                    <a:lstStyle/>
                    <a:p>
                      <a:pPr algn="l" fontAlgn="b"/>
                      <a:endParaRPr lang="en-US" sz="1000" b="0" i="0" u="none" strike="noStrike">
                        <a:solidFill>
                          <a:srgbClr val="132E57"/>
                        </a:solidFill>
                        <a:effectLst/>
                        <a:latin typeface="Open Sans Light" panose="020B0606030504020204" pitchFamily="34" charset="0"/>
                      </a:endParaRPr>
                    </a:p>
                  </a:txBody>
                  <a:tcPr marL="8444" marR="8444" marT="8444" marB="0" anchor="b">
                    <a:lnL>
                      <a:noFill/>
                    </a:lnL>
                    <a:lnR>
                      <a:noFill/>
                    </a:lnR>
                    <a:lnT>
                      <a:noFill/>
                    </a:lnT>
                    <a:lnB>
                      <a:noFill/>
                    </a:lnB>
                  </a:tcPr>
                </a:tc>
                <a:tc>
                  <a:txBody>
                    <a:bodyPr/>
                    <a:lstStyle/>
                    <a:p>
                      <a:pPr algn="l" fontAlgn="b"/>
                      <a:endParaRPr lang="en-US" sz="1000" b="0" i="0" u="none" strike="noStrike">
                        <a:solidFill>
                          <a:srgbClr val="132E57"/>
                        </a:solidFill>
                        <a:effectLst/>
                        <a:latin typeface="Open Sans Light" panose="020B0606030504020204" pitchFamily="34" charset="0"/>
                      </a:endParaRPr>
                    </a:p>
                  </a:txBody>
                  <a:tcPr marL="8444" marR="8444" marT="8444" marB="0" anchor="b">
                    <a:lnL>
                      <a:noFill/>
                    </a:lnL>
                    <a:lnR>
                      <a:noFill/>
                    </a:lnR>
                    <a:lnT>
                      <a:noFill/>
                    </a:lnT>
                    <a:lnB>
                      <a:noFill/>
                    </a:lnB>
                  </a:tcPr>
                </a:tc>
                <a:tc>
                  <a:txBody>
                    <a:bodyPr/>
                    <a:lstStyle/>
                    <a:p>
                      <a:pPr algn="l" fontAlgn="b"/>
                      <a:endParaRPr lang="en-US" sz="1000" b="0" i="0" u="none" strike="noStrike">
                        <a:solidFill>
                          <a:srgbClr val="132E57"/>
                        </a:solidFill>
                        <a:effectLst/>
                        <a:latin typeface="Open Sans Light" panose="020B0606030504020204" pitchFamily="34" charset="0"/>
                      </a:endParaRPr>
                    </a:p>
                  </a:txBody>
                  <a:tcPr marL="8444" marR="8444" marT="8444" marB="0" anchor="b">
                    <a:lnL>
                      <a:noFill/>
                    </a:lnL>
                    <a:lnR>
                      <a:noFill/>
                    </a:lnR>
                    <a:lnT>
                      <a:noFill/>
                    </a:lnT>
                    <a:lnB>
                      <a:noFill/>
                    </a:lnB>
                  </a:tcPr>
                </a:tc>
                <a:tc>
                  <a:txBody>
                    <a:bodyPr/>
                    <a:lstStyle/>
                    <a:p>
                      <a:pPr algn="l" fontAlgn="b"/>
                      <a:endParaRPr lang="en-US" sz="1000" b="0" i="0" u="none" strike="noStrike">
                        <a:solidFill>
                          <a:srgbClr val="132E57"/>
                        </a:solidFill>
                        <a:effectLst/>
                        <a:latin typeface="Open Sans Light" panose="020B0606030504020204" pitchFamily="34" charset="0"/>
                      </a:endParaRPr>
                    </a:p>
                  </a:txBody>
                  <a:tcPr marL="8444" marR="8444" marT="8444" marB="0" anchor="b">
                    <a:lnL>
                      <a:noFill/>
                    </a:lnL>
                    <a:lnR>
                      <a:noFill/>
                    </a:lnR>
                    <a:lnT>
                      <a:noFill/>
                    </a:lnT>
                    <a:lnB>
                      <a:noFill/>
                    </a:lnB>
                  </a:tcPr>
                </a:tc>
                <a:tc>
                  <a:txBody>
                    <a:bodyPr/>
                    <a:lstStyle/>
                    <a:p>
                      <a:pPr algn="l" fontAlgn="b"/>
                      <a:endParaRPr lang="en-US" sz="1000" b="0" i="0" u="none" strike="noStrike">
                        <a:solidFill>
                          <a:srgbClr val="132E57"/>
                        </a:solidFill>
                        <a:effectLst/>
                        <a:latin typeface="Open Sans Light" panose="020B0606030504020204" pitchFamily="34" charset="0"/>
                      </a:endParaRPr>
                    </a:p>
                  </a:txBody>
                  <a:tcPr marL="8444" marR="8444" marT="8444" marB="0" anchor="b">
                    <a:lnL>
                      <a:noFill/>
                    </a:lnL>
                    <a:lnR>
                      <a:noFill/>
                    </a:lnR>
                    <a:lnT>
                      <a:noFill/>
                    </a:lnT>
                    <a:lnB>
                      <a:noFill/>
                    </a:lnB>
                  </a:tcPr>
                </a:tc>
                <a:tc>
                  <a:txBody>
                    <a:bodyPr/>
                    <a:lstStyle/>
                    <a:p>
                      <a:pPr algn="l" fontAlgn="b"/>
                      <a:endParaRPr lang="en-US" sz="1000" b="0" i="0" u="none" strike="noStrike">
                        <a:solidFill>
                          <a:srgbClr val="132E57"/>
                        </a:solidFill>
                        <a:effectLst/>
                        <a:latin typeface="Open Sans Light" panose="020B0606030504020204" pitchFamily="34" charset="0"/>
                      </a:endParaRPr>
                    </a:p>
                  </a:txBody>
                  <a:tcPr marL="8444" marR="8444" marT="8444" marB="0" anchor="b">
                    <a:lnL>
                      <a:noFill/>
                    </a:lnL>
                    <a:lnR>
                      <a:noFill/>
                    </a:lnR>
                    <a:lnT>
                      <a:noFill/>
                    </a:lnT>
                    <a:lnB>
                      <a:noFill/>
                    </a:lnB>
                  </a:tcPr>
                </a:tc>
                <a:tc>
                  <a:txBody>
                    <a:bodyPr/>
                    <a:lstStyle/>
                    <a:p>
                      <a:pPr algn="l" fontAlgn="b"/>
                      <a:endParaRPr lang="en-US" sz="1000" b="0" i="0" u="none" strike="noStrike">
                        <a:solidFill>
                          <a:srgbClr val="132E57"/>
                        </a:solidFill>
                        <a:effectLst/>
                        <a:latin typeface="Open Sans Light" panose="020B0606030504020204" pitchFamily="34" charset="0"/>
                      </a:endParaRPr>
                    </a:p>
                  </a:txBody>
                  <a:tcPr marL="8444" marR="8444" marT="8444" marB="0" anchor="b">
                    <a:lnL>
                      <a:noFill/>
                    </a:lnL>
                    <a:lnR>
                      <a:noFill/>
                    </a:lnR>
                    <a:lnT>
                      <a:noFill/>
                    </a:lnT>
                    <a:lnB>
                      <a:noFill/>
                    </a:lnB>
                  </a:tcPr>
                </a:tc>
                <a:tc>
                  <a:txBody>
                    <a:bodyPr/>
                    <a:lstStyle/>
                    <a:p>
                      <a:pPr algn="l" fontAlgn="b"/>
                      <a:endParaRPr lang="en-US" sz="1000" b="0" i="0" u="none" strike="noStrike">
                        <a:solidFill>
                          <a:srgbClr val="132E57"/>
                        </a:solidFill>
                        <a:effectLst/>
                        <a:latin typeface="Open Sans Light" panose="020B0606030504020204" pitchFamily="34" charset="0"/>
                      </a:endParaRPr>
                    </a:p>
                  </a:txBody>
                  <a:tcPr marL="8444" marR="8444" marT="8444" marB="0" anchor="b">
                    <a:lnL>
                      <a:noFill/>
                    </a:lnL>
                    <a:lnR>
                      <a:noFill/>
                    </a:lnR>
                    <a:lnT>
                      <a:noFill/>
                    </a:lnT>
                    <a:lnB>
                      <a:noFill/>
                    </a:lnB>
                  </a:tcPr>
                </a:tc>
                <a:tc>
                  <a:txBody>
                    <a:bodyPr/>
                    <a:lstStyle/>
                    <a:p>
                      <a:pPr algn="l" fontAlgn="b"/>
                      <a:endParaRPr lang="en-US" sz="1000" b="0" i="0" u="none" strike="noStrike">
                        <a:solidFill>
                          <a:srgbClr val="132E57"/>
                        </a:solidFill>
                        <a:effectLst/>
                        <a:latin typeface="Open Sans Light" panose="020B0606030504020204" pitchFamily="34" charset="0"/>
                      </a:endParaRPr>
                    </a:p>
                  </a:txBody>
                  <a:tcPr marL="8444" marR="8444" marT="8444" marB="0" anchor="b">
                    <a:lnL>
                      <a:noFill/>
                    </a:lnL>
                    <a:lnR>
                      <a:noFill/>
                    </a:lnR>
                    <a:lnT>
                      <a:noFill/>
                    </a:lnT>
                    <a:lnB>
                      <a:noFill/>
                    </a:lnB>
                  </a:tcPr>
                </a:tc>
                <a:tc>
                  <a:txBody>
                    <a:bodyPr/>
                    <a:lstStyle/>
                    <a:p>
                      <a:pPr algn="l" fontAlgn="b"/>
                      <a:endParaRPr lang="en-US" sz="1000" b="0" i="0" u="none" strike="noStrike">
                        <a:solidFill>
                          <a:srgbClr val="132E57"/>
                        </a:solidFill>
                        <a:effectLst/>
                        <a:latin typeface="Open Sans Light" panose="020B0606030504020204" pitchFamily="34" charset="0"/>
                      </a:endParaRPr>
                    </a:p>
                  </a:txBody>
                  <a:tcPr marL="8444" marR="8444" marT="8444" marB="0" anchor="b">
                    <a:lnL>
                      <a:noFill/>
                    </a:lnL>
                    <a:lnR>
                      <a:noFill/>
                    </a:lnR>
                    <a:lnT>
                      <a:noFill/>
                    </a:lnT>
                    <a:lnB>
                      <a:noFill/>
                    </a:lnB>
                  </a:tcPr>
                </a:tc>
                <a:tc>
                  <a:txBody>
                    <a:bodyPr/>
                    <a:lstStyle/>
                    <a:p>
                      <a:pPr algn="l" fontAlgn="b"/>
                      <a:endParaRPr lang="en-US" sz="1000" b="0" i="0" u="none" strike="noStrike">
                        <a:solidFill>
                          <a:srgbClr val="132E57"/>
                        </a:solidFill>
                        <a:effectLst/>
                        <a:latin typeface="Open Sans Light" panose="020B0606030504020204" pitchFamily="34" charset="0"/>
                      </a:endParaRPr>
                    </a:p>
                  </a:txBody>
                  <a:tcPr marL="8444" marR="8444" marT="8444" marB="0" anchor="b">
                    <a:lnL>
                      <a:noFill/>
                    </a:lnL>
                    <a:lnR>
                      <a:noFill/>
                    </a:lnR>
                    <a:lnT>
                      <a:noFill/>
                    </a:lnT>
                    <a:lnB>
                      <a:noFill/>
                    </a:lnB>
                  </a:tcPr>
                </a:tc>
                <a:tc>
                  <a:txBody>
                    <a:bodyPr/>
                    <a:lstStyle/>
                    <a:p>
                      <a:pPr algn="l" fontAlgn="b"/>
                      <a:endParaRPr lang="en-US" sz="1000" b="0" i="0" u="none" strike="noStrike" dirty="0">
                        <a:solidFill>
                          <a:srgbClr val="132E57"/>
                        </a:solidFill>
                        <a:effectLst/>
                        <a:latin typeface="Open Sans Light" panose="020B0606030504020204" pitchFamily="34" charset="0"/>
                      </a:endParaRPr>
                    </a:p>
                  </a:txBody>
                  <a:tcPr marL="8444" marR="8444" marT="8444" marB="0" anchor="b">
                    <a:lnL>
                      <a:noFill/>
                    </a:lnL>
                    <a:lnR>
                      <a:noFill/>
                    </a:lnR>
                    <a:lnT>
                      <a:noFill/>
                    </a:lnT>
                    <a:lnB>
                      <a:noFill/>
                    </a:lnB>
                  </a:tcPr>
                </a:tc>
                <a:extLst>
                  <a:ext uri="{0D108BD9-81ED-4DB2-BD59-A6C34878D82A}">
                    <a16:rowId xmlns:a16="http://schemas.microsoft.com/office/drawing/2014/main" val="2938500957"/>
                  </a:ext>
                </a:extLst>
              </a:tr>
              <a:tr h="202656">
                <a:tc>
                  <a:txBody>
                    <a:bodyPr/>
                    <a:lstStyle/>
                    <a:p>
                      <a:pPr algn="ctr" fontAlgn="b"/>
                      <a:r>
                        <a:rPr lang="en-US" sz="1000" b="0" i="0" u="none" strike="noStrike">
                          <a:solidFill>
                            <a:srgbClr val="132E57"/>
                          </a:solidFill>
                          <a:effectLst/>
                          <a:latin typeface="Open Sans Light" panose="020B0606030504020204" pitchFamily="34" charset="0"/>
                        </a:rPr>
                        <a:t>Company J</a:t>
                      </a:r>
                    </a:p>
                  </a:txBody>
                  <a:tcPr marL="8444" marR="8444" marT="8444" marB="0" anchor="b">
                    <a:lnL>
                      <a:noFill/>
                    </a:lnL>
                    <a:lnR>
                      <a:noFill/>
                    </a:lnR>
                    <a:lnT>
                      <a:noFill/>
                    </a:lnT>
                    <a:lnB>
                      <a:noFill/>
                    </a:lnB>
                    <a:solidFill>
                      <a:srgbClr val="FFFFFF"/>
                    </a:solidFill>
                  </a:tcPr>
                </a:tc>
                <a:tc>
                  <a:txBody>
                    <a:bodyPr/>
                    <a:lstStyle/>
                    <a:p>
                      <a:pPr algn="ctr" fontAlgn="b"/>
                      <a:r>
                        <a:rPr lang="en-US" sz="1000" b="0" i="0" u="none" strike="noStrike">
                          <a:solidFill>
                            <a:srgbClr val="132E57"/>
                          </a:solidFill>
                          <a:effectLst/>
                          <a:latin typeface="Open Sans Light" panose="020B0606030504020204" pitchFamily="34" charset="0"/>
                        </a:rPr>
                        <a:t>New</a:t>
                      </a:r>
                    </a:p>
                  </a:txBody>
                  <a:tcPr marL="8444" marR="8444" marT="8444"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 </a:t>
                      </a:r>
                    </a:p>
                  </a:txBody>
                  <a:tcPr marL="8444" marR="8444" marT="8444" marB="0" anchor="b">
                    <a:lnL>
                      <a:noFill/>
                    </a:lnL>
                    <a:lnR>
                      <a:noFill/>
                    </a:lnR>
                    <a:lnT>
                      <a:noFill/>
                    </a:lnT>
                    <a:lnB>
                      <a:noFill/>
                    </a:lnB>
                    <a:solidFill>
                      <a:srgbClr val="FFFFFF"/>
                    </a:solidFill>
                  </a:tcPr>
                </a:tc>
                <a:tc>
                  <a:txBody>
                    <a:bodyPr/>
                    <a:lstStyle/>
                    <a:p>
                      <a:pPr algn="ctr" fontAlgn="b"/>
                      <a:r>
                        <a:rPr lang="en-US" sz="1000" b="0" i="0" u="none" strike="noStrike">
                          <a:solidFill>
                            <a:srgbClr val="132E57"/>
                          </a:solidFill>
                          <a:effectLst/>
                          <a:latin typeface="Open Sans Light" panose="020B0606030504020204" pitchFamily="34" charset="0"/>
                        </a:rPr>
                        <a:t>Company S</a:t>
                      </a:r>
                    </a:p>
                  </a:txBody>
                  <a:tcPr marL="8444" marR="8444" marT="8444" marB="0" anchor="b">
                    <a:lnL>
                      <a:noFill/>
                    </a:lnL>
                    <a:lnR>
                      <a:noFill/>
                    </a:lnR>
                    <a:lnT>
                      <a:noFill/>
                    </a:lnT>
                    <a:lnB>
                      <a:noFill/>
                    </a:lnB>
                    <a:solidFill>
                      <a:srgbClr val="FFFFFF"/>
                    </a:solidFill>
                  </a:tcPr>
                </a:tc>
                <a:tc>
                  <a:txBody>
                    <a:bodyPr/>
                    <a:lstStyle/>
                    <a:p>
                      <a:pPr algn="ctr" fontAlgn="b"/>
                      <a:r>
                        <a:rPr lang="en-US" sz="1000" b="0" i="0" u="none" strike="noStrike">
                          <a:solidFill>
                            <a:srgbClr val="132E57"/>
                          </a:solidFill>
                          <a:effectLst/>
                          <a:latin typeface="Open Sans Light" panose="020B0606030504020204" pitchFamily="34" charset="0"/>
                        </a:rPr>
                        <a:t>Declining</a:t>
                      </a:r>
                    </a:p>
                  </a:txBody>
                  <a:tcPr marL="8444" marR="8444" marT="8444"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$82,730</a:t>
                      </a:r>
                    </a:p>
                  </a:txBody>
                  <a:tcPr marL="8444" marR="8444" marT="8444" marB="0" anchor="b">
                    <a:lnL>
                      <a:noFill/>
                    </a:lnL>
                    <a:lnR>
                      <a:noFill/>
                    </a:lnR>
                    <a:lnT>
                      <a:noFill/>
                    </a:lnT>
                    <a:lnB>
                      <a:noFill/>
                    </a:lnB>
                    <a:solidFill>
                      <a:srgbClr val="E3E9F0"/>
                    </a:solidFill>
                  </a:tcPr>
                </a:tc>
                <a:tc>
                  <a:txBody>
                    <a:bodyPr/>
                    <a:lstStyle/>
                    <a:p>
                      <a:pPr algn="ctr" fontAlgn="b"/>
                      <a:r>
                        <a:rPr lang="en-US" sz="1000" b="0" i="0" u="none" strike="noStrike">
                          <a:solidFill>
                            <a:srgbClr val="132E57"/>
                          </a:solidFill>
                          <a:effectLst/>
                          <a:latin typeface="Open Sans Light" panose="020B0606030504020204" pitchFamily="34" charset="0"/>
                        </a:rPr>
                        <a:t> </a:t>
                      </a:r>
                    </a:p>
                  </a:txBody>
                  <a:tcPr marL="8444" marR="8444" marT="8444" marB="0" anchor="b">
                    <a:lnL>
                      <a:noFill/>
                    </a:lnL>
                    <a:lnR>
                      <a:noFill/>
                    </a:lnR>
                    <a:lnT>
                      <a:noFill/>
                    </a:lnT>
                    <a:lnB>
                      <a:noFill/>
                    </a:lnB>
                    <a:solidFill>
                      <a:srgbClr val="FFFFFF"/>
                    </a:solidFill>
                  </a:tcPr>
                </a:tc>
                <a:tc>
                  <a:txBody>
                    <a:bodyPr/>
                    <a:lstStyle/>
                    <a:p>
                      <a:pPr algn="ctr" fontAlgn="b"/>
                      <a:r>
                        <a:rPr lang="en-US" sz="1000" b="0" i="0" u="none" strike="noStrike">
                          <a:solidFill>
                            <a:srgbClr val="132E57"/>
                          </a:solidFill>
                          <a:effectLst/>
                          <a:latin typeface="Open Sans Light" panose="020B0606030504020204" pitchFamily="34" charset="0"/>
                        </a:rPr>
                        <a:t>July 26, 2017</a:t>
                      </a:r>
                    </a:p>
                  </a:txBody>
                  <a:tcPr marL="8444" marR="8444" marT="8444" marB="0" anchor="b">
                    <a:lnL>
                      <a:noFill/>
                    </a:lnL>
                    <a:lnR>
                      <a:noFill/>
                    </a:lnR>
                    <a:lnT>
                      <a:noFill/>
                    </a:lnT>
                    <a:lnB>
                      <a:noFill/>
                    </a:lnB>
                    <a:solidFill>
                      <a:srgbClr val="FFFFFF"/>
                    </a:solidFill>
                  </a:tcPr>
                </a:tc>
                <a:tc>
                  <a:txBody>
                    <a:bodyPr/>
                    <a:lstStyle/>
                    <a:p>
                      <a:pPr algn="ctr" fontAlgn="b"/>
                      <a:r>
                        <a:rPr lang="en-US" sz="1000" b="0" i="0" u="none" strike="noStrike">
                          <a:solidFill>
                            <a:srgbClr val="132E57"/>
                          </a:solidFill>
                          <a:effectLst/>
                          <a:latin typeface="Open Sans Light" panose="020B0606030504020204" pitchFamily="34" charset="0"/>
                        </a:rPr>
                        <a:t>2017</a:t>
                      </a:r>
                    </a:p>
                  </a:txBody>
                  <a:tcPr marL="8444" marR="8444" marT="8444" marB="0" anchor="b">
                    <a:lnL>
                      <a:noFill/>
                    </a:lnL>
                    <a:lnR>
                      <a:noFill/>
                    </a:lnR>
                    <a:lnT>
                      <a:noFill/>
                    </a:lnT>
                    <a:lnB>
                      <a:noFill/>
                    </a:lnB>
                    <a:solidFill>
                      <a:srgbClr val="FFFFFF"/>
                    </a:solidFill>
                  </a:tcPr>
                </a:tc>
                <a:tc>
                  <a:txBody>
                    <a:bodyPr/>
                    <a:lstStyle/>
                    <a:p>
                      <a:pPr algn="ctr" fontAlgn="b"/>
                      <a:r>
                        <a:rPr lang="en-US" sz="1000" b="0" i="0" u="none" strike="noStrike">
                          <a:solidFill>
                            <a:srgbClr val="132E57"/>
                          </a:solidFill>
                          <a:effectLst/>
                          <a:latin typeface="Open Sans Light" panose="020B0606030504020204" pitchFamily="34" charset="0"/>
                        </a:rPr>
                        <a:t>$7,802</a:t>
                      </a:r>
                    </a:p>
                  </a:txBody>
                  <a:tcPr marL="8444" marR="8444" marT="8444" marB="0" anchor="b">
                    <a:lnL>
                      <a:noFill/>
                    </a:lnL>
                    <a:lnR>
                      <a:noFill/>
                    </a:lnR>
                    <a:lnT>
                      <a:noFill/>
                    </a:lnT>
                    <a:lnB>
                      <a:noFill/>
                    </a:lnB>
                    <a:solidFill>
                      <a:srgbClr val="E3E9F0"/>
                    </a:solidFill>
                  </a:tcPr>
                </a:tc>
                <a:tc>
                  <a:txBody>
                    <a:bodyPr/>
                    <a:lstStyle/>
                    <a:p>
                      <a:pPr algn="ctr" fontAlgn="b"/>
                      <a:r>
                        <a:rPr lang="en-US" sz="1000" b="0" i="0" u="none" strike="noStrike">
                          <a:solidFill>
                            <a:srgbClr val="132E57"/>
                          </a:solidFill>
                          <a:effectLst/>
                          <a:latin typeface="Open Sans Light" panose="020B0606030504020204" pitchFamily="34" charset="0"/>
                        </a:rPr>
                        <a:t> </a:t>
                      </a:r>
                    </a:p>
                  </a:txBody>
                  <a:tcPr marL="8444" marR="8444" marT="8444" marB="0" anchor="b">
                    <a:lnL>
                      <a:noFill/>
                    </a:lnL>
                    <a:lnR>
                      <a:noFill/>
                    </a:lnR>
                    <a:lnT>
                      <a:noFill/>
                    </a:lnT>
                    <a:lnB>
                      <a:noFill/>
                    </a:lnB>
                    <a:solidFill>
                      <a:srgbClr val="FFFFFF"/>
                    </a:solidFill>
                  </a:tcPr>
                </a:tc>
                <a:tc>
                  <a:txBody>
                    <a:bodyPr/>
                    <a:lstStyle/>
                    <a:p>
                      <a:pPr algn="ctr" fontAlgn="b"/>
                      <a:r>
                        <a:rPr lang="en-US" sz="1000" b="0" i="0" u="none" strike="noStrike">
                          <a:solidFill>
                            <a:srgbClr val="132E57"/>
                          </a:solidFill>
                          <a:effectLst/>
                          <a:latin typeface="Open Sans Light" panose="020B0606030504020204" pitchFamily="34" charset="0"/>
                        </a:rPr>
                        <a:t>$3,472</a:t>
                      </a:r>
                    </a:p>
                  </a:txBody>
                  <a:tcPr marL="8444" marR="8444" marT="8444" marB="0" anchor="b">
                    <a:lnL>
                      <a:noFill/>
                    </a:lnL>
                    <a:lnR>
                      <a:noFill/>
                    </a:lnR>
                    <a:lnT>
                      <a:noFill/>
                    </a:lnT>
                    <a:lnB>
                      <a:noFill/>
                    </a:lnB>
                    <a:solidFill>
                      <a:srgbClr val="E3E9F0"/>
                    </a:solidFill>
                  </a:tcPr>
                </a:tc>
                <a:tc>
                  <a:txBody>
                    <a:bodyPr/>
                    <a:lstStyle/>
                    <a:p>
                      <a:pPr algn="ctr" fontAlgn="b"/>
                      <a:r>
                        <a:rPr lang="en-US" sz="1000" b="0" i="0" u="none" strike="noStrike">
                          <a:solidFill>
                            <a:srgbClr val="132E57"/>
                          </a:solidFill>
                          <a:effectLst/>
                          <a:latin typeface="Open Sans Light" panose="020B0606030504020204" pitchFamily="34" charset="0"/>
                        </a:rPr>
                        <a:t>$1,604</a:t>
                      </a:r>
                    </a:p>
                  </a:txBody>
                  <a:tcPr marL="8444" marR="8444" marT="8444" marB="0" anchor="b">
                    <a:lnL>
                      <a:noFill/>
                    </a:lnL>
                    <a:lnR>
                      <a:noFill/>
                    </a:lnR>
                    <a:lnT>
                      <a:noFill/>
                    </a:lnT>
                    <a:lnB>
                      <a:noFill/>
                    </a:lnB>
                    <a:solidFill>
                      <a:srgbClr val="E3E9F0"/>
                    </a:solidFill>
                  </a:tcPr>
                </a:tc>
                <a:tc>
                  <a:txBody>
                    <a:bodyPr/>
                    <a:lstStyle/>
                    <a:p>
                      <a:pPr algn="ctr" fontAlgn="b"/>
                      <a:r>
                        <a:rPr lang="en-US" sz="1000" b="0" i="0" u="none" strike="noStrike">
                          <a:solidFill>
                            <a:srgbClr val="132E57"/>
                          </a:solidFill>
                          <a:effectLst/>
                          <a:latin typeface="Open Sans Light" panose="020B0606030504020204" pitchFamily="34" charset="0"/>
                        </a:rPr>
                        <a:t> </a:t>
                      </a:r>
                    </a:p>
                  </a:txBody>
                  <a:tcPr marL="8444" marR="8444" marT="8444" marB="0" anchor="b">
                    <a:lnL>
                      <a:noFill/>
                    </a:lnL>
                    <a:lnR>
                      <a:noFill/>
                    </a:lnR>
                    <a:lnT>
                      <a:noFill/>
                    </a:lnT>
                    <a:lnB>
                      <a:noFill/>
                    </a:lnB>
                    <a:solidFill>
                      <a:srgbClr val="FFFFFF"/>
                    </a:solidFill>
                  </a:tcPr>
                </a:tc>
                <a:tc>
                  <a:txBody>
                    <a:bodyPr/>
                    <a:lstStyle/>
                    <a:p>
                      <a:pPr algn="ctr" fontAlgn="b"/>
                      <a:r>
                        <a:rPr lang="en-US" sz="1000" b="0" i="0" u="none" strike="noStrike">
                          <a:solidFill>
                            <a:srgbClr val="132E57"/>
                          </a:solidFill>
                          <a:effectLst/>
                          <a:latin typeface="Open Sans Light" panose="020B0606030504020204" pitchFamily="34" charset="0"/>
                        </a:rPr>
                        <a:t>2.2x</a:t>
                      </a:r>
                    </a:p>
                  </a:txBody>
                  <a:tcPr marL="8444" marR="8444" marT="8444"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4.9x</a:t>
                      </a:r>
                    </a:p>
                  </a:txBody>
                  <a:tcPr marL="8444" marR="8444" marT="8444" marB="0" anchor="b">
                    <a:lnL>
                      <a:noFill/>
                    </a:lnL>
                    <a:lnR>
                      <a:noFill/>
                    </a:lnR>
                    <a:lnT>
                      <a:noFill/>
                    </a:lnT>
                    <a:lnB>
                      <a:noFill/>
                    </a:lnB>
                    <a:solidFill>
                      <a:srgbClr val="F2F2F2"/>
                    </a:solidFill>
                  </a:tcPr>
                </a:tc>
                <a:extLst>
                  <a:ext uri="{0D108BD9-81ED-4DB2-BD59-A6C34878D82A}">
                    <a16:rowId xmlns:a16="http://schemas.microsoft.com/office/drawing/2014/main" val="4235794087"/>
                  </a:ext>
                </a:extLst>
              </a:tr>
              <a:tr h="202656">
                <a:tc>
                  <a:txBody>
                    <a:bodyPr/>
                    <a:lstStyle/>
                    <a:p>
                      <a:pPr algn="ctr" fontAlgn="b"/>
                      <a:r>
                        <a:rPr lang="en-US" sz="1000" b="0" i="0" u="none" strike="noStrike">
                          <a:solidFill>
                            <a:srgbClr val="132E57"/>
                          </a:solidFill>
                          <a:effectLst/>
                          <a:latin typeface="Open Sans Light" panose="020B0606030504020204" pitchFamily="34" charset="0"/>
                        </a:rPr>
                        <a:t>Company K</a:t>
                      </a:r>
                    </a:p>
                  </a:txBody>
                  <a:tcPr marL="8444" marR="8444" marT="8444" marB="0" anchor="b">
                    <a:lnL>
                      <a:noFill/>
                    </a:lnL>
                    <a:lnR>
                      <a:noFill/>
                    </a:lnR>
                    <a:lnT>
                      <a:noFill/>
                    </a:lnT>
                    <a:lnB>
                      <a:noFill/>
                    </a:lnB>
                    <a:solidFill>
                      <a:srgbClr val="FFFFFF"/>
                    </a:solidFill>
                  </a:tcPr>
                </a:tc>
                <a:tc>
                  <a:txBody>
                    <a:bodyPr/>
                    <a:lstStyle/>
                    <a:p>
                      <a:pPr algn="ctr" fontAlgn="b"/>
                      <a:r>
                        <a:rPr lang="en-US" sz="1000" b="0" i="0" u="none" strike="noStrike">
                          <a:solidFill>
                            <a:srgbClr val="132E57"/>
                          </a:solidFill>
                          <a:effectLst/>
                          <a:latin typeface="Open Sans Light" panose="020B0606030504020204" pitchFamily="34" charset="0"/>
                        </a:rPr>
                        <a:t>Growing</a:t>
                      </a:r>
                    </a:p>
                  </a:txBody>
                  <a:tcPr marL="8444" marR="8444" marT="8444"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 </a:t>
                      </a:r>
                    </a:p>
                  </a:txBody>
                  <a:tcPr marL="8444" marR="8444" marT="8444" marB="0" anchor="b">
                    <a:lnL>
                      <a:noFill/>
                    </a:lnL>
                    <a:lnR>
                      <a:noFill/>
                    </a:lnR>
                    <a:lnT>
                      <a:noFill/>
                    </a:lnT>
                    <a:lnB>
                      <a:noFill/>
                    </a:lnB>
                    <a:solidFill>
                      <a:srgbClr val="FFFFFF"/>
                    </a:solidFill>
                  </a:tcPr>
                </a:tc>
                <a:tc>
                  <a:txBody>
                    <a:bodyPr/>
                    <a:lstStyle/>
                    <a:p>
                      <a:pPr algn="ctr" fontAlgn="b"/>
                      <a:r>
                        <a:rPr lang="en-US" sz="1000" b="0" i="0" u="none" strike="noStrike">
                          <a:solidFill>
                            <a:srgbClr val="132E57"/>
                          </a:solidFill>
                          <a:effectLst/>
                          <a:latin typeface="Open Sans Light" panose="020B0606030504020204" pitchFamily="34" charset="0"/>
                        </a:rPr>
                        <a:t>Company T</a:t>
                      </a:r>
                    </a:p>
                  </a:txBody>
                  <a:tcPr marL="8444" marR="8444" marT="8444" marB="0" anchor="b">
                    <a:lnL>
                      <a:noFill/>
                    </a:lnL>
                    <a:lnR>
                      <a:noFill/>
                    </a:lnR>
                    <a:lnT>
                      <a:noFill/>
                    </a:lnT>
                    <a:lnB>
                      <a:noFill/>
                    </a:lnB>
                    <a:solidFill>
                      <a:srgbClr val="FFFFFF"/>
                    </a:solidFill>
                  </a:tcPr>
                </a:tc>
                <a:tc>
                  <a:txBody>
                    <a:bodyPr/>
                    <a:lstStyle/>
                    <a:p>
                      <a:pPr algn="ctr" fontAlgn="b"/>
                      <a:r>
                        <a:rPr lang="en-US" sz="1000" b="0" i="0" u="none" strike="noStrike">
                          <a:solidFill>
                            <a:srgbClr val="132E57"/>
                          </a:solidFill>
                          <a:effectLst/>
                          <a:latin typeface="Open Sans Light" panose="020B0606030504020204" pitchFamily="34" charset="0"/>
                        </a:rPr>
                        <a:t>Stagnating</a:t>
                      </a:r>
                    </a:p>
                  </a:txBody>
                  <a:tcPr marL="8444" marR="8444" marT="8444"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$38,040</a:t>
                      </a:r>
                    </a:p>
                  </a:txBody>
                  <a:tcPr marL="8444" marR="8444" marT="8444" marB="0" anchor="b">
                    <a:lnL>
                      <a:noFill/>
                    </a:lnL>
                    <a:lnR>
                      <a:noFill/>
                    </a:lnR>
                    <a:lnT>
                      <a:noFill/>
                    </a:lnT>
                    <a:lnB>
                      <a:noFill/>
                    </a:lnB>
                    <a:solidFill>
                      <a:srgbClr val="E3E9F0"/>
                    </a:solidFill>
                  </a:tcPr>
                </a:tc>
                <a:tc>
                  <a:txBody>
                    <a:bodyPr/>
                    <a:lstStyle/>
                    <a:p>
                      <a:pPr algn="ctr" fontAlgn="b"/>
                      <a:r>
                        <a:rPr lang="en-US" sz="1000" b="0" i="0" u="none" strike="noStrike">
                          <a:solidFill>
                            <a:srgbClr val="132E57"/>
                          </a:solidFill>
                          <a:effectLst/>
                          <a:latin typeface="Open Sans Light" panose="020B0606030504020204" pitchFamily="34" charset="0"/>
                        </a:rPr>
                        <a:t> </a:t>
                      </a:r>
                    </a:p>
                  </a:txBody>
                  <a:tcPr marL="8444" marR="8444" marT="8444" marB="0" anchor="b">
                    <a:lnL>
                      <a:noFill/>
                    </a:lnL>
                    <a:lnR>
                      <a:noFill/>
                    </a:lnR>
                    <a:lnT>
                      <a:noFill/>
                    </a:lnT>
                    <a:lnB>
                      <a:noFill/>
                    </a:lnB>
                    <a:solidFill>
                      <a:srgbClr val="FFFFFF"/>
                    </a:solidFill>
                  </a:tcPr>
                </a:tc>
                <a:tc>
                  <a:txBody>
                    <a:bodyPr/>
                    <a:lstStyle/>
                    <a:p>
                      <a:pPr algn="ctr" fontAlgn="b"/>
                      <a:r>
                        <a:rPr lang="en-US" sz="1000" b="0" i="0" u="none" strike="noStrike">
                          <a:solidFill>
                            <a:srgbClr val="132E57"/>
                          </a:solidFill>
                          <a:effectLst/>
                          <a:latin typeface="Open Sans Light" panose="020B0606030504020204" pitchFamily="34" charset="0"/>
                        </a:rPr>
                        <a:t>August 15, 2016</a:t>
                      </a:r>
                    </a:p>
                  </a:txBody>
                  <a:tcPr marL="8444" marR="8444" marT="8444" marB="0" anchor="b">
                    <a:lnL>
                      <a:noFill/>
                    </a:lnL>
                    <a:lnR>
                      <a:noFill/>
                    </a:lnR>
                    <a:lnT>
                      <a:noFill/>
                    </a:lnT>
                    <a:lnB>
                      <a:noFill/>
                    </a:lnB>
                    <a:solidFill>
                      <a:srgbClr val="FFFFFF"/>
                    </a:solidFill>
                  </a:tcPr>
                </a:tc>
                <a:tc>
                  <a:txBody>
                    <a:bodyPr/>
                    <a:lstStyle/>
                    <a:p>
                      <a:pPr algn="ctr" fontAlgn="b"/>
                      <a:r>
                        <a:rPr lang="en-US" sz="1000" b="0" i="0" u="none" strike="noStrike">
                          <a:solidFill>
                            <a:srgbClr val="132E57"/>
                          </a:solidFill>
                          <a:effectLst/>
                          <a:latin typeface="Open Sans Light" panose="020B0606030504020204" pitchFamily="34" charset="0"/>
                        </a:rPr>
                        <a:t>2016</a:t>
                      </a:r>
                    </a:p>
                  </a:txBody>
                  <a:tcPr marL="8444" marR="8444" marT="8444" marB="0" anchor="b">
                    <a:lnL>
                      <a:noFill/>
                    </a:lnL>
                    <a:lnR>
                      <a:noFill/>
                    </a:lnR>
                    <a:lnT>
                      <a:noFill/>
                    </a:lnT>
                    <a:lnB>
                      <a:noFill/>
                    </a:lnB>
                    <a:solidFill>
                      <a:srgbClr val="FFFFFF"/>
                    </a:solidFill>
                  </a:tcPr>
                </a:tc>
                <a:tc>
                  <a:txBody>
                    <a:bodyPr/>
                    <a:lstStyle/>
                    <a:p>
                      <a:pPr algn="ctr" fontAlgn="b"/>
                      <a:r>
                        <a:rPr lang="en-US" sz="1000" b="0" i="0" u="none" strike="noStrike">
                          <a:solidFill>
                            <a:srgbClr val="132E57"/>
                          </a:solidFill>
                          <a:effectLst/>
                          <a:latin typeface="Open Sans Light" panose="020B0606030504020204" pitchFamily="34" charset="0"/>
                        </a:rPr>
                        <a:t>$2,207</a:t>
                      </a:r>
                    </a:p>
                  </a:txBody>
                  <a:tcPr marL="8444" marR="8444" marT="8444" marB="0" anchor="b">
                    <a:lnL>
                      <a:noFill/>
                    </a:lnL>
                    <a:lnR>
                      <a:noFill/>
                    </a:lnR>
                    <a:lnT>
                      <a:noFill/>
                    </a:lnT>
                    <a:lnB>
                      <a:noFill/>
                    </a:lnB>
                    <a:solidFill>
                      <a:srgbClr val="E3E9F0"/>
                    </a:solidFill>
                  </a:tcPr>
                </a:tc>
                <a:tc>
                  <a:txBody>
                    <a:bodyPr/>
                    <a:lstStyle/>
                    <a:p>
                      <a:pPr algn="ctr" fontAlgn="b"/>
                      <a:r>
                        <a:rPr lang="en-US" sz="1000" b="0" i="0" u="none" strike="noStrike">
                          <a:solidFill>
                            <a:srgbClr val="132E57"/>
                          </a:solidFill>
                          <a:effectLst/>
                          <a:latin typeface="Open Sans Light" panose="020B0606030504020204" pitchFamily="34" charset="0"/>
                        </a:rPr>
                        <a:t> </a:t>
                      </a:r>
                    </a:p>
                  </a:txBody>
                  <a:tcPr marL="8444" marR="8444" marT="8444" marB="0" anchor="b">
                    <a:lnL>
                      <a:noFill/>
                    </a:lnL>
                    <a:lnR>
                      <a:noFill/>
                    </a:lnR>
                    <a:lnT>
                      <a:noFill/>
                    </a:lnT>
                    <a:lnB>
                      <a:noFill/>
                    </a:lnB>
                    <a:solidFill>
                      <a:srgbClr val="FFFFFF"/>
                    </a:solidFill>
                  </a:tcPr>
                </a:tc>
                <a:tc>
                  <a:txBody>
                    <a:bodyPr/>
                    <a:lstStyle/>
                    <a:p>
                      <a:pPr algn="ctr" fontAlgn="b"/>
                      <a:r>
                        <a:rPr lang="en-US" sz="1000" b="0" i="0" u="none" strike="noStrike">
                          <a:solidFill>
                            <a:srgbClr val="132E57"/>
                          </a:solidFill>
                          <a:effectLst/>
                          <a:latin typeface="Open Sans Light" panose="020B0606030504020204" pitchFamily="34" charset="0"/>
                        </a:rPr>
                        <a:t>$1,666</a:t>
                      </a:r>
                    </a:p>
                  </a:txBody>
                  <a:tcPr marL="8444" marR="8444" marT="8444" marB="0" anchor="b">
                    <a:lnL>
                      <a:noFill/>
                    </a:lnL>
                    <a:lnR>
                      <a:noFill/>
                    </a:lnR>
                    <a:lnT>
                      <a:noFill/>
                    </a:lnT>
                    <a:lnB>
                      <a:noFill/>
                    </a:lnB>
                    <a:solidFill>
                      <a:srgbClr val="E3E9F0"/>
                    </a:solidFill>
                  </a:tcPr>
                </a:tc>
                <a:tc>
                  <a:txBody>
                    <a:bodyPr/>
                    <a:lstStyle/>
                    <a:p>
                      <a:pPr algn="ctr" fontAlgn="b"/>
                      <a:r>
                        <a:rPr lang="en-US" sz="1000" b="0" i="0" u="none" strike="noStrike">
                          <a:solidFill>
                            <a:srgbClr val="132E57"/>
                          </a:solidFill>
                          <a:effectLst/>
                          <a:latin typeface="Open Sans Light" panose="020B0606030504020204" pitchFamily="34" charset="0"/>
                        </a:rPr>
                        <a:t>$393</a:t>
                      </a:r>
                    </a:p>
                  </a:txBody>
                  <a:tcPr marL="8444" marR="8444" marT="8444" marB="0" anchor="b">
                    <a:lnL>
                      <a:noFill/>
                    </a:lnL>
                    <a:lnR>
                      <a:noFill/>
                    </a:lnR>
                    <a:lnT>
                      <a:noFill/>
                    </a:lnT>
                    <a:lnB>
                      <a:noFill/>
                    </a:lnB>
                    <a:solidFill>
                      <a:srgbClr val="E3E9F0"/>
                    </a:solidFill>
                  </a:tcPr>
                </a:tc>
                <a:tc>
                  <a:txBody>
                    <a:bodyPr/>
                    <a:lstStyle/>
                    <a:p>
                      <a:pPr algn="ctr" fontAlgn="b"/>
                      <a:r>
                        <a:rPr lang="en-US" sz="1000" b="0" i="0" u="none" strike="noStrike">
                          <a:solidFill>
                            <a:srgbClr val="132E57"/>
                          </a:solidFill>
                          <a:effectLst/>
                          <a:latin typeface="Open Sans Light" panose="020B0606030504020204" pitchFamily="34" charset="0"/>
                        </a:rPr>
                        <a:t> </a:t>
                      </a:r>
                    </a:p>
                  </a:txBody>
                  <a:tcPr marL="8444" marR="8444" marT="8444" marB="0" anchor="b">
                    <a:lnL>
                      <a:noFill/>
                    </a:lnL>
                    <a:lnR>
                      <a:noFill/>
                    </a:lnR>
                    <a:lnT>
                      <a:noFill/>
                    </a:lnT>
                    <a:lnB>
                      <a:noFill/>
                    </a:lnB>
                    <a:solidFill>
                      <a:srgbClr val="FFFFFF"/>
                    </a:solidFill>
                  </a:tcPr>
                </a:tc>
                <a:tc>
                  <a:txBody>
                    <a:bodyPr/>
                    <a:lstStyle/>
                    <a:p>
                      <a:pPr algn="ctr" fontAlgn="b"/>
                      <a:r>
                        <a:rPr lang="en-US" sz="1000" b="0" i="0" u="none" strike="noStrike">
                          <a:solidFill>
                            <a:srgbClr val="132E57"/>
                          </a:solidFill>
                          <a:effectLst/>
                          <a:latin typeface="Open Sans Light" panose="020B0606030504020204" pitchFamily="34" charset="0"/>
                        </a:rPr>
                        <a:t>1.3x</a:t>
                      </a:r>
                    </a:p>
                  </a:txBody>
                  <a:tcPr marL="8444" marR="8444" marT="8444"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5.6x</a:t>
                      </a:r>
                    </a:p>
                  </a:txBody>
                  <a:tcPr marL="8444" marR="8444" marT="8444" marB="0" anchor="b">
                    <a:lnL>
                      <a:noFill/>
                    </a:lnL>
                    <a:lnR>
                      <a:noFill/>
                    </a:lnR>
                    <a:lnT>
                      <a:noFill/>
                    </a:lnT>
                    <a:lnB>
                      <a:noFill/>
                    </a:lnB>
                    <a:solidFill>
                      <a:srgbClr val="F2F2F2"/>
                    </a:solidFill>
                  </a:tcPr>
                </a:tc>
                <a:extLst>
                  <a:ext uri="{0D108BD9-81ED-4DB2-BD59-A6C34878D82A}">
                    <a16:rowId xmlns:a16="http://schemas.microsoft.com/office/drawing/2014/main" val="1733090196"/>
                  </a:ext>
                </a:extLst>
              </a:tr>
              <a:tr h="202656">
                <a:tc>
                  <a:txBody>
                    <a:bodyPr/>
                    <a:lstStyle/>
                    <a:p>
                      <a:pPr algn="ctr" fontAlgn="b"/>
                      <a:r>
                        <a:rPr lang="en-US" sz="1000" b="0" i="0" u="none" strike="noStrike">
                          <a:solidFill>
                            <a:srgbClr val="132E57"/>
                          </a:solidFill>
                          <a:effectLst/>
                          <a:latin typeface="Open Sans Light" panose="020B0606030504020204" pitchFamily="34" charset="0"/>
                        </a:rPr>
                        <a:t>Company L</a:t>
                      </a:r>
                    </a:p>
                  </a:txBody>
                  <a:tcPr marL="8444" marR="8444" marT="8444" marB="0" anchor="b">
                    <a:lnL>
                      <a:noFill/>
                    </a:lnL>
                    <a:lnR>
                      <a:noFill/>
                    </a:lnR>
                    <a:lnT>
                      <a:noFill/>
                    </a:lnT>
                    <a:lnB>
                      <a:noFill/>
                    </a:lnB>
                    <a:solidFill>
                      <a:srgbClr val="FFFFFF"/>
                    </a:solidFill>
                  </a:tcPr>
                </a:tc>
                <a:tc>
                  <a:txBody>
                    <a:bodyPr/>
                    <a:lstStyle/>
                    <a:p>
                      <a:pPr algn="ctr" fontAlgn="b"/>
                      <a:r>
                        <a:rPr lang="en-US" sz="1000" b="0" i="0" u="none" strike="noStrike">
                          <a:solidFill>
                            <a:srgbClr val="132E57"/>
                          </a:solidFill>
                          <a:effectLst/>
                          <a:latin typeface="Open Sans Light" panose="020B0606030504020204" pitchFamily="34" charset="0"/>
                        </a:rPr>
                        <a:t>Declining</a:t>
                      </a:r>
                    </a:p>
                  </a:txBody>
                  <a:tcPr marL="8444" marR="8444" marT="8444"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 </a:t>
                      </a:r>
                    </a:p>
                  </a:txBody>
                  <a:tcPr marL="8444" marR="8444" marT="8444" marB="0" anchor="b">
                    <a:lnL>
                      <a:noFill/>
                    </a:lnL>
                    <a:lnR>
                      <a:noFill/>
                    </a:lnR>
                    <a:lnT>
                      <a:noFill/>
                    </a:lnT>
                    <a:lnB>
                      <a:noFill/>
                    </a:lnB>
                    <a:solidFill>
                      <a:srgbClr val="FFFFFF"/>
                    </a:solidFill>
                  </a:tcPr>
                </a:tc>
                <a:tc>
                  <a:txBody>
                    <a:bodyPr/>
                    <a:lstStyle/>
                    <a:p>
                      <a:pPr algn="ctr" fontAlgn="b"/>
                      <a:r>
                        <a:rPr lang="en-US" sz="1000" b="0" i="0" u="none" strike="noStrike">
                          <a:solidFill>
                            <a:srgbClr val="132E57"/>
                          </a:solidFill>
                          <a:effectLst/>
                          <a:latin typeface="Open Sans Light" panose="020B0606030504020204" pitchFamily="34" charset="0"/>
                        </a:rPr>
                        <a:t>Company U</a:t>
                      </a:r>
                    </a:p>
                  </a:txBody>
                  <a:tcPr marL="8444" marR="8444" marT="8444" marB="0" anchor="b">
                    <a:lnL>
                      <a:noFill/>
                    </a:lnL>
                    <a:lnR>
                      <a:noFill/>
                    </a:lnR>
                    <a:lnT>
                      <a:noFill/>
                    </a:lnT>
                    <a:lnB>
                      <a:noFill/>
                    </a:lnB>
                    <a:solidFill>
                      <a:srgbClr val="FFFFFF"/>
                    </a:solidFill>
                  </a:tcPr>
                </a:tc>
                <a:tc>
                  <a:txBody>
                    <a:bodyPr/>
                    <a:lstStyle/>
                    <a:p>
                      <a:pPr algn="ctr" fontAlgn="b"/>
                      <a:r>
                        <a:rPr lang="en-US" sz="1000" b="0" i="0" u="none" strike="noStrike">
                          <a:solidFill>
                            <a:srgbClr val="132E57"/>
                          </a:solidFill>
                          <a:effectLst/>
                          <a:latin typeface="Open Sans Light" panose="020B0606030504020204" pitchFamily="34" charset="0"/>
                        </a:rPr>
                        <a:t>Stagnating</a:t>
                      </a:r>
                    </a:p>
                  </a:txBody>
                  <a:tcPr marL="8444" marR="8444" marT="8444"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$74,220</a:t>
                      </a:r>
                    </a:p>
                  </a:txBody>
                  <a:tcPr marL="8444" marR="8444" marT="8444" marB="0" anchor="b">
                    <a:lnL>
                      <a:noFill/>
                    </a:lnL>
                    <a:lnR>
                      <a:noFill/>
                    </a:lnR>
                    <a:lnT>
                      <a:noFill/>
                    </a:lnT>
                    <a:lnB>
                      <a:noFill/>
                    </a:lnB>
                    <a:solidFill>
                      <a:srgbClr val="E3E9F0"/>
                    </a:solidFill>
                  </a:tcPr>
                </a:tc>
                <a:tc>
                  <a:txBody>
                    <a:bodyPr/>
                    <a:lstStyle/>
                    <a:p>
                      <a:pPr algn="ctr" fontAlgn="b"/>
                      <a:r>
                        <a:rPr lang="en-US" sz="1000" b="0" i="0" u="none" strike="noStrike">
                          <a:solidFill>
                            <a:srgbClr val="132E57"/>
                          </a:solidFill>
                          <a:effectLst/>
                          <a:latin typeface="Open Sans Light" panose="020B0606030504020204" pitchFamily="34" charset="0"/>
                        </a:rPr>
                        <a:t> </a:t>
                      </a:r>
                    </a:p>
                  </a:txBody>
                  <a:tcPr marL="8444" marR="8444" marT="8444" marB="0" anchor="b">
                    <a:lnL>
                      <a:noFill/>
                    </a:lnL>
                    <a:lnR>
                      <a:noFill/>
                    </a:lnR>
                    <a:lnT>
                      <a:noFill/>
                    </a:lnT>
                    <a:lnB>
                      <a:noFill/>
                    </a:lnB>
                    <a:solidFill>
                      <a:srgbClr val="FFFFFF"/>
                    </a:solidFill>
                  </a:tcPr>
                </a:tc>
                <a:tc>
                  <a:txBody>
                    <a:bodyPr/>
                    <a:lstStyle/>
                    <a:p>
                      <a:pPr algn="ctr" fontAlgn="b"/>
                      <a:r>
                        <a:rPr lang="en-US" sz="1000" b="0" i="0" u="none" strike="noStrike">
                          <a:solidFill>
                            <a:srgbClr val="132E57"/>
                          </a:solidFill>
                          <a:effectLst/>
                          <a:latin typeface="Open Sans Light" panose="020B0606030504020204" pitchFamily="34" charset="0"/>
                        </a:rPr>
                        <a:t>March 27, 2015</a:t>
                      </a:r>
                    </a:p>
                  </a:txBody>
                  <a:tcPr marL="8444" marR="8444" marT="8444" marB="0" anchor="b">
                    <a:lnL>
                      <a:noFill/>
                    </a:lnL>
                    <a:lnR>
                      <a:noFill/>
                    </a:lnR>
                    <a:lnT>
                      <a:noFill/>
                    </a:lnT>
                    <a:lnB>
                      <a:noFill/>
                    </a:lnB>
                    <a:solidFill>
                      <a:srgbClr val="FFFFFF"/>
                    </a:solidFill>
                  </a:tcPr>
                </a:tc>
                <a:tc>
                  <a:txBody>
                    <a:bodyPr/>
                    <a:lstStyle/>
                    <a:p>
                      <a:pPr algn="ctr" fontAlgn="b"/>
                      <a:r>
                        <a:rPr lang="en-US" sz="1000" b="0" i="0" u="none" strike="noStrike">
                          <a:solidFill>
                            <a:srgbClr val="132E57"/>
                          </a:solidFill>
                          <a:effectLst/>
                          <a:latin typeface="Open Sans Light" panose="020B0606030504020204" pitchFamily="34" charset="0"/>
                        </a:rPr>
                        <a:t>2015</a:t>
                      </a:r>
                    </a:p>
                  </a:txBody>
                  <a:tcPr marL="8444" marR="8444" marT="8444" marB="0" anchor="b">
                    <a:lnL>
                      <a:noFill/>
                    </a:lnL>
                    <a:lnR>
                      <a:noFill/>
                    </a:lnR>
                    <a:lnT>
                      <a:noFill/>
                    </a:lnT>
                    <a:lnB>
                      <a:noFill/>
                    </a:lnB>
                    <a:solidFill>
                      <a:srgbClr val="FFFFFF"/>
                    </a:solidFill>
                  </a:tcPr>
                </a:tc>
                <a:tc>
                  <a:txBody>
                    <a:bodyPr/>
                    <a:lstStyle/>
                    <a:p>
                      <a:pPr algn="ctr" fontAlgn="b"/>
                      <a:r>
                        <a:rPr lang="en-US" sz="1000" b="0" i="0" u="none" strike="noStrike">
                          <a:solidFill>
                            <a:srgbClr val="132E57"/>
                          </a:solidFill>
                          <a:effectLst/>
                          <a:latin typeface="Open Sans Light" panose="020B0606030504020204" pitchFamily="34" charset="0"/>
                        </a:rPr>
                        <a:t>$56,913</a:t>
                      </a:r>
                    </a:p>
                  </a:txBody>
                  <a:tcPr marL="8444" marR="8444" marT="8444" marB="0" anchor="b">
                    <a:lnL>
                      <a:noFill/>
                    </a:lnL>
                    <a:lnR>
                      <a:noFill/>
                    </a:lnR>
                    <a:lnT>
                      <a:noFill/>
                    </a:lnT>
                    <a:lnB>
                      <a:noFill/>
                    </a:lnB>
                    <a:solidFill>
                      <a:srgbClr val="E3E9F0"/>
                    </a:solidFill>
                  </a:tcPr>
                </a:tc>
                <a:tc>
                  <a:txBody>
                    <a:bodyPr/>
                    <a:lstStyle/>
                    <a:p>
                      <a:pPr algn="ctr" fontAlgn="b"/>
                      <a:r>
                        <a:rPr lang="en-US" sz="1000" b="0" i="0" u="none" strike="noStrike">
                          <a:solidFill>
                            <a:srgbClr val="132E57"/>
                          </a:solidFill>
                          <a:effectLst/>
                          <a:latin typeface="Open Sans Light" panose="020B0606030504020204" pitchFamily="34" charset="0"/>
                        </a:rPr>
                        <a:t> </a:t>
                      </a:r>
                    </a:p>
                  </a:txBody>
                  <a:tcPr marL="8444" marR="8444" marT="8444" marB="0" anchor="b">
                    <a:lnL>
                      <a:noFill/>
                    </a:lnL>
                    <a:lnR>
                      <a:noFill/>
                    </a:lnR>
                    <a:lnT>
                      <a:noFill/>
                    </a:lnT>
                    <a:lnB>
                      <a:noFill/>
                    </a:lnB>
                    <a:solidFill>
                      <a:srgbClr val="FFFFFF"/>
                    </a:solidFill>
                  </a:tcPr>
                </a:tc>
                <a:tc>
                  <a:txBody>
                    <a:bodyPr/>
                    <a:lstStyle/>
                    <a:p>
                      <a:pPr algn="ctr" fontAlgn="b"/>
                      <a:r>
                        <a:rPr lang="en-US" sz="1000" b="0" i="0" u="none" strike="noStrike">
                          <a:solidFill>
                            <a:srgbClr val="132E57"/>
                          </a:solidFill>
                          <a:effectLst/>
                          <a:latin typeface="Open Sans Light" panose="020B0606030504020204" pitchFamily="34" charset="0"/>
                        </a:rPr>
                        <a:t>$28,506</a:t>
                      </a:r>
                    </a:p>
                  </a:txBody>
                  <a:tcPr marL="8444" marR="8444" marT="8444" marB="0" anchor="b">
                    <a:lnL>
                      <a:noFill/>
                    </a:lnL>
                    <a:lnR>
                      <a:noFill/>
                    </a:lnR>
                    <a:lnT>
                      <a:noFill/>
                    </a:lnT>
                    <a:lnB>
                      <a:noFill/>
                    </a:lnB>
                    <a:solidFill>
                      <a:srgbClr val="E3E9F0"/>
                    </a:solidFill>
                  </a:tcPr>
                </a:tc>
                <a:tc>
                  <a:txBody>
                    <a:bodyPr/>
                    <a:lstStyle/>
                    <a:p>
                      <a:pPr algn="ctr" fontAlgn="b"/>
                      <a:r>
                        <a:rPr lang="en-US" sz="1000" b="0" i="0" u="none" strike="noStrike">
                          <a:solidFill>
                            <a:srgbClr val="132E57"/>
                          </a:solidFill>
                          <a:effectLst/>
                          <a:latin typeface="Open Sans Light" panose="020B0606030504020204" pitchFamily="34" charset="0"/>
                        </a:rPr>
                        <a:t>$7,916</a:t>
                      </a:r>
                    </a:p>
                  </a:txBody>
                  <a:tcPr marL="8444" marR="8444" marT="8444" marB="0" anchor="b">
                    <a:lnL>
                      <a:noFill/>
                    </a:lnL>
                    <a:lnR>
                      <a:noFill/>
                    </a:lnR>
                    <a:lnT>
                      <a:noFill/>
                    </a:lnT>
                    <a:lnB>
                      <a:noFill/>
                    </a:lnB>
                    <a:solidFill>
                      <a:srgbClr val="E3E9F0"/>
                    </a:solidFill>
                  </a:tcPr>
                </a:tc>
                <a:tc>
                  <a:txBody>
                    <a:bodyPr/>
                    <a:lstStyle/>
                    <a:p>
                      <a:pPr algn="ctr" fontAlgn="b"/>
                      <a:r>
                        <a:rPr lang="en-US" sz="1000" b="0" i="0" u="none" strike="noStrike">
                          <a:solidFill>
                            <a:srgbClr val="132E57"/>
                          </a:solidFill>
                          <a:effectLst/>
                          <a:latin typeface="Open Sans Light" panose="020B0606030504020204" pitchFamily="34" charset="0"/>
                        </a:rPr>
                        <a:t> </a:t>
                      </a:r>
                    </a:p>
                  </a:txBody>
                  <a:tcPr marL="8444" marR="8444" marT="8444" marB="0" anchor="b">
                    <a:lnL>
                      <a:noFill/>
                    </a:lnL>
                    <a:lnR>
                      <a:noFill/>
                    </a:lnR>
                    <a:lnT>
                      <a:noFill/>
                    </a:lnT>
                    <a:lnB>
                      <a:noFill/>
                    </a:lnB>
                    <a:solidFill>
                      <a:srgbClr val="FFFFFF"/>
                    </a:solidFill>
                  </a:tcPr>
                </a:tc>
                <a:tc>
                  <a:txBody>
                    <a:bodyPr/>
                    <a:lstStyle/>
                    <a:p>
                      <a:pPr algn="ctr" fontAlgn="b"/>
                      <a:r>
                        <a:rPr lang="en-US" sz="1000" b="0" i="0" u="none" strike="noStrike">
                          <a:solidFill>
                            <a:srgbClr val="132E57"/>
                          </a:solidFill>
                          <a:effectLst/>
                          <a:latin typeface="Open Sans Light" panose="020B0606030504020204" pitchFamily="34" charset="0"/>
                        </a:rPr>
                        <a:t>2.0x</a:t>
                      </a:r>
                    </a:p>
                  </a:txBody>
                  <a:tcPr marL="8444" marR="8444" marT="8444"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7.2x</a:t>
                      </a:r>
                    </a:p>
                  </a:txBody>
                  <a:tcPr marL="8444" marR="8444" marT="8444" marB="0" anchor="b">
                    <a:lnL>
                      <a:noFill/>
                    </a:lnL>
                    <a:lnR>
                      <a:noFill/>
                    </a:lnR>
                    <a:lnT>
                      <a:noFill/>
                    </a:lnT>
                    <a:lnB>
                      <a:noFill/>
                    </a:lnB>
                    <a:solidFill>
                      <a:srgbClr val="F2F2F2"/>
                    </a:solidFill>
                  </a:tcPr>
                </a:tc>
                <a:extLst>
                  <a:ext uri="{0D108BD9-81ED-4DB2-BD59-A6C34878D82A}">
                    <a16:rowId xmlns:a16="http://schemas.microsoft.com/office/drawing/2014/main" val="3192145743"/>
                  </a:ext>
                </a:extLst>
              </a:tr>
              <a:tr h="202656">
                <a:tc>
                  <a:txBody>
                    <a:bodyPr/>
                    <a:lstStyle/>
                    <a:p>
                      <a:pPr algn="ctr" fontAlgn="b"/>
                      <a:r>
                        <a:rPr lang="en-US" sz="1000" b="0" i="0" u="none" strike="noStrike">
                          <a:solidFill>
                            <a:srgbClr val="132E57"/>
                          </a:solidFill>
                          <a:effectLst/>
                          <a:latin typeface="Open Sans Light" panose="020B0606030504020204" pitchFamily="34" charset="0"/>
                        </a:rPr>
                        <a:t>Company M</a:t>
                      </a:r>
                    </a:p>
                  </a:txBody>
                  <a:tcPr marL="8444" marR="8444" marT="8444" marB="0" anchor="b">
                    <a:lnL>
                      <a:noFill/>
                    </a:lnL>
                    <a:lnR>
                      <a:noFill/>
                    </a:lnR>
                    <a:lnT>
                      <a:noFill/>
                    </a:lnT>
                    <a:lnB>
                      <a:noFill/>
                    </a:lnB>
                    <a:solidFill>
                      <a:srgbClr val="FFFFFF"/>
                    </a:solidFill>
                  </a:tcPr>
                </a:tc>
                <a:tc>
                  <a:txBody>
                    <a:bodyPr/>
                    <a:lstStyle/>
                    <a:p>
                      <a:pPr algn="ctr" fontAlgn="b"/>
                      <a:r>
                        <a:rPr lang="en-US" sz="1000" b="0" i="0" u="none" strike="noStrike">
                          <a:solidFill>
                            <a:srgbClr val="132E57"/>
                          </a:solidFill>
                          <a:effectLst/>
                          <a:latin typeface="Open Sans Light" panose="020B0606030504020204" pitchFamily="34" charset="0"/>
                        </a:rPr>
                        <a:t>Declining</a:t>
                      </a:r>
                    </a:p>
                  </a:txBody>
                  <a:tcPr marL="8444" marR="8444" marT="8444"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 </a:t>
                      </a:r>
                    </a:p>
                  </a:txBody>
                  <a:tcPr marL="8444" marR="8444" marT="8444" marB="0" anchor="b">
                    <a:lnL>
                      <a:noFill/>
                    </a:lnL>
                    <a:lnR>
                      <a:noFill/>
                    </a:lnR>
                    <a:lnT>
                      <a:noFill/>
                    </a:lnT>
                    <a:lnB>
                      <a:noFill/>
                    </a:lnB>
                    <a:solidFill>
                      <a:srgbClr val="FFFFFF"/>
                    </a:solidFill>
                  </a:tcPr>
                </a:tc>
                <a:tc>
                  <a:txBody>
                    <a:bodyPr/>
                    <a:lstStyle/>
                    <a:p>
                      <a:pPr algn="ctr" fontAlgn="b"/>
                      <a:r>
                        <a:rPr lang="en-US" sz="1000" b="0" i="0" u="none" strike="noStrike">
                          <a:solidFill>
                            <a:srgbClr val="132E57"/>
                          </a:solidFill>
                          <a:effectLst/>
                          <a:latin typeface="Open Sans Light" panose="020B0606030504020204" pitchFamily="34" charset="0"/>
                        </a:rPr>
                        <a:t>Company V</a:t>
                      </a:r>
                    </a:p>
                  </a:txBody>
                  <a:tcPr marL="8444" marR="8444" marT="8444" marB="0" anchor="b">
                    <a:lnL>
                      <a:noFill/>
                    </a:lnL>
                    <a:lnR>
                      <a:noFill/>
                    </a:lnR>
                    <a:lnT>
                      <a:noFill/>
                    </a:lnT>
                    <a:lnB>
                      <a:noFill/>
                    </a:lnB>
                    <a:solidFill>
                      <a:srgbClr val="FFFFFF"/>
                    </a:solidFill>
                  </a:tcPr>
                </a:tc>
                <a:tc>
                  <a:txBody>
                    <a:bodyPr/>
                    <a:lstStyle/>
                    <a:p>
                      <a:pPr algn="ctr" fontAlgn="b"/>
                      <a:r>
                        <a:rPr lang="en-US" sz="1000" b="0" i="0" u="none" strike="noStrike">
                          <a:solidFill>
                            <a:srgbClr val="132E57"/>
                          </a:solidFill>
                          <a:effectLst/>
                          <a:latin typeface="Open Sans Light" panose="020B0606030504020204" pitchFamily="34" charset="0"/>
                        </a:rPr>
                        <a:t>Stagnating</a:t>
                      </a:r>
                    </a:p>
                  </a:txBody>
                  <a:tcPr marL="8444" marR="8444" marT="8444"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$53,060</a:t>
                      </a:r>
                    </a:p>
                  </a:txBody>
                  <a:tcPr marL="8444" marR="8444" marT="8444" marB="0" anchor="b">
                    <a:lnL>
                      <a:noFill/>
                    </a:lnL>
                    <a:lnR>
                      <a:noFill/>
                    </a:lnR>
                    <a:lnT>
                      <a:noFill/>
                    </a:lnT>
                    <a:lnB>
                      <a:noFill/>
                    </a:lnB>
                    <a:solidFill>
                      <a:srgbClr val="E3E9F0"/>
                    </a:solidFill>
                  </a:tcPr>
                </a:tc>
                <a:tc>
                  <a:txBody>
                    <a:bodyPr/>
                    <a:lstStyle/>
                    <a:p>
                      <a:pPr algn="ctr" fontAlgn="b"/>
                      <a:r>
                        <a:rPr lang="en-US" sz="1000" b="0" i="0" u="none" strike="noStrike">
                          <a:solidFill>
                            <a:srgbClr val="132E57"/>
                          </a:solidFill>
                          <a:effectLst/>
                          <a:latin typeface="Open Sans Light" panose="020B0606030504020204" pitchFamily="34" charset="0"/>
                        </a:rPr>
                        <a:t> </a:t>
                      </a:r>
                    </a:p>
                  </a:txBody>
                  <a:tcPr marL="8444" marR="8444" marT="8444" marB="0" anchor="b">
                    <a:lnL>
                      <a:noFill/>
                    </a:lnL>
                    <a:lnR>
                      <a:noFill/>
                    </a:lnR>
                    <a:lnT>
                      <a:noFill/>
                    </a:lnT>
                    <a:lnB>
                      <a:noFill/>
                    </a:lnB>
                    <a:solidFill>
                      <a:srgbClr val="FFFFFF"/>
                    </a:solidFill>
                  </a:tcPr>
                </a:tc>
                <a:tc>
                  <a:txBody>
                    <a:bodyPr/>
                    <a:lstStyle/>
                    <a:p>
                      <a:pPr algn="ctr" fontAlgn="b"/>
                      <a:r>
                        <a:rPr lang="en-US" sz="1000" b="0" i="0" u="none" strike="noStrike">
                          <a:solidFill>
                            <a:srgbClr val="132E57"/>
                          </a:solidFill>
                          <a:effectLst/>
                          <a:latin typeface="Open Sans Light" panose="020B0606030504020204" pitchFamily="34" charset="0"/>
                        </a:rPr>
                        <a:t>January 8, 2013</a:t>
                      </a:r>
                    </a:p>
                  </a:txBody>
                  <a:tcPr marL="8444" marR="8444" marT="8444" marB="0" anchor="b">
                    <a:lnL>
                      <a:noFill/>
                    </a:lnL>
                    <a:lnR>
                      <a:noFill/>
                    </a:lnR>
                    <a:lnT>
                      <a:noFill/>
                    </a:lnT>
                    <a:lnB>
                      <a:noFill/>
                    </a:lnB>
                    <a:solidFill>
                      <a:srgbClr val="FFFFFF"/>
                    </a:solidFill>
                  </a:tcPr>
                </a:tc>
                <a:tc>
                  <a:txBody>
                    <a:bodyPr/>
                    <a:lstStyle/>
                    <a:p>
                      <a:pPr algn="ctr" fontAlgn="b"/>
                      <a:r>
                        <a:rPr lang="en-US" sz="1000" b="0" i="0" u="none" strike="noStrike">
                          <a:solidFill>
                            <a:srgbClr val="132E57"/>
                          </a:solidFill>
                          <a:effectLst/>
                          <a:latin typeface="Open Sans Light" panose="020B0606030504020204" pitchFamily="34" charset="0"/>
                        </a:rPr>
                        <a:t>2013</a:t>
                      </a:r>
                    </a:p>
                  </a:txBody>
                  <a:tcPr marL="8444" marR="8444" marT="8444" marB="0" anchor="b">
                    <a:lnL>
                      <a:noFill/>
                    </a:lnL>
                    <a:lnR>
                      <a:noFill/>
                    </a:lnR>
                    <a:lnT>
                      <a:noFill/>
                    </a:lnT>
                    <a:lnB>
                      <a:noFill/>
                    </a:lnB>
                    <a:solidFill>
                      <a:srgbClr val="FFFFFF"/>
                    </a:solidFill>
                  </a:tcPr>
                </a:tc>
                <a:tc>
                  <a:txBody>
                    <a:bodyPr/>
                    <a:lstStyle/>
                    <a:p>
                      <a:pPr algn="ctr" fontAlgn="b"/>
                      <a:r>
                        <a:rPr lang="en-US" sz="1000" b="0" i="0" u="none" strike="noStrike">
                          <a:solidFill>
                            <a:srgbClr val="132E57"/>
                          </a:solidFill>
                          <a:effectLst/>
                          <a:latin typeface="Open Sans Light" panose="020B0606030504020204" pitchFamily="34" charset="0"/>
                        </a:rPr>
                        <a:t>$1,077</a:t>
                      </a:r>
                    </a:p>
                  </a:txBody>
                  <a:tcPr marL="8444" marR="8444" marT="8444" marB="0" anchor="b">
                    <a:lnL>
                      <a:noFill/>
                    </a:lnL>
                    <a:lnR>
                      <a:noFill/>
                    </a:lnR>
                    <a:lnT>
                      <a:noFill/>
                    </a:lnT>
                    <a:lnB>
                      <a:noFill/>
                    </a:lnB>
                    <a:solidFill>
                      <a:srgbClr val="E3E9F0"/>
                    </a:solidFill>
                  </a:tcPr>
                </a:tc>
                <a:tc>
                  <a:txBody>
                    <a:bodyPr/>
                    <a:lstStyle/>
                    <a:p>
                      <a:pPr algn="ctr" fontAlgn="b"/>
                      <a:r>
                        <a:rPr lang="en-US" sz="1000" b="0" i="0" u="none" strike="noStrike">
                          <a:solidFill>
                            <a:srgbClr val="132E57"/>
                          </a:solidFill>
                          <a:effectLst/>
                          <a:latin typeface="Open Sans Light" panose="020B0606030504020204" pitchFamily="34" charset="0"/>
                        </a:rPr>
                        <a:t> </a:t>
                      </a:r>
                    </a:p>
                  </a:txBody>
                  <a:tcPr marL="8444" marR="8444" marT="8444" marB="0" anchor="b">
                    <a:lnL>
                      <a:noFill/>
                    </a:lnL>
                    <a:lnR>
                      <a:noFill/>
                    </a:lnR>
                    <a:lnT>
                      <a:noFill/>
                    </a:lnT>
                    <a:lnB>
                      <a:noFill/>
                    </a:lnB>
                    <a:solidFill>
                      <a:srgbClr val="FFFFFF"/>
                    </a:solidFill>
                  </a:tcPr>
                </a:tc>
                <a:tc>
                  <a:txBody>
                    <a:bodyPr/>
                    <a:lstStyle/>
                    <a:p>
                      <a:pPr algn="ctr" fontAlgn="b"/>
                      <a:r>
                        <a:rPr lang="en-US" sz="1000" b="0" i="0" u="none" strike="noStrike">
                          <a:solidFill>
                            <a:srgbClr val="132E57"/>
                          </a:solidFill>
                          <a:effectLst/>
                          <a:latin typeface="Open Sans Light" panose="020B0606030504020204" pitchFamily="34" charset="0"/>
                        </a:rPr>
                        <a:t>$709</a:t>
                      </a:r>
                    </a:p>
                  </a:txBody>
                  <a:tcPr marL="8444" marR="8444" marT="8444" marB="0" anchor="b">
                    <a:lnL>
                      <a:noFill/>
                    </a:lnL>
                    <a:lnR>
                      <a:noFill/>
                    </a:lnR>
                    <a:lnT>
                      <a:noFill/>
                    </a:lnT>
                    <a:lnB>
                      <a:noFill/>
                    </a:lnB>
                    <a:solidFill>
                      <a:srgbClr val="E3E9F0"/>
                    </a:solidFill>
                  </a:tcPr>
                </a:tc>
                <a:tc>
                  <a:txBody>
                    <a:bodyPr/>
                    <a:lstStyle/>
                    <a:p>
                      <a:pPr algn="ctr" fontAlgn="b"/>
                      <a:r>
                        <a:rPr lang="en-US" sz="1000" b="0" i="0" u="none" strike="noStrike">
                          <a:solidFill>
                            <a:srgbClr val="132E57"/>
                          </a:solidFill>
                          <a:effectLst/>
                          <a:latin typeface="Open Sans Light" panose="020B0606030504020204" pitchFamily="34" charset="0"/>
                        </a:rPr>
                        <a:t>$259</a:t>
                      </a:r>
                    </a:p>
                  </a:txBody>
                  <a:tcPr marL="8444" marR="8444" marT="8444" marB="0" anchor="b">
                    <a:lnL>
                      <a:noFill/>
                    </a:lnL>
                    <a:lnR>
                      <a:noFill/>
                    </a:lnR>
                    <a:lnT>
                      <a:noFill/>
                    </a:lnT>
                    <a:lnB>
                      <a:noFill/>
                    </a:lnB>
                    <a:solidFill>
                      <a:srgbClr val="E3E9F0"/>
                    </a:solidFill>
                  </a:tcPr>
                </a:tc>
                <a:tc>
                  <a:txBody>
                    <a:bodyPr/>
                    <a:lstStyle/>
                    <a:p>
                      <a:pPr algn="ctr" fontAlgn="b"/>
                      <a:r>
                        <a:rPr lang="en-US" sz="1000" b="0" i="0" u="none" strike="noStrike">
                          <a:solidFill>
                            <a:srgbClr val="132E57"/>
                          </a:solidFill>
                          <a:effectLst/>
                          <a:latin typeface="Open Sans Light" panose="020B0606030504020204" pitchFamily="34" charset="0"/>
                        </a:rPr>
                        <a:t> </a:t>
                      </a:r>
                    </a:p>
                  </a:txBody>
                  <a:tcPr marL="8444" marR="8444" marT="8444" marB="0" anchor="b">
                    <a:lnL>
                      <a:noFill/>
                    </a:lnL>
                    <a:lnR>
                      <a:noFill/>
                    </a:lnR>
                    <a:lnT>
                      <a:noFill/>
                    </a:lnT>
                    <a:lnB>
                      <a:noFill/>
                    </a:lnB>
                    <a:solidFill>
                      <a:srgbClr val="FFFFFF"/>
                    </a:solidFill>
                  </a:tcPr>
                </a:tc>
                <a:tc>
                  <a:txBody>
                    <a:bodyPr/>
                    <a:lstStyle/>
                    <a:p>
                      <a:pPr algn="ctr" fontAlgn="b"/>
                      <a:r>
                        <a:rPr lang="en-US" sz="1000" b="0" i="0" u="none" strike="noStrike">
                          <a:solidFill>
                            <a:srgbClr val="132E57"/>
                          </a:solidFill>
                          <a:effectLst/>
                          <a:latin typeface="Open Sans Light" panose="020B0606030504020204" pitchFamily="34" charset="0"/>
                        </a:rPr>
                        <a:t>1.5x</a:t>
                      </a:r>
                    </a:p>
                  </a:txBody>
                  <a:tcPr marL="8444" marR="8444" marT="8444"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4.2x</a:t>
                      </a:r>
                    </a:p>
                  </a:txBody>
                  <a:tcPr marL="8444" marR="8444" marT="8444" marB="0" anchor="b">
                    <a:lnL>
                      <a:noFill/>
                    </a:lnL>
                    <a:lnR>
                      <a:noFill/>
                    </a:lnR>
                    <a:lnT>
                      <a:noFill/>
                    </a:lnT>
                    <a:lnB>
                      <a:noFill/>
                    </a:lnB>
                    <a:solidFill>
                      <a:srgbClr val="F2F2F2"/>
                    </a:solidFill>
                  </a:tcPr>
                </a:tc>
                <a:extLst>
                  <a:ext uri="{0D108BD9-81ED-4DB2-BD59-A6C34878D82A}">
                    <a16:rowId xmlns:a16="http://schemas.microsoft.com/office/drawing/2014/main" val="3579924932"/>
                  </a:ext>
                </a:extLst>
              </a:tr>
              <a:tr h="202656">
                <a:tc>
                  <a:txBody>
                    <a:bodyPr/>
                    <a:lstStyle/>
                    <a:p>
                      <a:pPr algn="ctr" fontAlgn="b"/>
                      <a:r>
                        <a:rPr lang="en-US" sz="1000" b="0" i="0" u="none" strike="noStrike">
                          <a:solidFill>
                            <a:srgbClr val="132E57"/>
                          </a:solidFill>
                          <a:effectLst/>
                          <a:latin typeface="Open Sans Light" panose="020B0606030504020204" pitchFamily="34" charset="0"/>
                        </a:rPr>
                        <a:t>Company N</a:t>
                      </a:r>
                    </a:p>
                  </a:txBody>
                  <a:tcPr marL="8444" marR="8444" marT="8444" marB="0" anchor="b">
                    <a:lnL>
                      <a:noFill/>
                    </a:lnL>
                    <a:lnR>
                      <a:noFill/>
                    </a:lnR>
                    <a:lnT>
                      <a:noFill/>
                    </a:lnT>
                    <a:lnB>
                      <a:noFill/>
                    </a:lnB>
                    <a:solidFill>
                      <a:srgbClr val="FFFFFF"/>
                    </a:solidFill>
                  </a:tcPr>
                </a:tc>
                <a:tc>
                  <a:txBody>
                    <a:bodyPr/>
                    <a:lstStyle/>
                    <a:p>
                      <a:pPr algn="ctr" fontAlgn="b"/>
                      <a:r>
                        <a:rPr lang="en-US" sz="1000" b="0" i="0" u="none" strike="noStrike">
                          <a:solidFill>
                            <a:srgbClr val="132E57"/>
                          </a:solidFill>
                          <a:effectLst/>
                          <a:latin typeface="Open Sans Light" panose="020B0606030504020204" pitchFamily="34" charset="0"/>
                        </a:rPr>
                        <a:t>Stagnating</a:t>
                      </a:r>
                    </a:p>
                  </a:txBody>
                  <a:tcPr marL="8444" marR="8444" marT="8444"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 </a:t>
                      </a:r>
                    </a:p>
                  </a:txBody>
                  <a:tcPr marL="8444" marR="8444" marT="8444" marB="0" anchor="b">
                    <a:lnL>
                      <a:noFill/>
                    </a:lnL>
                    <a:lnR>
                      <a:noFill/>
                    </a:lnR>
                    <a:lnT>
                      <a:noFill/>
                    </a:lnT>
                    <a:lnB>
                      <a:noFill/>
                    </a:lnB>
                    <a:solidFill>
                      <a:srgbClr val="FFFFFF"/>
                    </a:solidFill>
                  </a:tcPr>
                </a:tc>
                <a:tc>
                  <a:txBody>
                    <a:bodyPr/>
                    <a:lstStyle/>
                    <a:p>
                      <a:pPr algn="ctr" fontAlgn="b"/>
                      <a:r>
                        <a:rPr lang="en-US" sz="1000" b="0" i="0" u="none" strike="noStrike">
                          <a:solidFill>
                            <a:srgbClr val="132E57"/>
                          </a:solidFill>
                          <a:effectLst/>
                          <a:latin typeface="Open Sans Light" panose="020B0606030504020204" pitchFamily="34" charset="0"/>
                        </a:rPr>
                        <a:t>Company W</a:t>
                      </a:r>
                    </a:p>
                  </a:txBody>
                  <a:tcPr marL="8444" marR="8444" marT="8444" marB="0" anchor="b">
                    <a:lnL>
                      <a:noFill/>
                    </a:lnL>
                    <a:lnR>
                      <a:noFill/>
                    </a:lnR>
                    <a:lnT>
                      <a:noFill/>
                    </a:lnT>
                    <a:lnB>
                      <a:noFill/>
                    </a:lnB>
                    <a:solidFill>
                      <a:srgbClr val="FFFFFF"/>
                    </a:solidFill>
                  </a:tcPr>
                </a:tc>
                <a:tc>
                  <a:txBody>
                    <a:bodyPr/>
                    <a:lstStyle/>
                    <a:p>
                      <a:pPr algn="ctr" fontAlgn="b"/>
                      <a:r>
                        <a:rPr lang="en-US" sz="1000" b="0" i="0" u="none" strike="noStrike">
                          <a:solidFill>
                            <a:srgbClr val="132E57"/>
                          </a:solidFill>
                          <a:effectLst/>
                          <a:latin typeface="Open Sans Light" panose="020B0606030504020204" pitchFamily="34" charset="0"/>
                        </a:rPr>
                        <a:t>Declining</a:t>
                      </a:r>
                    </a:p>
                  </a:txBody>
                  <a:tcPr marL="8444" marR="8444" marT="8444"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$36,520</a:t>
                      </a:r>
                    </a:p>
                  </a:txBody>
                  <a:tcPr marL="8444" marR="8444" marT="8444" marB="0" anchor="b">
                    <a:lnL>
                      <a:noFill/>
                    </a:lnL>
                    <a:lnR>
                      <a:noFill/>
                    </a:lnR>
                    <a:lnT>
                      <a:noFill/>
                    </a:lnT>
                    <a:lnB>
                      <a:noFill/>
                    </a:lnB>
                    <a:solidFill>
                      <a:srgbClr val="E3E9F0"/>
                    </a:solidFill>
                  </a:tcPr>
                </a:tc>
                <a:tc>
                  <a:txBody>
                    <a:bodyPr/>
                    <a:lstStyle/>
                    <a:p>
                      <a:pPr algn="ctr" fontAlgn="b"/>
                      <a:r>
                        <a:rPr lang="en-US" sz="1000" b="0" i="0" u="none" strike="noStrike">
                          <a:solidFill>
                            <a:srgbClr val="132E57"/>
                          </a:solidFill>
                          <a:effectLst/>
                          <a:latin typeface="Open Sans Light" panose="020B0606030504020204" pitchFamily="34" charset="0"/>
                        </a:rPr>
                        <a:t> </a:t>
                      </a:r>
                    </a:p>
                  </a:txBody>
                  <a:tcPr marL="8444" marR="8444" marT="8444" marB="0" anchor="b">
                    <a:lnL>
                      <a:noFill/>
                    </a:lnL>
                    <a:lnR>
                      <a:noFill/>
                    </a:lnR>
                    <a:lnT>
                      <a:noFill/>
                    </a:lnT>
                    <a:lnB>
                      <a:noFill/>
                    </a:lnB>
                    <a:solidFill>
                      <a:srgbClr val="FFFFFF"/>
                    </a:solidFill>
                  </a:tcPr>
                </a:tc>
                <a:tc>
                  <a:txBody>
                    <a:bodyPr/>
                    <a:lstStyle/>
                    <a:p>
                      <a:pPr algn="ctr" fontAlgn="b"/>
                      <a:r>
                        <a:rPr lang="en-US" sz="1000" b="0" i="0" u="none" strike="noStrike">
                          <a:solidFill>
                            <a:srgbClr val="132E57"/>
                          </a:solidFill>
                          <a:effectLst/>
                          <a:latin typeface="Open Sans Light" panose="020B0606030504020204" pitchFamily="34" charset="0"/>
                        </a:rPr>
                        <a:t>July 1, 2010</a:t>
                      </a:r>
                    </a:p>
                  </a:txBody>
                  <a:tcPr marL="8444" marR="8444" marT="8444" marB="0" anchor="b">
                    <a:lnL>
                      <a:noFill/>
                    </a:lnL>
                    <a:lnR>
                      <a:noFill/>
                    </a:lnR>
                    <a:lnT>
                      <a:noFill/>
                    </a:lnT>
                    <a:lnB>
                      <a:noFill/>
                    </a:lnB>
                    <a:solidFill>
                      <a:srgbClr val="FFFFFF"/>
                    </a:solidFill>
                  </a:tcPr>
                </a:tc>
                <a:tc>
                  <a:txBody>
                    <a:bodyPr/>
                    <a:lstStyle/>
                    <a:p>
                      <a:pPr algn="ctr" fontAlgn="b"/>
                      <a:r>
                        <a:rPr lang="en-US" sz="1000" b="0" i="0" u="none" strike="noStrike">
                          <a:solidFill>
                            <a:srgbClr val="132E57"/>
                          </a:solidFill>
                          <a:effectLst/>
                          <a:latin typeface="Open Sans Light" panose="020B0606030504020204" pitchFamily="34" charset="0"/>
                        </a:rPr>
                        <a:t>2010</a:t>
                      </a:r>
                    </a:p>
                  </a:txBody>
                  <a:tcPr marL="8444" marR="8444" marT="8444" marB="0" anchor="b">
                    <a:lnL>
                      <a:noFill/>
                    </a:lnL>
                    <a:lnR>
                      <a:noFill/>
                    </a:lnR>
                    <a:lnT>
                      <a:noFill/>
                    </a:lnT>
                    <a:lnB>
                      <a:noFill/>
                    </a:lnB>
                    <a:solidFill>
                      <a:srgbClr val="FFFFFF"/>
                    </a:solidFill>
                  </a:tcPr>
                </a:tc>
                <a:tc>
                  <a:txBody>
                    <a:bodyPr/>
                    <a:lstStyle/>
                    <a:p>
                      <a:pPr algn="ctr" fontAlgn="b"/>
                      <a:r>
                        <a:rPr lang="en-US" sz="1000" b="0" i="0" u="none" strike="noStrike">
                          <a:solidFill>
                            <a:srgbClr val="132E57"/>
                          </a:solidFill>
                          <a:effectLst/>
                          <a:latin typeface="Open Sans Light" panose="020B0606030504020204" pitchFamily="34" charset="0"/>
                        </a:rPr>
                        <a:t>$5,098</a:t>
                      </a:r>
                    </a:p>
                  </a:txBody>
                  <a:tcPr marL="8444" marR="8444" marT="8444" marB="0" anchor="b">
                    <a:lnL>
                      <a:noFill/>
                    </a:lnL>
                    <a:lnR>
                      <a:noFill/>
                    </a:lnR>
                    <a:lnT>
                      <a:noFill/>
                    </a:lnT>
                    <a:lnB>
                      <a:noFill/>
                    </a:lnB>
                    <a:solidFill>
                      <a:srgbClr val="E3E9F0"/>
                    </a:solidFill>
                  </a:tcPr>
                </a:tc>
                <a:tc>
                  <a:txBody>
                    <a:bodyPr/>
                    <a:lstStyle/>
                    <a:p>
                      <a:pPr algn="ctr" fontAlgn="b"/>
                      <a:r>
                        <a:rPr lang="en-US" sz="1000" b="0" i="0" u="none" strike="noStrike">
                          <a:solidFill>
                            <a:srgbClr val="132E57"/>
                          </a:solidFill>
                          <a:effectLst/>
                          <a:latin typeface="Open Sans Light" panose="020B0606030504020204" pitchFamily="34" charset="0"/>
                        </a:rPr>
                        <a:t> </a:t>
                      </a:r>
                    </a:p>
                  </a:txBody>
                  <a:tcPr marL="8444" marR="8444" marT="8444" marB="0" anchor="b">
                    <a:lnL>
                      <a:noFill/>
                    </a:lnL>
                    <a:lnR>
                      <a:noFill/>
                    </a:lnR>
                    <a:lnT>
                      <a:noFill/>
                    </a:lnT>
                    <a:lnB>
                      <a:noFill/>
                    </a:lnB>
                    <a:solidFill>
                      <a:srgbClr val="FFFFFF"/>
                    </a:solidFill>
                  </a:tcPr>
                </a:tc>
                <a:tc>
                  <a:txBody>
                    <a:bodyPr/>
                    <a:lstStyle/>
                    <a:p>
                      <a:pPr algn="ctr" fontAlgn="b"/>
                      <a:r>
                        <a:rPr lang="en-US" sz="1000" b="0" i="0" u="none" strike="noStrike">
                          <a:solidFill>
                            <a:srgbClr val="132E57"/>
                          </a:solidFill>
                          <a:effectLst/>
                          <a:latin typeface="Open Sans Light" panose="020B0606030504020204" pitchFamily="34" charset="0"/>
                        </a:rPr>
                        <a:t>$4,682</a:t>
                      </a:r>
                    </a:p>
                  </a:txBody>
                  <a:tcPr marL="8444" marR="8444" marT="8444" marB="0" anchor="b">
                    <a:lnL>
                      <a:noFill/>
                    </a:lnL>
                    <a:lnR>
                      <a:noFill/>
                    </a:lnR>
                    <a:lnT>
                      <a:noFill/>
                    </a:lnT>
                    <a:lnB>
                      <a:noFill/>
                    </a:lnB>
                    <a:solidFill>
                      <a:srgbClr val="E3E9F0"/>
                    </a:solidFill>
                  </a:tcPr>
                </a:tc>
                <a:tc>
                  <a:txBody>
                    <a:bodyPr/>
                    <a:lstStyle/>
                    <a:p>
                      <a:pPr algn="ctr" fontAlgn="b"/>
                      <a:r>
                        <a:rPr lang="en-US" sz="1000" b="0" i="0" u="none" strike="noStrike">
                          <a:solidFill>
                            <a:srgbClr val="132E57"/>
                          </a:solidFill>
                          <a:effectLst/>
                          <a:latin typeface="Open Sans Light" panose="020B0606030504020204" pitchFamily="34" charset="0"/>
                        </a:rPr>
                        <a:t>$2,580</a:t>
                      </a:r>
                    </a:p>
                  </a:txBody>
                  <a:tcPr marL="8444" marR="8444" marT="8444" marB="0" anchor="b">
                    <a:lnL>
                      <a:noFill/>
                    </a:lnL>
                    <a:lnR>
                      <a:noFill/>
                    </a:lnR>
                    <a:lnT>
                      <a:noFill/>
                    </a:lnT>
                    <a:lnB>
                      <a:noFill/>
                    </a:lnB>
                    <a:solidFill>
                      <a:srgbClr val="E3E9F0"/>
                    </a:solidFill>
                  </a:tcPr>
                </a:tc>
                <a:tc>
                  <a:txBody>
                    <a:bodyPr/>
                    <a:lstStyle/>
                    <a:p>
                      <a:pPr algn="ctr" fontAlgn="b"/>
                      <a:r>
                        <a:rPr lang="en-US" sz="1000" b="0" i="0" u="none" strike="noStrike">
                          <a:solidFill>
                            <a:srgbClr val="132E57"/>
                          </a:solidFill>
                          <a:effectLst/>
                          <a:latin typeface="Open Sans Light" panose="020B0606030504020204" pitchFamily="34" charset="0"/>
                        </a:rPr>
                        <a:t> </a:t>
                      </a:r>
                    </a:p>
                  </a:txBody>
                  <a:tcPr marL="8444" marR="8444" marT="8444" marB="0" anchor="b">
                    <a:lnL>
                      <a:noFill/>
                    </a:lnL>
                    <a:lnR>
                      <a:noFill/>
                    </a:lnR>
                    <a:lnT>
                      <a:noFill/>
                    </a:lnT>
                    <a:lnB>
                      <a:noFill/>
                    </a:lnB>
                    <a:solidFill>
                      <a:srgbClr val="FFFFFF"/>
                    </a:solidFill>
                  </a:tcPr>
                </a:tc>
                <a:tc>
                  <a:txBody>
                    <a:bodyPr/>
                    <a:lstStyle/>
                    <a:p>
                      <a:pPr algn="ctr" fontAlgn="b"/>
                      <a:r>
                        <a:rPr lang="en-US" sz="1000" b="0" i="0" u="none" strike="noStrike">
                          <a:solidFill>
                            <a:srgbClr val="132E57"/>
                          </a:solidFill>
                          <a:effectLst/>
                          <a:latin typeface="Open Sans Light" panose="020B0606030504020204" pitchFamily="34" charset="0"/>
                        </a:rPr>
                        <a:t>1.1x</a:t>
                      </a:r>
                    </a:p>
                  </a:txBody>
                  <a:tcPr marL="8444" marR="8444" marT="8444"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2.0x</a:t>
                      </a:r>
                    </a:p>
                  </a:txBody>
                  <a:tcPr marL="8444" marR="8444" marT="8444" marB="0" anchor="b">
                    <a:lnL>
                      <a:noFill/>
                    </a:lnL>
                    <a:lnR>
                      <a:noFill/>
                    </a:lnR>
                    <a:lnT>
                      <a:noFill/>
                    </a:lnT>
                    <a:lnB>
                      <a:noFill/>
                    </a:lnB>
                    <a:solidFill>
                      <a:srgbClr val="F2F2F2"/>
                    </a:solidFill>
                  </a:tcPr>
                </a:tc>
                <a:extLst>
                  <a:ext uri="{0D108BD9-81ED-4DB2-BD59-A6C34878D82A}">
                    <a16:rowId xmlns:a16="http://schemas.microsoft.com/office/drawing/2014/main" val="4143450169"/>
                  </a:ext>
                </a:extLst>
              </a:tr>
              <a:tr h="202656">
                <a:tc>
                  <a:txBody>
                    <a:bodyPr/>
                    <a:lstStyle/>
                    <a:p>
                      <a:pPr algn="ctr" fontAlgn="b"/>
                      <a:r>
                        <a:rPr lang="en-US" sz="1000" b="0" i="0" u="none" strike="noStrike">
                          <a:solidFill>
                            <a:srgbClr val="132E57"/>
                          </a:solidFill>
                          <a:effectLst/>
                          <a:latin typeface="Open Sans Light" panose="020B0606030504020204" pitchFamily="34" charset="0"/>
                        </a:rPr>
                        <a:t>Company O</a:t>
                      </a:r>
                    </a:p>
                  </a:txBody>
                  <a:tcPr marL="8444" marR="8444" marT="8444" marB="0" anchor="b">
                    <a:lnL>
                      <a:noFill/>
                    </a:lnL>
                    <a:lnR>
                      <a:noFill/>
                    </a:lnR>
                    <a:lnT>
                      <a:noFill/>
                    </a:lnT>
                    <a:lnB>
                      <a:noFill/>
                    </a:lnB>
                    <a:solidFill>
                      <a:srgbClr val="FFFFFF"/>
                    </a:solidFill>
                  </a:tcPr>
                </a:tc>
                <a:tc>
                  <a:txBody>
                    <a:bodyPr/>
                    <a:lstStyle/>
                    <a:p>
                      <a:pPr algn="ctr" fontAlgn="b"/>
                      <a:r>
                        <a:rPr lang="en-US" sz="1000" b="0" i="0" u="none" strike="noStrike">
                          <a:solidFill>
                            <a:srgbClr val="132E57"/>
                          </a:solidFill>
                          <a:effectLst/>
                          <a:latin typeface="Open Sans Light" panose="020B0606030504020204" pitchFamily="34" charset="0"/>
                        </a:rPr>
                        <a:t>Growing</a:t>
                      </a:r>
                    </a:p>
                  </a:txBody>
                  <a:tcPr marL="8444" marR="8444" marT="8444"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 </a:t>
                      </a:r>
                    </a:p>
                  </a:txBody>
                  <a:tcPr marL="8444" marR="8444" marT="8444" marB="0" anchor="b">
                    <a:lnL>
                      <a:noFill/>
                    </a:lnL>
                    <a:lnR>
                      <a:noFill/>
                    </a:lnR>
                    <a:lnT>
                      <a:noFill/>
                    </a:lnT>
                    <a:lnB>
                      <a:noFill/>
                    </a:lnB>
                    <a:solidFill>
                      <a:srgbClr val="FFFFFF"/>
                    </a:solidFill>
                  </a:tcPr>
                </a:tc>
                <a:tc>
                  <a:txBody>
                    <a:bodyPr/>
                    <a:lstStyle/>
                    <a:p>
                      <a:pPr algn="ctr" fontAlgn="b"/>
                      <a:r>
                        <a:rPr lang="en-US" sz="1000" b="0" i="0" u="none" strike="noStrike">
                          <a:solidFill>
                            <a:srgbClr val="132E57"/>
                          </a:solidFill>
                          <a:effectLst/>
                          <a:latin typeface="Open Sans Light" panose="020B0606030504020204" pitchFamily="34" charset="0"/>
                        </a:rPr>
                        <a:t>Company X</a:t>
                      </a:r>
                    </a:p>
                  </a:txBody>
                  <a:tcPr marL="8444" marR="8444" marT="8444" marB="0" anchor="b">
                    <a:lnL>
                      <a:noFill/>
                    </a:lnL>
                    <a:lnR>
                      <a:noFill/>
                    </a:lnR>
                    <a:lnT>
                      <a:noFill/>
                    </a:lnT>
                    <a:lnB>
                      <a:noFill/>
                    </a:lnB>
                    <a:solidFill>
                      <a:srgbClr val="FFFFFF"/>
                    </a:solidFill>
                  </a:tcPr>
                </a:tc>
                <a:tc>
                  <a:txBody>
                    <a:bodyPr/>
                    <a:lstStyle/>
                    <a:p>
                      <a:pPr algn="ctr" fontAlgn="b"/>
                      <a:r>
                        <a:rPr lang="en-US" sz="1000" b="0" i="0" u="none" strike="noStrike">
                          <a:solidFill>
                            <a:srgbClr val="132E57"/>
                          </a:solidFill>
                          <a:effectLst/>
                          <a:latin typeface="Open Sans Light" panose="020B0606030504020204" pitchFamily="34" charset="0"/>
                        </a:rPr>
                        <a:t>Declining</a:t>
                      </a:r>
                    </a:p>
                  </a:txBody>
                  <a:tcPr marL="8444" marR="8444" marT="8444"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$117,250</a:t>
                      </a:r>
                    </a:p>
                  </a:txBody>
                  <a:tcPr marL="8444" marR="8444" marT="8444" marB="0" anchor="b">
                    <a:lnL>
                      <a:noFill/>
                    </a:lnL>
                    <a:lnR>
                      <a:noFill/>
                    </a:lnR>
                    <a:lnT>
                      <a:noFill/>
                    </a:lnT>
                    <a:lnB>
                      <a:noFill/>
                    </a:lnB>
                    <a:solidFill>
                      <a:srgbClr val="E3E9F0"/>
                    </a:solidFill>
                  </a:tcPr>
                </a:tc>
                <a:tc>
                  <a:txBody>
                    <a:bodyPr/>
                    <a:lstStyle/>
                    <a:p>
                      <a:pPr algn="ctr" fontAlgn="b"/>
                      <a:r>
                        <a:rPr lang="en-US" sz="1000" b="0" i="0" u="none" strike="noStrike">
                          <a:solidFill>
                            <a:srgbClr val="132E57"/>
                          </a:solidFill>
                          <a:effectLst/>
                          <a:latin typeface="Open Sans Light" panose="020B0606030504020204" pitchFamily="34" charset="0"/>
                        </a:rPr>
                        <a:t> </a:t>
                      </a:r>
                    </a:p>
                  </a:txBody>
                  <a:tcPr marL="8444" marR="8444" marT="8444" marB="0" anchor="b">
                    <a:lnL>
                      <a:noFill/>
                    </a:lnL>
                    <a:lnR>
                      <a:noFill/>
                    </a:lnR>
                    <a:lnT>
                      <a:noFill/>
                    </a:lnT>
                    <a:lnB>
                      <a:noFill/>
                    </a:lnB>
                    <a:solidFill>
                      <a:srgbClr val="FFFFFF"/>
                    </a:solidFill>
                  </a:tcPr>
                </a:tc>
                <a:tc>
                  <a:txBody>
                    <a:bodyPr/>
                    <a:lstStyle/>
                    <a:p>
                      <a:pPr algn="ctr" fontAlgn="b"/>
                      <a:r>
                        <a:rPr lang="en-US" sz="1000" b="0" i="0" u="none" strike="noStrike">
                          <a:solidFill>
                            <a:srgbClr val="132E57"/>
                          </a:solidFill>
                          <a:effectLst/>
                          <a:latin typeface="Open Sans Light" panose="020B0606030504020204" pitchFamily="34" charset="0"/>
                        </a:rPr>
                        <a:t>April 4, 2006</a:t>
                      </a:r>
                    </a:p>
                  </a:txBody>
                  <a:tcPr marL="8444" marR="8444" marT="8444" marB="0" anchor="b">
                    <a:lnL>
                      <a:noFill/>
                    </a:lnL>
                    <a:lnR>
                      <a:noFill/>
                    </a:lnR>
                    <a:lnT>
                      <a:noFill/>
                    </a:lnT>
                    <a:lnB>
                      <a:noFill/>
                    </a:lnB>
                    <a:solidFill>
                      <a:srgbClr val="FFFFFF"/>
                    </a:solidFill>
                  </a:tcPr>
                </a:tc>
                <a:tc>
                  <a:txBody>
                    <a:bodyPr/>
                    <a:lstStyle/>
                    <a:p>
                      <a:pPr algn="ctr" fontAlgn="b"/>
                      <a:r>
                        <a:rPr lang="en-US" sz="1000" b="0" i="0" u="none" strike="noStrike">
                          <a:solidFill>
                            <a:srgbClr val="132E57"/>
                          </a:solidFill>
                          <a:effectLst/>
                          <a:latin typeface="Open Sans Light" panose="020B0606030504020204" pitchFamily="34" charset="0"/>
                        </a:rPr>
                        <a:t>2006</a:t>
                      </a:r>
                    </a:p>
                  </a:txBody>
                  <a:tcPr marL="8444" marR="8444" marT="8444" marB="0" anchor="b">
                    <a:lnL>
                      <a:noFill/>
                    </a:lnL>
                    <a:lnR>
                      <a:noFill/>
                    </a:lnR>
                    <a:lnT>
                      <a:noFill/>
                    </a:lnT>
                    <a:lnB>
                      <a:noFill/>
                    </a:lnB>
                    <a:solidFill>
                      <a:srgbClr val="FFFFFF"/>
                    </a:solidFill>
                  </a:tcPr>
                </a:tc>
                <a:tc>
                  <a:txBody>
                    <a:bodyPr/>
                    <a:lstStyle/>
                    <a:p>
                      <a:pPr algn="ctr" fontAlgn="b"/>
                      <a:r>
                        <a:rPr lang="en-US" sz="1000" b="0" i="0" u="none" strike="noStrike">
                          <a:solidFill>
                            <a:srgbClr val="132E57"/>
                          </a:solidFill>
                          <a:effectLst/>
                          <a:latin typeface="Open Sans Light" panose="020B0606030504020204" pitchFamily="34" charset="0"/>
                        </a:rPr>
                        <a:t>$880</a:t>
                      </a:r>
                    </a:p>
                  </a:txBody>
                  <a:tcPr marL="8444" marR="8444" marT="8444" marB="0" anchor="b">
                    <a:lnL>
                      <a:noFill/>
                    </a:lnL>
                    <a:lnR>
                      <a:noFill/>
                    </a:lnR>
                    <a:lnT>
                      <a:noFill/>
                    </a:lnT>
                    <a:lnB>
                      <a:noFill/>
                    </a:lnB>
                    <a:solidFill>
                      <a:srgbClr val="E3E9F0"/>
                    </a:solidFill>
                  </a:tcPr>
                </a:tc>
                <a:tc>
                  <a:txBody>
                    <a:bodyPr/>
                    <a:lstStyle/>
                    <a:p>
                      <a:pPr algn="ctr" fontAlgn="b"/>
                      <a:r>
                        <a:rPr lang="en-US" sz="1000" b="0" i="0" u="none" strike="noStrike">
                          <a:solidFill>
                            <a:srgbClr val="132E57"/>
                          </a:solidFill>
                          <a:effectLst/>
                          <a:latin typeface="Open Sans Light" panose="020B0606030504020204" pitchFamily="34" charset="0"/>
                        </a:rPr>
                        <a:t> </a:t>
                      </a:r>
                    </a:p>
                  </a:txBody>
                  <a:tcPr marL="8444" marR="8444" marT="8444" marB="0" anchor="b">
                    <a:lnL>
                      <a:noFill/>
                    </a:lnL>
                    <a:lnR>
                      <a:noFill/>
                    </a:lnR>
                    <a:lnT>
                      <a:noFill/>
                    </a:lnT>
                    <a:lnB>
                      <a:noFill/>
                    </a:lnB>
                    <a:solidFill>
                      <a:srgbClr val="FFFFFF"/>
                    </a:solidFill>
                  </a:tcPr>
                </a:tc>
                <a:tc>
                  <a:txBody>
                    <a:bodyPr/>
                    <a:lstStyle/>
                    <a:p>
                      <a:pPr algn="ctr" fontAlgn="b"/>
                      <a:r>
                        <a:rPr lang="en-US" sz="1000" b="0" i="0" u="none" strike="noStrike">
                          <a:solidFill>
                            <a:srgbClr val="132E57"/>
                          </a:solidFill>
                          <a:effectLst/>
                          <a:latin typeface="Open Sans Light" panose="020B0606030504020204" pitchFamily="34" charset="0"/>
                        </a:rPr>
                        <a:t>$1,641</a:t>
                      </a:r>
                    </a:p>
                  </a:txBody>
                  <a:tcPr marL="8444" marR="8444" marT="8444" marB="0" anchor="b">
                    <a:lnL>
                      <a:noFill/>
                    </a:lnL>
                    <a:lnR>
                      <a:noFill/>
                    </a:lnR>
                    <a:lnT>
                      <a:noFill/>
                    </a:lnT>
                    <a:lnB>
                      <a:noFill/>
                    </a:lnB>
                    <a:solidFill>
                      <a:srgbClr val="E3E9F0"/>
                    </a:solidFill>
                  </a:tcPr>
                </a:tc>
                <a:tc>
                  <a:txBody>
                    <a:bodyPr/>
                    <a:lstStyle/>
                    <a:p>
                      <a:pPr algn="ctr" fontAlgn="b"/>
                      <a:r>
                        <a:rPr lang="en-US" sz="1000" b="0" i="0" u="none" strike="noStrike">
                          <a:solidFill>
                            <a:srgbClr val="132E57"/>
                          </a:solidFill>
                          <a:effectLst/>
                          <a:latin typeface="Open Sans Light" panose="020B0606030504020204" pitchFamily="34" charset="0"/>
                        </a:rPr>
                        <a:t>$438</a:t>
                      </a:r>
                    </a:p>
                  </a:txBody>
                  <a:tcPr marL="8444" marR="8444" marT="8444" marB="0" anchor="b">
                    <a:lnL>
                      <a:noFill/>
                    </a:lnL>
                    <a:lnR>
                      <a:noFill/>
                    </a:lnR>
                    <a:lnT>
                      <a:noFill/>
                    </a:lnT>
                    <a:lnB>
                      <a:noFill/>
                    </a:lnB>
                    <a:solidFill>
                      <a:srgbClr val="E3E9F0"/>
                    </a:solidFill>
                  </a:tcPr>
                </a:tc>
                <a:tc>
                  <a:txBody>
                    <a:bodyPr/>
                    <a:lstStyle/>
                    <a:p>
                      <a:pPr algn="ctr" fontAlgn="b"/>
                      <a:r>
                        <a:rPr lang="en-US" sz="1000" b="0" i="0" u="none" strike="noStrike">
                          <a:solidFill>
                            <a:srgbClr val="132E57"/>
                          </a:solidFill>
                          <a:effectLst/>
                          <a:latin typeface="Open Sans Light" panose="020B0606030504020204" pitchFamily="34" charset="0"/>
                        </a:rPr>
                        <a:t> </a:t>
                      </a:r>
                    </a:p>
                  </a:txBody>
                  <a:tcPr marL="8444" marR="8444" marT="8444" marB="0" anchor="b">
                    <a:lnL>
                      <a:noFill/>
                    </a:lnL>
                    <a:lnR>
                      <a:noFill/>
                    </a:lnR>
                    <a:lnT>
                      <a:noFill/>
                    </a:lnT>
                    <a:lnB>
                      <a:noFill/>
                    </a:lnB>
                    <a:solidFill>
                      <a:srgbClr val="FFFFFF"/>
                    </a:solidFill>
                  </a:tcPr>
                </a:tc>
                <a:tc>
                  <a:txBody>
                    <a:bodyPr/>
                    <a:lstStyle/>
                    <a:p>
                      <a:pPr algn="ctr" fontAlgn="b"/>
                      <a:r>
                        <a:rPr lang="en-US" sz="1000" b="0" i="0" u="none" strike="noStrike">
                          <a:solidFill>
                            <a:srgbClr val="132E57"/>
                          </a:solidFill>
                          <a:effectLst/>
                          <a:latin typeface="Open Sans Light" panose="020B0606030504020204" pitchFamily="34" charset="0"/>
                        </a:rPr>
                        <a:t>0.5x</a:t>
                      </a:r>
                    </a:p>
                  </a:txBody>
                  <a:tcPr marL="8444" marR="8444" marT="8444"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2.0x</a:t>
                      </a:r>
                    </a:p>
                  </a:txBody>
                  <a:tcPr marL="8444" marR="8444" marT="8444" marB="0" anchor="b">
                    <a:lnL>
                      <a:noFill/>
                    </a:lnL>
                    <a:lnR>
                      <a:noFill/>
                    </a:lnR>
                    <a:lnT>
                      <a:noFill/>
                    </a:lnT>
                    <a:lnB>
                      <a:noFill/>
                    </a:lnB>
                    <a:solidFill>
                      <a:srgbClr val="F2F2F2"/>
                    </a:solidFill>
                  </a:tcPr>
                </a:tc>
                <a:extLst>
                  <a:ext uri="{0D108BD9-81ED-4DB2-BD59-A6C34878D82A}">
                    <a16:rowId xmlns:a16="http://schemas.microsoft.com/office/drawing/2014/main" val="2849144423"/>
                  </a:ext>
                </a:extLst>
              </a:tr>
              <a:tr h="202656">
                <a:tc>
                  <a:txBody>
                    <a:bodyPr/>
                    <a:lstStyle/>
                    <a:p>
                      <a:pPr algn="ctr" fontAlgn="b"/>
                      <a:r>
                        <a:rPr lang="en-US" sz="1000" b="0" i="0" u="none" strike="noStrike">
                          <a:solidFill>
                            <a:srgbClr val="132E57"/>
                          </a:solidFill>
                          <a:effectLst/>
                          <a:latin typeface="Open Sans Light" panose="020B0606030504020204" pitchFamily="34" charset="0"/>
                        </a:rPr>
                        <a:t>Company P</a:t>
                      </a:r>
                    </a:p>
                  </a:txBody>
                  <a:tcPr marL="8444" marR="8444" marT="8444" marB="0" anchor="b">
                    <a:lnL>
                      <a:noFill/>
                    </a:lnL>
                    <a:lnR>
                      <a:noFill/>
                    </a:lnR>
                    <a:lnT>
                      <a:noFill/>
                    </a:lnT>
                    <a:lnB>
                      <a:noFill/>
                    </a:lnB>
                    <a:solidFill>
                      <a:srgbClr val="FFFFFF"/>
                    </a:solidFill>
                  </a:tcPr>
                </a:tc>
                <a:tc>
                  <a:txBody>
                    <a:bodyPr/>
                    <a:lstStyle/>
                    <a:p>
                      <a:pPr algn="ctr" fontAlgn="b"/>
                      <a:r>
                        <a:rPr lang="en-US" sz="1000" b="0" i="0" u="none" strike="noStrike">
                          <a:solidFill>
                            <a:srgbClr val="132E57"/>
                          </a:solidFill>
                          <a:effectLst/>
                          <a:latin typeface="Open Sans Light" panose="020B0606030504020204" pitchFamily="34" charset="0"/>
                        </a:rPr>
                        <a:t>Growing</a:t>
                      </a:r>
                    </a:p>
                  </a:txBody>
                  <a:tcPr marL="8444" marR="8444" marT="8444"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 </a:t>
                      </a:r>
                    </a:p>
                  </a:txBody>
                  <a:tcPr marL="8444" marR="8444" marT="8444" marB="0" anchor="b">
                    <a:lnL>
                      <a:noFill/>
                    </a:lnL>
                    <a:lnR>
                      <a:noFill/>
                    </a:lnR>
                    <a:lnT>
                      <a:noFill/>
                    </a:lnT>
                    <a:lnB>
                      <a:noFill/>
                    </a:lnB>
                    <a:solidFill>
                      <a:srgbClr val="FFFFFF"/>
                    </a:solidFill>
                  </a:tcPr>
                </a:tc>
                <a:tc>
                  <a:txBody>
                    <a:bodyPr/>
                    <a:lstStyle/>
                    <a:p>
                      <a:pPr algn="ctr" fontAlgn="b"/>
                      <a:r>
                        <a:rPr lang="en-US" sz="1000" b="0" i="0" u="none" strike="noStrike">
                          <a:solidFill>
                            <a:srgbClr val="132E57"/>
                          </a:solidFill>
                          <a:effectLst/>
                          <a:latin typeface="Open Sans Light" panose="020B0606030504020204" pitchFamily="34" charset="0"/>
                        </a:rPr>
                        <a:t>Company Y</a:t>
                      </a:r>
                    </a:p>
                  </a:txBody>
                  <a:tcPr marL="8444" marR="8444" marT="8444" marB="0" anchor="b">
                    <a:lnL>
                      <a:noFill/>
                    </a:lnL>
                    <a:lnR>
                      <a:noFill/>
                    </a:lnR>
                    <a:lnT>
                      <a:noFill/>
                    </a:lnT>
                    <a:lnB>
                      <a:noFill/>
                    </a:lnB>
                    <a:solidFill>
                      <a:srgbClr val="FFFFFF"/>
                    </a:solidFill>
                  </a:tcPr>
                </a:tc>
                <a:tc>
                  <a:txBody>
                    <a:bodyPr/>
                    <a:lstStyle/>
                    <a:p>
                      <a:pPr algn="ctr" fontAlgn="b"/>
                      <a:r>
                        <a:rPr lang="en-US" sz="1000" b="0" i="0" u="none" strike="noStrike">
                          <a:solidFill>
                            <a:srgbClr val="132E57"/>
                          </a:solidFill>
                          <a:effectLst/>
                          <a:latin typeface="Open Sans Light" panose="020B0606030504020204" pitchFamily="34" charset="0"/>
                        </a:rPr>
                        <a:t>Growing</a:t>
                      </a:r>
                    </a:p>
                  </a:txBody>
                  <a:tcPr marL="8444" marR="8444" marT="8444"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$30,490</a:t>
                      </a:r>
                    </a:p>
                  </a:txBody>
                  <a:tcPr marL="8444" marR="8444" marT="8444" marB="0" anchor="b">
                    <a:lnL>
                      <a:noFill/>
                    </a:lnL>
                    <a:lnR>
                      <a:noFill/>
                    </a:lnR>
                    <a:lnT>
                      <a:noFill/>
                    </a:lnT>
                    <a:lnB>
                      <a:noFill/>
                    </a:lnB>
                    <a:solidFill>
                      <a:srgbClr val="E3E9F0"/>
                    </a:solidFill>
                  </a:tcPr>
                </a:tc>
                <a:tc>
                  <a:txBody>
                    <a:bodyPr/>
                    <a:lstStyle/>
                    <a:p>
                      <a:pPr algn="ctr" fontAlgn="b"/>
                      <a:r>
                        <a:rPr lang="en-US" sz="1000" b="0" i="0" u="none" strike="noStrike">
                          <a:solidFill>
                            <a:srgbClr val="132E57"/>
                          </a:solidFill>
                          <a:effectLst/>
                          <a:latin typeface="Open Sans Light" panose="020B0606030504020204" pitchFamily="34" charset="0"/>
                        </a:rPr>
                        <a:t> </a:t>
                      </a:r>
                    </a:p>
                  </a:txBody>
                  <a:tcPr marL="8444" marR="8444" marT="8444" marB="0" anchor="b">
                    <a:lnL>
                      <a:noFill/>
                    </a:lnL>
                    <a:lnR>
                      <a:noFill/>
                    </a:lnR>
                    <a:lnT>
                      <a:noFill/>
                    </a:lnT>
                    <a:lnB>
                      <a:noFill/>
                    </a:lnB>
                    <a:solidFill>
                      <a:srgbClr val="FFFFFF"/>
                    </a:solidFill>
                  </a:tcPr>
                </a:tc>
                <a:tc>
                  <a:txBody>
                    <a:bodyPr/>
                    <a:lstStyle/>
                    <a:p>
                      <a:pPr algn="ctr" fontAlgn="b"/>
                      <a:r>
                        <a:rPr lang="en-US" sz="1000" b="0" i="0" u="none" strike="noStrike">
                          <a:solidFill>
                            <a:srgbClr val="132E57"/>
                          </a:solidFill>
                          <a:effectLst/>
                          <a:latin typeface="Open Sans Light" panose="020B0606030504020204" pitchFamily="34" charset="0"/>
                        </a:rPr>
                        <a:t>March 2, 2006</a:t>
                      </a:r>
                    </a:p>
                  </a:txBody>
                  <a:tcPr marL="8444" marR="8444" marT="8444" marB="0" anchor="b">
                    <a:lnL>
                      <a:noFill/>
                    </a:lnL>
                    <a:lnR>
                      <a:noFill/>
                    </a:lnR>
                    <a:lnT>
                      <a:noFill/>
                    </a:lnT>
                    <a:lnB>
                      <a:noFill/>
                    </a:lnB>
                    <a:solidFill>
                      <a:srgbClr val="FFFFFF"/>
                    </a:solidFill>
                  </a:tcPr>
                </a:tc>
                <a:tc>
                  <a:txBody>
                    <a:bodyPr/>
                    <a:lstStyle/>
                    <a:p>
                      <a:pPr algn="ctr" fontAlgn="b"/>
                      <a:r>
                        <a:rPr lang="en-US" sz="1000" b="0" i="0" u="none" strike="noStrike">
                          <a:solidFill>
                            <a:srgbClr val="132E57"/>
                          </a:solidFill>
                          <a:effectLst/>
                          <a:latin typeface="Open Sans Light" panose="020B0606030504020204" pitchFamily="34" charset="0"/>
                        </a:rPr>
                        <a:t>2006</a:t>
                      </a:r>
                    </a:p>
                  </a:txBody>
                  <a:tcPr marL="8444" marR="8444" marT="8444" marB="0" anchor="b">
                    <a:lnL>
                      <a:noFill/>
                    </a:lnL>
                    <a:lnR>
                      <a:noFill/>
                    </a:lnR>
                    <a:lnT>
                      <a:noFill/>
                    </a:lnT>
                    <a:lnB>
                      <a:noFill/>
                    </a:lnB>
                    <a:solidFill>
                      <a:srgbClr val="FFFFFF"/>
                    </a:solidFill>
                  </a:tcPr>
                </a:tc>
                <a:tc>
                  <a:txBody>
                    <a:bodyPr/>
                    <a:lstStyle/>
                    <a:p>
                      <a:pPr algn="ctr" fontAlgn="b"/>
                      <a:r>
                        <a:rPr lang="en-US" sz="1000" b="0" i="0" u="none" strike="noStrike">
                          <a:solidFill>
                            <a:srgbClr val="132E57"/>
                          </a:solidFill>
                          <a:effectLst/>
                          <a:latin typeface="Open Sans Light" panose="020B0606030504020204" pitchFamily="34" charset="0"/>
                        </a:rPr>
                        <a:t>$1,658</a:t>
                      </a:r>
                    </a:p>
                  </a:txBody>
                  <a:tcPr marL="8444" marR="8444" marT="8444" marB="0" anchor="b">
                    <a:lnL>
                      <a:noFill/>
                    </a:lnL>
                    <a:lnR>
                      <a:noFill/>
                    </a:lnR>
                    <a:lnT>
                      <a:noFill/>
                    </a:lnT>
                    <a:lnB>
                      <a:noFill/>
                    </a:lnB>
                    <a:solidFill>
                      <a:srgbClr val="E3E9F0"/>
                    </a:solidFill>
                  </a:tcPr>
                </a:tc>
                <a:tc>
                  <a:txBody>
                    <a:bodyPr/>
                    <a:lstStyle/>
                    <a:p>
                      <a:pPr algn="ctr" fontAlgn="b"/>
                      <a:r>
                        <a:rPr lang="en-US" sz="1000" b="0" i="0" u="none" strike="noStrike">
                          <a:solidFill>
                            <a:srgbClr val="132E57"/>
                          </a:solidFill>
                          <a:effectLst/>
                          <a:latin typeface="Open Sans Light" panose="020B0606030504020204" pitchFamily="34" charset="0"/>
                        </a:rPr>
                        <a:t> </a:t>
                      </a:r>
                    </a:p>
                  </a:txBody>
                  <a:tcPr marL="8444" marR="8444" marT="8444" marB="0" anchor="b">
                    <a:lnL>
                      <a:noFill/>
                    </a:lnL>
                    <a:lnR>
                      <a:noFill/>
                    </a:lnR>
                    <a:lnT>
                      <a:noFill/>
                    </a:lnT>
                    <a:lnB>
                      <a:noFill/>
                    </a:lnB>
                    <a:solidFill>
                      <a:srgbClr val="FFFFFF"/>
                    </a:solidFill>
                  </a:tcPr>
                </a:tc>
                <a:tc>
                  <a:txBody>
                    <a:bodyPr/>
                    <a:lstStyle/>
                    <a:p>
                      <a:pPr algn="ctr" fontAlgn="b"/>
                      <a:r>
                        <a:rPr lang="en-US" sz="1000" b="0" i="0" u="none" strike="noStrike">
                          <a:solidFill>
                            <a:srgbClr val="132E57"/>
                          </a:solidFill>
                          <a:effectLst/>
                          <a:latin typeface="Open Sans Light" panose="020B0606030504020204" pitchFamily="34" charset="0"/>
                        </a:rPr>
                        <a:t>$82</a:t>
                      </a:r>
                    </a:p>
                  </a:txBody>
                  <a:tcPr marL="8444" marR="8444" marT="8444" marB="0" anchor="b">
                    <a:lnL>
                      <a:noFill/>
                    </a:lnL>
                    <a:lnR>
                      <a:noFill/>
                    </a:lnR>
                    <a:lnT>
                      <a:noFill/>
                    </a:lnT>
                    <a:lnB>
                      <a:noFill/>
                    </a:lnB>
                    <a:solidFill>
                      <a:srgbClr val="E3E9F0"/>
                    </a:solidFill>
                  </a:tcPr>
                </a:tc>
                <a:tc>
                  <a:txBody>
                    <a:bodyPr/>
                    <a:lstStyle/>
                    <a:p>
                      <a:pPr algn="ctr" fontAlgn="b"/>
                      <a:r>
                        <a:rPr lang="en-US" sz="1000" b="0" i="0" u="none" strike="noStrike">
                          <a:solidFill>
                            <a:srgbClr val="132E57"/>
                          </a:solidFill>
                          <a:effectLst/>
                          <a:latin typeface="Open Sans Light" panose="020B0606030504020204" pitchFamily="34" charset="0"/>
                        </a:rPr>
                        <a:t>$22</a:t>
                      </a:r>
                    </a:p>
                  </a:txBody>
                  <a:tcPr marL="8444" marR="8444" marT="8444" marB="0" anchor="b">
                    <a:lnL>
                      <a:noFill/>
                    </a:lnL>
                    <a:lnR>
                      <a:noFill/>
                    </a:lnR>
                    <a:lnT>
                      <a:noFill/>
                    </a:lnT>
                    <a:lnB>
                      <a:noFill/>
                    </a:lnB>
                    <a:solidFill>
                      <a:srgbClr val="E3E9F0"/>
                    </a:solidFill>
                  </a:tcPr>
                </a:tc>
                <a:tc>
                  <a:txBody>
                    <a:bodyPr/>
                    <a:lstStyle/>
                    <a:p>
                      <a:pPr algn="ctr" fontAlgn="b"/>
                      <a:r>
                        <a:rPr lang="en-US" sz="1000" b="0" i="0" u="none" strike="noStrike">
                          <a:solidFill>
                            <a:srgbClr val="132E57"/>
                          </a:solidFill>
                          <a:effectLst/>
                          <a:latin typeface="Open Sans Light" panose="020B0606030504020204" pitchFamily="34" charset="0"/>
                        </a:rPr>
                        <a:t> </a:t>
                      </a:r>
                    </a:p>
                  </a:txBody>
                  <a:tcPr marL="8444" marR="8444" marT="8444" marB="0" anchor="b">
                    <a:lnL>
                      <a:noFill/>
                    </a:lnL>
                    <a:lnR>
                      <a:noFill/>
                    </a:lnR>
                    <a:lnT>
                      <a:noFill/>
                    </a:lnT>
                    <a:lnB>
                      <a:noFill/>
                    </a:lnB>
                    <a:solidFill>
                      <a:srgbClr val="FFFFFF"/>
                    </a:solidFill>
                  </a:tcPr>
                </a:tc>
                <a:tc>
                  <a:txBody>
                    <a:bodyPr/>
                    <a:lstStyle/>
                    <a:p>
                      <a:pPr algn="ctr" fontAlgn="b"/>
                      <a:r>
                        <a:rPr lang="en-US" sz="1000" b="0" i="0" u="none" strike="noStrike">
                          <a:solidFill>
                            <a:srgbClr val="132E57"/>
                          </a:solidFill>
                          <a:effectLst/>
                          <a:latin typeface="Open Sans Light" panose="020B0606030504020204" pitchFamily="34" charset="0"/>
                        </a:rPr>
                        <a:t>20.2x</a:t>
                      </a:r>
                    </a:p>
                  </a:txBody>
                  <a:tcPr marL="8444" marR="8444" marT="8444"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75.3x</a:t>
                      </a:r>
                    </a:p>
                  </a:txBody>
                  <a:tcPr marL="8444" marR="8444" marT="8444" marB="0" anchor="b">
                    <a:lnL>
                      <a:noFill/>
                    </a:lnL>
                    <a:lnR>
                      <a:noFill/>
                    </a:lnR>
                    <a:lnT>
                      <a:noFill/>
                    </a:lnT>
                    <a:lnB>
                      <a:noFill/>
                    </a:lnB>
                    <a:solidFill>
                      <a:srgbClr val="F2F2F2"/>
                    </a:solidFill>
                  </a:tcPr>
                </a:tc>
                <a:extLst>
                  <a:ext uri="{0D108BD9-81ED-4DB2-BD59-A6C34878D82A}">
                    <a16:rowId xmlns:a16="http://schemas.microsoft.com/office/drawing/2014/main" val="2577864305"/>
                  </a:ext>
                </a:extLst>
              </a:tr>
              <a:tr h="202656">
                <a:tc>
                  <a:txBody>
                    <a:bodyPr/>
                    <a:lstStyle/>
                    <a:p>
                      <a:pPr algn="ctr" fontAlgn="b"/>
                      <a:r>
                        <a:rPr lang="en-US" sz="1000" b="0" i="0" u="none" strike="noStrike">
                          <a:solidFill>
                            <a:srgbClr val="132E57"/>
                          </a:solidFill>
                          <a:effectLst/>
                          <a:latin typeface="Open Sans Light" panose="020B0606030504020204" pitchFamily="34" charset="0"/>
                        </a:rPr>
                        <a:t>Company Q</a:t>
                      </a:r>
                    </a:p>
                  </a:txBody>
                  <a:tcPr marL="8444" marR="8444" marT="8444" marB="0" anchor="b">
                    <a:lnL>
                      <a:noFill/>
                    </a:lnL>
                    <a:lnR>
                      <a:noFill/>
                    </a:lnR>
                    <a:lnT>
                      <a:noFill/>
                    </a:lnT>
                    <a:lnB>
                      <a:noFill/>
                    </a:lnB>
                    <a:solidFill>
                      <a:srgbClr val="FFFFFF"/>
                    </a:solidFill>
                  </a:tcPr>
                </a:tc>
                <a:tc>
                  <a:txBody>
                    <a:bodyPr/>
                    <a:lstStyle/>
                    <a:p>
                      <a:pPr algn="ctr" fontAlgn="b"/>
                      <a:r>
                        <a:rPr lang="en-US" sz="1000" b="0" i="0" u="none" strike="noStrike">
                          <a:solidFill>
                            <a:srgbClr val="132E57"/>
                          </a:solidFill>
                          <a:effectLst/>
                          <a:latin typeface="Open Sans Light" panose="020B0606030504020204" pitchFamily="34" charset="0"/>
                        </a:rPr>
                        <a:t>New</a:t>
                      </a:r>
                    </a:p>
                  </a:txBody>
                  <a:tcPr marL="8444" marR="8444" marT="8444"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 </a:t>
                      </a:r>
                    </a:p>
                  </a:txBody>
                  <a:tcPr marL="8444" marR="8444" marT="8444" marB="0" anchor="b">
                    <a:lnL>
                      <a:noFill/>
                    </a:lnL>
                    <a:lnR>
                      <a:noFill/>
                    </a:lnR>
                    <a:lnT>
                      <a:noFill/>
                    </a:lnT>
                    <a:lnB>
                      <a:noFill/>
                    </a:lnB>
                    <a:solidFill>
                      <a:srgbClr val="FFFFFF"/>
                    </a:solidFill>
                  </a:tcPr>
                </a:tc>
                <a:tc>
                  <a:txBody>
                    <a:bodyPr/>
                    <a:lstStyle/>
                    <a:p>
                      <a:pPr algn="ctr" fontAlgn="b"/>
                      <a:r>
                        <a:rPr lang="en-US" sz="1000" b="0" i="0" u="none" strike="noStrike">
                          <a:solidFill>
                            <a:srgbClr val="132E57"/>
                          </a:solidFill>
                          <a:effectLst/>
                          <a:latin typeface="Open Sans Light" panose="020B0606030504020204" pitchFamily="34" charset="0"/>
                        </a:rPr>
                        <a:t>Company Z</a:t>
                      </a:r>
                    </a:p>
                  </a:txBody>
                  <a:tcPr marL="8444" marR="8444" marT="8444" marB="0" anchor="b">
                    <a:lnL>
                      <a:noFill/>
                    </a:lnL>
                    <a:lnR>
                      <a:noFill/>
                    </a:lnR>
                    <a:lnT>
                      <a:noFill/>
                    </a:lnT>
                    <a:lnB>
                      <a:noFill/>
                    </a:lnB>
                    <a:solidFill>
                      <a:srgbClr val="FFFFFF"/>
                    </a:solidFill>
                  </a:tcPr>
                </a:tc>
                <a:tc>
                  <a:txBody>
                    <a:bodyPr/>
                    <a:lstStyle/>
                    <a:p>
                      <a:pPr algn="ctr" fontAlgn="b"/>
                      <a:r>
                        <a:rPr lang="en-US" sz="1000" b="0" i="0" u="none" strike="noStrike">
                          <a:solidFill>
                            <a:srgbClr val="132E57"/>
                          </a:solidFill>
                          <a:effectLst/>
                          <a:latin typeface="Open Sans Light" panose="020B0606030504020204" pitchFamily="34" charset="0"/>
                        </a:rPr>
                        <a:t>Stagnating</a:t>
                      </a:r>
                    </a:p>
                  </a:txBody>
                  <a:tcPr marL="8444" marR="8444" marT="8444"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$79,150</a:t>
                      </a:r>
                    </a:p>
                  </a:txBody>
                  <a:tcPr marL="8444" marR="8444" marT="8444" marB="0" anchor="b">
                    <a:lnL>
                      <a:noFill/>
                    </a:lnL>
                    <a:lnR>
                      <a:noFill/>
                    </a:lnR>
                    <a:lnT>
                      <a:noFill/>
                    </a:lnT>
                    <a:lnB>
                      <a:noFill/>
                    </a:lnB>
                    <a:solidFill>
                      <a:srgbClr val="E3E9F0"/>
                    </a:solidFill>
                  </a:tcPr>
                </a:tc>
                <a:tc>
                  <a:txBody>
                    <a:bodyPr/>
                    <a:lstStyle/>
                    <a:p>
                      <a:pPr algn="ctr" fontAlgn="b"/>
                      <a:r>
                        <a:rPr lang="en-US" sz="1000" b="0" i="0" u="none" strike="noStrike">
                          <a:solidFill>
                            <a:srgbClr val="132E57"/>
                          </a:solidFill>
                          <a:effectLst/>
                          <a:latin typeface="Open Sans Light" panose="020B0606030504020204" pitchFamily="34" charset="0"/>
                        </a:rPr>
                        <a:t> </a:t>
                      </a:r>
                    </a:p>
                  </a:txBody>
                  <a:tcPr marL="8444" marR="8444" marT="8444" marB="0" anchor="b">
                    <a:lnL>
                      <a:noFill/>
                    </a:lnL>
                    <a:lnR>
                      <a:noFill/>
                    </a:lnR>
                    <a:lnT>
                      <a:noFill/>
                    </a:lnT>
                    <a:lnB>
                      <a:noFill/>
                    </a:lnB>
                    <a:solidFill>
                      <a:srgbClr val="FFFFFF"/>
                    </a:solidFill>
                  </a:tcPr>
                </a:tc>
                <a:tc>
                  <a:txBody>
                    <a:bodyPr/>
                    <a:lstStyle/>
                    <a:p>
                      <a:pPr algn="ctr" fontAlgn="b"/>
                      <a:r>
                        <a:rPr lang="en-US" sz="1000" b="0" i="0" u="none" strike="noStrike">
                          <a:solidFill>
                            <a:srgbClr val="132E57"/>
                          </a:solidFill>
                          <a:effectLst/>
                          <a:latin typeface="Open Sans Light" panose="020B0606030504020204" pitchFamily="34" charset="0"/>
                        </a:rPr>
                        <a:t>June 26, 2004</a:t>
                      </a:r>
                    </a:p>
                  </a:txBody>
                  <a:tcPr marL="8444" marR="8444" marT="8444" marB="0" anchor="b">
                    <a:lnL>
                      <a:noFill/>
                    </a:lnL>
                    <a:lnR>
                      <a:noFill/>
                    </a:lnR>
                    <a:lnT>
                      <a:noFill/>
                    </a:lnT>
                    <a:lnB>
                      <a:noFill/>
                    </a:lnB>
                    <a:solidFill>
                      <a:srgbClr val="FFFFFF"/>
                    </a:solidFill>
                  </a:tcPr>
                </a:tc>
                <a:tc>
                  <a:txBody>
                    <a:bodyPr/>
                    <a:lstStyle/>
                    <a:p>
                      <a:pPr algn="ctr" fontAlgn="b"/>
                      <a:r>
                        <a:rPr lang="en-US" sz="1000" b="0" i="0" u="none" strike="noStrike">
                          <a:solidFill>
                            <a:srgbClr val="132E57"/>
                          </a:solidFill>
                          <a:effectLst/>
                          <a:latin typeface="Open Sans Light" panose="020B0606030504020204" pitchFamily="34" charset="0"/>
                        </a:rPr>
                        <a:t>2004</a:t>
                      </a:r>
                    </a:p>
                  </a:txBody>
                  <a:tcPr marL="8444" marR="8444" marT="8444" marB="0" anchor="b">
                    <a:lnL>
                      <a:noFill/>
                    </a:lnL>
                    <a:lnR>
                      <a:noFill/>
                    </a:lnR>
                    <a:lnT>
                      <a:noFill/>
                    </a:lnT>
                    <a:lnB>
                      <a:noFill/>
                    </a:lnB>
                    <a:solidFill>
                      <a:srgbClr val="FFFFFF"/>
                    </a:solidFill>
                  </a:tcPr>
                </a:tc>
                <a:tc>
                  <a:txBody>
                    <a:bodyPr/>
                    <a:lstStyle/>
                    <a:p>
                      <a:pPr algn="ctr" fontAlgn="b"/>
                      <a:r>
                        <a:rPr lang="en-US" sz="1000" b="0" i="0" u="none" strike="noStrike">
                          <a:solidFill>
                            <a:srgbClr val="132E57"/>
                          </a:solidFill>
                          <a:effectLst/>
                          <a:latin typeface="Open Sans Light" panose="020B0606030504020204" pitchFamily="34" charset="0"/>
                        </a:rPr>
                        <a:t>$1,938</a:t>
                      </a:r>
                    </a:p>
                  </a:txBody>
                  <a:tcPr marL="8444" marR="8444" marT="8444" marB="0" anchor="b">
                    <a:lnL>
                      <a:noFill/>
                    </a:lnL>
                    <a:lnR>
                      <a:noFill/>
                    </a:lnR>
                    <a:lnT>
                      <a:noFill/>
                    </a:lnT>
                    <a:lnB>
                      <a:noFill/>
                    </a:lnB>
                    <a:solidFill>
                      <a:srgbClr val="E3E9F0"/>
                    </a:solidFill>
                  </a:tcPr>
                </a:tc>
                <a:tc>
                  <a:txBody>
                    <a:bodyPr/>
                    <a:lstStyle/>
                    <a:p>
                      <a:pPr algn="ctr" fontAlgn="b"/>
                      <a:r>
                        <a:rPr lang="en-US" sz="1000" b="0" i="0" u="none" strike="noStrike">
                          <a:solidFill>
                            <a:srgbClr val="132E57"/>
                          </a:solidFill>
                          <a:effectLst/>
                          <a:latin typeface="Open Sans Light" panose="020B0606030504020204" pitchFamily="34" charset="0"/>
                        </a:rPr>
                        <a:t> </a:t>
                      </a:r>
                    </a:p>
                  </a:txBody>
                  <a:tcPr marL="8444" marR="8444" marT="8444" marB="0" anchor="b">
                    <a:lnL>
                      <a:noFill/>
                    </a:lnL>
                    <a:lnR>
                      <a:noFill/>
                    </a:lnR>
                    <a:lnT>
                      <a:noFill/>
                    </a:lnT>
                    <a:lnB>
                      <a:noFill/>
                    </a:lnB>
                    <a:solidFill>
                      <a:srgbClr val="FFFFFF"/>
                    </a:solidFill>
                  </a:tcPr>
                </a:tc>
                <a:tc>
                  <a:txBody>
                    <a:bodyPr/>
                    <a:lstStyle/>
                    <a:p>
                      <a:pPr algn="ctr" fontAlgn="b"/>
                      <a:r>
                        <a:rPr lang="en-US" sz="1000" b="0" i="0" u="none" strike="noStrike">
                          <a:solidFill>
                            <a:srgbClr val="132E57"/>
                          </a:solidFill>
                          <a:effectLst/>
                          <a:latin typeface="Open Sans Light" panose="020B0606030504020204" pitchFamily="34" charset="0"/>
                        </a:rPr>
                        <a:t>$610</a:t>
                      </a:r>
                    </a:p>
                  </a:txBody>
                  <a:tcPr marL="8444" marR="8444" marT="8444" marB="0" anchor="b">
                    <a:lnL>
                      <a:noFill/>
                    </a:lnL>
                    <a:lnR>
                      <a:noFill/>
                    </a:lnR>
                    <a:lnT>
                      <a:noFill/>
                    </a:lnT>
                    <a:lnB>
                      <a:noFill/>
                    </a:lnB>
                    <a:solidFill>
                      <a:srgbClr val="E3E9F0"/>
                    </a:solidFill>
                  </a:tcPr>
                </a:tc>
                <a:tc>
                  <a:txBody>
                    <a:bodyPr/>
                    <a:lstStyle/>
                    <a:p>
                      <a:pPr algn="ctr" fontAlgn="b"/>
                      <a:r>
                        <a:rPr lang="en-US" sz="1000" b="0" i="0" u="none" strike="noStrike">
                          <a:solidFill>
                            <a:srgbClr val="132E57"/>
                          </a:solidFill>
                          <a:effectLst/>
                          <a:latin typeface="Open Sans Light" panose="020B0606030504020204" pitchFamily="34" charset="0"/>
                        </a:rPr>
                        <a:t>$120</a:t>
                      </a:r>
                    </a:p>
                  </a:txBody>
                  <a:tcPr marL="8444" marR="8444" marT="8444" marB="0" anchor="b">
                    <a:lnL>
                      <a:noFill/>
                    </a:lnL>
                    <a:lnR>
                      <a:noFill/>
                    </a:lnR>
                    <a:lnT>
                      <a:noFill/>
                    </a:lnT>
                    <a:lnB>
                      <a:noFill/>
                    </a:lnB>
                    <a:solidFill>
                      <a:srgbClr val="E3E9F0"/>
                    </a:solidFill>
                  </a:tcPr>
                </a:tc>
                <a:tc>
                  <a:txBody>
                    <a:bodyPr/>
                    <a:lstStyle/>
                    <a:p>
                      <a:pPr algn="ctr" fontAlgn="b"/>
                      <a:r>
                        <a:rPr lang="en-US" sz="1000" b="0" i="0" u="none" strike="noStrike">
                          <a:solidFill>
                            <a:srgbClr val="132E57"/>
                          </a:solidFill>
                          <a:effectLst/>
                          <a:latin typeface="Open Sans Light" panose="020B0606030504020204" pitchFamily="34" charset="0"/>
                        </a:rPr>
                        <a:t> </a:t>
                      </a:r>
                    </a:p>
                  </a:txBody>
                  <a:tcPr marL="8444" marR="8444" marT="8444" marB="0" anchor="b">
                    <a:lnL>
                      <a:noFill/>
                    </a:lnL>
                    <a:lnR>
                      <a:noFill/>
                    </a:lnR>
                    <a:lnT>
                      <a:noFill/>
                    </a:lnT>
                    <a:lnB>
                      <a:noFill/>
                    </a:lnB>
                    <a:solidFill>
                      <a:srgbClr val="FFFFFF"/>
                    </a:solidFill>
                  </a:tcPr>
                </a:tc>
                <a:tc>
                  <a:txBody>
                    <a:bodyPr/>
                    <a:lstStyle/>
                    <a:p>
                      <a:pPr algn="ctr" fontAlgn="b"/>
                      <a:r>
                        <a:rPr lang="en-US" sz="1000" b="0" i="0" u="none" strike="noStrike">
                          <a:solidFill>
                            <a:srgbClr val="132E57"/>
                          </a:solidFill>
                          <a:effectLst/>
                          <a:latin typeface="Open Sans Light" panose="020B0606030504020204" pitchFamily="34" charset="0"/>
                        </a:rPr>
                        <a:t>3.2x</a:t>
                      </a:r>
                    </a:p>
                  </a:txBody>
                  <a:tcPr marL="8444" marR="8444" marT="8444"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16.2x</a:t>
                      </a:r>
                    </a:p>
                  </a:txBody>
                  <a:tcPr marL="8444" marR="8444" marT="8444" marB="0" anchor="b">
                    <a:lnL>
                      <a:noFill/>
                    </a:lnL>
                    <a:lnR>
                      <a:noFill/>
                    </a:lnR>
                    <a:lnT>
                      <a:noFill/>
                    </a:lnT>
                    <a:lnB>
                      <a:noFill/>
                    </a:lnB>
                    <a:solidFill>
                      <a:srgbClr val="F2F2F2"/>
                    </a:solidFill>
                  </a:tcPr>
                </a:tc>
                <a:extLst>
                  <a:ext uri="{0D108BD9-81ED-4DB2-BD59-A6C34878D82A}">
                    <a16:rowId xmlns:a16="http://schemas.microsoft.com/office/drawing/2014/main" val="9863460"/>
                  </a:ext>
                </a:extLst>
              </a:tr>
              <a:tr h="202656">
                <a:tc>
                  <a:txBody>
                    <a:bodyPr/>
                    <a:lstStyle/>
                    <a:p>
                      <a:pPr algn="ctr" fontAlgn="b"/>
                      <a:r>
                        <a:rPr lang="en-US" sz="1000" b="0" i="0" u="none" strike="noStrike">
                          <a:solidFill>
                            <a:srgbClr val="132E57"/>
                          </a:solidFill>
                          <a:effectLst/>
                          <a:latin typeface="Open Sans Light" panose="020B0606030504020204" pitchFamily="34" charset="0"/>
                        </a:rPr>
                        <a:t>Company R</a:t>
                      </a:r>
                    </a:p>
                  </a:txBody>
                  <a:tcPr marL="8444" marR="8444" marT="8444" marB="0" anchor="b">
                    <a:lnL>
                      <a:noFill/>
                    </a:lnL>
                    <a:lnR>
                      <a:noFill/>
                    </a:lnR>
                    <a:lnT>
                      <a:noFill/>
                    </a:lnT>
                    <a:lnB>
                      <a:noFill/>
                    </a:lnB>
                    <a:solidFill>
                      <a:srgbClr val="FFFFFF"/>
                    </a:solidFill>
                  </a:tcPr>
                </a:tc>
                <a:tc>
                  <a:txBody>
                    <a:bodyPr/>
                    <a:lstStyle/>
                    <a:p>
                      <a:pPr algn="ctr" fontAlgn="b"/>
                      <a:r>
                        <a:rPr lang="en-US" sz="1000" b="0" i="0" u="none" strike="noStrike">
                          <a:solidFill>
                            <a:srgbClr val="132E57"/>
                          </a:solidFill>
                          <a:effectLst/>
                          <a:latin typeface="Open Sans Light" panose="020B0606030504020204" pitchFamily="34" charset="0"/>
                        </a:rPr>
                        <a:t>Growing</a:t>
                      </a:r>
                    </a:p>
                  </a:txBody>
                  <a:tcPr marL="8444" marR="8444" marT="8444"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 </a:t>
                      </a:r>
                    </a:p>
                  </a:txBody>
                  <a:tcPr marL="8444" marR="8444" marT="8444" marB="0" anchor="b">
                    <a:lnL>
                      <a:noFill/>
                    </a:lnL>
                    <a:lnR>
                      <a:noFill/>
                    </a:lnR>
                    <a:lnT>
                      <a:noFill/>
                    </a:lnT>
                    <a:lnB>
                      <a:noFill/>
                    </a:lnB>
                    <a:solidFill>
                      <a:srgbClr val="FFFFFF"/>
                    </a:solidFill>
                  </a:tcPr>
                </a:tc>
                <a:tc>
                  <a:txBody>
                    <a:bodyPr/>
                    <a:lstStyle/>
                    <a:p>
                      <a:pPr algn="ctr" fontAlgn="b"/>
                      <a:r>
                        <a:rPr lang="en-US" sz="1000" b="0" i="0" u="none" strike="noStrike">
                          <a:solidFill>
                            <a:srgbClr val="132E57"/>
                          </a:solidFill>
                          <a:effectLst/>
                          <a:latin typeface="Open Sans Light" panose="020B0606030504020204" pitchFamily="34" charset="0"/>
                        </a:rPr>
                        <a:t>Company AA</a:t>
                      </a:r>
                    </a:p>
                  </a:txBody>
                  <a:tcPr marL="8444" marR="8444" marT="8444" marB="0" anchor="b">
                    <a:lnL>
                      <a:noFill/>
                    </a:lnL>
                    <a:lnR>
                      <a:noFill/>
                    </a:lnR>
                    <a:lnT>
                      <a:noFill/>
                    </a:lnT>
                    <a:lnB>
                      <a:noFill/>
                    </a:lnB>
                    <a:solidFill>
                      <a:srgbClr val="FFFFFF"/>
                    </a:solidFill>
                  </a:tcPr>
                </a:tc>
                <a:tc>
                  <a:txBody>
                    <a:bodyPr/>
                    <a:lstStyle/>
                    <a:p>
                      <a:pPr algn="ctr" fontAlgn="b"/>
                      <a:r>
                        <a:rPr lang="en-US" sz="1000" b="0" i="0" u="none" strike="noStrike">
                          <a:solidFill>
                            <a:srgbClr val="132E57"/>
                          </a:solidFill>
                          <a:effectLst/>
                          <a:latin typeface="Open Sans Light" panose="020B0606030504020204" pitchFamily="34" charset="0"/>
                        </a:rPr>
                        <a:t>Growing</a:t>
                      </a:r>
                    </a:p>
                  </a:txBody>
                  <a:tcPr marL="8444" marR="8444" marT="8444"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$80,760</a:t>
                      </a:r>
                    </a:p>
                  </a:txBody>
                  <a:tcPr marL="8444" marR="8444" marT="8444" marB="0" anchor="b">
                    <a:lnL>
                      <a:noFill/>
                    </a:lnL>
                    <a:lnR>
                      <a:noFill/>
                    </a:lnR>
                    <a:lnT>
                      <a:noFill/>
                    </a:lnT>
                    <a:lnB>
                      <a:noFill/>
                    </a:lnB>
                    <a:solidFill>
                      <a:srgbClr val="E3E9F0"/>
                    </a:solidFill>
                  </a:tcPr>
                </a:tc>
                <a:tc>
                  <a:txBody>
                    <a:bodyPr/>
                    <a:lstStyle/>
                    <a:p>
                      <a:pPr algn="ctr" fontAlgn="b"/>
                      <a:r>
                        <a:rPr lang="en-US" sz="1000" b="0" i="0" u="none" strike="noStrike">
                          <a:solidFill>
                            <a:srgbClr val="132E57"/>
                          </a:solidFill>
                          <a:effectLst/>
                          <a:latin typeface="Open Sans Light" panose="020B0606030504020204" pitchFamily="34" charset="0"/>
                        </a:rPr>
                        <a:t> </a:t>
                      </a:r>
                    </a:p>
                  </a:txBody>
                  <a:tcPr marL="8444" marR="8444" marT="8444" marB="0" anchor="b">
                    <a:lnL>
                      <a:noFill/>
                    </a:lnL>
                    <a:lnR>
                      <a:noFill/>
                    </a:lnR>
                    <a:lnT>
                      <a:noFill/>
                    </a:lnT>
                    <a:lnB>
                      <a:noFill/>
                    </a:lnB>
                    <a:solidFill>
                      <a:srgbClr val="FFFFFF"/>
                    </a:solidFill>
                  </a:tcPr>
                </a:tc>
                <a:tc>
                  <a:txBody>
                    <a:bodyPr/>
                    <a:lstStyle/>
                    <a:p>
                      <a:pPr algn="ctr" fontAlgn="b"/>
                      <a:r>
                        <a:rPr lang="en-US" sz="1000" b="0" i="0" u="none" strike="noStrike">
                          <a:solidFill>
                            <a:srgbClr val="132E57"/>
                          </a:solidFill>
                          <a:effectLst/>
                          <a:latin typeface="Open Sans Light" panose="020B0606030504020204" pitchFamily="34" charset="0"/>
                        </a:rPr>
                        <a:t>October 1, 2002</a:t>
                      </a:r>
                    </a:p>
                  </a:txBody>
                  <a:tcPr marL="8444" marR="8444" marT="8444" marB="0" anchor="b">
                    <a:lnL>
                      <a:noFill/>
                    </a:lnL>
                    <a:lnR>
                      <a:noFill/>
                    </a:lnR>
                    <a:lnT>
                      <a:noFill/>
                    </a:lnT>
                    <a:lnB>
                      <a:noFill/>
                    </a:lnB>
                    <a:solidFill>
                      <a:srgbClr val="FFFFFF"/>
                    </a:solidFill>
                  </a:tcPr>
                </a:tc>
                <a:tc>
                  <a:txBody>
                    <a:bodyPr/>
                    <a:lstStyle/>
                    <a:p>
                      <a:pPr algn="ctr" fontAlgn="b"/>
                      <a:r>
                        <a:rPr lang="en-US" sz="1000" b="0" i="0" u="none" strike="noStrike">
                          <a:solidFill>
                            <a:srgbClr val="132E57"/>
                          </a:solidFill>
                          <a:effectLst/>
                          <a:latin typeface="Open Sans Light" panose="020B0606030504020204" pitchFamily="34" charset="0"/>
                        </a:rPr>
                        <a:t>2002</a:t>
                      </a:r>
                    </a:p>
                  </a:txBody>
                  <a:tcPr marL="8444" marR="8444" marT="8444" marB="0" anchor="b">
                    <a:lnL>
                      <a:noFill/>
                    </a:lnL>
                    <a:lnR>
                      <a:noFill/>
                    </a:lnR>
                    <a:lnT>
                      <a:noFill/>
                    </a:lnT>
                    <a:lnB>
                      <a:noFill/>
                    </a:lnB>
                    <a:solidFill>
                      <a:srgbClr val="FFFFFF"/>
                    </a:solidFill>
                  </a:tcPr>
                </a:tc>
                <a:tc>
                  <a:txBody>
                    <a:bodyPr/>
                    <a:lstStyle/>
                    <a:p>
                      <a:pPr algn="ctr" fontAlgn="b"/>
                      <a:r>
                        <a:rPr lang="en-US" sz="1000" b="0" i="0" u="none" strike="noStrike">
                          <a:solidFill>
                            <a:srgbClr val="132E57"/>
                          </a:solidFill>
                          <a:effectLst/>
                          <a:latin typeface="Open Sans Light" panose="020B0606030504020204" pitchFamily="34" charset="0"/>
                        </a:rPr>
                        <a:t>$2,037</a:t>
                      </a:r>
                    </a:p>
                  </a:txBody>
                  <a:tcPr marL="8444" marR="8444" marT="8444" marB="0" anchor="b">
                    <a:lnL>
                      <a:noFill/>
                    </a:lnL>
                    <a:lnR>
                      <a:noFill/>
                    </a:lnR>
                    <a:lnT>
                      <a:noFill/>
                    </a:lnT>
                    <a:lnB>
                      <a:noFill/>
                    </a:lnB>
                    <a:solidFill>
                      <a:srgbClr val="E3E9F0"/>
                    </a:solidFill>
                  </a:tcPr>
                </a:tc>
                <a:tc>
                  <a:txBody>
                    <a:bodyPr/>
                    <a:lstStyle/>
                    <a:p>
                      <a:pPr algn="ctr" fontAlgn="b"/>
                      <a:r>
                        <a:rPr lang="en-US" sz="1000" b="0" i="0" u="none" strike="noStrike">
                          <a:solidFill>
                            <a:srgbClr val="132E57"/>
                          </a:solidFill>
                          <a:effectLst/>
                          <a:latin typeface="Open Sans Light" panose="020B0606030504020204" pitchFamily="34" charset="0"/>
                        </a:rPr>
                        <a:t> </a:t>
                      </a:r>
                    </a:p>
                  </a:txBody>
                  <a:tcPr marL="8444" marR="8444" marT="8444" marB="0" anchor="b">
                    <a:lnL>
                      <a:noFill/>
                    </a:lnL>
                    <a:lnR>
                      <a:noFill/>
                    </a:lnR>
                    <a:lnT>
                      <a:noFill/>
                    </a:lnT>
                    <a:lnB>
                      <a:noFill/>
                    </a:lnB>
                    <a:solidFill>
                      <a:srgbClr val="FFFFFF"/>
                    </a:solidFill>
                  </a:tcPr>
                </a:tc>
                <a:tc>
                  <a:txBody>
                    <a:bodyPr/>
                    <a:lstStyle/>
                    <a:p>
                      <a:pPr algn="ctr" fontAlgn="b"/>
                      <a:r>
                        <a:rPr lang="en-US" sz="1000" b="0" i="0" u="none" strike="noStrike">
                          <a:solidFill>
                            <a:srgbClr val="132E57"/>
                          </a:solidFill>
                          <a:effectLst/>
                          <a:latin typeface="Open Sans Light" panose="020B0606030504020204" pitchFamily="34" charset="0"/>
                        </a:rPr>
                        <a:t>$720</a:t>
                      </a:r>
                    </a:p>
                  </a:txBody>
                  <a:tcPr marL="8444" marR="8444" marT="8444" marB="0" anchor="b">
                    <a:lnL>
                      <a:noFill/>
                    </a:lnL>
                    <a:lnR>
                      <a:noFill/>
                    </a:lnR>
                    <a:lnT>
                      <a:noFill/>
                    </a:lnT>
                    <a:lnB>
                      <a:noFill/>
                    </a:lnB>
                    <a:solidFill>
                      <a:srgbClr val="E3E9F0"/>
                    </a:solidFill>
                  </a:tcPr>
                </a:tc>
                <a:tc>
                  <a:txBody>
                    <a:bodyPr/>
                    <a:lstStyle/>
                    <a:p>
                      <a:pPr algn="ctr" fontAlgn="b"/>
                      <a:r>
                        <a:rPr lang="en-US" sz="1000" b="0" i="0" u="none" strike="noStrike">
                          <a:solidFill>
                            <a:srgbClr val="132E57"/>
                          </a:solidFill>
                          <a:effectLst/>
                          <a:latin typeface="Open Sans Light" panose="020B0606030504020204" pitchFamily="34" charset="0"/>
                        </a:rPr>
                        <a:t>$256</a:t>
                      </a:r>
                    </a:p>
                  </a:txBody>
                  <a:tcPr marL="8444" marR="8444" marT="8444" marB="0" anchor="b">
                    <a:lnL>
                      <a:noFill/>
                    </a:lnL>
                    <a:lnR>
                      <a:noFill/>
                    </a:lnR>
                    <a:lnT>
                      <a:noFill/>
                    </a:lnT>
                    <a:lnB>
                      <a:noFill/>
                    </a:lnB>
                    <a:solidFill>
                      <a:srgbClr val="E3E9F0"/>
                    </a:solidFill>
                  </a:tcPr>
                </a:tc>
                <a:tc>
                  <a:txBody>
                    <a:bodyPr/>
                    <a:lstStyle/>
                    <a:p>
                      <a:pPr algn="ctr" fontAlgn="b"/>
                      <a:r>
                        <a:rPr lang="en-US" sz="1000" b="0" i="0" u="none" strike="noStrike">
                          <a:solidFill>
                            <a:srgbClr val="132E57"/>
                          </a:solidFill>
                          <a:effectLst/>
                          <a:latin typeface="Open Sans Light" panose="020B0606030504020204" pitchFamily="34" charset="0"/>
                        </a:rPr>
                        <a:t> </a:t>
                      </a:r>
                    </a:p>
                  </a:txBody>
                  <a:tcPr marL="8444" marR="8444" marT="8444" marB="0" anchor="b">
                    <a:lnL>
                      <a:noFill/>
                    </a:lnL>
                    <a:lnR>
                      <a:noFill/>
                    </a:lnR>
                    <a:lnT>
                      <a:noFill/>
                    </a:lnT>
                    <a:lnB>
                      <a:noFill/>
                    </a:lnB>
                    <a:solidFill>
                      <a:srgbClr val="FFFFFF"/>
                    </a:solidFill>
                  </a:tcPr>
                </a:tc>
                <a:tc>
                  <a:txBody>
                    <a:bodyPr/>
                    <a:lstStyle/>
                    <a:p>
                      <a:pPr algn="ctr" fontAlgn="b"/>
                      <a:r>
                        <a:rPr lang="en-US" sz="1000" b="0" i="0" u="none" strike="noStrike">
                          <a:solidFill>
                            <a:srgbClr val="132E57"/>
                          </a:solidFill>
                          <a:effectLst/>
                          <a:latin typeface="Open Sans Light" panose="020B0606030504020204" pitchFamily="34" charset="0"/>
                        </a:rPr>
                        <a:t>2.8x</a:t>
                      </a:r>
                    </a:p>
                  </a:txBody>
                  <a:tcPr marL="8444" marR="8444" marT="8444" marB="0" anchor="b">
                    <a:lnL>
                      <a:noFill/>
                    </a:lnL>
                    <a:lnR>
                      <a:noFill/>
                    </a:lnR>
                    <a:lnT>
                      <a:noFill/>
                    </a:lnT>
                    <a:lnB>
                      <a:noFill/>
                    </a:lnB>
                    <a:solidFill>
                      <a:srgbClr val="F2F2F2"/>
                    </a:solidFill>
                  </a:tcPr>
                </a:tc>
                <a:tc>
                  <a:txBody>
                    <a:bodyPr/>
                    <a:lstStyle/>
                    <a:p>
                      <a:pPr algn="ctr" fontAlgn="b"/>
                      <a:r>
                        <a:rPr lang="en-US" sz="1000" b="0" i="0" u="none" strike="noStrike">
                          <a:solidFill>
                            <a:srgbClr val="132E57"/>
                          </a:solidFill>
                          <a:effectLst/>
                          <a:latin typeface="Open Sans Light" panose="020B0606030504020204" pitchFamily="34" charset="0"/>
                        </a:rPr>
                        <a:t>8.0x</a:t>
                      </a:r>
                    </a:p>
                  </a:txBody>
                  <a:tcPr marL="8444" marR="8444" marT="8444" marB="0" anchor="b">
                    <a:lnL>
                      <a:noFill/>
                    </a:lnL>
                    <a:lnR>
                      <a:noFill/>
                    </a:lnR>
                    <a:lnT>
                      <a:noFill/>
                    </a:lnT>
                    <a:lnB>
                      <a:noFill/>
                    </a:lnB>
                    <a:solidFill>
                      <a:srgbClr val="F2F2F2"/>
                    </a:solidFill>
                  </a:tcPr>
                </a:tc>
                <a:extLst>
                  <a:ext uri="{0D108BD9-81ED-4DB2-BD59-A6C34878D82A}">
                    <a16:rowId xmlns:a16="http://schemas.microsoft.com/office/drawing/2014/main" val="4145680161"/>
                  </a:ext>
                </a:extLst>
              </a:tr>
              <a:tr h="202656">
                <a:tc>
                  <a:txBody>
                    <a:bodyPr/>
                    <a:lstStyle/>
                    <a:p>
                      <a:pPr algn="l" fontAlgn="b"/>
                      <a:endParaRPr lang="en-US" sz="1000" b="0" i="0" u="none" strike="noStrike">
                        <a:solidFill>
                          <a:srgbClr val="132E57"/>
                        </a:solidFill>
                        <a:effectLst/>
                        <a:latin typeface="Open Sans Light" panose="020B0606030504020204" pitchFamily="34" charset="0"/>
                      </a:endParaRPr>
                    </a:p>
                  </a:txBody>
                  <a:tcPr marL="8444" marR="8444" marT="844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132E57"/>
                        </a:solidFill>
                        <a:effectLst/>
                        <a:latin typeface="Open Sans Light" panose="020B0606030504020204" pitchFamily="34" charset="0"/>
                      </a:endParaRPr>
                    </a:p>
                  </a:txBody>
                  <a:tcPr marL="8444" marR="8444" marT="844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132E57"/>
                        </a:solidFill>
                        <a:effectLst/>
                        <a:latin typeface="Open Sans Light" panose="020B0606030504020204" pitchFamily="34" charset="0"/>
                      </a:endParaRPr>
                    </a:p>
                  </a:txBody>
                  <a:tcPr marL="8444" marR="8444" marT="844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132E57"/>
                        </a:solidFill>
                        <a:effectLst/>
                        <a:latin typeface="Open Sans Light" panose="020B0606030504020204" pitchFamily="34" charset="0"/>
                      </a:endParaRPr>
                    </a:p>
                  </a:txBody>
                  <a:tcPr marL="8444" marR="8444" marT="844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132E57"/>
                        </a:solidFill>
                        <a:effectLst/>
                        <a:latin typeface="Open Sans Light" panose="020B0606030504020204" pitchFamily="34" charset="0"/>
                      </a:endParaRPr>
                    </a:p>
                  </a:txBody>
                  <a:tcPr marL="8444" marR="8444" marT="844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132E57"/>
                        </a:solidFill>
                        <a:effectLst/>
                        <a:latin typeface="Open Sans Light" panose="020B0606030504020204" pitchFamily="34" charset="0"/>
                      </a:endParaRPr>
                    </a:p>
                  </a:txBody>
                  <a:tcPr marL="8444" marR="8444" marT="844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132E57"/>
                        </a:solidFill>
                        <a:effectLst/>
                        <a:latin typeface="Open Sans Light" panose="020B0606030504020204" pitchFamily="34" charset="0"/>
                      </a:endParaRPr>
                    </a:p>
                  </a:txBody>
                  <a:tcPr marL="8444" marR="8444" marT="844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132E57"/>
                        </a:solidFill>
                        <a:effectLst/>
                        <a:latin typeface="Open Sans Light" panose="020B0606030504020204" pitchFamily="34" charset="0"/>
                      </a:endParaRPr>
                    </a:p>
                  </a:txBody>
                  <a:tcPr marL="8444" marR="8444" marT="844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132E57"/>
                        </a:solidFill>
                        <a:effectLst/>
                        <a:latin typeface="Open Sans Light" panose="020B0606030504020204" pitchFamily="34" charset="0"/>
                      </a:endParaRPr>
                    </a:p>
                  </a:txBody>
                  <a:tcPr marL="8444" marR="8444" marT="844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132E57"/>
                        </a:solidFill>
                        <a:effectLst/>
                        <a:latin typeface="Open Sans Light" panose="020B0606030504020204" pitchFamily="34" charset="0"/>
                      </a:endParaRPr>
                    </a:p>
                  </a:txBody>
                  <a:tcPr marL="8444" marR="8444" marT="844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132E57"/>
                        </a:solidFill>
                        <a:effectLst/>
                        <a:latin typeface="Open Sans Light" panose="020B0606030504020204" pitchFamily="34" charset="0"/>
                      </a:endParaRPr>
                    </a:p>
                  </a:txBody>
                  <a:tcPr marL="8444" marR="8444" marT="844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132E57"/>
                        </a:solidFill>
                        <a:effectLst/>
                        <a:latin typeface="Open Sans Light" panose="020B0606030504020204" pitchFamily="34" charset="0"/>
                      </a:endParaRPr>
                    </a:p>
                  </a:txBody>
                  <a:tcPr marL="8444" marR="8444" marT="844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132E57"/>
                        </a:solidFill>
                        <a:effectLst/>
                        <a:latin typeface="Open Sans Light" panose="020B0606030504020204" pitchFamily="34" charset="0"/>
                      </a:endParaRPr>
                    </a:p>
                  </a:txBody>
                  <a:tcPr marL="8444" marR="8444" marT="844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132E57"/>
                        </a:solidFill>
                        <a:effectLst/>
                        <a:latin typeface="Open Sans Light" panose="020B0606030504020204" pitchFamily="34" charset="0"/>
                      </a:endParaRPr>
                    </a:p>
                  </a:txBody>
                  <a:tcPr marL="8444" marR="8444" marT="844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132E57"/>
                        </a:solidFill>
                        <a:effectLst/>
                        <a:latin typeface="Open Sans Light" panose="020B0606030504020204" pitchFamily="34" charset="0"/>
                      </a:endParaRPr>
                    </a:p>
                  </a:txBody>
                  <a:tcPr marL="8444" marR="8444" marT="844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132E57"/>
                        </a:solidFill>
                        <a:effectLst/>
                        <a:latin typeface="Open Sans Light" panose="020B0606030504020204" pitchFamily="34" charset="0"/>
                      </a:endParaRPr>
                    </a:p>
                  </a:txBody>
                  <a:tcPr marL="8444" marR="8444" marT="844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48879092"/>
                  </a:ext>
                </a:extLst>
              </a:tr>
              <a:tr h="202656">
                <a:tc>
                  <a:txBody>
                    <a:bodyPr/>
                    <a:lstStyle/>
                    <a:p>
                      <a:pPr algn="ctr" fontAlgn="b"/>
                      <a:r>
                        <a:rPr lang="en-US" sz="1000" b="1" i="0" u="none" strike="noStrike">
                          <a:solidFill>
                            <a:srgbClr val="132E57"/>
                          </a:solidFill>
                          <a:effectLst/>
                          <a:latin typeface="Open Sans Light" panose="020B0606030504020204" pitchFamily="34" charset="0"/>
                        </a:rPr>
                        <a:t>Average</a:t>
                      </a:r>
                    </a:p>
                  </a:txBody>
                  <a:tcPr marL="8444" marR="8444" marT="844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000" b="1" i="0" u="none" strike="noStrike">
                          <a:solidFill>
                            <a:srgbClr val="132E57"/>
                          </a:solidFill>
                          <a:effectLst/>
                          <a:latin typeface="Open Sans Light" panose="020B0606030504020204" pitchFamily="34" charset="0"/>
                        </a:rPr>
                        <a:t> </a:t>
                      </a:r>
                    </a:p>
                  </a:txBody>
                  <a:tcPr marL="8444" marR="8444" marT="844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000" b="1" i="0" u="none" strike="noStrike">
                          <a:solidFill>
                            <a:srgbClr val="132E57"/>
                          </a:solidFill>
                          <a:effectLst/>
                          <a:latin typeface="Open Sans Light" panose="020B0606030504020204" pitchFamily="34" charset="0"/>
                        </a:rPr>
                        <a:t> </a:t>
                      </a:r>
                    </a:p>
                  </a:txBody>
                  <a:tcPr marL="8444" marR="8444" marT="844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000" b="1" i="0" u="none" strike="noStrike">
                          <a:solidFill>
                            <a:srgbClr val="132E57"/>
                          </a:solidFill>
                          <a:effectLst/>
                          <a:latin typeface="Open Sans Light" panose="020B0606030504020204" pitchFamily="34" charset="0"/>
                        </a:rPr>
                        <a:t> </a:t>
                      </a:r>
                    </a:p>
                  </a:txBody>
                  <a:tcPr marL="8444" marR="8444" marT="844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000" b="1" i="0" u="none" strike="noStrike">
                          <a:solidFill>
                            <a:srgbClr val="132E57"/>
                          </a:solidFill>
                          <a:effectLst/>
                          <a:latin typeface="Open Sans Light" panose="020B0606030504020204" pitchFamily="34" charset="0"/>
                        </a:rPr>
                        <a:t> </a:t>
                      </a:r>
                    </a:p>
                  </a:txBody>
                  <a:tcPr marL="8444" marR="8444" marT="844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000" b="1" i="0" u="none" strike="noStrike">
                          <a:solidFill>
                            <a:srgbClr val="132E57"/>
                          </a:solidFill>
                          <a:effectLst/>
                          <a:latin typeface="Open Sans Light" panose="020B0606030504020204" pitchFamily="34" charset="0"/>
                        </a:rPr>
                        <a:t> </a:t>
                      </a:r>
                    </a:p>
                  </a:txBody>
                  <a:tcPr marL="8444" marR="8444" marT="844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000" b="1" i="0" u="none" strike="noStrike">
                          <a:solidFill>
                            <a:srgbClr val="132E57"/>
                          </a:solidFill>
                          <a:effectLst/>
                          <a:latin typeface="Open Sans Light" panose="020B0606030504020204" pitchFamily="34" charset="0"/>
                        </a:rPr>
                        <a:t> </a:t>
                      </a:r>
                    </a:p>
                  </a:txBody>
                  <a:tcPr marL="8444" marR="8444" marT="844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000" b="1" i="0" u="none" strike="noStrike">
                          <a:solidFill>
                            <a:srgbClr val="132E57"/>
                          </a:solidFill>
                          <a:effectLst/>
                          <a:latin typeface="Open Sans Light" panose="020B0606030504020204" pitchFamily="34" charset="0"/>
                        </a:rPr>
                        <a:t> </a:t>
                      </a:r>
                    </a:p>
                  </a:txBody>
                  <a:tcPr marL="8444" marR="8444" marT="844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000" b="1" i="0" u="none" strike="noStrike">
                          <a:solidFill>
                            <a:srgbClr val="132E57"/>
                          </a:solidFill>
                          <a:effectLst/>
                          <a:latin typeface="Open Sans Light" panose="020B0606030504020204" pitchFamily="34" charset="0"/>
                        </a:rPr>
                        <a:t> </a:t>
                      </a:r>
                    </a:p>
                  </a:txBody>
                  <a:tcPr marL="8444" marR="8444" marT="844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000" b="1" i="0" u="none" strike="noStrike">
                          <a:solidFill>
                            <a:srgbClr val="132E57"/>
                          </a:solidFill>
                          <a:effectLst/>
                          <a:latin typeface="Open Sans Light" panose="020B0606030504020204" pitchFamily="34" charset="0"/>
                        </a:rPr>
                        <a:t> </a:t>
                      </a:r>
                    </a:p>
                  </a:txBody>
                  <a:tcPr marL="8444" marR="8444" marT="844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000" b="1" i="0" u="none" strike="noStrike">
                          <a:solidFill>
                            <a:srgbClr val="132E57"/>
                          </a:solidFill>
                          <a:effectLst/>
                          <a:latin typeface="Open Sans Light" panose="020B0606030504020204" pitchFamily="34" charset="0"/>
                        </a:rPr>
                        <a:t> </a:t>
                      </a:r>
                    </a:p>
                  </a:txBody>
                  <a:tcPr marL="8444" marR="8444" marT="844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000" b="1" i="0" u="none" strike="noStrike">
                          <a:solidFill>
                            <a:srgbClr val="132E57"/>
                          </a:solidFill>
                          <a:effectLst/>
                          <a:latin typeface="Open Sans Light" panose="020B0606030504020204" pitchFamily="34" charset="0"/>
                        </a:rPr>
                        <a:t> </a:t>
                      </a:r>
                    </a:p>
                  </a:txBody>
                  <a:tcPr marL="8444" marR="8444" marT="844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000" b="1" i="0" u="none" strike="noStrike">
                          <a:solidFill>
                            <a:srgbClr val="132E57"/>
                          </a:solidFill>
                          <a:effectLst/>
                          <a:latin typeface="Open Sans Light" panose="020B0606030504020204" pitchFamily="34" charset="0"/>
                        </a:rPr>
                        <a:t> </a:t>
                      </a:r>
                    </a:p>
                  </a:txBody>
                  <a:tcPr marL="8444" marR="8444" marT="844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000" b="1" i="0" u="none" strike="noStrike">
                          <a:solidFill>
                            <a:srgbClr val="132E57"/>
                          </a:solidFill>
                          <a:effectLst/>
                          <a:latin typeface="Open Sans Light" panose="020B0606030504020204" pitchFamily="34" charset="0"/>
                        </a:rPr>
                        <a:t> </a:t>
                      </a:r>
                    </a:p>
                  </a:txBody>
                  <a:tcPr marL="8444" marR="8444" marT="844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000" b="1" i="0" u="none" strike="noStrike">
                          <a:solidFill>
                            <a:srgbClr val="132E57"/>
                          </a:solidFill>
                          <a:effectLst/>
                          <a:latin typeface="Open Sans Light" panose="020B0606030504020204" pitchFamily="34" charset="0"/>
                        </a:rPr>
                        <a:t>3.9x</a:t>
                      </a:r>
                    </a:p>
                  </a:txBody>
                  <a:tcPr marL="8444" marR="8444" marT="844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000" b="1" i="0" u="none" strike="noStrike">
                          <a:solidFill>
                            <a:srgbClr val="132E57"/>
                          </a:solidFill>
                          <a:effectLst/>
                          <a:latin typeface="Open Sans Light" panose="020B0606030504020204" pitchFamily="34" charset="0"/>
                        </a:rPr>
                        <a:t>13.9x</a:t>
                      </a:r>
                    </a:p>
                  </a:txBody>
                  <a:tcPr marL="8444" marR="8444" marT="844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3234435583"/>
                  </a:ext>
                </a:extLst>
              </a:tr>
              <a:tr h="202656">
                <a:tc>
                  <a:txBody>
                    <a:bodyPr/>
                    <a:lstStyle/>
                    <a:p>
                      <a:pPr algn="ctr" fontAlgn="b"/>
                      <a:endParaRPr lang="en-US" sz="1000" b="0" i="0" u="none" strike="noStrike">
                        <a:solidFill>
                          <a:srgbClr val="132E57"/>
                        </a:solidFill>
                        <a:effectLst/>
                        <a:latin typeface="Open Sans Light" panose="020B0606030504020204" pitchFamily="34" charset="0"/>
                      </a:endParaRPr>
                    </a:p>
                  </a:txBody>
                  <a:tcPr marL="8444" marR="8444" marT="844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000" b="0" i="0" u="none" strike="noStrike">
                        <a:solidFill>
                          <a:srgbClr val="132E57"/>
                        </a:solidFill>
                        <a:effectLst/>
                        <a:latin typeface="Open Sans Light" panose="020B0606030504020204" pitchFamily="34" charset="0"/>
                      </a:endParaRPr>
                    </a:p>
                  </a:txBody>
                  <a:tcPr marL="8444" marR="8444" marT="844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000" b="0" i="0" u="none" strike="noStrike">
                        <a:solidFill>
                          <a:srgbClr val="132E57"/>
                        </a:solidFill>
                        <a:effectLst/>
                        <a:latin typeface="Open Sans Light" panose="020B0606030504020204" pitchFamily="34" charset="0"/>
                      </a:endParaRPr>
                    </a:p>
                  </a:txBody>
                  <a:tcPr marL="8444" marR="8444" marT="844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000" b="0" i="0" u="none" strike="noStrike">
                        <a:solidFill>
                          <a:srgbClr val="132E57"/>
                        </a:solidFill>
                        <a:effectLst/>
                        <a:latin typeface="Open Sans Light" panose="020B0606030504020204" pitchFamily="34" charset="0"/>
                      </a:endParaRPr>
                    </a:p>
                  </a:txBody>
                  <a:tcPr marL="8444" marR="8444" marT="844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000" b="0" i="0" u="none" strike="noStrike">
                        <a:solidFill>
                          <a:srgbClr val="132E57"/>
                        </a:solidFill>
                        <a:effectLst/>
                        <a:latin typeface="Open Sans Light" panose="020B0606030504020204" pitchFamily="34" charset="0"/>
                      </a:endParaRPr>
                    </a:p>
                  </a:txBody>
                  <a:tcPr marL="8444" marR="8444" marT="844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000" b="0" i="0" u="none" strike="noStrike">
                        <a:solidFill>
                          <a:srgbClr val="132E57"/>
                        </a:solidFill>
                        <a:effectLst/>
                        <a:latin typeface="Open Sans Light" panose="020B0606030504020204" pitchFamily="34" charset="0"/>
                      </a:endParaRPr>
                    </a:p>
                  </a:txBody>
                  <a:tcPr marL="8444" marR="8444" marT="844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000" b="0" i="0" u="none" strike="noStrike">
                        <a:solidFill>
                          <a:srgbClr val="132E57"/>
                        </a:solidFill>
                        <a:effectLst/>
                        <a:latin typeface="Open Sans Light" panose="020B0606030504020204" pitchFamily="34" charset="0"/>
                      </a:endParaRPr>
                    </a:p>
                  </a:txBody>
                  <a:tcPr marL="8444" marR="8444" marT="844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000" b="0" i="0" u="none" strike="noStrike">
                        <a:solidFill>
                          <a:srgbClr val="132E57"/>
                        </a:solidFill>
                        <a:effectLst/>
                        <a:latin typeface="Open Sans Light" panose="020B0606030504020204" pitchFamily="34" charset="0"/>
                      </a:endParaRPr>
                    </a:p>
                  </a:txBody>
                  <a:tcPr marL="8444" marR="8444" marT="844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000" b="0" i="0" u="none" strike="noStrike">
                        <a:solidFill>
                          <a:srgbClr val="132E57"/>
                        </a:solidFill>
                        <a:effectLst/>
                        <a:latin typeface="Open Sans Light" panose="020B0606030504020204" pitchFamily="34" charset="0"/>
                      </a:endParaRPr>
                    </a:p>
                  </a:txBody>
                  <a:tcPr marL="8444" marR="8444" marT="844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000" b="0" i="0" u="none" strike="noStrike">
                        <a:solidFill>
                          <a:srgbClr val="132E57"/>
                        </a:solidFill>
                        <a:effectLst/>
                        <a:latin typeface="Open Sans Light" panose="020B0606030504020204" pitchFamily="34" charset="0"/>
                      </a:endParaRPr>
                    </a:p>
                  </a:txBody>
                  <a:tcPr marL="8444" marR="8444" marT="844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000" b="0" i="0" u="none" strike="noStrike">
                        <a:solidFill>
                          <a:srgbClr val="132E57"/>
                        </a:solidFill>
                        <a:effectLst/>
                        <a:latin typeface="Open Sans Light" panose="020B0606030504020204" pitchFamily="34" charset="0"/>
                      </a:endParaRPr>
                    </a:p>
                  </a:txBody>
                  <a:tcPr marL="8444" marR="8444" marT="844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000" b="0" i="0" u="none" strike="noStrike">
                        <a:solidFill>
                          <a:srgbClr val="132E57"/>
                        </a:solidFill>
                        <a:effectLst/>
                        <a:latin typeface="Open Sans Light" panose="020B0606030504020204" pitchFamily="34" charset="0"/>
                      </a:endParaRPr>
                    </a:p>
                  </a:txBody>
                  <a:tcPr marL="8444" marR="8444" marT="844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000" b="0" i="0" u="none" strike="noStrike">
                        <a:solidFill>
                          <a:srgbClr val="132E57"/>
                        </a:solidFill>
                        <a:effectLst/>
                        <a:latin typeface="Open Sans Light" panose="020B0606030504020204" pitchFamily="34" charset="0"/>
                      </a:endParaRPr>
                    </a:p>
                  </a:txBody>
                  <a:tcPr marL="8444" marR="8444" marT="844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000" b="0" i="0" u="none" strike="noStrike">
                        <a:solidFill>
                          <a:srgbClr val="132E57"/>
                        </a:solidFill>
                        <a:effectLst/>
                        <a:latin typeface="Open Sans Light" panose="020B0606030504020204" pitchFamily="34" charset="0"/>
                      </a:endParaRPr>
                    </a:p>
                  </a:txBody>
                  <a:tcPr marL="8444" marR="8444" marT="844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000" b="0" i="0" u="none" strike="noStrike">
                        <a:solidFill>
                          <a:srgbClr val="132E57"/>
                        </a:solidFill>
                        <a:effectLst/>
                        <a:latin typeface="Open Sans Light" panose="020B0606030504020204" pitchFamily="34" charset="0"/>
                      </a:endParaRPr>
                    </a:p>
                  </a:txBody>
                  <a:tcPr marL="8444" marR="8444" marT="844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000" b="0" i="0" u="none" strike="noStrike">
                        <a:solidFill>
                          <a:srgbClr val="132E57"/>
                        </a:solidFill>
                        <a:effectLst/>
                        <a:latin typeface="Open Sans Light" panose="020B0606030504020204" pitchFamily="34" charset="0"/>
                      </a:endParaRPr>
                    </a:p>
                  </a:txBody>
                  <a:tcPr marL="8444" marR="8444" marT="844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2975768"/>
                  </a:ext>
                </a:extLst>
              </a:tr>
              <a:tr h="202656">
                <a:tc>
                  <a:txBody>
                    <a:bodyPr/>
                    <a:lstStyle/>
                    <a:p>
                      <a:pPr algn="ctr" fontAlgn="b"/>
                      <a:r>
                        <a:rPr lang="en-US" sz="1000" b="1" i="0" u="none" strike="noStrike">
                          <a:solidFill>
                            <a:srgbClr val="132E57"/>
                          </a:solidFill>
                          <a:effectLst/>
                          <a:latin typeface="Open Sans Light" panose="020B0606030504020204" pitchFamily="34" charset="0"/>
                        </a:rPr>
                        <a:t>Company A</a:t>
                      </a:r>
                    </a:p>
                  </a:txBody>
                  <a:tcPr marL="8444" marR="8444" marT="8444"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ED9423"/>
                    </a:solidFill>
                  </a:tcPr>
                </a:tc>
                <a:tc>
                  <a:txBody>
                    <a:bodyPr/>
                    <a:lstStyle/>
                    <a:p>
                      <a:pPr algn="ctr" fontAlgn="b"/>
                      <a:r>
                        <a:rPr lang="en-US" sz="1000" b="1" i="0" u="none" strike="noStrike">
                          <a:solidFill>
                            <a:srgbClr val="132E57"/>
                          </a:solidFill>
                          <a:effectLst/>
                          <a:latin typeface="Open Sans Light" panose="020B0606030504020204" pitchFamily="34" charset="0"/>
                        </a:rPr>
                        <a:t> </a:t>
                      </a:r>
                    </a:p>
                  </a:txBody>
                  <a:tcPr marL="8444" marR="8444" marT="8444"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ED9423"/>
                    </a:solidFill>
                  </a:tcPr>
                </a:tc>
                <a:tc>
                  <a:txBody>
                    <a:bodyPr/>
                    <a:lstStyle/>
                    <a:p>
                      <a:pPr algn="ctr" fontAlgn="b"/>
                      <a:r>
                        <a:rPr lang="en-US" sz="1000" b="1" i="0" u="none" strike="noStrike">
                          <a:solidFill>
                            <a:srgbClr val="132E57"/>
                          </a:solidFill>
                          <a:effectLst/>
                          <a:latin typeface="Open Sans Light" panose="020B0606030504020204" pitchFamily="34" charset="0"/>
                        </a:rPr>
                        <a:t> </a:t>
                      </a:r>
                    </a:p>
                  </a:txBody>
                  <a:tcPr marL="8444" marR="8444" marT="8444"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ED9423"/>
                    </a:solidFill>
                  </a:tcPr>
                </a:tc>
                <a:tc>
                  <a:txBody>
                    <a:bodyPr/>
                    <a:lstStyle/>
                    <a:p>
                      <a:pPr algn="ctr" fontAlgn="b"/>
                      <a:r>
                        <a:rPr lang="en-US" sz="1000" b="1" i="0" u="none" strike="noStrike">
                          <a:solidFill>
                            <a:srgbClr val="132E57"/>
                          </a:solidFill>
                          <a:effectLst/>
                          <a:latin typeface="Open Sans Light" panose="020B0606030504020204" pitchFamily="34" charset="0"/>
                        </a:rPr>
                        <a:t> </a:t>
                      </a:r>
                    </a:p>
                  </a:txBody>
                  <a:tcPr marL="8444" marR="8444" marT="8444"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ED9423"/>
                    </a:solidFill>
                  </a:tcPr>
                </a:tc>
                <a:tc>
                  <a:txBody>
                    <a:bodyPr/>
                    <a:lstStyle/>
                    <a:p>
                      <a:pPr algn="ctr" fontAlgn="b"/>
                      <a:r>
                        <a:rPr lang="en-US" sz="1000" b="1" i="0" u="none" strike="noStrike">
                          <a:solidFill>
                            <a:srgbClr val="132E57"/>
                          </a:solidFill>
                          <a:effectLst/>
                          <a:latin typeface="Open Sans Light" panose="020B0606030504020204" pitchFamily="34" charset="0"/>
                        </a:rPr>
                        <a:t> </a:t>
                      </a:r>
                    </a:p>
                  </a:txBody>
                  <a:tcPr marL="8444" marR="8444" marT="8444"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ED9423"/>
                    </a:solidFill>
                  </a:tcPr>
                </a:tc>
                <a:tc>
                  <a:txBody>
                    <a:bodyPr/>
                    <a:lstStyle/>
                    <a:p>
                      <a:pPr algn="ctr" fontAlgn="b"/>
                      <a:r>
                        <a:rPr lang="en-US" sz="1000" b="1" i="0" u="none" strike="noStrike">
                          <a:solidFill>
                            <a:srgbClr val="132E57"/>
                          </a:solidFill>
                          <a:effectLst/>
                          <a:latin typeface="Open Sans Light" panose="020B0606030504020204" pitchFamily="34" charset="0"/>
                        </a:rPr>
                        <a:t> </a:t>
                      </a:r>
                    </a:p>
                  </a:txBody>
                  <a:tcPr marL="8444" marR="8444" marT="8444"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ED9423"/>
                    </a:solidFill>
                  </a:tcPr>
                </a:tc>
                <a:tc>
                  <a:txBody>
                    <a:bodyPr/>
                    <a:lstStyle/>
                    <a:p>
                      <a:pPr algn="ctr" fontAlgn="b"/>
                      <a:r>
                        <a:rPr lang="en-US" sz="1000" b="1" i="0" u="none" strike="noStrike">
                          <a:solidFill>
                            <a:srgbClr val="132E57"/>
                          </a:solidFill>
                          <a:effectLst/>
                          <a:latin typeface="Open Sans Light" panose="020B0606030504020204" pitchFamily="34" charset="0"/>
                        </a:rPr>
                        <a:t> </a:t>
                      </a:r>
                    </a:p>
                  </a:txBody>
                  <a:tcPr marL="8444" marR="8444" marT="8444"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ED9423"/>
                    </a:solidFill>
                  </a:tcPr>
                </a:tc>
                <a:tc>
                  <a:txBody>
                    <a:bodyPr/>
                    <a:lstStyle/>
                    <a:p>
                      <a:pPr algn="ctr" fontAlgn="b"/>
                      <a:r>
                        <a:rPr lang="en-US" sz="1000" b="1" i="0" u="none" strike="noStrike">
                          <a:solidFill>
                            <a:srgbClr val="132E57"/>
                          </a:solidFill>
                          <a:effectLst/>
                          <a:latin typeface="Open Sans Light" panose="020B0606030504020204" pitchFamily="34" charset="0"/>
                        </a:rPr>
                        <a:t> </a:t>
                      </a:r>
                    </a:p>
                  </a:txBody>
                  <a:tcPr marL="8444" marR="8444" marT="8444"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ED9423"/>
                    </a:solidFill>
                  </a:tcPr>
                </a:tc>
                <a:tc>
                  <a:txBody>
                    <a:bodyPr/>
                    <a:lstStyle/>
                    <a:p>
                      <a:pPr algn="ctr" fontAlgn="b"/>
                      <a:r>
                        <a:rPr lang="en-US" sz="1000" b="1" i="0" u="none" strike="noStrike">
                          <a:solidFill>
                            <a:srgbClr val="132E57"/>
                          </a:solidFill>
                          <a:effectLst/>
                          <a:latin typeface="Open Sans Light" panose="020B0606030504020204" pitchFamily="34" charset="0"/>
                        </a:rPr>
                        <a:t> </a:t>
                      </a:r>
                    </a:p>
                  </a:txBody>
                  <a:tcPr marL="8444" marR="8444" marT="8444"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ED9423"/>
                    </a:solidFill>
                  </a:tcPr>
                </a:tc>
                <a:tc>
                  <a:txBody>
                    <a:bodyPr/>
                    <a:lstStyle/>
                    <a:p>
                      <a:pPr algn="ctr" fontAlgn="b"/>
                      <a:r>
                        <a:rPr lang="en-US" sz="1000" b="1" i="0" u="none" strike="noStrike">
                          <a:solidFill>
                            <a:srgbClr val="132E57"/>
                          </a:solidFill>
                          <a:effectLst/>
                          <a:latin typeface="Open Sans Light" panose="020B0606030504020204" pitchFamily="34" charset="0"/>
                        </a:rPr>
                        <a:t> </a:t>
                      </a:r>
                    </a:p>
                  </a:txBody>
                  <a:tcPr marL="8444" marR="8444" marT="8444"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ED9423"/>
                    </a:solidFill>
                  </a:tcPr>
                </a:tc>
                <a:tc>
                  <a:txBody>
                    <a:bodyPr/>
                    <a:lstStyle/>
                    <a:p>
                      <a:pPr algn="ctr" fontAlgn="b"/>
                      <a:r>
                        <a:rPr lang="en-US" sz="1000" b="1" i="0" u="none" strike="noStrike">
                          <a:solidFill>
                            <a:srgbClr val="132E57"/>
                          </a:solidFill>
                          <a:effectLst/>
                          <a:latin typeface="Open Sans Light" panose="020B0606030504020204" pitchFamily="34" charset="0"/>
                        </a:rPr>
                        <a:t> </a:t>
                      </a:r>
                    </a:p>
                  </a:txBody>
                  <a:tcPr marL="8444" marR="8444" marT="8444"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ED9423"/>
                    </a:solidFill>
                  </a:tcPr>
                </a:tc>
                <a:tc>
                  <a:txBody>
                    <a:bodyPr/>
                    <a:lstStyle/>
                    <a:p>
                      <a:pPr algn="ctr" fontAlgn="b"/>
                      <a:r>
                        <a:rPr lang="en-US" sz="1000" b="1" i="0" u="none" strike="noStrike">
                          <a:solidFill>
                            <a:srgbClr val="132E57"/>
                          </a:solidFill>
                          <a:effectLst/>
                          <a:latin typeface="Open Sans Light" panose="020B0606030504020204" pitchFamily="34" charset="0"/>
                        </a:rPr>
                        <a:t> </a:t>
                      </a:r>
                    </a:p>
                  </a:txBody>
                  <a:tcPr marL="8444" marR="8444" marT="8444"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ED9423"/>
                    </a:solidFill>
                  </a:tcPr>
                </a:tc>
                <a:tc>
                  <a:txBody>
                    <a:bodyPr/>
                    <a:lstStyle/>
                    <a:p>
                      <a:pPr algn="ctr" fontAlgn="b"/>
                      <a:r>
                        <a:rPr lang="en-US" sz="1000" b="1" i="0" u="none" strike="noStrike">
                          <a:solidFill>
                            <a:srgbClr val="132E57"/>
                          </a:solidFill>
                          <a:effectLst/>
                          <a:latin typeface="Open Sans Light" panose="020B0606030504020204" pitchFamily="34" charset="0"/>
                        </a:rPr>
                        <a:t> </a:t>
                      </a:r>
                    </a:p>
                  </a:txBody>
                  <a:tcPr marL="8444" marR="8444" marT="8444"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ED9423"/>
                    </a:solidFill>
                  </a:tcPr>
                </a:tc>
                <a:tc>
                  <a:txBody>
                    <a:bodyPr/>
                    <a:lstStyle/>
                    <a:p>
                      <a:pPr algn="ctr" fontAlgn="b"/>
                      <a:r>
                        <a:rPr lang="en-US" sz="1000" b="1" i="0" u="none" strike="noStrike">
                          <a:solidFill>
                            <a:srgbClr val="132E57"/>
                          </a:solidFill>
                          <a:effectLst/>
                          <a:latin typeface="Open Sans Light" panose="020B0606030504020204" pitchFamily="34" charset="0"/>
                        </a:rPr>
                        <a:t> </a:t>
                      </a:r>
                    </a:p>
                  </a:txBody>
                  <a:tcPr marL="8444" marR="8444" marT="8444"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ED9423"/>
                    </a:solidFill>
                  </a:tcPr>
                </a:tc>
                <a:tc>
                  <a:txBody>
                    <a:bodyPr/>
                    <a:lstStyle/>
                    <a:p>
                      <a:pPr algn="ctr" fontAlgn="b"/>
                      <a:r>
                        <a:rPr lang="en-US" sz="1000" b="1" i="0" u="none" strike="noStrike">
                          <a:solidFill>
                            <a:srgbClr val="132E57"/>
                          </a:solidFill>
                          <a:effectLst/>
                          <a:latin typeface="Open Sans Light" panose="020B0606030504020204" pitchFamily="34" charset="0"/>
                        </a:rPr>
                        <a:t>3.5x</a:t>
                      </a:r>
                    </a:p>
                  </a:txBody>
                  <a:tcPr marL="8444" marR="8444" marT="8444"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ED9423"/>
                    </a:solidFill>
                  </a:tcPr>
                </a:tc>
                <a:tc>
                  <a:txBody>
                    <a:bodyPr/>
                    <a:lstStyle/>
                    <a:p>
                      <a:pPr algn="ctr" fontAlgn="b"/>
                      <a:r>
                        <a:rPr lang="en-US" sz="1000" b="1" i="0" u="none" strike="noStrike" dirty="0">
                          <a:solidFill>
                            <a:srgbClr val="132E57"/>
                          </a:solidFill>
                          <a:effectLst/>
                          <a:latin typeface="Open Sans Light" panose="020B0606030504020204" pitchFamily="34" charset="0"/>
                        </a:rPr>
                        <a:t>9.5x</a:t>
                      </a:r>
                    </a:p>
                  </a:txBody>
                  <a:tcPr marL="8444" marR="8444" marT="8444" marB="0" anchor="b">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ED9423"/>
                    </a:solidFill>
                  </a:tcPr>
                </a:tc>
                <a:extLst>
                  <a:ext uri="{0D108BD9-81ED-4DB2-BD59-A6C34878D82A}">
                    <a16:rowId xmlns:a16="http://schemas.microsoft.com/office/drawing/2014/main" val="3951078748"/>
                  </a:ext>
                </a:extLst>
              </a:tr>
            </a:tbl>
          </a:graphicData>
        </a:graphic>
      </p:graphicFrame>
    </p:spTree>
    <p:extLst>
      <p:ext uri="{BB962C8B-B14F-4D97-AF65-F5344CB8AC3E}">
        <p14:creationId xmlns:p14="http://schemas.microsoft.com/office/powerpoint/2010/main" val="4642281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Transaction Opportunities</a:t>
            </a:r>
          </a:p>
        </p:txBody>
      </p:sp>
      <p:sp>
        <p:nvSpPr>
          <p:cNvPr id="3" name="Subtitle 2">
            <a:extLst>
              <a:ext uri="{FF2B5EF4-FFF2-40B4-BE49-F238E27FC236}">
                <a16:creationId xmlns:a16="http://schemas.microsoft.com/office/drawing/2014/main" id="{C290781F-C8AE-4583-A404-D1F0791BA859}"/>
              </a:ext>
            </a:extLst>
          </p:cNvPr>
          <p:cNvSpPr>
            <a:spLocks noGrp="1"/>
          </p:cNvSpPr>
          <p:nvPr>
            <p:ph type="subTitle" idx="1"/>
          </p:nvPr>
        </p:nvSpPr>
        <p:spPr/>
        <p:txBody>
          <a:bodyPr/>
          <a:lstStyle/>
          <a:p>
            <a:endParaRPr lang="en-CA"/>
          </a:p>
        </p:txBody>
      </p:sp>
    </p:spTree>
    <p:extLst>
      <p:ext uri="{BB962C8B-B14F-4D97-AF65-F5344CB8AC3E}">
        <p14:creationId xmlns:p14="http://schemas.microsoft.com/office/powerpoint/2010/main" val="2880718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6414E-D3E2-41B6-91AB-09D53C50D191}"/>
              </a:ext>
            </a:extLst>
          </p:cNvPr>
          <p:cNvSpPr>
            <a:spLocks noGrp="1"/>
          </p:cNvSpPr>
          <p:nvPr>
            <p:ph type="title"/>
          </p:nvPr>
        </p:nvSpPr>
        <p:spPr/>
        <p:txBody>
          <a:bodyPr/>
          <a:lstStyle/>
          <a:p>
            <a:r>
              <a:rPr lang="en-CA" dirty="0"/>
              <a:t>Strategic Review and Opportunities</a:t>
            </a:r>
          </a:p>
        </p:txBody>
      </p:sp>
      <p:sp>
        <p:nvSpPr>
          <p:cNvPr id="9" name="Rectangle 8">
            <a:extLst>
              <a:ext uri="{FF2B5EF4-FFF2-40B4-BE49-F238E27FC236}">
                <a16:creationId xmlns:a16="http://schemas.microsoft.com/office/drawing/2014/main" id="{E3AEC676-FD8F-4E70-9310-997FFB6C7DE1}"/>
              </a:ext>
            </a:extLst>
          </p:cNvPr>
          <p:cNvSpPr/>
          <p:nvPr/>
        </p:nvSpPr>
        <p:spPr bwMode="auto">
          <a:xfrm>
            <a:off x="7801794" y="1609458"/>
            <a:ext cx="4017006" cy="4330922"/>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228594" indent="-228594" defTabSz="457189" eaLnBrk="0" fontAlgn="base" hangingPunct="0">
              <a:spcBef>
                <a:spcPct val="0"/>
              </a:spcBef>
              <a:spcAft>
                <a:spcPts val="300"/>
              </a:spcAft>
              <a:buClr>
                <a:srgbClr val="000000">
                  <a:lumMod val="65000"/>
                  <a:lumOff val="35000"/>
                </a:srgbClr>
              </a:buClr>
              <a:buSzPct val="100000"/>
              <a:defRPr/>
            </a:pPr>
            <a:r>
              <a:rPr lang="en-US" sz="1000" b="1" dirty="0">
                <a:solidFill>
                  <a:srgbClr val="000000"/>
                </a:solidFill>
                <a:latin typeface="+mj-lt"/>
                <a:ea typeface="MS PGothic"/>
                <a:cs typeface="Arial"/>
              </a:rPr>
              <a:t>VALUATION OVERVIEW</a:t>
            </a:r>
          </a:p>
          <a:p>
            <a:pPr marL="228594" indent="-228594" defTabSz="457189" eaLnBrk="0" fontAlgn="base" hangingPunct="0">
              <a:spcBef>
                <a:spcPts val="300"/>
              </a:spcBef>
              <a:spcAft>
                <a:spcPts val="300"/>
              </a:spcAft>
              <a:buClr>
                <a:srgbClr val="000000">
                  <a:lumMod val="65000"/>
                  <a:lumOff val="35000"/>
                </a:srgbClr>
              </a:buClr>
              <a:buSzPct val="100000"/>
              <a:defRPr/>
            </a:pPr>
            <a:r>
              <a:rPr lang="en-US" sz="1000" b="1" dirty="0">
                <a:solidFill>
                  <a:srgbClr val="000000"/>
                </a:solidFill>
                <a:latin typeface="+mj-lt"/>
                <a:ea typeface="MS PGothic"/>
                <a:cs typeface="Arial"/>
              </a:rPr>
              <a:t>Industry Vertical A: </a:t>
            </a:r>
          </a:p>
          <a:p>
            <a:pPr marL="228594" indent="-228594" defTabSz="457189" eaLnBrk="0" fontAlgn="base" hangingPunct="0">
              <a:spcBef>
                <a:spcPct val="0"/>
              </a:spcBef>
              <a:spcAft>
                <a:spcPts val="200"/>
              </a:spcAft>
              <a:buClr>
                <a:srgbClr val="000000">
                  <a:lumMod val="65000"/>
                  <a:lumOff val="35000"/>
                </a:srgbClr>
              </a:buClr>
              <a:buSzPct val="100000"/>
              <a:buFont typeface="Arial" panose="020B0604020202020204" pitchFamily="34" charset="0"/>
              <a:buChar char="•"/>
              <a:defRPr/>
            </a:pPr>
            <a:r>
              <a:rPr lang="en-US" sz="1000" b="1" dirty="0">
                <a:solidFill>
                  <a:srgbClr val="000000"/>
                </a:solidFill>
                <a:latin typeface="+mj-lt"/>
                <a:ea typeface="MS PGothic"/>
                <a:cs typeface="Arial"/>
              </a:rPr>
              <a:t>EV/EBITDA:</a:t>
            </a:r>
            <a:r>
              <a:rPr lang="en-US" sz="1000" dirty="0">
                <a:solidFill>
                  <a:srgbClr val="000000"/>
                </a:solidFill>
                <a:latin typeface="+mj-lt"/>
                <a:ea typeface="MS PGothic"/>
                <a:cs typeface="Arial"/>
              </a:rPr>
              <a:t> 0.0x – 0.0x</a:t>
            </a:r>
          </a:p>
          <a:p>
            <a:pPr marL="228594" indent="-228594" defTabSz="457189" eaLnBrk="0" fontAlgn="base" hangingPunct="0">
              <a:spcBef>
                <a:spcPct val="0"/>
              </a:spcBef>
              <a:spcAft>
                <a:spcPts val="200"/>
              </a:spcAft>
              <a:buClr>
                <a:srgbClr val="000000">
                  <a:lumMod val="65000"/>
                  <a:lumOff val="35000"/>
                </a:srgbClr>
              </a:buClr>
              <a:buSzPct val="100000"/>
              <a:buFont typeface="Arial" panose="020B0604020202020204" pitchFamily="34" charset="0"/>
              <a:buChar char="•"/>
              <a:defRPr/>
            </a:pPr>
            <a:r>
              <a:rPr lang="en-US" sz="1000" b="1" dirty="0">
                <a:solidFill>
                  <a:srgbClr val="000000"/>
                </a:solidFill>
                <a:latin typeface="+mj-lt"/>
                <a:ea typeface="MS PGothic"/>
                <a:cs typeface="Arial"/>
              </a:rPr>
              <a:t>EV/Revenue: </a:t>
            </a:r>
            <a:r>
              <a:rPr lang="en-US" sz="1000" dirty="0">
                <a:solidFill>
                  <a:srgbClr val="000000"/>
                </a:solidFill>
                <a:ea typeface="MS PGothic"/>
                <a:cs typeface="Arial"/>
              </a:rPr>
              <a:t>0.0x – 0.0x</a:t>
            </a:r>
            <a:endParaRPr lang="en-US" sz="1000" dirty="0">
              <a:solidFill>
                <a:srgbClr val="000000"/>
              </a:solidFill>
              <a:latin typeface="+mj-lt"/>
              <a:ea typeface="MS PGothic"/>
              <a:cs typeface="Arial"/>
            </a:endParaRPr>
          </a:p>
          <a:p>
            <a:pPr marL="228594" indent="-228594" defTabSz="457189" eaLnBrk="0" fontAlgn="base" hangingPunct="0">
              <a:spcBef>
                <a:spcPct val="0"/>
              </a:spcBef>
              <a:spcAft>
                <a:spcPts val="200"/>
              </a:spcAft>
              <a:buClr>
                <a:srgbClr val="000000">
                  <a:lumMod val="65000"/>
                  <a:lumOff val="35000"/>
                </a:srgbClr>
              </a:buClr>
              <a:buSzPct val="100000"/>
              <a:buFont typeface="Arial" panose="020B0604020202020204" pitchFamily="34" charset="0"/>
              <a:buChar char="•"/>
              <a:defRPr/>
            </a:pPr>
            <a:r>
              <a:rPr lang="en-US" sz="1000" b="1" dirty="0">
                <a:solidFill>
                  <a:srgbClr val="000000"/>
                </a:solidFill>
                <a:latin typeface="+mj-lt"/>
                <a:ea typeface="MS PGothic"/>
                <a:cs typeface="Arial"/>
              </a:rPr>
              <a:t>P/E: </a:t>
            </a:r>
            <a:r>
              <a:rPr lang="en-US" sz="1000" dirty="0">
                <a:solidFill>
                  <a:srgbClr val="000000"/>
                </a:solidFill>
                <a:ea typeface="MS PGothic"/>
                <a:cs typeface="Arial"/>
              </a:rPr>
              <a:t>0.0x – 0.0x</a:t>
            </a:r>
            <a:endParaRPr lang="en-US" sz="1000" dirty="0">
              <a:solidFill>
                <a:srgbClr val="000000"/>
              </a:solidFill>
              <a:latin typeface="+mj-lt"/>
              <a:ea typeface="MS PGothic"/>
              <a:cs typeface="Arial"/>
            </a:endParaRPr>
          </a:p>
          <a:p>
            <a:pPr defTabSz="457189" eaLnBrk="0" fontAlgn="base" hangingPunct="0">
              <a:spcBef>
                <a:spcPts val="300"/>
              </a:spcBef>
              <a:spcAft>
                <a:spcPts val="300"/>
              </a:spcAft>
              <a:buClr>
                <a:srgbClr val="000000">
                  <a:lumMod val="65000"/>
                  <a:lumOff val="35000"/>
                </a:srgbClr>
              </a:buClr>
              <a:buSzPct val="100000"/>
              <a:defRPr/>
            </a:pPr>
            <a:endParaRPr lang="en-US" sz="1000" b="1" dirty="0">
              <a:solidFill>
                <a:srgbClr val="000000"/>
              </a:solidFill>
              <a:latin typeface="+mj-lt"/>
              <a:ea typeface="MS PGothic"/>
              <a:cs typeface="Arial"/>
            </a:endParaRPr>
          </a:p>
          <a:p>
            <a:pPr defTabSz="457189" eaLnBrk="0" fontAlgn="base" hangingPunct="0">
              <a:spcBef>
                <a:spcPts val="300"/>
              </a:spcBef>
              <a:spcAft>
                <a:spcPts val="300"/>
              </a:spcAft>
              <a:buClr>
                <a:srgbClr val="000000">
                  <a:lumMod val="65000"/>
                  <a:lumOff val="35000"/>
                </a:srgbClr>
              </a:buClr>
              <a:buSzPct val="100000"/>
              <a:defRPr/>
            </a:pPr>
            <a:r>
              <a:rPr lang="en-US" sz="1000" b="1" dirty="0">
                <a:solidFill>
                  <a:srgbClr val="000000"/>
                </a:solidFill>
                <a:latin typeface="+mj-lt"/>
                <a:ea typeface="MS PGothic"/>
                <a:cs typeface="Arial"/>
              </a:rPr>
              <a:t>Industry Vertical B:</a:t>
            </a:r>
          </a:p>
          <a:p>
            <a:pPr marL="228594" indent="-228594" defTabSz="457189" eaLnBrk="0" fontAlgn="base" hangingPunct="0">
              <a:spcBef>
                <a:spcPct val="0"/>
              </a:spcBef>
              <a:spcAft>
                <a:spcPts val="200"/>
              </a:spcAft>
              <a:buClr>
                <a:srgbClr val="000000">
                  <a:lumMod val="65000"/>
                  <a:lumOff val="35000"/>
                </a:srgbClr>
              </a:buClr>
              <a:buSzPct val="100000"/>
              <a:buFont typeface="Arial" panose="020B0604020202020204" pitchFamily="34" charset="0"/>
              <a:buChar char="•"/>
              <a:defRPr/>
            </a:pPr>
            <a:r>
              <a:rPr lang="en-US" sz="1000" b="1" dirty="0">
                <a:solidFill>
                  <a:srgbClr val="000000"/>
                </a:solidFill>
                <a:latin typeface="+mj-lt"/>
                <a:ea typeface="MS PGothic"/>
                <a:cs typeface="Arial"/>
              </a:rPr>
              <a:t>EV/EBITDA: </a:t>
            </a:r>
            <a:r>
              <a:rPr lang="en-US" sz="1000" dirty="0">
                <a:solidFill>
                  <a:srgbClr val="000000"/>
                </a:solidFill>
                <a:ea typeface="MS PGothic"/>
                <a:cs typeface="Arial"/>
              </a:rPr>
              <a:t>0.0x – 0.0x</a:t>
            </a:r>
            <a:endParaRPr lang="en-US" sz="1000" dirty="0">
              <a:solidFill>
                <a:srgbClr val="000000"/>
              </a:solidFill>
              <a:latin typeface="+mj-lt"/>
              <a:ea typeface="MS PGothic"/>
              <a:cs typeface="Arial"/>
            </a:endParaRPr>
          </a:p>
          <a:p>
            <a:pPr marL="228594" indent="-228594" defTabSz="457189" eaLnBrk="0" fontAlgn="base" hangingPunct="0">
              <a:spcBef>
                <a:spcPct val="0"/>
              </a:spcBef>
              <a:spcAft>
                <a:spcPts val="200"/>
              </a:spcAft>
              <a:buClr>
                <a:srgbClr val="000000">
                  <a:lumMod val="65000"/>
                  <a:lumOff val="35000"/>
                </a:srgbClr>
              </a:buClr>
              <a:buSzPct val="100000"/>
              <a:buFont typeface="Arial" panose="020B0604020202020204" pitchFamily="34" charset="0"/>
              <a:buChar char="•"/>
              <a:defRPr/>
            </a:pPr>
            <a:r>
              <a:rPr lang="en-US" sz="1000" b="1" dirty="0">
                <a:solidFill>
                  <a:srgbClr val="000000"/>
                </a:solidFill>
                <a:latin typeface="+mj-lt"/>
                <a:ea typeface="MS PGothic"/>
                <a:cs typeface="Arial"/>
              </a:rPr>
              <a:t>EV/Revenue: </a:t>
            </a:r>
            <a:r>
              <a:rPr lang="en-US" sz="1000" dirty="0">
                <a:solidFill>
                  <a:srgbClr val="000000"/>
                </a:solidFill>
                <a:ea typeface="MS PGothic"/>
                <a:cs typeface="Arial"/>
              </a:rPr>
              <a:t>0.0x – 0.0x</a:t>
            </a:r>
            <a:endParaRPr lang="en-US" sz="1000" dirty="0">
              <a:solidFill>
                <a:srgbClr val="000000"/>
              </a:solidFill>
              <a:latin typeface="+mj-lt"/>
              <a:ea typeface="MS PGothic"/>
              <a:cs typeface="Arial"/>
            </a:endParaRPr>
          </a:p>
          <a:p>
            <a:pPr marL="228594" indent="-228594" defTabSz="457189" eaLnBrk="0" fontAlgn="base" hangingPunct="0">
              <a:spcBef>
                <a:spcPct val="0"/>
              </a:spcBef>
              <a:spcAft>
                <a:spcPts val="200"/>
              </a:spcAft>
              <a:buClr>
                <a:srgbClr val="000000">
                  <a:lumMod val="65000"/>
                  <a:lumOff val="35000"/>
                </a:srgbClr>
              </a:buClr>
              <a:buSzPct val="100000"/>
              <a:buFont typeface="Arial" panose="020B0604020202020204" pitchFamily="34" charset="0"/>
              <a:buChar char="•"/>
              <a:defRPr/>
            </a:pPr>
            <a:r>
              <a:rPr lang="en-US" sz="1000" b="1" dirty="0">
                <a:solidFill>
                  <a:srgbClr val="000000"/>
                </a:solidFill>
                <a:latin typeface="+mj-lt"/>
                <a:ea typeface="MS PGothic"/>
                <a:cs typeface="Arial"/>
              </a:rPr>
              <a:t>P/E: </a:t>
            </a:r>
            <a:r>
              <a:rPr lang="en-US" sz="1000" dirty="0">
                <a:solidFill>
                  <a:srgbClr val="000000"/>
                </a:solidFill>
                <a:ea typeface="MS PGothic"/>
                <a:cs typeface="Arial"/>
              </a:rPr>
              <a:t>0.0x – 0.0x</a:t>
            </a:r>
            <a:endParaRPr lang="en-US" sz="1000" dirty="0">
              <a:solidFill>
                <a:srgbClr val="000000"/>
              </a:solidFill>
              <a:latin typeface="+mj-lt"/>
              <a:ea typeface="MS PGothic"/>
              <a:cs typeface="Arial"/>
            </a:endParaRPr>
          </a:p>
          <a:p>
            <a:pPr marL="228594" indent="-228594" defTabSz="457189" eaLnBrk="0" fontAlgn="base" hangingPunct="0">
              <a:spcBef>
                <a:spcPct val="0"/>
              </a:spcBef>
              <a:spcAft>
                <a:spcPts val="200"/>
              </a:spcAft>
              <a:buClr>
                <a:srgbClr val="000000">
                  <a:lumMod val="65000"/>
                  <a:lumOff val="35000"/>
                </a:srgbClr>
              </a:buClr>
              <a:buSzPct val="100000"/>
              <a:buFont typeface="Arial" panose="020B0604020202020204" pitchFamily="34" charset="0"/>
              <a:buChar char="•"/>
              <a:defRPr/>
            </a:pPr>
            <a:r>
              <a:rPr lang="en-US" sz="1000" dirty="0">
                <a:solidFill>
                  <a:srgbClr val="000000"/>
                </a:solidFill>
                <a:latin typeface="+mj-lt"/>
                <a:ea typeface="MS PGothic"/>
                <a:cs typeface="Arial"/>
              </a:rPr>
              <a:t>(What observations can you make about the range of multiples? What insights can be gained from the differences? What is the industry trending towards?)</a:t>
            </a:r>
            <a:endParaRPr lang="en-US" sz="1000" b="1" dirty="0">
              <a:solidFill>
                <a:srgbClr val="000000"/>
              </a:solidFill>
              <a:latin typeface="+mj-lt"/>
              <a:ea typeface="MS PGothic"/>
              <a:cs typeface="Arial"/>
            </a:endParaRPr>
          </a:p>
          <a:p>
            <a:pPr defTabSz="457189" eaLnBrk="0" fontAlgn="base" hangingPunct="0">
              <a:spcBef>
                <a:spcPts val="300"/>
              </a:spcBef>
              <a:spcAft>
                <a:spcPts val="300"/>
              </a:spcAft>
              <a:buClr>
                <a:srgbClr val="000000">
                  <a:lumMod val="65000"/>
                  <a:lumOff val="35000"/>
                </a:srgbClr>
              </a:buClr>
              <a:buSzPct val="100000"/>
              <a:defRPr/>
            </a:pPr>
            <a:r>
              <a:rPr lang="en-US" sz="1000" b="1" dirty="0">
                <a:solidFill>
                  <a:srgbClr val="000000"/>
                </a:solidFill>
                <a:latin typeface="+mj-lt"/>
                <a:ea typeface="MS PGothic"/>
                <a:cs typeface="Arial"/>
              </a:rPr>
              <a:t>Company A:</a:t>
            </a:r>
          </a:p>
          <a:p>
            <a:pPr marL="228594" indent="-228594" defTabSz="457189" eaLnBrk="0" fontAlgn="base" hangingPunct="0">
              <a:spcBef>
                <a:spcPct val="0"/>
              </a:spcBef>
              <a:spcAft>
                <a:spcPts val="200"/>
              </a:spcAft>
              <a:buClr>
                <a:srgbClr val="000000">
                  <a:lumMod val="65000"/>
                  <a:lumOff val="35000"/>
                </a:srgbClr>
              </a:buClr>
              <a:buSzPct val="100000"/>
              <a:buFont typeface="Arial" panose="020B0604020202020204" pitchFamily="34" charset="0"/>
              <a:buChar char="•"/>
              <a:defRPr/>
            </a:pPr>
            <a:r>
              <a:rPr lang="en-US" sz="1000" b="1" dirty="0">
                <a:solidFill>
                  <a:srgbClr val="000000"/>
                </a:solidFill>
                <a:latin typeface="+mj-lt"/>
                <a:ea typeface="MS PGothic"/>
                <a:cs typeface="Arial"/>
              </a:rPr>
              <a:t>EV/EBITDA: </a:t>
            </a:r>
            <a:r>
              <a:rPr lang="en-US" sz="1000" dirty="0">
                <a:solidFill>
                  <a:srgbClr val="000000"/>
                </a:solidFill>
                <a:latin typeface="+mj-lt"/>
                <a:ea typeface="MS PGothic"/>
                <a:cs typeface="Arial"/>
              </a:rPr>
              <a:t>2.9x</a:t>
            </a:r>
          </a:p>
          <a:p>
            <a:pPr marL="228594" indent="-228594" defTabSz="457189" eaLnBrk="0" fontAlgn="base" hangingPunct="0">
              <a:spcBef>
                <a:spcPct val="0"/>
              </a:spcBef>
              <a:spcAft>
                <a:spcPts val="200"/>
              </a:spcAft>
              <a:buClr>
                <a:srgbClr val="000000">
                  <a:lumMod val="65000"/>
                  <a:lumOff val="35000"/>
                </a:srgbClr>
              </a:buClr>
              <a:buSzPct val="100000"/>
              <a:buFont typeface="Arial" panose="020B0604020202020204" pitchFamily="34" charset="0"/>
              <a:buChar char="•"/>
              <a:defRPr/>
            </a:pPr>
            <a:r>
              <a:rPr lang="en-US" sz="1000" b="1" dirty="0">
                <a:solidFill>
                  <a:srgbClr val="000000"/>
                </a:solidFill>
                <a:latin typeface="+mj-lt"/>
                <a:ea typeface="MS PGothic"/>
                <a:cs typeface="Arial"/>
              </a:rPr>
              <a:t>EV/Revenue: </a:t>
            </a:r>
            <a:r>
              <a:rPr lang="en-US" sz="1000" dirty="0">
                <a:solidFill>
                  <a:srgbClr val="000000"/>
                </a:solidFill>
                <a:latin typeface="+mj-lt"/>
                <a:ea typeface="MS PGothic"/>
                <a:cs typeface="Arial"/>
              </a:rPr>
              <a:t>3.5x</a:t>
            </a:r>
          </a:p>
          <a:p>
            <a:pPr marL="228594" indent="-228594" defTabSz="457189" eaLnBrk="0" fontAlgn="base" hangingPunct="0">
              <a:spcBef>
                <a:spcPct val="0"/>
              </a:spcBef>
              <a:spcAft>
                <a:spcPts val="200"/>
              </a:spcAft>
              <a:buClr>
                <a:srgbClr val="000000">
                  <a:lumMod val="65000"/>
                  <a:lumOff val="35000"/>
                </a:srgbClr>
              </a:buClr>
              <a:buSzPct val="100000"/>
              <a:buFont typeface="Arial" panose="020B0604020202020204" pitchFamily="34" charset="0"/>
              <a:buChar char="•"/>
              <a:defRPr/>
            </a:pPr>
            <a:r>
              <a:rPr lang="en-US" sz="1000" b="1" dirty="0">
                <a:solidFill>
                  <a:srgbClr val="000000"/>
                </a:solidFill>
                <a:latin typeface="+mj-lt"/>
                <a:ea typeface="MS PGothic"/>
                <a:cs typeface="Arial"/>
              </a:rPr>
              <a:t>P/E: </a:t>
            </a:r>
            <a:r>
              <a:rPr lang="en-US" sz="1000" dirty="0">
                <a:solidFill>
                  <a:srgbClr val="000000"/>
                </a:solidFill>
                <a:latin typeface="+mj-lt"/>
                <a:ea typeface="MS PGothic"/>
                <a:cs typeface="Arial"/>
              </a:rPr>
              <a:t>51.8x</a:t>
            </a:r>
          </a:p>
          <a:p>
            <a:pPr marL="228594" indent="-228594" defTabSz="457189" eaLnBrk="0" fontAlgn="base" hangingPunct="0">
              <a:spcBef>
                <a:spcPct val="0"/>
              </a:spcBef>
              <a:spcAft>
                <a:spcPts val="200"/>
              </a:spcAft>
              <a:buClr>
                <a:srgbClr val="000000">
                  <a:lumMod val="65000"/>
                  <a:lumOff val="35000"/>
                </a:srgbClr>
              </a:buClr>
              <a:buSzPct val="100000"/>
              <a:buFont typeface="Arial" panose="020B0604020202020204" pitchFamily="34" charset="0"/>
              <a:buChar char="•"/>
              <a:defRPr/>
            </a:pPr>
            <a:r>
              <a:rPr lang="en-US" sz="1000" dirty="0">
                <a:solidFill>
                  <a:srgbClr val="000000"/>
                </a:solidFill>
                <a:latin typeface="+mj-lt"/>
                <a:ea typeface="MS PGothic"/>
                <a:cs typeface="Arial"/>
              </a:rPr>
              <a:t>(Where does Company A stand in terms of relative industry valuation? Why is it currently trading at a premium/discount?) </a:t>
            </a:r>
          </a:p>
          <a:p>
            <a:pPr defTabSz="457189" eaLnBrk="0" fontAlgn="base" hangingPunct="0">
              <a:spcBef>
                <a:spcPct val="0"/>
              </a:spcBef>
              <a:spcAft>
                <a:spcPts val="300"/>
              </a:spcAft>
              <a:buClr>
                <a:srgbClr val="000000">
                  <a:lumMod val="65000"/>
                  <a:lumOff val="35000"/>
                </a:srgbClr>
              </a:buClr>
              <a:buSzPct val="100000"/>
              <a:defRPr/>
            </a:pPr>
            <a:br>
              <a:rPr lang="en-US" sz="800" i="1" dirty="0">
                <a:solidFill>
                  <a:srgbClr val="000000"/>
                </a:solidFill>
                <a:latin typeface="+mj-lt"/>
                <a:ea typeface="MS PGothic"/>
                <a:cs typeface="Arial"/>
              </a:rPr>
            </a:br>
            <a:r>
              <a:rPr lang="en-US" sz="800" i="1" dirty="0">
                <a:solidFill>
                  <a:srgbClr val="000000"/>
                </a:solidFill>
                <a:latin typeface="+mj-lt"/>
                <a:ea typeface="MS PGothic"/>
                <a:cs typeface="Arial"/>
              </a:rPr>
              <a:t>All multiples are NTM</a:t>
            </a:r>
          </a:p>
        </p:txBody>
      </p:sp>
      <p:sp>
        <p:nvSpPr>
          <p:cNvPr id="23" name="TextBox 22">
            <a:extLst>
              <a:ext uri="{FF2B5EF4-FFF2-40B4-BE49-F238E27FC236}">
                <a16:creationId xmlns:a16="http://schemas.microsoft.com/office/drawing/2014/main" id="{278DE2C2-E21B-4942-B5AD-054EC8DA952C}"/>
              </a:ext>
            </a:extLst>
          </p:cNvPr>
          <p:cNvSpPr txBox="1"/>
          <p:nvPr/>
        </p:nvSpPr>
        <p:spPr>
          <a:xfrm>
            <a:off x="370800" y="1198800"/>
            <a:ext cx="11451600" cy="261610"/>
          </a:xfrm>
          <a:prstGeom prst="rect">
            <a:avLst/>
          </a:prstGeom>
          <a:solidFill>
            <a:srgbClr val="132E57"/>
          </a:solidFill>
        </p:spPr>
        <p:txBody>
          <a:bodyPr wrap="square" rtlCol="0">
            <a:spAutoFit/>
          </a:bodyPr>
          <a:lstStyle/>
          <a:p>
            <a:r>
              <a:rPr lang="en-US" altLang="zh-CN" sz="1100" b="1" dirty="0">
                <a:solidFill>
                  <a:schemeClr val="bg1"/>
                </a:solidFill>
              </a:rPr>
              <a:t>M&amp;A Opportunities</a:t>
            </a:r>
            <a:endParaRPr lang="en-CA" sz="1100" b="1" dirty="0">
              <a:solidFill>
                <a:schemeClr val="bg1"/>
              </a:solidFill>
            </a:endParaRPr>
          </a:p>
        </p:txBody>
      </p:sp>
      <p:graphicFrame>
        <p:nvGraphicFramePr>
          <p:cNvPr id="14" name="Table 13">
            <a:extLst>
              <a:ext uri="{FF2B5EF4-FFF2-40B4-BE49-F238E27FC236}">
                <a16:creationId xmlns:a16="http://schemas.microsoft.com/office/drawing/2014/main" id="{D2AE7182-3320-40E4-A10E-A0448BB214A0}"/>
              </a:ext>
            </a:extLst>
          </p:cNvPr>
          <p:cNvGraphicFramePr>
            <a:graphicFrameLocks noGrp="1"/>
          </p:cNvGraphicFramePr>
          <p:nvPr>
            <p:extLst>
              <p:ext uri="{D42A27DB-BD31-4B8C-83A1-F6EECF244321}">
                <p14:modId xmlns:p14="http://schemas.microsoft.com/office/powerpoint/2010/main" val="167432144"/>
              </p:ext>
            </p:extLst>
          </p:nvPr>
        </p:nvGraphicFramePr>
        <p:xfrm>
          <a:off x="608400" y="1581768"/>
          <a:ext cx="7079326" cy="4362609"/>
        </p:xfrm>
        <a:graphic>
          <a:graphicData uri="http://schemas.openxmlformats.org/drawingml/2006/table">
            <a:tbl>
              <a:tblPr firstRow="1" bandRow="1">
                <a:tableStyleId>{5C22544A-7EE6-4342-B048-85BDC9FD1C3A}</a:tableStyleId>
              </a:tblPr>
              <a:tblGrid>
                <a:gridCol w="1424192">
                  <a:extLst>
                    <a:ext uri="{9D8B030D-6E8A-4147-A177-3AD203B41FA5}">
                      <a16:colId xmlns:a16="http://schemas.microsoft.com/office/drawing/2014/main" val="3800372231"/>
                    </a:ext>
                  </a:extLst>
                </a:gridCol>
                <a:gridCol w="5655134">
                  <a:extLst>
                    <a:ext uri="{9D8B030D-6E8A-4147-A177-3AD203B41FA5}">
                      <a16:colId xmlns:a16="http://schemas.microsoft.com/office/drawing/2014/main" val="2363472118"/>
                    </a:ext>
                  </a:extLst>
                </a:gridCol>
              </a:tblGrid>
              <a:tr h="1454203">
                <a:tc>
                  <a:txBody>
                    <a:bodyPr/>
                    <a:lstStyle/>
                    <a:p>
                      <a:pPr algn="l"/>
                      <a:r>
                        <a:rPr lang="en-US" altLang="zh-CN" sz="1000" b="0" dirty="0" err="1">
                          <a:solidFill>
                            <a:schemeClr val="tx1"/>
                          </a:solidFill>
                        </a:rPr>
                        <a:t>Reco</a:t>
                      </a:r>
                      <a:r>
                        <a:rPr lang="en-US" altLang="zh-CN" sz="1000" b="0" dirty="0">
                          <a:solidFill>
                            <a:schemeClr val="tx1"/>
                          </a:solidFill>
                        </a:rPr>
                        <a:t> 1</a:t>
                      </a:r>
                      <a:endParaRPr lang="en-CA"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l" eaLnBrk="0" fontAlgn="base" hangingPunct="0">
                        <a:spcBef>
                          <a:spcPct val="0"/>
                        </a:spcBef>
                        <a:spcAft>
                          <a:spcPts val="300"/>
                        </a:spcAft>
                        <a:buClr>
                          <a:schemeClr val="tx1">
                            <a:lumMod val="65000"/>
                            <a:lumOff val="35000"/>
                          </a:schemeClr>
                        </a:buClr>
                        <a:buSzPct val="100000"/>
                        <a:defRPr/>
                      </a:pPr>
                      <a:r>
                        <a:rPr lang="en-US" sz="1000" b="0" dirty="0">
                          <a:solidFill>
                            <a:schemeClr val="tx1"/>
                          </a:solidFill>
                        </a:rPr>
                        <a:t>Key Transaction Theme 1: (In short, why should this theme be the focal point for Company A’s management team?)</a:t>
                      </a:r>
                    </a:p>
                    <a:p>
                      <a:pPr marL="171450" lvl="0" indent="-171450" algn="l" eaLnBrk="0" fontAlgn="base" hangingPunct="0">
                        <a:spcBef>
                          <a:spcPct val="0"/>
                        </a:spcBef>
                        <a:spcAft>
                          <a:spcPts val="300"/>
                        </a:spcAft>
                        <a:buClr>
                          <a:schemeClr val="tx1">
                            <a:lumMod val="65000"/>
                            <a:lumOff val="35000"/>
                          </a:schemeClr>
                        </a:buClr>
                        <a:buSzPct val="100000"/>
                        <a:buFont typeface="Arial" panose="020B0604020202020204" pitchFamily="34" charset="0"/>
                        <a:buChar char="•"/>
                        <a:defRPr/>
                      </a:pPr>
                      <a:r>
                        <a:rPr lang="en-US" sz="1000" b="0" dirty="0">
                          <a:solidFill>
                            <a:schemeClr val="tx1"/>
                          </a:solidFill>
                        </a:rPr>
                        <a:t>(Why will this be the game-changing opportunity for Company A? Why is the timing ideal right now?)</a:t>
                      </a:r>
                    </a:p>
                    <a:p>
                      <a:pPr lvl="0" algn="l" eaLnBrk="0" fontAlgn="base" hangingPunct="0">
                        <a:spcBef>
                          <a:spcPct val="0"/>
                        </a:spcBef>
                        <a:spcAft>
                          <a:spcPts val="300"/>
                        </a:spcAft>
                        <a:buClr>
                          <a:schemeClr val="tx1">
                            <a:lumMod val="65000"/>
                            <a:lumOff val="35000"/>
                          </a:schemeClr>
                        </a:buClr>
                        <a:buSzPct val="100000"/>
                        <a:defRPr/>
                      </a:pPr>
                      <a:r>
                        <a:rPr lang="en-US" sz="1000" b="0" dirty="0">
                          <a:solidFill>
                            <a:schemeClr val="tx1"/>
                          </a:solidFill>
                        </a:rPr>
                        <a:t>Key Transaction Theme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2151069"/>
                  </a:ext>
                </a:extLst>
              </a:tr>
              <a:tr h="1454203">
                <a:tc>
                  <a:txBody>
                    <a:bodyPr/>
                    <a:lstStyle/>
                    <a:p>
                      <a:pPr algn="l"/>
                      <a:r>
                        <a:rPr lang="en-CA" sz="1000" b="0" dirty="0" err="1">
                          <a:solidFill>
                            <a:schemeClr val="tx1"/>
                          </a:solidFill>
                        </a:rPr>
                        <a:t>Reco</a:t>
                      </a:r>
                      <a:r>
                        <a:rPr lang="en-CA" sz="1000" b="0" dirty="0">
                          <a:solidFill>
                            <a:schemeClr val="tx1"/>
                          </a:solidFill>
                        </a:rPr>
                        <a:t>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l" eaLnBrk="0" fontAlgn="base" hangingPunct="0">
                        <a:spcBef>
                          <a:spcPct val="0"/>
                        </a:spcBef>
                        <a:spcAft>
                          <a:spcPts val="300"/>
                        </a:spcAft>
                        <a:buClr>
                          <a:schemeClr val="tx1">
                            <a:lumMod val="65000"/>
                            <a:lumOff val="35000"/>
                          </a:schemeClr>
                        </a:buClr>
                        <a:buSzPct val="100000"/>
                        <a:defRPr/>
                      </a:pPr>
                      <a:r>
                        <a:rPr lang="en-US" sz="1000" b="0" dirty="0">
                          <a:solidFill>
                            <a:schemeClr val="tx1"/>
                          </a:solidFill>
                        </a:rPr>
                        <a:t>Key Transaction Theme 1: </a:t>
                      </a:r>
                    </a:p>
                    <a:p>
                      <a:pPr lvl="0" algn="l" eaLnBrk="0" fontAlgn="base" hangingPunct="0">
                        <a:spcBef>
                          <a:spcPct val="0"/>
                        </a:spcBef>
                        <a:spcAft>
                          <a:spcPts val="300"/>
                        </a:spcAft>
                        <a:buClr>
                          <a:schemeClr val="tx1">
                            <a:lumMod val="65000"/>
                            <a:lumOff val="35000"/>
                          </a:schemeClr>
                        </a:buClr>
                        <a:buSzPct val="100000"/>
                        <a:defRPr/>
                      </a:pPr>
                      <a:endParaRPr lang="en-US" sz="1000" b="0" dirty="0">
                        <a:solidFill>
                          <a:schemeClr val="tx1"/>
                        </a:solidFill>
                      </a:endParaRPr>
                    </a:p>
                    <a:p>
                      <a:pPr lvl="0" algn="l" eaLnBrk="0" fontAlgn="base" hangingPunct="0">
                        <a:spcBef>
                          <a:spcPct val="0"/>
                        </a:spcBef>
                        <a:spcAft>
                          <a:spcPts val="300"/>
                        </a:spcAft>
                        <a:buClr>
                          <a:schemeClr val="tx1">
                            <a:lumMod val="65000"/>
                            <a:lumOff val="35000"/>
                          </a:schemeClr>
                        </a:buClr>
                        <a:buSzPct val="100000"/>
                        <a:defRPr/>
                      </a:pPr>
                      <a:endParaRPr lang="en-US" sz="1000" b="0" dirty="0">
                        <a:solidFill>
                          <a:schemeClr val="tx1"/>
                        </a:solidFill>
                      </a:endParaRPr>
                    </a:p>
                    <a:p>
                      <a:pPr lvl="0" algn="l" eaLnBrk="0" fontAlgn="base" hangingPunct="0">
                        <a:spcBef>
                          <a:spcPct val="0"/>
                        </a:spcBef>
                        <a:spcAft>
                          <a:spcPts val="300"/>
                        </a:spcAft>
                        <a:buClr>
                          <a:schemeClr val="tx1">
                            <a:lumMod val="65000"/>
                            <a:lumOff val="35000"/>
                          </a:schemeClr>
                        </a:buClr>
                        <a:buSzPct val="100000"/>
                        <a:defRPr/>
                      </a:pPr>
                      <a:endParaRPr lang="en-US" sz="1000" b="0" dirty="0">
                        <a:solidFill>
                          <a:schemeClr val="tx1"/>
                        </a:solidFill>
                      </a:endParaRPr>
                    </a:p>
                    <a:p>
                      <a:pPr lvl="0" algn="l" eaLnBrk="0" fontAlgn="base" hangingPunct="0">
                        <a:spcBef>
                          <a:spcPct val="0"/>
                        </a:spcBef>
                        <a:spcAft>
                          <a:spcPts val="300"/>
                        </a:spcAft>
                        <a:buClr>
                          <a:schemeClr val="tx1">
                            <a:lumMod val="65000"/>
                            <a:lumOff val="35000"/>
                          </a:schemeClr>
                        </a:buClr>
                        <a:buSzPct val="100000"/>
                        <a:defRPr/>
                      </a:pPr>
                      <a:r>
                        <a:rPr lang="en-US" sz="1000" b="0" dirty="0">
                          <a:solidFill>
                            <a:schemeClr val="tx1"/>
                          </a:solidFill>
                        </a:rPr>
                        <a:t>Key Transaction Theme 2:</a:t>
                      </a:r>
                      <a:endParaRPr lang="en-US" sz="1000" b="0" kern="1200" dirty="0">
                        <a:solidFill>
                          <a:schemeClr val="tx1"/>
                        </a:solidFill>
                        <a:latin typeface="+mn-lt"/>
                        <a:ea typeface="ＭＳ Ｐゴシック" pitchFamily="34" charset="-128"/>
                        <a:cs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7307410"/>
                  </a:ext>
                </a:extLst>
              </a:tr>
              <a:tr h="1454203">
                <a:tc>
                  <a:txBody>
                    <a:bodyPr/>
                    <a:lstStyle/>
                    <a:p>
                      <a:pPr algn="l"/>
                      <a:r>
                        <a:rPr lang="en-CA" sz="1000" b="0" dirty="0" err="1">
                          <a:solidFill>
                            <a:schemeClr val="tx1"/>
                          </a:solidFill>
                        </a:rPr>
                        <a:t>Reco</a:t>
                      </a:r>
                      <a:r>
                        <a:rPr lang="en-CA" sz="1000" b="0" dirty="0">
                          <a:solidFill>
                            <a:schemeClr val="tx1"/>
                          </a:solidFill>
                        </a:rPr>
                        <a:t>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chemeClr val="tx1"/>
                          </a:solidFill>
                        </a:rPr>
                        <a:t>Key Transaction Theme: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74252374"/>
                  </a:ext>
                </a:extLst>
              </a:tr>
            </a:tbl>
          </a:graphicData>
        </a:graphic>
      </p:graphicFrame>
    </p:spTree>
    <p:extLst>
      <p:ext uri="{BB962C8B-B14F-4D97-AF65-F5344CB8AC3E}">
        <p14:creationId xmlns:p14="http://schemas.microsoft.com/office/powerpoint/2010/main" val="2568869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Straight Connector 31">
            <a:extLst>
              <a:ext uri="{FF2B5EF4-FFF2-40B4-BE49-F238E27FC236}">
                <a16:creationId xmlns:a16="http://schemas.microsoft.com/office/drawing/2014/main" id="{060A4FB7-0ABD-E14C-9B36-F3E65C4DBCAB}"/>
              </a:ext>
            </a:extLst>
          </p:cNvPr>
          <p:cNvCxnSpPr/>
          <p:nvPr/>
        </p:nvCxnSpPr>
        <p:spPr>
          <a:xfrm>
            <a:off x="0" y="916488"/>
            <a:ext cx="1447800" cy="0"/>
          </a:xfrm>
          <a:prstGeom prst="line">
            <a:avLst/>
          </a:prstGeom>
          <a:ln w="19050">
            <a:solidFill>
              <a:srgbClr val="FA621C"/>
            </a:solidFill>
          </a:ln>
        </p:spPr>
        <p:style>
          <a:lnRef idx="1">
            <a:schemeClr val="accent1"/>
          </a:lnRef>
          <a:fillRef idx="0">
            <a:schemeClr val="accent1"/>
          </a:fillRef>
          <a:effectRef idx="0">
            <a:schemeClr val="accent1"/>
          </a:effectRef>
          <a:fontRef idx="minor">
            <a:schemeClr val="tx1"/>
          </a:fontRef>
        </p:style>
      </p:cxnSp>
      <p:sp>
        <p:nvSpPr>
          <p:cNvPr id="15" name="Title 14">
            <a:extLst>
              <a:ext uri="{FF2B5EF4-FFF2-40B4-BE49-F238E27FC236}">
                <a16:creationId xmlns:a16="http://schemas.microsoft.com/office/drawing/2014/main" id="{0F8612EB-2C91-7445-A540-94EA20A69AAE}"/>
              </a:ext>
            </a:extLst>
          </p:cNvPr>
          <p:cNvSpPr>
            <a:spLocks noGrp="1"/>
          </p:cNvSpPr>
          <p:nvPr>
            <p:ph type="title"/>
          </p:nvPr>
        </p:nvSpPr>
        <p:spPr>
          <a:xfrm>
            <a:off x="209550" y="365125"/>
            <a:ext cx="10515600" cy="535531"/>
          </a:xfrm>
        </p:spPr>
        <p:txBody>
          <a:bodyPr>
            <a:normAutofit fontScale="90000"/>
          </a:bodyPr>
          <a:lstStyle/>
          <a:p>
            <a:r>
              <a:rPr lang="en-US" dirty="0">
                <a:solidFill>
                  <a:srgbClr val="132E57"/>
                </a:solidFill>
              </a:rPr>
              <a:t>Table of Contents</a:t>
            </a:r>
          </a:p>
        </p:txBody>
      </p:sp>
      <p:graphicFrame>
        <p:nvGraphicFramePr>
          <p:cNvPr id="2" name="Table 1">
            <a:extLst>
              <a:ext uri="{FF2B5EF4-FFF2-40B4-BE49-F238E27FC236}">
                <a16:creationId xmlns:a16="http://schemas.microsoft.com/office/drawing/2014/main" id="{19572D81-7E2B-4582-AF2D-8BB72AA6B09C}"/>
              </a:ext>
            </a:extLst>
          </p:cNvPr>
          <p:cNvGraphicFramePr>
            <a:graphicFrameLocks noGrp="1"/>
          </p:cNvGraphicFramePr>
          <p:nvPr>
            <p:extLst/>
          </p:nvPr>
        </p:nvGraphicFramePr>
        <p:xfrm>
          <a:off x="2226000" y="1195388"/>
          <a:ext cx="7740000" cy="5014912"/>
        </p:xfrm>
        <a:graphic>
          <a:graphicData uri="http://schemas.openxmlformats.org/drawingml/2006/table">
            <a:tbl>
              <a:tblPr firstRow="1" bandRow="1">
                <a:tableStyleId>{2D5ABB26-0587-4C30-8999-92F81FD0307C}</a:tableStyleId>
              </a:tblPr>
              <a:tblGrid>
                <a:gridCol w="360000">
                  <a:extLst>
                    <a:ext uri="{9D8B030D-6E8A-4147-A177-3AD203B41FA5}">
                      <a16:colId xmlns:a16="http://schemas.microsoft.com/office/drawing/2014/main" val="910759630"/>
                    </a:ext>
                  </a:extLst>
                </a:gridCol>
                <a:gridCol w="2880000">
                  <a:extLst>
                    <a:ext uri="{9D8B030D-6E8A-4147-A177-3AD203B41FA5}">
                      <a16:colId xmlns:a16="http://schemas.microsoft.com/office/drawing/2014/main" val="2453107909"/>
                    </a:ext>
                  </a:extLst>
                </a:gridCol>
                <a:gridCol w="360000">
                  <a:extLst>
                    <a:ext uri="{9D8B030D-6E8A-4147-A177-3AD203B41FA5}">
                      <a16:colId xmlns:a16="http://schemas.microsoft.com/office/drawing/2014/main" val="2030432741"/>
                    </a:ext>
                  </a:extLst>
                </a:gridCol>
                <a:gridCol w="540000">
                  <a:extLst>
                    <a:ext uri="{9D8B030D-6E8A-4147-A177-3AD203B41FA5}">
                      <a16:colId xmlns:a16="http://schemas.microsoft.com/office/drawing/2014/main" val="1515875004"/>
                    </a:ext>
                  </a:extLst>
                </a:gridCol>
                <a:gridCol w="360000">
                  <a:extLst>
                    <a:ext uri="{9D8B030D-6E8A-4147-A177-3AD203B41FA5}">
                      <a16:colId xmlns:a16="http://schemas.microsoft.com/office/drawing/2014/main" val="2807868526"/>
                    </a:ext>
                  </a:extLst>
                </a:gridCol>
                <a:gridCol w="2880000">
                  <a:extLst>
                    <a:ext uri="{9D8B030D-6E8A-4147-A177-3AD203B41FA5}">
                      <a16:colId xmlns:a16="http://schemas.microsoft.com/office/drawing/2014/main" val="1630085988"/>
                    </a:ext>
                  </a:extLst>
                </a:gridCol>
                <a:gridCol w="360000">
                  <a:extLst>
                    <a:ext uri="{9D8B030D-6E8A-4147-A177-3AD203B41FA5}">
                      <a16:colId xmlns:a16="http://schemas.microsoft.com/office/drawing/2014/main" val="1109543629"/>
                    </a:ext>
                  </a:extLst>
                </a:gridCol>
              </a:tblGrid>
              <a:tr h="313432">
                <a:tc gridSpan="2">
                  <a:txBody>
                    <a:bodyPr/>
                    <a:lstStyle/>
                    <a:p>
                      <a:r>
                        <a:rPr lang="en-CA" sz="1100" dirty="0">
                          <a:solidFill>
                            <a:schemeClr val="bg1"/>
                          </a:solidFill>
                        </a:rPr>
                        <a:t>Company Overview</a:t>
                      </a:r>
                    </a:p>
                  </a:txBody>
                  <a:tcPr anchor="ctr">
                    <a:lnL w="1270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CA" sz="1100" dirty="0">
                        <a:solidFill>
                          <a:schemeClr val="bg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r"/>
                      <a:r>
                        <a:rPr lang="en-CA" sz="1100" dirty="0">
                          <a:solidFill>
                            <a:schemeClr val="bg1"/>
                          </a:solidFill>
                        </a:rPr>
                        <a:t>3</a:t>
                      </a:r>
                    </a:p>
                  </a:txBody>
                  <a:tcPr anchor="ctr">
                    <a:lnL w="12700"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n-CA" sz="1100"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r>
                        <a:rPr lang="en-CA" sz="1100" dirty="0">
                          <a:solidFill>
                            <a:schemeClr val="bg1"/>
                          </a:solidFill>
                        </a:rPr>
                        <a:t>Transaction Opportunities</a:t>
                      </a:r>
                    </a:p>
                  </a:txBody>
                  <a:tcPr anchor="ctr">
                    <a:lnL w="1270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CA" sz="1100" dirty="0">
                        <a:solidFill>
                          <a:schemeClr val="bg1"/>
                        </a:solidFill>
                      </a:endParaRPr>
                    </a:p>
                  </a:txBody>
                  <a:tcPr>
                    <a:lnL w="1270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r"/>
                      <a:r>
                        <a:rPr lang="en-CA" sz="1100" dirty="0">
                          <a:solidFill>
                            <a:schemeClr val="bg1"/>
                          </a:solidFill>
                        </a:rPr>
                        <a:t>19</a:t>
                      </a:r>
                    </a:p>
                  </a:txBody>
                  <a:tcPr anchor="ctr">
                    <a:lnL w="12700"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081029133"/>
                  </a:ext>
                </a:extLst>
              </a:tr>
              <a:tr h="313432">
                <a:tc>
                  <a:txBody>
                    <a:bodyPr/>
                    <a:lstStyle/>
                    <a:p>
                      <a:endParaRPr lang="en-CA"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100" dirty="0"/>
                        <a:t>Company Overview</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CA" sz="1100" dirty="0"/>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100" dirty="0"/>
                        <a:t>Strategic Review and Opportunity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CA" sz="1100" dirty="0"/>
                        <a:t>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0721846"/>
                  </a:ext>
                </a:extLst>
              </a:tr>
              <a:tr h="313432">
                <a:tc>
                  <a:txBody>
                    <a:bodyPr/>
                    <a:lstStyle/>
                    <a:p>
                      <a:endParaRPr lang="en-CA"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100" dirty="0"/>
                        <a:t>Business Model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CA" sz="1100" dirty="0"/>
                        <a:t>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100" dirty="0"/>
                        <a:t>Recommendation 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CA" sz="1100" dirty="0"/>
                        <a:t>21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51578610"/>
                  </a:ext>
                </a:extLst>
              </a:tr>
              <a:tr h="313432">
                <a:tc>
                  <a:txBody>
                    <a:bodyPr/>
                    <a:lstStyle/>
                    <a:p>
                      <a:endParaRPr lang="en-CA"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100" dirty="0"/>
                        <a:t>Operating Forecast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CA" sz="1100" dirty="0"/>
                        <a:t>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100" dirty="0"/>
                        <a:t>Recommendation 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CA" sz="1100" dirty="0"/>
                        <a:t>22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91095363"/>
                  </a:ext>
                </a:extLst>
              </a:tr>
              <a:tr h="313432">
                <a:tc>
                  <a:txBody>
                    <a:bodyPr/>
                    <a:lstStyle/>
                    <a:p>
                      <a:endParaRPr lang="en-CA"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100" dirty="0"/>
                        <a:t>Shareholder Ownership</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CA" sz="1100" dirty="0"/>
                        <a:t>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100" dirty="0"/>
                        <a:t>Recommendation 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CA" sz="1100" dirty="0"/>
                        <a:t>23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30862478"/>
                  </a:ext>
                </a:extLst>
              </a:tr>
              <a:tr h="313432">
                <a:tc>
                  <a:txBody>
                    <a:bodyPr/>
                    <a:lstStyle/>
                    <a:p>
                      <a:endParaRPr lang="en-CA"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100" dirty="0"/>
                        <a:t>Liquidity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CA" sz="1100" dirty="0"/>
                        <a:t>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CA"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64978823"/>
                  </a:ext>
                </a:extLst>
              </a:tr>
              <a:tr h="313432">
                <a:tc gridSpan="2">
                  <a:txBody>
                    <a:bodyPr/>
                    <a:lstStyle/>
                    <a:p>
                      <a:r>
                        <a:rPr lang="en-CA" sz="1100" dirty="0">
                          <a:solidFill>
                            <a:schemeClr val="bg1"/>
                          </a:solidFill>
                        </a:rPr>
                        <a:t>Industry Overview</a:t>
                      </a:r>
                    </a:p>
                  </a:txBody>
                  <a:tcPr anchor="ctr">
                    <a:lnL w="1270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CA" sz="1100" dirty="0">
                        <a:solidFill>
                          <a:schemeClr val="bg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r"/>
                      <a:r>
                        <a:rPr lang="en-CA" sz="1100" dirty="0">
                          <a:solidFill>
                            <a:schemeClr val="bg1"/>
                          </a:solidFill>
                        </a:rPr>
                        <a:t>9</a:t>
                      </a:r>
                    </a:p>
                  </a:txBody>
                  <a:tcPr anchor="ctr">
                    <a:lnL w="12700"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n-CA" sz="1100"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r>
                        <a:rPr lang="en-CA" sz="1100" dirty="0">
                          <a:solidFill>
                            <a:schemeClr val="bg1"/>
                          </a:solidFill>
                        </a:rPr>
                        <a:t>Team Overview</a:t>
                      </a:r>
                    </a:p>
                  </a:txBody>
                  <a:tcPr anchor="ctr">
                    <a:lnL w="1270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CA" sz="1100" dirty="0">
                        <a:solidFill>
                          <a:schemeClr val="bg1"/>
                        </a:solidFill>
                      </a:endParaRPr>
                    </a:p>
                  </a:txBody>
                  <a:tcPr>
                    <a:lnL w="1270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r"/>
                      <a:r>
                        <a:rPr lang="en-CA" sz="1100" dirty="0">
                          <a:solidFill>
                            <a:schemeClr val="bg1"/>
                          </a:solidFill>
                        </a:rPr>
                        <a:t>24</a:t>
                      </a:r>
                    </a:p>
                  </a:txBody>
                  <a:tcPr anchor="ctr">
                    <a:lnL w="12700"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51609142"/>
                  </a:ext>
                </a:extLst>
              </a:tr>
              <a:tr h="313432">
                <a:tc>
                  <a:txBody>
                    <a:bodyPr/>
                    <a:lstStyle/>
                    <a:p>
                      <a:endParaRPr lang="en-CA"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100" dirty="0"/>
                        <a:t>Competitive Environment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CA" sz="1100" dirty="0"/>
                        <a:t>10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100" dirty="0"/>
                        <a:t>Investment Banking Team</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CA" sz="1100" dirty="0"/>
                        <a:t>25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21398340"/>
                  </a:ext>
                </a:extLst>
              </a:tr>
              <a:tr h="313432">
                <a:tc>
                  <a:txBody>
                    <a:bodyPr/>
                    <a:lstStyle/>
                    <a:p>
                      <a:endParaRPr lang="en-CA"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100" dirty="0"/>
                        <a:t>Key Industry Trends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CA" sz="1100" dirty="0"/>
                        <a:t>11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100" dirty="0"/>
                        <a:t>Deal Tombstones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CA" sz="1100" dirty="0"/>
                        <a:t>26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0311589"/>
                  </a:ext>
                </a:extLst>
              </a:tr>
              <a:tr h="313432">
                <a:tc>
                  <a:txBody>
                    <a:bodyPr/>
                    <a:lstStyle/>
                    <a:p>
                      <a:endParaRPr lang="en-CA"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100" dirty="0"/>
                        <a:t>Corporate Finance Activity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CA" sz="1100" dirty="0"/>
                        <a:t>12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CA"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78617238"/>
                  </a:ext>
                </a:extLst>
              </a:tr>
              <a:tr h="313432">
                <a:tc gridSpan="2">
                  <a:txBody>
                    <a:bodyPr/>
                    <a:lstStyle/>
                    <a:p>
                      <a:r>
                        <a:rPr lang="en-CA" sz="1100" dirty="0">
                          <a:solidFill>
                            <a:schemeClr val="bg1"/>
                          </a:solidFill>
                        </a:rPr>
                        <a:t>Valuation</a:t>
                      </a:r>
                    </a:p>
                  </a:txBody>
                  <a:tcPr anchor="ctr">
                    <a:lnL w="1270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CA" sz="1100" dirty="0">
                        <a:solidFill>
                          <a:schemeClr val="bg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r"/>
                      <a:r>
                        <a:rPr lang="en-CA" sz="1100" dirty="0">
                          <a:solidFill>
                            <a:schemeClr val="bg1"/>
                          </a:solidFill>
                        </a:rPr>
                        <a:t>13</a:t>
                      </a:r>
                    </a:p>
                  </a:txBody>
                  <a:tcPr anchor="ctr">
                    <a:lnL w="12700"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n-CA" sz="1100"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r>
                        <a:rPr lang="en-CA" sz="1100" dirty="0">
                          <a:solidFill>
                            <a:schemeClr val="bg1"/>
                          </a:solidFill>
                        </a:rPr>
                        <a:t>Appendices </a:t>
                      </a:r>
                    </a:p>
                  </a:txBody>
                  <a:tcPr anchor="ctr">
                    <a:lnL w="1270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CA" sz="1100" dirty="0">
                        <a:solidFill>
                          <a:schemeClr val="bg1"/>
                        </a:solidFill>
                      </a:endParaRPr>
                    </a:p>
                  </a:txBody>
                  <a:tcPr>
                    <a:lnL w="1270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r"/>
                      <a:r>
                        <a:rPr lang="en-CA" sz="1100" dirty="0">
                          <a:solidFill>
                            <a:schemeClr val="bg1"/>
                          </a:solidFill>
                        </a:rPr>
                        <a:t>27</a:t>
                      </a:r>
                    </a:p>
                  </a:txBody>
                  <a:tcPr anchor="ctr">
                    <a:lnL w="12700"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621875668"/>
                  </a:ext>
                </a:extLst>
              </a:tr>
              <a:tr h="313432">
                <a:tc>
                  <a:txBody>
                    <a:bodyPr/>
                    <a:lstStyle/>
                    <a:p>
                      <a:endParaRPr lang="en-CA"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100" dirty="0"/>
                        <a:t>Historical Share Price Performance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CA" sz="1100" dirty="0"/>
                        <a:t>14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CA"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8923571"/>
                  </a:ext>
                </a:extLst>
              </a:tr>
              <a:tr h="313432">
                <a:tc>
                  <a:txBody>
                    <a:bodyPr/>
                    <a:lstStyle/>
                    <a:p>
                      <a:endParaRPr lang="en-CA"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100" dirty="0"/>
                        <a:t>Valuation Overview</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CA" sz="1100" dirty="0"/>
                        <a:t>15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CA"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90028355"/>
                  </a:ext>
                </a:extLst>
              </a:tr>
              <a:tr h="313432">
                <a:tc>
                  <a:txBody>
                    <a:bodyPr/>
                    <a:lstStyle/>
                    <a:p>
                      <a:endParaRPr lang="en-CA"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100" dirty="0"/>
                        <a:t>Valuation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CA" sz="1100" dirty="0"/>
                        <a:t>16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CA"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5111436"/>
                  </a:ext>
                </a:extLst>
              </a:tr>
              <a:tr h="313432">
                <a:tc>
                  <a:txBody>
                    <a:bodyPr/>
                    <a:lstStyle/>
                    <a:p>
                      <a:endParaRPr lang="en-CA"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100" dirty="0"/>
                        <a:t>Comparables Overview</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CA" sz="1100" dirty="0"/>
                        <a:t>17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CA"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01373782"/>
                  </a:ext>
                </a:extLst>
              </a:tr>
              <a:tr h="313432">
                <a:tc>
                  <a:txBody>
                    <a:bodyPr/>
                    <a:lstStyle/>
                    <a:p>
                      <a:endParaRPr lang="en-CA"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100" dirty="0"/>
                        <a:t>Precedents Overview</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CA" sz="1100" dirty="0"/>
                        <a:t>18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CA"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46408024"/>
                  </a:ext>
                </a:extLst>
              </a:tr>
            </a:tbl>
          </a:graphicData>
        </a:graphic>
      </p:graphicFrame>
    </p:spTree>
    <p:extLst>
      <p:ext uri="{BB962C8B-B14F-4D97-AF65-F5344CB8AC3E}">
        <p14:creationId xmlns:p14="http://schemas.microsoft.com/office/powerpoint/2010/main" val="3199547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91FEA-FC05-4078-80ED-42B7D822E79E}"/>
              </a:ext>
            </a:extLst>
          </p:cNvPr>
          <p:cNvSpPr>
            <a:spLocks noGrp="1"/>
          </p:cNvSpPr>
          <p:nvPr>
            <p:ph type="title"/>
          </p:nvPr>
        </p:nvSpPr>
        <p:spPr/>
        <p:txBody>
          <a:bodyPr/>
          <a:lstStyle/>
          <a:p>
            <a:r>
              <a:rPr lang="en-CA" dirty="0"/>
              <a:t>Recommendation 1</a:t>
            </a:r>
          </a:p>
        </p:txBody>
      </p:sp>
      <p:sp>
        <p:nvSpPr>
          <p:cNvPr id="38" name="TextBox 37">
            <a:extLst>
              <a:ext uri="{FF2B5EF4-FFF2-40B4-BE49-F238E27FC236}">
                <a16:creationId xmlns:a16="http://schemas.microsoft.com/office/drawing/2014/main" id="{9F6AEE2E-1875-4A79-898A-6864AD033E1B}"/>
              </a:ext>
            </a:extLst>
          </p:cNvPr>
          <p:cNvSpPr txBox="1"/>
          <p:nvPr/>
        </p:nvSpPr>
        <p:spPr>
          <a:xfrm>
            <a:off x="370800" y="1198800"/>
            <a:ext cx="5400000" cy="261610"/>
          </a:xfrm>
          <a:prstGeom prst="rect">
            <a:avLst/>
          </a:prstGeom>
          <a:solidFill>
            <a:srgbClr val="132E57"/>
          </a:solidFill>
        </p:spPr>
        <p:txBody>
          <a:bodyPr wrap="square" rtlCol="0">
            <a:spAutoFit/>
          </a:bodyPr>
          <a:lstStyle/>
          <a:p>
            <a:r>
              <a:rPr lang="en-US" altLang="zh-CN" sz="1100" b="1" dirty="0">
                <a:solidFill>
                  <a:schemeClr val="bg1"/>
                </a:solidFill>
              </a:rPr>
              <a:t>Strategic Rationale</a:t>
            </a:r>
            <a:endParaRPr lang="en-CA" sz="1100" b="1" dirty="0">
              <a:solidFill>
                <a:schemeClr val="bg1"/>
              </a:solidFill>
            </a:endParaRPr>
          </a:p>
        </p:txBody>
      </p:sp>
      <p:sp>
        <p:nvSpPr>
          <p:cNvPr id="39" name="TextBox 38">
            <a:extLst>
              <a:ext uri="{FF2B5EF4-FFF2-40B4-BE49-F238E27FC236}">
                <a16:creationId xmlns:a16="http://schemas.microsoft.com/office/drawing/2014/main" id="{53EA784A-42F2-497F-AE0B-960A6A17D789}"/>
              </a:ext>
            </a:extLst>
          </p:cNvPr>
          <p:cNvSpPr txBox="1"/>
          <p:nvPr/>
        </p:nvSpPr>
        <p:spPr>
          <a:xfrm>
            <a:off x="370800" y="3947911"/>
            <a:ext cx="5400000" cy="261610"/>
          </a:xfrm>
          <a:prstGeom prst="rect">
            <a:avLst/>
          </a:prstGeom>
          <a:solidFill>
            <a:srgbClr val="132E57"/>
          </a:solidFill>
        </p:spPr>
        <p:txBody>
          <a:bodyPr wrap="square" rtlCol="0">
            <a:spAutoFit/>
          </a:bodyPr>
          <a:lstStyle/>
          <a:p>
            <a:pPr lvl="0" fontAlgn="base">
              <a:spcBef>
                <a:spcPts val="500"/>
              </a:spcBef>
              <a:spcAft>
                <a:spcPct val="0"/>
              </a:spcAft>
            </a:pPr>
            <a:r>
              <a:rPr lang="en-AU" sz="1100" b="1" dirty="0">
                <a:solidFill>
                  <a:schemeClr val="bg1"/>
                </a:solidFill>
                <a:ea typeface="ＭＳ Ｐゴシック" pitchFamily="34" charset="-128"/>
                <a:cs typeface="Arial" charset="0"/>
              </a:rPr>
              <a:t>Prime Target Company Overview</a:t>
            </a:r>
            <a:endParaRPr lang="en-US" sz="1100" b="1" dirty="0">
              <a:solidFill>
                <a:schemeClr val="bg1"/>
              </a:solidFill>
              <a:ea typeface="ＭＳ Ｐゴシック" pitchFamily="34" charset="-128"/>
              <a:cs typeface="Arial" charset="0"/>
            </a:endParaRPr>
          </a:p>
        </p:txBody>
      </p:sp>
      <p:sp>
        <p:nvSpPr>
          <p:cNvPr id="40" name="TextBox 39">
            <a:extLst>
              <a:ext uri="{FF2B5EF4-FFF2-40B4-BE49-F238E27FC236}">
                <a16:creationId xmlns:a16="http://schemas.microsoft.com/office/drawing/2014/main" id="{4A843403-F788-441A-BF1D-50E98CEDBE3D}"/>
              </a:ext>
            </a:extLst>
          </p:cNvPr>
          <p:cNvSpPr txBox="1"/>
          <p:nvPr/>
        </p:nvSpPr>
        <p:spPr>
          <a:xfrm>
            <a:off x="370800" y="1471927"/>
            <a:ext cx="5400000" cy="1297791"/>
          </a:xfrm>
          <a:prstGeom prst="rect">
            <a:avLst/>
          </a:prstGeom>
          <a:noFill/>
        </p:spPr>
        <p:txBody>
          <a:bodyPr wrap="square" rtlCol="0">
            <a:spAutoFit/>
          </a:bodyPr>
          <a:lstStyle/>
          <a:p>
            <a:pPr marL="171450" lvl="0" indent="-171450" fontAlgn="base">
              <a:spcBef>
                <a:spcPts val="500"/>
              </a:spcBef>
              <a:spcAft>
                <a:spcPct val="0"/>
              </a:spcAft>
              <a:buClr>
                <a:srgbClr val="1E3448"/>
              </a:buClr>
              <a:buSzPct val="150000"/>
              <a:buFont typeface="Arial" panose="020B0604020202020204" pitchFamily="34" charset="0"/>
              <a:buChar char="•"/>
              <a:defRPr/>
            </a:pPr>
            <a:r>
              <a:rPr lang="en-US" sz="1000" dirty="0">
                <a:ea typeface="ＭＳ Ｐゴシック" pitchFamily="34" charset="-128"/>
                <a:cs typeface="Arial" charset="0"/>
              </a:rPr>
              <a:t>(Ideally, you will want to show the accretion/dilution at different control premiums, showcase potential synergies, and demonstrate a multiple re-rating in the market following the acquisition)</a:t>
            </a:r>
          </a:p>
          <a:p>
            <a:pPr marL="171450" lvl="0" indent="-171450" fontAlgn="base">
              <a:spcBef>
                <a:spcPts val="500"/>
              </a:spcBef>
              <a:spcAft>
                <a:spcPct val="0"/>
              </a:spcAft>
              <a:buClr>
                <a:srgbClr val="1E3448"/>
              </a:buClr>
              <a:buSzPct val="150000"/>
              <a:buFont typeface="Arial" panose="020B0604020202020204" pitchFamily="34" charset="0"/>
              <a:buChar char="•"/>
              <a:defRPr/>
            </a:pPr>
            <a:r>
              <a:rPr lang="en-US" sz="1000" dirty="0">
                <a:ea typeface="ＭＳ Ｐゴシック" pitchFamily="34" charset="-128"/>
                <a:cs typeface="Arial" charset="0"/>
              </a:rPr>
              <a:t>(How does this target company fit in with Company A’s strategy? What are some of the intangible elements like customer relationships or human capital talent that Company A will receive in the acquisition?)</a:t>
            </a:r>
          </a:p>
          <a:p>
            <a:pPr marL="171450" lvl="0" indent="-171450" fontAlgn="base">
              <a:spcBef>
                <a:spcPts val="500"/>
              </a:spcBef>
              <a:spcAft>
                <a:spcPct val="0"/>
              </a:spcAft>
              <a:buClr>
                <a:srgbClr val="1E3448"/>
              </a:buClr>
              <a:buSzPct val="150000"/>
              <a:buFont typeface="Arial" panose="020B0604020202020204" pitchFamily="34" charset="0"/>
              <a:buChar char="•"/>
              <a:defRPr/>
            </a:pPr>
            <a:r>
              <a:rPr lang="en-US" sz="1000" dirty="0">
                <a:ea typeface="ＭＳ Ｐゴシック" pitchFamily="34" charset="-128"/>
                <a:cs typeface="Arial" charset="0"/>
              </a:rPr>
              <a:t>(Why now? Timing considerations?)</a:t>
            </a:r>
            <a:endParaRPr lang="en-CA" sz="1000" dirty="0"/>
          </a:p>
        </p:txBody>
      </p:sp>
      <p:sp>
        <p:nvSpPr>
          <p:cNvPr id="41" name="TextBox 40">
            <a:extLst>
              <a:ext uri="{FF2B5EF4-FFF2-40B4-BE49-F238E27FC236}">
                <a16:creationId xmlns:a16="http://schemas.microsoft.com/office/drawing/2014/main" id="{8217CA36-8580-4775-AD5B-7D19166E3D8C}"/>
              </a:ext>
            </a:extLst>
          </p:cNvPr>
          <p:cNvSpPr txBox="1"/>
          <p:nvPr/>
        </p:nvSpPr>
        <p:spPr>
          <a:xfrm>
            <a:off x="6422400" y="1198800"/>
            <a:ext cx="5400000" cy="261610"/>
          </a:xfrm>
          <a:prstGeom prst="rect">
            <a:avLst/>
          </a:prstGeom>
          <a:solidFill>
            <a:srgbClr val="132E57"/>
          </a:solidFill>
        </p:spPr>
        <p:txBody>
          <a:bodyPr wrap="square" rtlCol="0">
            <a:spAutoFit/>
          </a:bodyPr>
          <a:lstStyle/>
          <a:p>
            <a:pPr lvl="0" fontAlgn="base">
              <a:spcBef>
                <a:spcPct val="0"/>
              </a:spcBef>
              <a:spcAft>
                <a:spcPct val="0"/>
              </a:spcAft>
            </a:pPr>
            <a:r>
              <a:rPr lang="en-US" sz="1100" b="1" dirty="0">
                <a:solidFill>
                  <a:schemeClr val="bg1"/>
                </a:solidFill>
                <a:ea typeface="ＭＳ Ｐゴシック" pitchFamily="34" charset="-128"/>
                <a:cs typeface="Arial" charset="0"/>
              </a:rPr>
              <a:t>Target Revenue &amp; EBITDA Forecast</a:t>
            </a:r>
          </a:p>
        </p:txBody>
      </p:sp>
      <p:sp>
        <p:nvSpPr>
          <p:cNvPr id="42" name="TextBox 41">
            <a:extLst>
              <a:ext uri="{FF2B5EF4-FFF2-40B4-BE49-F238E27FC236}">
                <a16:creationId xmlns:a16="http://schemas.microsoft.com/office/drawing/2014/main" id="{205122F4-E1A7-4B5D-8A44-42070E27F099}"/>
              </a:ext>
            </a:extLst>
          </p:cNvPr>
          <p:cNvSpPr txBox="1"/>
          <p:nvPr/>
        </p:nvSpPr>
        <p:spPr>
          <a:xfrm>
            <a:off x="370800" y="4227119"/>
            <a:ext cx="5400000" cy="246221"/>
          </a:xfrm>
          <a:prstGeom prst="rect">
            <a:avLst/>
          </a:prstGeom>
          <a:noFill/>
        </p:spPr>
        <p:txBody>
          <a:bodyPr wrap="square" rtlCol="0">
            <a:spAutoFit/>
          </a:bodyPr>
          <a:lstStyle/>
          <a:p>
            <a:pPr marL="171450" lvl="0" indent="-171450" fontAlgn="base">
              <a:spcBef>
                <a:spcPts val="500"/>
              </a:spcBef>
              <a:spcAft>
                <a:spcPct val="0"/>
              </a:spcAft>
              <a:buClr>
                <a:srgbClr val="1E3448"/>
              </a:buClr>
              <a:buSzPct val="150000"/>
              <a:buFont typeface="Arial" panose="020B0604020202020204" pitchFamily="34" charset="0"/>
              <a:buChar char="•"/>
              <a:defRPr/>
            </a:pPr>
            <a:r>
              <a:rPr lang="en-CA" sz="1000" dirty="0"/>
              <a:t>Prime Target</a:t>
            </a:r>
          </a:p>
        </p:txBody>
      </p:sp>
      <p:sp>
        <p:nvSpPr>
          <p:cNvPr id="43" name="TextBox 42">
            <a:extLst>
              <a:ext uri="{FF2B5EF4-FFF2-40B4-BE49-F238E27FC236}">
                <a16:creationId xmlns:a16="http://schemas.microsoft.com/office/drawing/2014/main" id="{D2CD30EC-5CC8-464E-A7DB-E1DDF66826F9}"/>
              </a:ext>
            </a:extLst>
          </p:cNvPr>
          <p:cNvSpPr txBox="1"/>
          <p:nvPr/>
        </p:nvSpPr>
        <p:spPr>
          <a:xfrm>
            <a:off x="6422400" y="4320949"/>
            <a:ext cx="5400000" cy="261610"/>
          </a:xfrm>
          <a:prstGeom prst="rect">
            <a:avLst/>
          </a:prstGeom>
          <a:solidFill>
            <a:srgbClr val="132E57"/>
          </a:solidFill>
        </p:spPr>
        <p:txBody>
          <a:bodyPr wrap="square" rtlCol="0">
            <a:spAutoFit/>
          </a:bodyPr>
          <a:lstStyle/>
          <a:p>
            <a:pPr lvl="0" fontAlgn="base">
              <a:spcBef>
                <a:spcPct val="0"/>
              </a:spcBef>
              <a:spcAft>
                <a:spcPct val="0"/>
              </a:spcAft>
            </a:pPr>
            <a:r>
              <a:rPr lang="en-AU" sz="1100" b="1" dirty="0">
                <a:solidFill>
                  <a:schemeClr val="bg1"/>
                </a:solidFill>
                <a:ea typeface="ＭＳ Ｐゴシック" pitchFamily="34" charset="-128"/>
                <a:cs typeface="Arial" charset="0"/>
              </a:rPr>
              <a:t>Valuation Multiples</a:t>
            </a:r>
            <a:endParaRPr lang="en-US" sz="1100" b="1" dirty="0">
              <a:solidFill>
                <a:schemeClr val="bg1"/>
              </a:solidFill>
              <a:ea typeface="ＭＳ Ｐゴシック" pitchFamily="34" charset="-128"/>
              <a:cs typeface="Arial" charset="0"/>
            </a:endParaRPr>
          </a:p>
        </p:txBody>
      </p:sp>
      <p:pic>
        <p:nvPicPr>
          <p:cNvPr id="4" name="Picture 3">
            <a:extLst>
              <a:ext uri="{FF2B5EF4-FFF2-40B4-BE49-F238E27FC236}">
                <a16:creationId xmlns:a16="http://schemas.microsoft.com/office/drawing/2014/main" id="{C66A106A-5878-4CA6-92EF-66C169B6C61D}"/>
              </a:ext>
            </a:extLst>
          </p:cNvPr>
          <p:cNvPicPr>
            <a:picLocks noChangeAspect="1"/>
          </p:cNvPicPr>
          <p:nvPr/>
        </p:nvPicPr>
        <p:blipFill>
          <a:blip r:embed="rId3"/>
          <a:stretch>
            <a:fillRect/>
          </a:stretch>
        </p:blipFill>
        <p:spPr>
          <a:xfrm>
            <a:off x="6420525" y="1490561"/>
            <a:ext cx="5400000" cy="2667457"/>
          </a:xfrm>
          <a:prstGeom prst="rect">
            <a:avLst/>
          </a:prstGeom>
        </p:spPr>
      </p:pic>
      <p:pic>
        <p:nvPicPr>
          <p:cNvPr id="11" name="Picture 10">
            <a:extLst>
              <a:ext uri="{FF2B5EF4-FFF2-40B4-BE49-F238E27FC236}">
                <a16:creationId xmlns:a16="http://schemas.microsoft.com/office/drawing/2014/main" id="{946EF1C1-33A1-4554-9EBD-E4977EB5131D}"/>
              </a:ext>
            </a:extLst>
          </p:cNvPr>
          <p:cNvPicPr>
            <a:picLocks noChangeAspect="1"/>
          </p:cNvPicPr>
          <p:nvPr/>
        </p:nvPicPr>
        <p:blipFill>
          <a:blip r:embed="rId4"/>
          <a:stretch>
            <a:fillRect/>
          </a:stretch>
        </p:blipFill>
        <p:spPr>
          <a:xfrm>
            <a:off x="6422400" y="4585866"/>
            <a:ext cx="5400000" cy="1355296"/>
          </a:xfrm>
          <a:prstGeom prst="rect">
            <a:avLst/>
          </a:prstGeom>
          <a:ln>
            <a:solidFill>
              <a:schemeClr val="bg1">
                <a:lumMod val="95000"/>
              </a:schemeClr>
            </a:solidFill>
          </a:ln>
        </p:spPr>
      </p:pic>
    </p:spTree>
    <p:extLst>
      <p:ext uri="{BB962C8B-B14F-4D97-AF65-F5344CB8AC3E}">
        <p14:creationId xmlns:p14="http://schemas.microsoft.com/office/powerpoint/2010/main" val="17889126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ABAA298-93EA-42C9-A70A-BFE8441D171B}"/>
              </a:ext>
            </a:extLst>
          </p:cNvPr>
          <p:cNvSpPr txBox="1"/>
          <p:nvPr/>
        </p:nvSpPr>
        <p:spPr>
          <a:xfrm>
            <a:off x="370800" y="1198800"/>
            <a:ext cx="5400000" cy="261610"/>
          </a:xfrm>
          <a:prstGeom prst="rect">
            <a:avLst/>
          </a:prstGeom>
          <a:solidFill>
            <a:srgbClr val="132E57"/>
          </a:solidFill>
        </p:spPr>
        <p:txBody>
          <a:bodyPr wrap="square" rtlCol="0">
            <a:spAutoFit/>
          </a:bodyPr>
          <a:lstStyle/>
          <a:p>
            <a:r>
              <a:rPr lang="en-US" altLang="zh-CN" sz="1100" b="1" dirty="0">
                <a:solidFill>
                  <a:schemeClr val="bg1"/>
                </a:solidFill>
              </a:rPr>
              <a:t>Strategic Rationale</a:t>
            </a:r>
            <a:endParaRPr lang="en-CA" sz="1100" b="1" dirty="0">
              <a:solidFill>
                <a:schemeClr val="bg1"/>
              </a:solidFill>
            </a:endParaRPr>
          </a:p>
        </p:txBody>
      </p:sp>
      <p:sp>
        <p:nvSpPr>
          <p:cNvPr id="6" name="TextBox 5">
            <a:extLst>
              <a:ext uri="{FF2B5EF4-FFF2-40B4-BE49-F238E27FC236}">
                <a16:creationId xmlns:a16="http://schemas.microsoft.com/office/drawing/2014/main" id="{39C31B42-D631-4825-B5FB-F634EF377D0A}"/>
              </a:ext>
            </a:extLst>
          </p:cNvPr>
          <p:cNvSpPr txBox="1"/>
          <p:nvPr/>
        </p:nvSpPr>
        <p:spPr>
          <a:xfrm>
            <a:off x="370800" y="1471927"/>
            <a:ext cx="5400000" cy="925894"/>
          </a:xfrm>
          <a:prstGeom prst="rect">
            <a:avLst/>
          </a:prstGeom>
          <a:noFill/>
        </p:spPr>
        <p:txBody>
          <a:bodyPr wrap="square" rtlCol="0">
            <a:spAutoFit/>
          </a:bodyPr>
          <a:lstStyle/>
          <a:p>
            <a:pPr marL="171450" lvl="0" indent="-171450" fontAlgn="base">
              <a:spcBef>
                <a:spcPts val="500"/>
              </a:spcBef>
              <a:spcAft>
                <a:spcPct val="0"/>
              </a:spcAft>
              <a:buClr>
                <a:srgbClr val="1E3448"/>
              </a:buClr>
              <a:buSzPct val="150000"/>
              <a:buFont typeface="Arial" panose="020B0604020202020204" pitchFamily="34" charset="0"/>
              <a:buChar char="•"/>
              <a:defRPr/>
            </a:pPr>
            <a:r>
              <a:rPr lang="en-CA" sz="1000" dirty="0">
                <a:ea typeface="ＭＳ Ｐゴシック" pitchFamily="34" charset="-128"/>
                <a:cs typeface="Arial" charset="0"/>
              </a:rPr>
              <a:t>(When pitching a transaction opportunity to company management, it is best to give your top recommendation first as their time is valuable. If they are not interested in the first transaction, the next two recommendations are there to serve as a backup.)</a:t>
            </a:r>
          </a:p>
          <a:p>
            <a:pPr marL="171450" lvl="0" indent="-171450" fontAlgn="base">
              <a:spcBef>
                <a:spcPts val="500"/>
              </a:spcBef>
              <a:spcAft>
                <a:spcPct val="0"/>
              </a:spcAft>
              <a:buClr>
                <a:srgbClr val="1E3448"/>
              </a:buClr>
              <a:buSzPct val="150000"/>
              <a:buFont typeface="Arial" panose="020B0604020202020204" pitchFamily="34" charset="0"/>
              <a:buChar char="•"/>
              <a:defRPr/>
            </a:pPr>
            <a:r>
              <a:rPr lang="en-CA" sz="1000" dirty="0">
                <a:ea typeface="ＭＳ Ｐゴシック" pitchFamily="34" charset="-128"/>
                <a:cs typeface="Arial" charset="0"/>
              </a:rPr>
              <a:t>(There should still be strong strategic rationale to pursue these transactions, what are they? Are there diversification opportunities available? Scaling opportunities? Etc.) </a:t>
            </a:r>
            <a:endParaRPr lang="en-CA" sz="1000" dirty="0"/>
          </a:p>
        </p:txBody>
      </p:sp>
      <p:sp>
        <p:nvSpPr>
          <p:cNvPr id="35" name="TextBox 34">
            <a:extLst>
              <a:ext uri="{FF2B5EF4-FFF2-40B4-BE49-F238E27FC236}">
                <a16:creationId xmlns:a16="http://schemas.microsoft.com/office/drawing/2014/main" id="{53A58908-C90C-49C9-8374-6750AEE65C39}"/>
              </a:ext>
            </a:extLst>
          </p:cNvPr>
          <p:cNvSpPr txBox="1"/>
          <p:nvPr/>
        </p:nvSpPr>
        <p:spPr>
          <a:xfrm>
            <a:off x="370800" y="3947911"/>
            <a:ext cx="5400000" cy="261610"/>
          </a:xfrm>
          <a:prstGeom prst="rect">
            <a:avLst/>
          </a:prstGeom>
          <a:solidFill>
            <a:srgbClr val="132E57"/>
          </a:solidFill>
        </p:spPr>
        <p:txBody>
          <a:bodyPr wrap="square" rtlCol="0">
            <a:spAutoFit/>
          </a:bodyPr>
          <a:lstStyle/>
          <a:p>
            <a:pPr lvl="0" fontAlgn="base">
              <a:spcBef>
                <a:spcPts val="500"/>
              </a:spcBef>
              <a:spcAft>
                <a:spcPct val="0"/>
              </a:spcAft>
            </a:pPr>
            <a:r>
              <a:rPr lang="en-AU" sz="1100" b="1" dirty="0">
                <a:solidFill>
                  <a:schemeClr val="bg1"/>
                </a:solidFill>
                <a:ea typeface="ＭＳ Ｐゴシック" pitchFamily="34" charset="-128"/>
                <a:cs typeface="Arial" charset="0"/>
              </a:rPr>
              <a:t>Acquisition Opportunities</a:t>
            </a:r>
            <a:endParaRPr lang="en-US" sz="1100" b="1" dirty="0">
              <a:solidFill>
                <a:schemeClr val="bg1"/>
              </a:solidFill>
              <a:ea typeface="ＭＳ Ｐゴシック" pitchFamily="34" charset="-128"/>
              <a:cs typeface="Arial" charset="0"/>
            </a:endParaRPr>
          </a:p>
        </p:txBody>
      </p:sp>
      <p:sp>
        <p:nvSpPr>
          <p:cNvPr id="36" name="TextBox 35">
            <a:extLst>
              <a:ext uri="{FF2B5EF4-FFF2-40B4-BE49-F238E27FC236}">
                <a16:creationId xmlns:a16="http://schemas.microsoft.com/office/drawing/2014/main" id="{2B4C837F-1C9A-49E3-AB28-5B01EF509AD5}"/>
              </a:ext>
            </a:extLst>
          </p:cNvPr>
          <p:cNvSpPr txBox="1"/>
          <p:nvPr/>
        </p:nvSpPr>
        <p:spPr>
          <a:xfrm>
            <a:off x="6422400" y="1198800"/>
            <a:ext cx="5400000" cy="261610"/>
          </a:xfrm>
          <a:prstGeom prst="rect">
            <a:avLst/>
          </a:prstGeom>
          <a:solidFill>
            <a:srgbClr val="132E57"/>
          </a:solidFill>
        </p:spPr>
        <p:txBody>
          <a:bodyPr wrap="square" rtlCol="0">
            <a:spAutoFit/>
          </a:bodyPr>
          <a:lstStyle/>
          <a:p>
            <a:pPr lvl="0" fontAlgn="base">
              <a:spcBef>
                <a:spcPct val="0"/>
              </a:spcBef>
              <a:spcAft>
                <a:spcPct val="0"/>
              </a:spcAft>
            </a:pPr>
            <a:r>
              <a:rPr lang="en-US" sz="1100" b="1" dirty="0">
                <a:solidFill>
                  <a:schemeClr val="bg1"/>
                </a:solidFill>
                <a:ea typeface="ＭＳ Ｐゴシック" pitchFamily="34" charset="-128"/>
                <a:cs typeface="Arial" charset="0"/>
              </a:rPr>
              <a:t>Target A Revenue &amp; EBITDA</a:t>
            </a:r>
          </a:p>
        </p:txBody>
      </p:sp>
      <p:sp>
        <p:nvSpPr>
          <p:cNvPr id="37" name="TextBox 36">
            <a:extLst>
              <a:ext uri="{FF2B5EF4-FFF2-40B4-BE49-F238E27FC236}">
                <a16:creationId xmlns:a16="http://schemas.microsoft.com/office/drawing/2014/main" id="{93C0637C-E56B-474B-B2B6-ACE98B1DB4D6}"/>
              </a:ext>
            </a:extLst>
          </p:cNvPr>
          <p:cNvSpPr txBox="1"/>
          <p:nvPr/>
        </p:nvSpPr>
        <p:spPr>
          <a:xfrm>
            <a:off x="370800" y="4227119"/>
            <a:ext cx="5400000" cy="1118255"/>
          </a:xfrm>
          <a:prstGeom prst="rect">
            <a:avLst/>
          </a:prstGeom>
          <a:noFill/>
        </p:spPr>
        <p:txBody>
          <a:bodyPr wrap="square" rtlCol="0">
            <a:spAutoFit/>
          </a:bodyPr>
          <a:lstStyle/>
          <a:p>
            <a:pPr marL="171450" lvl="0" indent="-171450" fontAlgn="base">
              <a:spcBef>
                <a:spcPts val="500"/>
              </a:spcBef>
              <a:spcAft>
                <a:spcPct val="0"/>
              </a:spcAft>
              <a:buClr>
                <a:srgbClr val="1E3448"/>
              </a:buClr>
              <a:buSzPct val="150000"/>
              <a:buFont typeface="Arial" panose="020B0604020202020204" pitchFamily="34" charset="0"/>
              <a:buChar char="•"/>
              <a:defRPr/>
            </a:pPr>
            <a:r>
              <a:rPr lang="en-CA" sz="1000" dirty="0"/>
              <a:t>Target A</a:t>
            </a:r>
          </a:p>
          <a:p>
            <a:pPr marL="171450" lvl="0" indent="-171450" fontAlgn="base">
              <a:spcBef>
                <a:spcPts val="500"/>
              </a:spcBef>
              <a:spcAft>
                <a:spcPct val="0"/>
              </a:spcAft>
              <a:buClr>
                <a:srgbClr val="1E3448"/>
              </a:buClr>
              <a:buSzPct val="150000"/>
              <a:buFont typeface="Arial" panose="020B0604020202020204" pitchFamily="34" charset="0"/>
              <a:buChar char="•"/>
              <a:defRPr/>
            </a:pPr>
            <a:endParaRPr lang="en-CA" sz="1000" dirty="0"/>
          </a:p>
          <a:p>
            <a:pPr marL="171450" lvl="0" indent="-171450" fontAlgn="base">
              <a:spcBef>
                <a:spcPts val="500"/>
              </a:spcBef>
              <a:spcAft>
                <a:spcPct val="0"/>
              </a:spcAft>
              <a:buClr>
                <a:srgbClr val="1E3448"/>
              </a:buClr>
              <a:buSzPct val="150000"/>
              <a:buFont typeface="Arial" panose="020B0604020202020204" pitchFamily="34" charset="0"/>
              <a:buChar char="•"/>
              <a:defRPr/>
            </a:pPr>
            <a:endParaRPr lang="en-CA" sz="1000" dirty="0"/>
          </a:p>
          <a:p>
            <a:pPr marL="171450" lvl="0" indent="-171450" fontAlgn="base">
              <a:spcBef>
                <a:spcPts val="500"/>
              </a:spcBef>
              <a:spcAft>
                <a:spcPct val="0"/>
              </a:spcAft>
              <a:buClr>
                <a:srgbClr val="1E3448"/>
              </a:buClr>
              <a:buSzPct val="150000"/>
              <a:buFont typeface="Arial" panose="020B0604020202020204" pitchFamily="34" charset="0"/>
              <a:buChar char="•"/>
              <a:defRPr/>
            </a:pPr>
            <a:endParaRPr lang="en-CA" sz="1000" dirty="0"/>
          </a:p>
          <a:p>
            <a:pPr marL="171450" lvl="0" indent="-171450" fontAlgn="base">
              <a:spcBef>
                <a:spcPts val="500"/>
              </a:spcBef>
              <a:spcAft>
                <a:spcPct val="0"/>
              </a:spcAft>
              <a:buClr>
                <a:srgbClr val="1E3448"/>
              </a:buClr>
              <a:buSzPct val="150000"/>
              <a:buFont typeface="Arial" panose="020B0604020202020204" pitchFamily="34" charset="0"/>
              <a:buChar char="•"/>
              <a:defRPr/>
            </a:pPr>
            <a:r>
              <a:rPr lang="en-CA" sz="1000" dirty="0"/>
              <a:t>Target B</a:t>
            </a:r>
          </a:p>
        </p:txBody>
      </p:sp>
      <p:sp>
        <p:nvSpPr>
          <p:cNvPr id="38" name="TextBox 37">
            <a:extLst>
              <a:ext uri="{FF2B5EF4-FFF2-40B4-BE49-F238E27FC236}">
                <a16:creationId xmlns:a16="http://schemas.microsoft.com/office/drawing/2014/main" id="{B4EC5D77-E0C9-4466-A4D3-1CB8AD960FCE}"/>
              </a:ext>
            </a:extLst>
          </p:cNvPr>
          <p:cNvSpPr txBox="1"/>
          <p:nvPr/>
        </p:nvSpPr>
        <p:spPr>
          <a:xfrm>
            <a:off x="6422400" y="3947911"/>
            <a:ext cx="5400000" cy="261610"/>
          </a:xfrm>
          <a:prstGeom prst="rect">
            <a:avLst/>
          </a:prstGeom>
          <a:solidFill>
            <a:srgbClr val="132E57"/>
          </a:solidFill>
        </p:spPr>
        <p:txBody>
          <a:bodyPr wrap="square" rtlCol="0">
            <a:spAutoFit/>
          </a:bodyPr>
          <a:lstStyle/>
          <a:p>
            <a:pPr lvl="0" fontAlgn="base">
              <a:spcBef>
                <a:spcPct val="0"/>
              </a:spcBef>
              <a:spcAft>
                <a:spcPct val="0"/>
              </a:spcAft>
            </a:pPr>
            <a:r>
              <a:rPr lang="en-AU" sz="1100" b="1" dirty="0">
                <a:solidFill>
                  <a:schemeClr val="bg1"/>
                </a:solidFill>
                <a:ea typeface="ＭＳ Ｐゴシック" pitchFamily="34" charset="-128"/>
                <a:cs typeface="Arial" charset="0"/>
              </a:rPr>
              <a:t>Target A Revenue &amp; EBITDA Forecast</a:t>
            </a:r>
            <a:endParaRPr lang="en-US" sz="1100" b="1" dirty="0">
              <a:solidFill>
                <a:schemeClr val="bg1"/>
              </a:solidFill>
              <a:ea typeface="ＭＳ Ｐゴシック" pitchFamily="34" charset="-128"/>
              <a:cs typeface="Arial" charset="0"/>
            </a:endParaRPr>
          </a:p>
        </p:txBody>
      </p:sp>
      <p:sp>
        <p:nvSpPr>
          <p:cNvPr id="3" name="Title 2">
            <a:extLst>
              <a:ext uri="{FF2B5EF4-FFF2-40B4-BE49-F238E27FC236}">
                <a16:creationId xmlns:a16="http://schemas.microsoft.com/office/drawing/2014/main" id="{F390F1E9-2BDE-4FDC-8918-CD989FB97680}"/>
              </a:ext>
            </a:extLst>
          </p:cNvPr>
          <p:cNvSpPr>
            <a:spLocks noGrp="1"/>
          </p:cNvSpPr>
          <p:nvPr>
            <p:ph type="title"/>
          </p:nvPr>
        </p:nvSpPr>
        <p:spPr/>
        <p:txBody>
          <a:bodyPr>
            <a:normAutofit/>
          </a:bodyPr>
          <a:lstStyle/>
          <a:p>
            <a:r>
              <a:rPr lang="en-CA" dirty="0"/>
              <a:t>Recommendation: Content/Production Focus</a:t>
            </a:r>
          </a:p>
        </p:txBody>
      </p:sp>
      <p:pic>
        <p:nvPicPr>
          <p:cNvPr id="23" name="Picture 22">
            <a:extLst>
              <a:ext uri="{FF2B5EF4-FFF2-40B4-BE49-F238E27FC236}">
                <a16:creationId xmlns:a16="http://schemas.microsoft.com/office/drawing/2014/main" id="{EDBB4D6B-32A0-4CE7-98FA-524A87D133B3}"/>
              </a:ext>
            </a:extLst>
          </p:cNvPr>
          <p:cNvPicPr>
            <a:picLocks noChangeAspect="1"/>
          </p:cNvPicPr>
          <p:nvPr/>
        </p:nvPicPr>
        <p:blipFill>
          <a:blip r:embed="rId3"/>
          <a:stretch>
            <a:fillRect/>
          </a:stretch>
        </p:blipFill>
        <p:spPr>
          <a:xfrm>
            <a:off x="6409642" y="4212828"/>
            <a:ext cx="5400000" cy="1355296"/>
          </a:xfrm>
          <a:prstGeom prst="rect">
            <a:avLst/>
          </a:prstGeom>
          <a:ln>
            <a:solidFill>
              <a:schemeClr val="bg1">
                <a:lumMod val="95000"/>
              </a:schemeClr>
            </a:solidFill>
          </a:ln>
        </p:spPr>
      </p:pic>
      <p:pic>
        <p:nvPicPr>
          <p:cNvPr id="26" name="Picture 25">
            <a:extLst>
              <a:ext uri="{FF2B5EF4-FFF2-40B4-BE49-F238E27FC236}">
                <a16:creationId xmlns:a16="http://schemas.microsoft.com/office/drawing/2014/main" id="{DB77C42F-6C8B-423E-BA3A-C3DE231115D9}"/>
              </a:ext>
            </a:extLst>
          </p:cNvPr>
          <p:cNvPicPr>
            <a:picLocks noChangeAspect="1"/>
          </p:cNvPicPr>
          <p:nvPr/>
        </p:nvPicPr>
        <p:blipFill>
          <a:blip r:embed="rId4"/>
          <a:stretch>
            <a:fillRect/>
          </a:stretch>
        </p:blipFill>
        <p:spPr>
          <a:xfrm>
            <a:off x="6420525" y="1490561"/>
            <a:ext cx="5400000" cy="2395349"/>
          </a:xfrm>
          <a:prstGeom prst="rect">
            <a:avLst/>
          </a:prstGeom>
        </p:spPr>
      </p:pic>
    </p:spTree>
    <p:extLst>
      <p:ext uri="{BB962C8B-B14F-4D97-AF65-F5344CB8AC3E}">
        <p14:creationId xmlns:p14="http://schemas.microsoft.com/office/powerpoint/2010/main" val="26158663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ABAA298-93EA-42C9-A70A-BFE8441D171B}"/>
              </a:ext>
            </a:extLst>
          </p:cNvPr>
          <p:cNvSpPr txBox="1"/>
          <p:nvPr/>
        </p:nvSpPr>
        <p:spPr>
          <a:xfrm>
            <a:off x="123687" y="1658216"/>
            <a:ext cx="5257798" cy="261610"/>
          </a:xfrm>
          <a:prstGeom prst="rect">
            <a:avLst/>
          </a:prstGeom>
          <a:solidFill>
            <a:srgbClr val="132E57"/>
          </a:solidFill>
        </p:spPr>
        <p:txBody>
          <a:bodyPr wrap="square" rtlCol="0">
            <a:spAutoFit/>
          </a:bodyPr>
          <a:lstStyle/>
          <a:p>
            <a:r>
              <a:rPr lang="en-US" altLang="zh-CN" sz="1100" b="1" dirty="0">
                <a:solidFill>
                  <a:schemeClr val="bg1"/>
                </a:solidFill>
              </a:rPr>
              <a:t>Strategic Rationale</a:t>
            </a:r>
            <a:endParaRPr lang="en-CA" sz="1100" b="1" dirty="0">
              <a:solidFill>
                <a:schemeClr val="bg1"/>
              </a:solidFill>
            </a:endParaRPr>
          </a:p>
        </p:txBody>
      </p:sp>
      <p:sp>
        <p:nvSpPr>
          <p:cNvPr id="6" name="TextBox 5">
            <a:extLst>
              <a:ext uri="{FF2B5EF4-FFF2-40B4-BE49-F238E27FC236}">
                <a16:creationId xmlns:a16="http://schemas.microsoft.com/office/drawing/2014/main" id="{39C31B42-D631-4825-B5FB-F634EF377D0A}"/>
              </a:ext>
            </a:extLst>
          </p:cNvPr>
          <p:cNvSpPr txBox="1"/>
          <p:nvPr/>
        </p:nvSpPr>
        <p:spPr>
          <a:xfrm>
            <a:off x="441739" y="1825430"/>
            <a:ext cx="5257798" cy="925894"/>
          </a:xfrm>
          <a:prstGeom prst="rect">
            <a:avLst/>
          </a:prstGeom>
          <a:noFill/>
        </p:spPr>
        <p:txBody>
          <a:bodyPr wrap="square" rtlCol="0">
            <a:spAutoFit/>
          </a:bodyPr>
          <a:lstStyle/>
          <a:p>
            <a:pPr marL="171450" lvl="0" indent="-171450" fontAlgn="base">
              <a:spcBef>
                <a:spcPts val="500"/>
              </a:spcBef>
              <a:spcAft>
                <a:spcPct val="0"/>
              </a:spcAft>
              <a:buClr>
                <a:srgbClr val="1E3448"/>
              </a:buClr>
              <a:buSzPct val="150000"/>
              <a:buFont typeface="Arial" panose="020B0604020202020204" pitchFamily="34" charset="0"/>
              <a:buChar char="•"/>
              <a:defRPr/>
            </a:pPr>
            <a:r>
              <a:rPr lang="en-CA" sz="1000" dirty="0">
                <a:ea typeface="ＭＳ Ｐゴシック" pitchFamily="34" charset="-128"/>
                <a:cs typeface="Arial" charset="0"/>
              </a:rPr>
              <a:t>(When pitching a transaction opportunity to company management, it is best to give your top recommendation first as their time is valuable. If they are not interested in the first transaction, the next two recommendations are there to serve as a backup.)</a:t>
            </a:r>
          </a:p>
          <a:p>
            <a:pPr marL="171450" lvl="0" indent="-171450" fontAlgn="base">
              <a:spcBef>
                <a:spcPts val="500"/>
              </a:spcBef>
              <a:spcAft>
                <a:spcPct val="0"/>
              </a:spcAft>
              <a:buClr>
                <a:srgbClr val="1E3448"/>
              </a:buClr>
              <a:buSzPct val="150000"/>
              <a:buFont typeface="Arial" panose="020B0604020202020204" pitchFamily="34" charset="0"/>
              <a:buChar char="•"/>
              <a:defRPr/>
            </a:pPr>
            <a:r>
              <a:rPr lang="en-CA" sz="1000" dirty="0">
                <a:ea typeface="ＭＳ Ｐゴシック" pitchFamily="34" charset="-128"/>
                <a:cs typeface="Arial" charset="0"/>
              </a:rPr>
              <a:t>(There should still be strong strategic rationale to pursue these transactions, what are they? Are there diversification opportunities available? Scaling opportunities? Etc.) </a:t>
            </a:r>
            <a:endParaRPr lang="en-CA" sz="1000" dirty="0"/>
          </a:p>
        </p:txBody>
      </p:sp>
      <p:pic>
        <p:nvPicPr>
          <p:cNvPr id="30" name="Picture 29">
            <a:extLst>
              <a:ext uri="{FF2B5EF4-FFF2-40B4-BE49-F238E27FC236}">
                <a16:creationId xmlns:a16="http://schemas.microsoft.com/office/drawing/2014/main" id="{C257B963-C05F-4061-A620-743BD527BC4B}"/>
              </a:ext>
            </a:extLst>
          </p:cNvPr>
          <p:cNvPicPr>
            <a:picLocks noChangeAspect="1"/>
          </p:cNvPicPr>
          <p:nvPr/>
        </p:nvPicPr>
        <p:blipFill>
          <a:blip r:embed="rId3"/>
          <a:stretch>
            <a:fillRect/>
          </a:stretch>
        </p:blipFill>
        <p:spPr>
          <a:xfrm>
            <a:off x="7362687" y="814728"/>
            <a:ext cx="5257800" cy="2496467"/>
          </a:xfrm>
          <a:prstGeom prst="rect">
            <a:avLst/>
          </a:prstGeom>
        </p:spPr>
      </p:pic>
      <p:sp>
        <p:nvSpPr>
          <p:cNvPr id="35" name="TextBox 34">
            <a:extLst>
              <a:ext uri="{FF2B5EF4-FFF2-40B4-BE49-F238E27FC236}">
                <a16:creationId xmlns:a16="http://schemas.microsoft.com/office/drawing/2014/main" id="{53A58908-C90C-49C9-8374-6750AEE65C39}"/>
              </a:ext>
            </a:extLst>
          </p:cNvPr>
          <p:cNvSpPr txBox="1"/>
          <p:nvPr/>
        </p:nvSpPr>
        <p:spPr>
          <a:xfrm>
            <a:off x="751703" y="3328540"/>
            <a:ext cx="5257798" cy="261610"/>
          </a:xfrm>
          <a:prstGeom prst="rect">
            <a:avLst/>
          </a:prstGeom>
          <a:solidFill>
            <a:srgbClr val="132E57"/>
          </a:solidFill>
        </p:spPr>
        <p:txBody>
          <a:bodyPr wrap="square" rtlCol="0">
            <a:spAutoFit/>
          </a:bodyPr>
          <a:lstStyle/>
          <a:p>
            <a:pPr lvl="0" fontAlgn="base">
              <a:spcBef>
                <a:spcPts val="500"/>
              </a:spcBef>
              <a:spcAft>
                <a:spcPct val="0"/>
              </a:spcAft>
            </a:pPr>
            <a:r>
              <a:rPr lang="en-AU" sz="1100" b="1" dirty="0">
                <a:solidFill>
                  <a:schemeClr val="bg1"/>
                </a:solidFill>
                <a:ea typeface="ＭＳ Ｐゴシック" pitchFamily="34" charset="-128"/>
                <a:cs typeface="Arial" charset="0"/>
              </a:rPr>
              <a:t>Acquisition Opportunities</a:t>
            </a:r>
            <a:endParaRPr lang="en-US" sz="1100" b="1" dirty="0">
              <a:solidFill>
                <a:schemeClr val="bg1"/>
              </a:solidFill>
              <a:ea typeface="ＭＳ Ｐゴシック" pitchFamily="34" charset="-128"/>
              <a:cs typeface="Arial" charset="0"/>
            </a:endParaRPr>
          </a:p>
        </p:txBody>
      </p:sp>
      <p:sp>
        <p:nvSpPr>
          <p:cNvPr id="36" name="TextBox 35">
            <a:extLst>
              <a:ext uri="{FF2B5EF4-FFF2-40B4-BE49-F238E27FC236}">
                <a16:creationId xmlns:a16="http://schemas.microsoft.com/office/drawing/2014/main" id="{2B4C837F-1C9A-49E3-AB28-5B01EF509AD5}"/>
              </a:ext>
            </a:extLst>
          </p:cNvPr>
          <p:cNvSpPr txBox="1"/>
          <p:nvPr/>
        </p:nvSpPr>
        <p:spPr>
          <a:xfrm>
            <a:off x="6218582" y="640284"/>
            <a:ext cx="5257798" cy="261610"/>
          </a:xfrm>
          <a:prstGeom prst="rect">
            <a:avLst/>
          </a:prstGeom>
          <a:solidFill>
            <a:srgbClr val="132E57"/>
          </a:solidFill>
        </p:spPr>
        <p:txBody>
          <a:bodyPr wrap="square" rtlCol="0">
            <a:spAutoFit/>
          </a:bodyPr>
          <a:lstStyle/>
          <a:p>
            <a:pPr lvl="0" fontAlgn="base">
              <a:spcBef>
                <a:spcPct val="0"/>
              </a:spcBef>
              <a:spcAft>
                <a:spcPct val="0"/>
              </a:spcAft>
            </a:pPr>
            <a:r>
              <a:rPr lang="en-US" sz="1100" b="1" dirty="0">
                <a:solidFill>
                  <a:schemeClr val="bg1"/>
                </a:solidFill>
                <a:ea typeface="ＭＳ Ｐゴシック" pitchFamily="34" charset="-128"/>
                <a:cs typeface="Arial" charset="0"/>
              </a:rPr>
              <a:t>Target C Revenue &amp; EBITDA</a:t>
            </a:r>
          </a:p>
        </p:txBody>
      </p:sp>
      <p:sp>
        <p:nvSpPr>
          <p:cNvPr id="37" name="TextBox 36">
            <a:extLst>
              <a:ext uri="{FF2B5EF4-FFF2-40B4-BE49-F238E27FC236}">
                <a16:creationId xmlns:a16="http://schemas.microsoft.com/office/drawing/2014/main" id="{93C0637C-E56B-474B-B2B6-ACE98B1DB4D6}"/>
              </a:ext>
            </a:extLst>
          </p:cNvPr>
          <p:cNvSpPr txBox="1"/>
          <p:nvPr/>
        </p:nvSpPr>
        <p:spPr>
          <a:xfrm>
            <a:off x="0" y="4686528"/>
            <a:ext cx="5257798" cy="1118255"/>
          </a:xfrm>
          <a:prstGeom prst="rect">
            <a:avLst/>
          </a:prstGeom>
          <a:noFill/>
        </p:spPr>
        <p:txBody>
          <a:bodyPr wrap="square" rtlCol="0">
            <a:spAutoFit/>
          </a:bodyPr>
          <a:lstStyle/>
          <a:p>
            <a:pPr marL="171450" lvl="0" indent="-171450" fontAlgn="base">
              <a:spcBef>
                <a:spcPts val="500"/>
              </a:spcBef>
              <a:spcAft>
                <a:spcPct val="0"/>
              </a:spcAft>
              <a:buClr>
                <a:srgbClr val="1E3448"/>
              </a:buClr>
              <a:buSzPct val="150000"/>
              <a:buFont typeface="Arial" panose="020B0604020202020204" pitchFamily="34" charset="0"/>
              <a:buChar char="•"/>
              <a:defRPr/>
            </a:pPr>
            <a:r>
              <a:rPr lang="en-CA" sz="1000" dirty="0"/>
              <a:t>Target C</a:t>
            </a:r>
          </a:p>
          <a:p>
            <a:pPr marL="171450" lvl="0" indent="-171450" fontAlgn="base">
              <a:spcBef>
                <a:spcPts val="500"/>
              </a:spcBef>
              <a:spcAft>
                <a:spcPct val="0"/>
              </a:spcAft>
              <a:buClr>
                <a:srgbClr val="1E3448"/>
              </a:buClr>
              <a:buSzPct val="150000"/>
              <a:buFont typeface="Arial" panose="020B0604020202020204" pitchFamily="34" charset="0"/>
              <a:buChar char="•"/>
              <a:defRPr/>
            </a:pPr>
            <a:endParaRPr lang="en-CA" sz="1000" dirty="0"/>
          </a:p>
          <a:p>
            <a:pPr marL="171450" lvl="0" indent="-171450" fontAlgn="base">
              <a:spcBef>
                <a:spcPts val="500"/>
              </a:spcBef>
              <a:spcAft>
                <a:spcPct val="0"/>
              </a:spcAft>
              <a:buClr>
                <a:srgbClr val="1E3448"/>
              </a:buClr>
              <a:buSzPct val="150000"/>
              <a:buFont typeface="Arial" panose="020B0604020202020204" pitchFamily="34" charset="0"/>
              <a:buChar char="•"/>
              <a:defRPr/>
            </a:pPr>
            <a:endParaRPr lang="en-CA" sz="1000" dirty="0"/>
          </a:p>
          <a:p>
            <a:pPr marL="171450" lvl="0" indent="-171450" fontAlgn="base">
              <a:spcBef>
                <a:spcPts val="500"/>
              </a:spcBef>
              <a:spcAft>
                <a:spcPct val="0"/>
              </a:spcAft>
              <a:buClr>
                <a:srgbClr val="1E3448"/>
              </a:buClr>
              <a:buSzPct val="150000"/>
              <a:buFont typeface="Arial" panose="020B0604020202020204" pitchFamily="34" charset="0"/>
              <a:buChar char="•"/>
              <a:defRPr/>
            </a:pPr>
            <a:endParaRPr lang="en-CA" sz="1000" dirty="0"/>
          </a:p>
          <a:p>
            <a:pPr marL="171450" lvl="0" indent="-171450" fontAlgn="base">
              <a:spcBef>
                <a:spcPts val="500"/>
              </a:spcBef>
              <a:spcAft>
                <a:spcPct val="0"/>
              </a:spcAft>
              <a:buClr>
                <a:srgbClr val="1E3448"/>
              </a:buClr>
              <a:buSzPct val="150000"/>
              <a:buFont typeface="Arial" panose="020B0604020202020204" pitchFamily="34" charset="0"/>
              <a:buChar char="•"/>
              <a:defRPr/>
            </a:pPr>
            <a:r>
              <a:rPr lang="en-CA" sz="1000" dirty="0"/>
              <a:t>Target D</a:t>
            </a:r>
          </a:p>
        </p:txBody>
      </p:sp>
      <p:sp>
        <p:nvSpPr>
          <p:cNvPr id="38" name="TextBox 37">
            <a:extLst>
              <a:ext uri="{FF2B5EF4-FFF2-40B4-BE49-F238E27FC236}">
                <a16:creationId xmlns:a16="http://schemas.microsoft.com/office/drawing/2014/main" id="{B4EC5D77-E0C9-4466-A4D3-1CB8AD960FCE}"/>
              </a:ext>
            </a:extLst>
          </p:cNvPr>
          <p:cNvSpPr txBox="1"/>
          <p:nvPr/>
        </p:nvSpPr>
        <p:spPr>
          <a:xfrm>
            <a:off x="7784248" y="4482415"/>
            <a:ext cx="5257798" cy="261610"/>
          </a:xfrm>
          <a:prstGeom prst="rect">
            <a:avLst/>
          </a:prstGeom>
          <a:solidFill>
            <a:srgbClr val="132E57"/>
          </a:solidFill>
        </p:spPr>
        <p:txBody>
          <a:bodyPr wrap="square" rtlCol="0">
            <a:spAutoFit/>
          </a:bodyPr>
          <a:lstStyle/>
          <a:p>
            <a:pPr lvl="0" fontAlgn="base">
              <a:spcBef>
                <a:spcPct val="0"/>
              </a:spcBef>
              <a:spcAft>
                <a:spcPct val="0"/>
              </a:spcAft>
            </a:pPr>
            <a:r>
              <a:rPr lang="en-AU" sz="1100" b="1" dirty="0">
                <a:solidFill>
                  <a:schemeClr val="bg1"/>
                </a:solidFill>
                <a:ea typeface="ＭＳ Ｐゴシック" pitchFamily="34" charset="-128"/>
                <a:cs typeface="Arial" charset="0"/>
              </a:rPr>
              <a:t>Target C Revenue &amp; EBITDA Forecast</a:t>
            </a:r>
            <a:endParaRPr lang="en-US" sz="1100" b="1" dirty="0">
              <a:solidFill>
                <a:schemeClr val="bg1"/>
              </a:solidFill>
              <a:ea typeface="ＭＳ Ｐゴシック" pitchFamily="34" charset="-128"/>
              <a:cs typeface="Arial" charset="0"/>
            </a:endParaRPr>
          </a:p>
        </p:txBody>
      </p:sp>
      <p:pic>
        <p:nvPicPr>
          <p:cNvPr id="39" name="Picture 38">
            <a:extLst>
              <a:ext uri="{FF2B5EF4-FFF2-40B4-BE49-F238E27FC236}">
                <a16:creationId xmlns:a16="http://schemas.microsoft.com/office/drawing/2014/main" id="{E3D4A47B-C897-43A3-B79C-41EAD5100B6E}"/>
              </a:ext>
            </a:extLst>
          </p:cNvPr>
          <p:cNvPicPr>
            <a:picLocks noChangeAspect="1"/>
          </p:cNvPicPr>
          <p:nvPr/>
        </p:nvPicPr>
        <p:blipFill>
          <a:blip r:embed="rId4"/>
          <a:stretch>
            <a:fillRect/>
          </a:stretch>
        </p:blipFill>
        <p:spPr>
          <a:xfrm>
            <a:off x="6324600" y="5101128"/>
            <a:ext cx="4287319" cy="1075343"/>
          </a:xfrm>
          <a:prstGeom prst="rect">
            <a:avLst/>
          </a:prstGeom>
        </p:spPr>
      </p:pic>
      <p:sp>
        <p:nvSpPr>
          <p:cNvPr id="2" name="Title 1">
            <a:extLst>
              <a:ext uri="{FF2B5EF4-FFF2-40B4-BE49-F238E27FC236}">
                <a16:creationId xmlns:a16="http://schemas.microsoft.com/office/drawing/2014/main" id="{D4FB88F6-5416-46B5-A423-01F3E5BDF258}"/>
              </a:ext>
            </a:extLst>
          </p:cNvPr>
          <p:cNvSpPr>
            <a:spLocks noGrp="1"/>
          </p:cNvSpPr>
          <p:nvPr>
            <p:ph type="title"/>
          </p:nvPr>
        </p:nvSpPr>
        <p:spPr/>
        <p:txBody>
          <a:bodyPr>
            <a:normAutofit/>
          </a:bodyPr>
          <a:lstStyle/>
          <a:p>
            <a:r>
              <a:rPr lang="en-CA" dirty="0"/>
              <a:t>Recommendation: Content/Production Focus</a:t>
            </a:r>
          </a:p>
        </p:txBody>
      </p:sp>
    </p:spTree>
    <p:extLst>
      <p:ext uri="{BB962C8B-B14F-4D97-AF65-F5344CB8AC3E}">
        <p14:creationId xmlns:p14="http://schemas.microsoft.com/office/powerpoint/2010/main" val="19178927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Team Overview</a:t>
            </a:r>
          </a:p>
        </p:txBody>
      </p:sp>
      <p:sp>
        <p:nvSpPr>
          <p:cNvPr id="3" name="Subtitle 2">
            <a:extLst>
              <a:ext uri="{FF2B5EF4-FFF2-40B4-BE49-F238E27FC236}">
                <a16:creationId xmlns:a16="http://schemas.microsoft.com/office/drawing/2014/main" id="{0E502CF3-90AD-429A-A862-788DBEA52010}"/>
              </a:ext>
            </a:extLst>
          </p:cNvPr>
          <p:cNvSpPr>
            <a:spLocks noGrp="1"/>
          </p:cNvSpPr>
          <p:nvPr>
            <p:ph type="subTitle" idx="1"/>
          </p:nvPr>
        </p:nvSpPr>
        <p:spPr/>
        <p:txBody>
          <a:bodyPr/>
          <a:lstStyle/>
          <a:p>
            <a:endParaRPr lang="en-CA"/>
          </a:p>
        </p:txBody>
      </p:sp>
    </p:spTree>
    <p:extLst>
      <p:ext uri="{BB962C8B-B14F-4D97-AF65-F5344CB8AC3E}">
        <p14:creationId xmlns:p14="http://schemas.microsoft.com/office/powerpoint/2010/main" val="673720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169F96-C586-4727-AF0E-D29F271FB5E9}"/>
              </a:ext>
            </a:extLst>
          </p:cNvPr>
          <p:cNvSpPr>
            <a:spLocks noGrp="1"/>
          </p:cNvSpPr>
          <p:nvPr>
            <p:ph type="title"/>
          </p:nvPr>
        </p:nvSpPr>
        <p:spPr/>
        <p:txBody>
          <a:bodyPr/>
          <a:lstStyle/>
          <a:p>
            <a:r>
              <a:rPr lang="en-CA" dirty="0"/>
              <a:t>Investment Banking Team</a:t>
            </a:r>
          </a:p>
        </p:txBody>
      </p:sp>
      <p:sp>
        <p:nvSpPr>
          <p:cNvPr id="21" name="Rectangle 1">
            <a:extLst>
              <a:ext uri="{FF2B5EF4-FFF2-40B4-BE49-F238E27FC236}">
                <a16:creationId xmlns:a16="http://schemas.microsoft.com/office/drawing/2014/main" id="{99F9DEED-8B01-4C9D-AF64-44CDF598117D}"/>
              </a:ext>
            </a:extLst>
          </p:cNvPr>
          <p:cNvSpPr>
            <a:spLocks noChangeArrowheads="1"/>
          </p:cNvSpPr>
          <p:nvPr/>
        </p:nvSpPr>
        <p:spPr bwMode="auto">
          <a:xfrm>
            <a:off x="370800" y="1534558"/>
            <a:ext cx="11451600" cy="93871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238123" lvl="1" indent="-171450" fontAlgn="base">
              <a:spcBef>
                <a:spcPct val="0"/>
              </a:spcBef>
              <a:spcAft>
                <a:spcPts val="300"/>
              </a:spcAft>
              <a:buClr>
                <a:srgbClr val="003399"/>
              </a:buClr>
              <a:buFont typeface="Wingdings" panose="05000000000000000000" pitchFamily="2" charset="2"/>
              <a:buChar char="§"/>
              <a:defRPr/>
            </a:pPr>
            <a:r>
              <a:rPr lang="en-US" sz="1000" dirty="0">
                <a:solidFill>
                  <a:srgbClr val="000000"/>
                </a:solidFill>
                <a:ea typeface="MS PGothic"/>
                <a:cs typeface="Arial"/>
              </a:rPr>
              <a:t>“Our team is composed of a comprehensive roster of experienced and knowledgeable seniors and juniors to execute this transaction”</a:t>
            </a:r>
          </a:p>
          <a:p>
            <a:pPr marL="695323" lvl="2" indent="-171450" fontAlgn="base">
              <a:spcBef>
                <a:spcPct val="0"/>
              </a:spcBef>
              <a:spcAft>
                <a:spcPts val="300"/>
              </a:spcAft>
              <a:buClr>
                <a:srgbClr val="003399"/>
              </a:buClr>
              <a:buFont typeface="Wingdings" panose="05000000000000000000" pitchFamily="2" charset="2"/>
              <a:buChar char="§"/>
              <a:defRPr/>
            </a:pPr>
            <a:r>
              <a:rPr lang="en-US" sz="1000" dirty="0">
                <a:solidFill>
                  <a:srgbClr val="000000"/>
                </a:solidFill>
                <a:ea typeface="MS PGothic"/>
                <a:cs typeface="Arial"/>
              </a:rPr>
              <a:t>(For sell-side pitchbooks: What previous transaction experience does the team have? What is their background and education? How many years experience in the industry? What previous relevant positions have the directors held?)</a:t>
            </a:r>
          </a:p>
          <a:p>
            <a:pPr marL="695323" lvl="2" indent="-171450" fontAlgn="base">
              <a:spcBef>
                <a:spcPct val="0"/>
              </a:spcBef>
              <a:spcAft>
                <a:spcPts val="300"/>
              </a:spcAft>
              <a:buClr>
                <a:srgbClr val="003399"/>
              </a:buClr>
              <a:buFont typeface="Wingdings" panose="05000000000000000000" pitchFamily="2" charset="2"/>
              <a:buChar char="§"/>
              <a:defRPr/>
            </a:pPr>
            <a:r>
              <a:rPr lang="en-US" sz="1000" dirty="0">
                <a:solidFill>
                  <a:srgbClr val="000000"/>
                </a:solidFill>
                <a:ea typeface="MS PGothic"/>
                <a:cs typeface="Arial"/>
              </a:rPr>
              <a:t>(For buy-side pitchbooks: How extensive are the personnel resources of the bank? What divisions of the bank can contribute to what element of the transaction? How can I contact the different individuals listed?)</a:t>
            </a:r>
          </a:p>
        </p:txBody>
      </p:sp>
      <p:graphicFrame>
        <p:nvGraphicFramePr>
          <p:cNvPr id="22" name="Table 21">
            <a:extLst>
              <a:ext uri="{FF2B5EF4-FFF2-40B4-BE49-F238E27FC236}">
                <a16:creationId xmlns:a16="http://schemas.microsoft.com/office/drawing/2014/main" id="{F034372A-1CBE-4AFC-8849-089F64FB1628}"/>
              </a:ext>
            </a:extLst>
          </p:cNvPr>
          <p:cNvGraphicFramePr>
            <a:graphicFrameLocks noGrp="1"/>
          </p:cNvGraphicFramePr>
          <p:nvPr>
            <p:extLst>
              <p:ext uri="{D42A27DB-BD31-4B8C-83A1-F6EECF244321}">
                <p14:modId xmlns:p14="http://schemas.microsoft.com/office/powerpoint/2010/main" val="3902564587"/>
              </p:ext>
            </p:extLst>
          </p:nvPr>
        </p:nvGraphicFramePr>
        <p:xfrm>
          <a:off x="1297432" y="2583968"/>
          <a:ext cx="3038470" cy="1099820"/>
        </p:xfrm>
        <a:graphic>
          <a:graphicData uri="http://schemas.openxmlformats.org/drawingml/2006/table">
            <a:tbl>
              <a:tblPr/>
              <a:tblGrid>
                <a:gridCol w="3038470">
                  <a:extLst>
                    <a:ext uri="{9D8B030D-6E8A-4147-A177-3AD203B41FA5}">
                      <a16:colId xmlns:a16="http://schemas.microsoft.com/office/drawing/2014/main" val="20000"/>
                    </a:ext>
                  </a:extLst>
                </a:gridCol>
              </a:tblGrid>
              <a:tr h="128964">
                <a:tc>
                  <a:txBody>
                    <a:bodyPr/>
                    <a:lstStyle/>
                    <a:p>
                      <a:pPr marL="0" marR="0" lvl="0" indent="0" algn="ctr" defTabSz="914400" rtl="0" eaLnBrk="1" fontAlgn="base" latinLnBrk="0" hangingPunct="1">
                        <a:lnSpc>
                          <a:spcPct val="100000"/>
                        </a:lnSpc>
                        <a:spcBef>
                          <a:spcPts val="500"/>
                        </a:spcBef>
                        <a:spcAft>
                          <a:spcPct val="0"/>
                        </a:spcAft>
                        <a:buClrTx/>
                        <a:buSzTx/>
                        <a:buFontTx/>
                        <a:buNone/>
                        <a:tabLst/>
                      </a:pPr>
                      <a:r>
                        <a:rPr kumimoji="0" lang="en-AU" sz="1100" b="1" i="0" u="none" strike="noStrike" cap="none" normalizeH="0" baseline="0" dirty="0">
                          <a:ln>
                            <a:noFill/>
                          </a:ln>
                          <a:solidFill>
                            <a:schemeClr val="bg1"/>
                          </a:solidFill>
                          <a:effectLst/>
                          <a:latin typeface="+mn-lt"/>
                          <a:ea typeface="ＭＳ Ｐゴシック" pitchFamily="34" charset="-128"/>
                          <a:cs typeface="Arial" charset="0"/>
                        </a:rPr>
                        <a:t>M&amp;A Group</a:t>
                      </a:r>
                      <a:endParaRPr kumimoji="0" lang="en-US" sz="1100" b="1" i="0" u="none" strike="noStrike" cap="none" normalizeH="0" baseline="0" dirty="0">
                        <a:ln>
                          <a:noFill/>
                        </a:ln>
                        <a:solidFill>
                          <a:schemeClr val="bg1"/>
                        </a:solidFill>
                        <a:effectLst/>
                        <a:latin typeface="+mn-lt"/>
                        <a:ea typeface="ＭＳ Ｐゴシック" pitchFamily="34" charset="-128"/>
                        <a:cs typeface="Arial" charset="0"/>
                      </a:endParaRPr>
                    </a:p>
                  </a:txBody>
                  <a:tcPr marL="73152" marR="73152" anchor="ctr" horzOverflow="overflow">
                    <a:lnL w="381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817608">
                <a:tc>
                  <a:txBody>
                    <a:bodyPr/>
                    <a:lstStyle/>
                    <a:p>
                      <a:pPr marL="0" marR="0" lvl="0" indent="0" algn="ctr" defTabSz="914400" rtl="0" eaLnBrk="1" fontAlgn="base" latinLnBrk="0" hangingPunct="1">
                        <a:lnSpc>
                          <a:spcPct val="100000"/>
                        </a:lnSpc>
                        <a:spcBef>
                          <a:spcPts val="0"/>
                        </a:spcBef>
                        <a:spcAft>
                          <a:spcPct val="0"/>
                        </a:spcAft>
                        <a:buClr>
                          <a:srgbClr val="1E3448"/>
                        </a:buClr>
                        <a:buSzTx/>
                        <a:buFont typeface="Wingdings" panose="05000000000000000000" pitchFamily="2" charset="2"/>
                        <a:buNone/>
                        <a:tabLst/>
                      </a:pPr>
                      <a:r>
                        <a:rPr kumimoji="0" lang="en-US" sz="1000" b="0" i="0" u="none" strike="noStrike" cap="none" normalizeH="0" baseline="0" dirty="0">
                          <a:ln>
                            <a:noFill/>
                          </a:ln>
                          <a:solidFill>
                            <a:schemeClr val="tx1"/>
                          </a:solidFill>
                          <a:effectLst/>
                          <a:latin typeface="+mn-lt"/>
                          <a:ea typeface="ＭＳ Ｐゴシック" pitchFamily="34" charset="-128"/>
                          <a:cs typeface="Arial" charset="0"/>
                        </a:rPr>
                        <a:t>First Last Name – Position, Head of, Group</a:t>
                      </a:r>
                    </a:p>
                    <a:p>
                      <a:pPr marL="0" marR="0" lvl="0" indent="0" algn="ctr" defTabSz="914400" rtl="0" eaLnBrk="1" fontAlgn="base" latinLnBrk="0" hangingPunct="1">
                        <a:lnSpc>
                          <a:spcPct val="100000"/>
                        </a:lnSpc>
                        <a:spcBef>
                          <a:spcPts val="0"/>
                        </a:spcBef>
                        <a:spcAft>
                          <a:spcPct val="0"/>
                        </a:spcAft>
                        <a:buClr>
                          <a:srgbClr val="1E3448"/>
                        </a:buClr>
                        <a:buSzTx/>
                        <a:buFont typeface="Wingdings" panose="05000000000000000000" pitchFamily="2" charset="2"/>
                        <a:buNone/>
                        <a:tabLst/>
                      </a:pPr>
                      <a:r>
                        <a:rPr kumimoji="0" lang="en-US" sz="1000" b="0" i="0" u="none" strike="noStrike" cap="none" normalizeH="0" baseline="0" dirty="0">
                          <a:ln>
                            <a:noFill/>
                          </a:ln>
                          <a:solidFill>
                            <a:schemeClr val="tx1"/>
                          </a:solidFill>
                          <a:effectLst/>
                          <a:latin typeface="+mn-lt"/>
                          <a:ea typeface="ＭＳ Ｐゴシック" pitchFamily="34" charset="-128"/>
                          <a:cs typeface="Arial" charset="0"/>
                        </a:rPr>
                        <a:t>Phone Number</a:t>
                      </a:r>
                    </a:p>
                    <a:p>
                      <a:pPr marL="0" marR="0" lvl="0" indent="0" algn="ctr" defTabSz="914400" rtl="0" eaLnBrk="1" fontAlgn="base" latinLnBrk="0" hangingPunct="1">
                        <a:lnSpc>
                          <a:spcPct val="100000"/>
                        </a:lnSpc>
                        <a:spcBef>
                          <a:spcPts val="0"/>
                        </a:spcBef>
                        <a:spcAft>
                          <a:spcPct val="0"/>
                        </a:spcAft>
                        <a:buClr>
                          <a:srgbClr val="1E3448"/>
                        </a:buClr>
                        <a:buSzTx/>
                        <a:buFont typeface="Wingdings" panose="05000000000000000000" pitchFamily="2" charset="2"/>
                        <a:buNone/>
                        <a:tabLst/>
                      </a:pPr>
                      <a:r>
                        <a:rPr kumimoji="0" lang="en-US" sz="1000" b="0" i="0" u="none" strike="noStrike" cap="none" normalizeH="0" baseline="0" dirty="0">
                          <a:ln>
                            <a:noFill/>
                          </a:ln>
                          <a:solidFill>
                            <a:schemeClr val="tx1"/>
                          </a:solidFill>
                          <a:effectLst/>
                          <a:latin typeface="+mn-lt"/>
                          <a:ea typeface="ＭＳ Ｐゴシック" pitchFamily="34" charset="-128"/>
                          <a:cs typeface="Arial" charset="0"/>
                        </a:rPr>
                        <a:t>Email Address</a:t>
                      </a:r>
                    </a:p>
                    <a:p>
                      <a:pPr marL="0" marR="0" lvl="0" indent="0" algn="ctr" defTabSz="914400" rtl="0" eaLnBrk="1" fontAlgn="base" latinLnBrk="0" hangingPunct="1">
                        <a:lnSpc>
                          <a:spcPct val="100000"/>
                        </a:lnSpc>
                        <a:spcBef>
                          <a:spcPts val="500"/>
                        </a:spcBef>
                        <a:spcAft>
                          <a:spcPct val="0"/>
                        </a:spcAft>
                        <a:buClr>
                          <a:srgbClr val="1E3448"/>
                        </a:buClr>
                        <a:buSzTx/>
                        <a:buFont typeface="Wingdings" panose="05000000000000000000" pitchFamily="2" charset="2"/>
                        <a:buNone/>
                        <a:tabLst/>
                      </a:pPr>
                      <a:endParaRPr kumimoji="0" lang="en-US" sz="900" b="0" i="0" u="none" strike="noStrike" cap="none" normalizeH="0" baseline="0" dirty="0">
                        <a:ln>
                          <a:noFill/>
                        </a:ln>
                        <a:solidFill>
                          <a:schemeClr val="tx1"/>
                        </a:solidFill>
                        <a:effectLst/>
                        <a:latin typeface="+mn-lt"/>
                        <a:ea typeface="ＭＳ Ｐゴシック" pitchFamily="34" charset="-128"/>
                        <a:cs typeface="Arial" charset="0"/>
                      </a:endParaRPr>
                    </a:p>
                  </a:txBody>
                  <a:tcPr marL="45720" marT="91440" marB="91440" horzOverflow="overflow">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24" name="Table 23">
            <a:extLst>
              <a:ext uri="{FF2B5EF4-FFF2-40B4-BE49-F238E27FC236}">
                <a16:creationId xmlns:a16="http://schemas.microsoft.com/office/drawing/2014/main" id="{19AB87C9-A1E1-40E0-95E6-D28AE821B5F2}"/>
              </a:ext>
            </a:extLst>
          </p:cNvPr>
          <p:cNvGraphicFramePr>
            <a:graphicFrameLocks noGrp="1"/>
          </p:cNvGraphicFramePr>
          <p:nvPr>
            <p:extLst/>
          </p:nvPr>
        </p:nvGraphicFramePr>
        <p:xfrm>
          <a:off x="4591765" y="2583968"/>
          <a:ext cx="3038470" cy="1099820"/>
        </p:xfrm>
        <a:graphic>
          <a:graphicData uri="http://schemas.openxmlformats.org/drawingml/2006/table">
            <a:tbl>
              <a:tblPr/>
              <a:tblGrid>
                <a:gridCol w="3038470">
                  <a:extLst>
                    <a:ext uri="{9D8B030D-6E8A-4147-A177-3AD203B41FA5}">
                      <a16:colId xmlns:a16="http://schemas.microsoft.com/office/drawing/2014/main" val="20000"/>
                    </a:ext>
                  </a:extLst>
                </a:gridCol>
              </a:tblGrid>
              <a:tr h="128964">
                <a:tc>
                  <a:txBody>
                    <a:bodyPr/>
                    <a:lstStyle/>
                    <a:p>
                      <a:pPr marL="0" marR="0" lvl="0" indent="0" algn="ctr" defTabSz="914400" rtl="0" eaLnBrk="1" fontAlgn="base" latinLnBrk="0" hangingPunct="1">
                        <a:lnSpc>
                          <a:spcPct val="100000"/>
                        </a:lnSpc>
                        <a:spcBef>
                          <a:spcPts val="500"/>
                        </a:spcBef>
                        <a:spcAft>
                          <a:spcPct val="0"/>
                        </a:spcAft>
                        <a:buClrTx/>
                        <a:buSzTx/>
                        <a:buFontTx/>
                        <a:buNone/>
                        <a:tabLst/>
                      </a:pPr>
                      <a:r>
                        <a:rPr kumimoji="0" lang="en-AU" sz="1100" b="1" i="0" u="none" strike="noStrike" cap="none" normalizeH="0" baseline="0" dirty="0">
                          <a:ln>
                            <a:noFill/>
                          </a:ln>
                          <a:solidFill>
                            <a:schemeClr val="bg1"/>
                          </a:solidFill>
                          <a:effectLst/>
                          <a:latin typeface="+mn-lt"/>
                          <a:ea typeface="ＭＳ Ｐゴシック" pitchFamily="34" charset="-128"/>
                          <a:cs typeface="Arial" charset="0"/>
                        </a:rPr>
                        <a:t>Equity Capital Markets</a:t>
                      </a:r>
                      <a:endParaRPr kumimoji="0" lang="en-US" sz="1100" b="1" i="0" u="none" strike="noStrike" cap="none" normalizeH="0" baseline="0" dirty="0">
                        <a:ln>
                          <a:noFill/>
                        </a:ln>
                        <a:solidFill>
                          <a:schemeClr val="bg1"/>
                        </a:solidFill>
                        <a:effectLst/>
                        <a:latin typeface="+mn-lt"/>
                        <a:ea typeface="ＭＳ Ｐゴシック" pitchFamily="34" charset="-128"/>
                        <a:cs typeface="Arial" charset="0"/>
                      </a:endParaRPr>
                    </a:p>
                  </a:txBody>
                  <a:tcPr marL="73152" marR="73152" anchor="ctr" horzOverflow="overflow">
                    <a:lnL w="381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817608">
                <a:tc>
                  <a:txBody>
                    <a:bodyPr/>
                    <a:lstStyle/>
                    <a:p>
                      <a:pPr marL="0" marR="0" lvl="0" indent="0" algn="ctr" defTabSz="914400" rtl="0" eaLnBrk="1" fontAlgn="base" latinLnBrk="0" hangingPunct="1">
                        <a:lnSpc>
                          <a:spcPct val="100000"/>
                        </a:lnSpc>
                        <a:spcBef>
                          <a:spcPts val="0"/>
                        </a:spcBef>
                        <a:spcAft>
                          <a:spcPct val="0"/>
                        </a:spcAft>
                        <a:buClr>
                          <a:srgbClr val="1E3448"/>
                        </a:buClr>
                        <a:buSzTx/>
                        <a:buFont typeface="Wingdings" panose="05000000000000000000" pitchFamily="2" charset="2"/>
                        <a:buNone/>
                        <a:tabLst/>
                      </a:pPr>
                      <a:r>
                        <a:rPr kumimoji="0" lang="en-US" sz="1000" b="0" i="0" u="none" strike="noStrike" cap="none" normalizeH="0" baseline="0" dirty="0">
                          <a:ln>
                            <a:noFill/>
                          </a:ln>
                          <a:solidFill>
                            <a:schemeClr val="tx1"/>
                          </a:solidFill>
                          <a:effectLst/>
                          <a:latin typeface="+mn-lt"/>
                          <a:ea typeface="ＭＳ Ｐゴシック" pitchFamily="34" charset="-128"/>
                          <a:cs typeface="Arial" charset="0"/>
                        </a:rPr>
                        <a:t>First Last Name – Position, Head of, Group</a:t>
                      </a:r>
                    </a:p>
                    <a:p>
                      <a:pPr marL="0" marR="0" lvl="0" indent="0" algn="ctr" defTabSz="914400" rtl="0" eaLnBrk="1" fontAlgn="base" latinLnBrk="0" hangingPunct="1">
                        <a:lnSpc>
                          <a:spcPct val="100000"/>
                        </a:lnSpc>
                        <a:spcBef>
                          <a:spcPts val="0"/>
                        </a:spcBef>
                        <a:spcAft>
                          <a:spcPct val="0"/>
                        </a:spcAft>
                        <a:buClr>
                          <a:srgbClr val="1E3448"/>
                        </a:buClr>
                        <a:buSzTx/>
                        <a:buFont typeface="Wingdings" panose="05000000000000000000" pitchFamily="2" charset="2"/>
                        <a:buNone/>
                        <a:tabLst/>
                      </a:pPr>
                      <a:r>
                        <a:rPr kumimoji="0" lang="en-US" sz="1000" b="0" i="0" u="none" strike="noStrike" cap="none" normalizeH="0" baseline="0" dirty="0">
                          <a:ln>
                            <a:noFill/>
                          </a:ln>
                          <a:solidFill>
                            <a:schemeClr val="tx1"/>
                          </a:solidFill>
                          <a:effectLst/>
                          <a:latin typeface="+mn-lt"/>
                          <a:ea typeface="ＭＳ Ｐゴシック" pitchFamily="34" charset="-128"/>
                          <a:cs typeface="Arial" charset="0"/>
                        </a:rPr>
                        <a:t>Phone Number</a:t>
                      </a:r>
                    </a:p>
                    <a:p>
                      <a:pPr marL="0" marR="0" lvl="0" indent="0" algn="ctr" defTabSz="914400" rtl="0" eaLnBrk="1" fontAlgn="base" latinLnBrk="0" hangingPunct="1">
                        <a:lnSpc>
                          <a:spcPct val="100000"/>
                        </a:lnSpc>
                        <a:spcBef>
                          <a:spcPts val="0"/>
                        </a:spcBef>
                        <a:spcAft>
                          <a:spcPct val="0"/>
                        </a:spcAft>
                        <a:buClr>
                          <a:srgbClr val="1E3448"/>
                        </a:buClr>
                        <a:buSzTx/>
                        <a:buFont typeface="Wingdings" panose="05000000000000000000" pitchFamily="2" charset="2"/>
                        <a:buNone/>
                        <a:tabLst/>
                      </a:pPr>
                      <a:r>
                        <a:rPr kumimoji="0" lang="en-US" sz="1000" b="0" i="0" u="none" strike="noStrike" cap="none" normalizeH="0" baseline="0" dirty="0">
                          <a:ln>
                            <a:noFill/>
                          </a:ln>
                          <a:solidFill>
                            <a:schemeClr val="tx1"/>
                          </a:solidFill>
                          <a:effectLst/>
                          <a:latin typeface="+mn-lt"/>
                          <a:ea typeface="ＭＳ Ｐゴシック" pitchFamily="34" charset="-128"/>
                          <a:cs typeface="Arial" charset="0"/>
                        </a:rPr>
                        <a:t>Email Address</a:t>
                      </a:r>
                    </a:p>
                    <a:p>
                      <a:pPr marL="114300" marR="0" lvl="0" indent="-114300" algn="l" defTabSz="914400" rtl="0" eaLnBrk="1" fontAlgn="base" latinLnBrk="0" hangingPunct="1">
                        <a:lnSpc>
                          <a:spcPct val="100000"/>
                        </a:lnSpc>
                        <a:spcBef>
                          <a:spcPts val="500"/>
                        </a:spcBef>
                        <a:spcAft>
                          <a:spcPct val="0"/>
                        </a:spcAft>
                        <a:buClr>
                          <a:srgbClr val="1E3448"/>
                        </a:buClr>
                        <a:buSzTx/>
                        <a:buFont typeface="Wingdings" panose="05000000000000000000" pitchFamily="2" charset="2"/>
                        <a:buChar char="§"/>
                        <a:tabLst/>
                      </a:pPr>
                      <a:endParaRPr kumimoji="0" lang="en-US" sz="900" b="0" i="0" u="none" strike="noStrike" cap="none" normalizeH="0" baseline="0" dirty="0">
                        <a:ln>
                          <a:noFill/>
                        </a:ln>
                        <a:solidFill>
                          <a:schemeClr val="tx1"/>
                        </a:solidFill>
                        <a:effectLst/>
                        <a:latin typeface="+mn-lt"/>
                        <a:ea typeface="ＭＳ Ｐゴシック" pitchFamily="34" charset="-128"/>
                        <a:cs typeface="Arial" charset="0"/>
                      </a:endParaRPr>
                    </a:p>
                  </a:txBody>
                  <a:tcPr marL="45720" marT="91440" marB="91440" horzOverflow="overflow">
                    <a:lnL w="381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25" name="Table 24">
            <a:extLst>
              <a:ext uri="{FF2B5EF4-FFF2-40B4-BE49-F238E27FC236}">
                <a16:creationId xmlns:a16="http://schemas.microsoft.com/office/drawing/2014/main" id="{87B4839E-AAF3-4F96-8207-167CA917DD38}"/>
              </a:ext>
            </a:extLst>
          </p:cNvPr>
          <p:cNvGraphicFramePr>
            <a:graphicFrameLocks noGrp="1"/>
          </p:cNvGraphicFramePr>
          <p:nvPr>
            <p:extLst>
              <p:ext uri="{D42A27DB-BD31-4B8C-83A1-F6EECF244321}">
                <p14:modId xmlns:p14="http://schemas.microsoft.com/office/powerpoint/2010/main" val="3290649417"/>
              </p:ext>
            </p:extLst>
          </p:nvPr>
        </p:nvGraphicFramePr>
        <p:xfrm>
          <a:off x="7919708" y="2583968"/>
          <a:ext cx="3038470" cy="1099820"/>
        </p:xfrm>
        <a:graphic>
          <a:graphicData uri="http://schemas.openxmlformats.org/drawingml/2006/table">
            <a:tbl>
              <a:tblPr/>
              <a:tblGrid>
                <a:gridCol w="3038470">
                  <a:extLst>
                    <a:ext uri="{9D8B030D-6E8A-4147-A177-3AD203B41FA5}">
                      <a16:colId xmlns:a16="http://schemas.microsoft.com/office/drawing/2014/main" val="20000"/>
                    </a:ext>
                  </a:extLst>
                </a:gridCol>
              </a:tblGrid>
              <a:tr h="128964">
                <a:tc>
                  <a:txBody>
                    <a:bodyPr/>
                    <a:lstStyle/>
                    <a:p>
                      <a:pPr marL="0" marR="0" lvl="0" indent="0" algn="ctr" defTabSz="914400" rtl="0" eaLnBrk="1" fontAlgn="base" latinLnBrk="0" hangingPunct="1">
                        <a:lnSpc>
                          <a:spcPct val="100000"/>
                        </a:lnSpc>
                        <a:spcBef>
                          <a:spcPts val="500"/>
                        </a:spcBef>
                        <a:spcAft>
                          <a:spcPct val="0"/>
                        </a:spcAft>
                        <a:buClrTx/>
                        <a:buSzTx/>
                        <a:buFontTx/>
                        <a:buNone/>
                        <a:tabLst/>
                      </a:pPr>
                      <a:r>
                        <a:rPr kumimoji="0" lang="en-AU" sz="1100" b="1" i="0" u="none" strike="noStrike" cap="none" normalizeH="0" baseline="0" dirty="0">
                          <a:ln>
                            <a:noFill/>
                          </a:ln>
                          <a:solidFill>
                            <a:schemeClr val="bg1"/>
                          </a:solidFill>
                          <a:effectLst/>
                          <a:latin typeface="+mn-lt"/>
                          <a:ea typeface="ＭＳ Ｐゴシック" pitchFamily="34" charset="-128"/>
                          <a:cs typeface="Arial" charset="0"/>
                        </a:rPr>
                        <a:t>Debt Capital Markets</a:t>
                      </a:r>
                      <a:endParaRPr kumimoji="0" lang="en-US" sz="1100" b="1" i="0" u="none" strike="noStrike" cap="none" normalizeH="0" baseline="0" dirty="0">
                        <a:ln>
                          <a:noFill/>
                        </a:ln>
                        <a:solidFill>
                          <a:schemeClr val="bg1"/>
                        </a:solidFill>
                        <a:effectLst/>
                        <a:latin typeface="+mn-lt"/>
                        <a:ea typeface="ＭＳ Ｐゴシック" pitchFamily="34" charset="-128"/>
                        <a:cs typeface="Arial" charset="0"/>
                      </a:endParaRPr>
                    </a:p>
                  </a:txBody>
                  <a:tcPr marL="73152" marR="73152" anchor="ctr" horzOverflow="overflow">
                    <a:lnL w="381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817608">
                <a:tc>
                  <a:txBody>
                    <a:bodyPr/>
                    <a:lstStyle/>
                    <a:p>
                      <a:pPr marL="0" marR="0" lvl="0" indent="0" algn="ctr" defTabSz="914400" rtl="0" eaLnBrk="1" fontAlgn="base" latinLnBrk="0" hangingPunct="1">
                        <a:lnSpc>
                          <a:spcPct val="100000"/>
                        </a:lnSpc>
                        <a:spcBef>
                          <a:spcPts val="0"/>
                        </a:spcBef>
                        <a:spcAft>
                          <a:spcPct val="0"/>
                        </a:spcAft>
                        <a:buClr>
                          <a:srgbClr val="1E3448"/>
                        </a:buClr>
                        <a:buSzTx/>
                        <a:buFont typeface="Wingdings" panose="05000000000000000000" pitchFamily="2" charset="2"/>
                        <a:buNone/>
                        <a:tabLst/>
                      </a:pPr>
                      <a:r>
                        <a:rPr kumimoji="0" lang="en-US" sz="1000" b="0" i="0" u="none" strike="noStrike" cap="none" normalizeH="0" baseline="0" dirty="0">
                          <a:ln>
                            <a:noFill/>
                          </a:ln>
                          <a:solidFill>
                            <a:schemeClr val="tx1"/>
                          </a:solidFill>
                          <a:effectLst/>
                          <a:latin typeface="+mn-lt"/>
                          <a:ea typeface="ＭＳ Ｐゴシック" pitchFamily="34" charset="-128"/>
                          <a:cs typeface="Arial" charset="0"/>
                        </a:rPr>
                        <a:t>First Last Name – Position, Head of, Group</a:t>
                      </a:r>
                    </a:p>
                    <a:p>
                      <a:pPr marL="0" marR="0" lvl="0" indent="0" algn="ctr" defTabSz="914400" rtl="0" eaLnBrk="1" fontAlgn="base" latinLnBrk="0" hangingPunct="1">
                        <a:lnSpc>
                          <a:spcPct val="100000"/>
                        </a:lnSpc>
                        <a:spcBef>
                          <a:spcPts val="0"/>
                        </a:spcBef>
                        <a:spcAft>
                          <a:spcPct val="0"/>
                        </a:spcAft>
                        <a:buClr>
                          <a:srgbClr val="1E3448"/>
                        </a:buClr>
                        <a:buSzTx/>
                        <a:buFont typeface="Wingdings" panose="05000000000000000000" pitchFamily="2" charset="2"/>
                        <a:buNone/>
                        <a:tabLst/>
                      </a:pPr>
                      <a:r>
                        <a:rPr kumimoji="0" lang="en-US" sz="1000" b="0" i="0" u="none" strike="noStrike" cap="none" normalizeH="0" baseline="0" dirty="0">
                          <a:ln>
                            <a:noFill/>
                          </a:ln>
                          <a:solidFill>
                            <a:schemeClr val="tx1"/>
                          </a:solidFill>
                          <a:effectLst/>
                          <a:latin typeface="+mn-lt"/>
                          <a:ea typeface="ＭＳ Ｐゴシック" pitchFamily="34" charset="-128"/>
                          <a:cs typeface="Arial" charset="0"/>
                        </a:rPr>
                        <a:t>Phone Number</a:t>
                      </a:r>
                    </a:p>
                    <a:p>
                      <a:pPr marL="0" marR="0" lvl="0" indent="0" algn="ctr" defTabSz="914400" rtl="0" eaLnBrk="1" fontAlgn="base" latinLnBrk="0" hangingPunct="1">
                        <a:lnSpc>
                          <a:spcPct val="100000"/>
                        </a:lnSpc>
                        <a:spcBef>
                          <a:spcPts val="0"/>
                        </a:spcBef>
                        <a:spcAft>
                          <a:spcPct val="0"/>
                        </a:spcAft>
                        <a:buClr>
                          <a:srgbClr val="1E3448"/>
                        </a:buClr>
                        <a:buSzTx/>
                        <a:buFont typeface="Wingdings" panose="05000000000000000000" pitchFamily="2" charset="2"/>
                        <a:buNone/>
                        <a:tabLst/>
                      </a:pPr>
                      <a:r>
                        <a:rPr kumimoji="0" lang="en-US" sz="1000" b="0" i="0" u="none" strike="noStrike" cap="none" normalizeH="0" baseline="0" dirty="0">
                          <a:ln>
                            <a:noFill/>
                          </a:ln>
                          <a:solidFill>
                            <a:schemeClr val="tx1"/>
                          </a:solidFill>
                          <a:effectLst/>
                          <a:latin typeface="+mn-lt"/>
                          <a:ea typeface="ＭＳ Ｐゴシック" pitchFamily="34" charset="-128"/>
                          <a:cs typeface="Arial" charset="0"/>
                        </a:rPr>
                        <a:t>Email Address</a:t>
                      </a:r>
                    </a:p>
                    <a:p>
                      <a:pPr marL="114300" marR="0" lvl="0" indent="-114300" algn="l" defTabSz="914400" rtl="0" eaLnBrk="1" fontAlgn="base" latinLnBrk="0" hangingPunct="1">
                        <a:lnSpc>
                          <a:spcPct val="100000"/>
                        </a:lnSpc>
                        <a:spcBef>
                          <a:spcPts val="500"/>
                        </a:spcBef>
                        <a:spcAft>
                          <a:spcPct val="0"/>
                        </a:spcAft>
                        <a:buClr>
                          <a:srgbClr val="1E3448"/>
                        </a:buClr>
                        <a:buSzTx/>
                        <a:buFont typeface="Wingdings" panose="05000000000000000000" pitchFamily="2" charset="2"/>
                        <a:buChar char="§"/>
                        <a:tabLst/>
                      </a:pPr>
                      <a:endParaRPr kumimoji="0" lang="en-US" sz="900" b="0" i="0" u="none" strike="noStrike" cap="none" normalizeH="0" baseline="0" dirty="0">
                        <a:ln>
                          <a:noFill/>
                        </a:ln>
                        <a:solidFill>
                          <a:schemeClr val="tx1"/>
                        </a:solidFill>
                        <a:effectLst/>
                        <a:latin typeface="+mn-lt"/>
                        <a:ea typeface="ＭＳ Ｐゴシック" pitchFamily="34" charset="-128"/>
                        <a:cs typeface="Arial" charset="0"/>
                      </a:endParaRPr>
                    </a:p>
                  </a:txBody>
                  <a:tcPr marL="45720" marT="91440" marB="91440" horzOverflow="overflow">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26" name="Table 25">
            <a:extLst>
              <a:ext uri="{FF2B5EF4-FFF2-40B4-BE49-F238E27FC236}">
                <a16:creationId xmlns:a16="http://schemas.microsoft.com/office/drawing/2014/main" id="{1990DBE8-29DF-4186-B42B-2AEC03FDAA10}"/>
              </a:ext>
            </a:extLst>
          </p:cNvPr>
          <p:cNvGraphicFramePr>
            <a:graphicFrameLocks noGrp="1"/>
          </p:cNvGraphicFramePr>
          <p:nvPr>
            <p:extLst>
              <p:ext uri="{D42A27DB-BD31-4B8C-83A1-F6EECF244321}">
                <p14:modId xmlns:p14="http://schemas.microsoft.com/office/powerpoint/2010/main" val="3632060083"/>
              </p:ext>
            </p:extLst>
          </p:nvPr>
        </p:nvGraphicFramePr>
        <p:xfrm>
          <a:off x="1297432" y="3707877"/>
          <a:ext cx="3038470" cy="1099820"/>
        </p:xfrm>
        <a:graphic>
          <a:graphicData uri="http://schemas.openxmlformats.org/drawingml/2006/table">
            <a:tbl>
              <a:tblPr/>
              <a:tblGrid>
                <a:gridCol w="3038470">
                  <a:extLst>
                    <a:ext uri="{9D8B030D-6E8A-4147-A177-3AD203B41FA5}">
                      <a16:colId xmlns:a16="http://schemas.microsoft.com/office/drawing/2014/main" val="20000"/>
                    </a:ext>
                  </a:extLst>
                </a:gridCol>
              </a:tblGrid>
              <a:tr h="128964">
                <a:tc>
                  <a:txBody>
                    <a:bodyPr/>
                    <a:lstStyle/>
                    <a:p>
                      <a:pPr marL="0" marR="0" lvl="0" indent="0" algn="ctr" defTabSz="914400" rtl="0" eaLnBrk="1" fontAlgn="base" latinLnBrk="0" hangingPunct="1">
                        <a:lnSpc>
                          <a:spcPct val="100000"/>
                        </a:lnSpc>
                        <a:spcBef>
                          <a:spcPts val="500"/>
                        </a:spcBef>
                        <a:spcAft>
                          <a:spcPct val="0"/>
                        </a:spcAft>
                        <a:buClrTx/>
                        <a:buSzTx/>
                        <a:buFontTx/>
                        <a:buNone/>
                        <a:tabLst/>
                      </a:pPr>
                      <a:r>
                        <a:rPr kumimoji="0" lang="en-AU" sz="1100" b="1" i="0" u="none" strike="noStrike" cap="none" normalizeH="0" baseline="0" dirty="0">
                          <a:ln>
                            <a:noFill/>
                          </a:ln>
                          <a:solidFill>
                            <a:schemeClr val="bg1"/>
                          </a:solidFill>
                          <a:effectLst/>
                          <a:latin typeface="+mn-lt"/>
                          <a:ea typeface="ＭＳ Ｐゴシック" pitchFamily="34" charset="-128"/>
                          <a:cs typeface="Arial" charset="0"/>
                        </a:rPr>
                        <a:t>Industry Group</a:t>
                      </a:r>
                      <a:endParaRPr kumimoji="0" lang="en-US" sz="1100" b="1" i="0" u="none" strike="noStrike" cap="none" normalizeH="0" baseline="0" dirty="0">
                        <a:ln>
                          <a:noFill/>
                        </a:ln>
                        <a:solidFill>
                          <a:schemeClr val="bg1"/>
                        </a:solidFill>
                        <a:effectLst/>
                        <a:latin typeface="+mn-lt"/>
                        <a:ea typeface="ＭＳ Ｐゴシック" pitchFamily="34" charset="-128"/>
                        <a:cs typeface="Arial" charset="0"/>
                      </a:endParaRPr>
                    </a:p>
                  </a:txBody>
                  <a:tcPr marL="73152" marR="73152" anchor="ctr" horzOverflow="overflow">
                    <a:lnL w="381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817608">
                <a:tc>
                  <a:txBody>
                    <a:bodyPr/>
                    <a:lstStyle/>
                    <a:p>
                      <a:pPr marL="0" marR="0" lvl="0" indent="0" algn="ctr" defTabSz="914400" rtl="0" eaLnBrk="1" fontAlgn="base" latinLnBrk="0" hangingPunct="1">
                        <a:lnSpc>
                          <a:spcPct val="100000"/>
                        </a:lnSpc>
                        <a:spcBef>
                          <a:spcPts val="0"/>
                        </a:spcBef>
                        <a:spcAft>
                          <a:spcPct val="0"/>
                        </a:spcAft>
                        <a:buClr>
                          <a:srgbClr val="1E3448"/>
                        </a:buClr>
                        <a:buSzTx/>
                        <a:buFont typeface="Wingdings" panose="05000000000000000000" pitchFamily="2" charset="2"/>
                        <a:buNone/>
                        <a:tabLst/>
                      </a:pPr>
                      <a:r>
                        <a:rPr kumimoji="0" lang="en-US" sz="1000" b="0" i="0" u="none" strike="noStrike" cap="none" normalizeH="0" baseline="0" dirty="0">
                          <a:ln>
                            <a:noFill/>
                          </a:ln>
                          <a:solidFill>
                            <a:schemeClr val="tx1"/>
                          </a:solidFill>
                          <a:effectLst/>
                          <a:latin typeface="+mn-lt"/>
                          <a:ea typeface="ＭＳ Ｐゴシック" pitchFamily="34" charset="-128"/>
                          <a:cs typeface="Arial" charset="0"/>
                        </a:rPr>
                        <a:t>First Last Name – Position, Head of, Group</a:t>
                      </a:r>
                    </a:p>
                    <a:p>
                      <a:pPr marL="0" marR="0" lvl="0" indent="0" algn="ctr" defTabSz="914400" rtl="0" eaLnBrk="1" fontAlgn="base" latinLnBrk="0" hangingPunct="1">
                        <a:lnSpc>
                          <a:spcPct val="100000"/>
                        </a:lnSpc>
                        <a:spcBef>
                          <a:spcPts val="0"/>
                        </a:spcBef>
                        <a:spcAft>
                          <a:spcPct val="0"/>
                        </a:spcAft>
                        <a:buClr>
                          <a:srgbClr val="1E3448"/>
                        </a:buClr>
                        <a:buSzTx/>
                        <a:buFont typeface="Wingdings" panose="05000000000000000000" pitchFamily="2" charset="2"/>
                        <a:buNone/>
                        <a:tabLst/>
                      </a:pPr>
                      <a:r>
                        <a:rPr kumimoji="0" lang="en-US" sz="1000" b="0" i="0" u="none" strike="noStrike" cap="none" normalizeH="0" baseline="0" dirty="0">
                          <a:ln>
                            <a:noFill/>
                          </a:ln>
                          <a:solidFill>
                            <a:schemeClr val="tx1"/>
                          </a:solidFill>
                          <a:effectLst/>
                          <a:latin typeface="+mn-lt"/>
                          <a:ea typeface="ＭＳ Ｐゴシック" pitchFamily="34" charset="-128"/>
                          <a:cs typeface="Arial" charset="0"/>
                        </a:rPr>
                        <a:t>Phone Number</a:t>
                      </a:r>
                    </a:p>
                    <a:p>
                      <a:pPr marL="0" marR="0" lvl="0" indent="0" algn="ctr" defTabSz="914400" rtl="0" eaLnBrk="1" fontAlgn="base" latinLnBrk="0" hangingPunct="1">
                        <a:lnSpc>
                          <a:spcPct val="100000"/>
                        </a:lnSpc>
                        <a:spcBef>
                          <a:spcPts val="0"/>
                        </a:spcBef>
                        <a:spcAft>
                          <a:spcPct val="0"/>
                        </a:spcAft>
                        <a:buClr>
                          <a:srgbClr val="1E3448"/>
                        </a:buClr>
                        <a:buSzTx/>
                        <a:buFont typeface="Wingdings" panose="05000000000000000000" pitchFamily="2" charset="2"/>
                        <a:buNone/>
                        <a:tabLst/>
                      </a:pPr>
                      <a:r>
                        <a:rPr kumimoji="0" lang="en-US" sz="1000" b="0" i="0" u="none" strike="noStrike" cap="none" normalizeH="0" baseline="0" dirty="0">
                          <a:ln>
                            <a:noFill/>
                          </a:ln>
                          <a:solidFill>
                            <a:schemeClr val="tx1"/>
                          </a:solidFill>
                          <a:effectLst/>
                          <a:latin typeface="+mn-lt"/>
                          <a:ea typeface="ＭＳ Ｐゴシック" pitchFamily="34" charset="-128"/>
                          <a:cs typeface="Arial" charset="0"/>
                        </a:rPr>
                        <a:t>Email Address</a:t>
                      </a:r>
                    </a:p>
                    <a:p>
                      <a:pPr marL="114300" marR="0" lvl="0" indent="-114300" algn="l" defTabSz="914400" rtl="0" eaLnBrk="1" fontAlgn="base" latinLnBrk="0" hangingPunct="1">
                        <a:lnSpc>
                          <a:spcPct val="100000"/>
                        </a:lnSpc>
                        <a:spcBef>
                          <a:spcPts val="500"/>
                        </a:spcBef>
                        <a:spcAft>
                          <a:spcPct val="0"/>
                        </a:spcAft>
                        <a:buClr>
                          <a:srgbClr val="1E3448"/>
                        </a:buClr>
                        <a:buSzTx/>
                        <a:buFont typeface="Wingdings" panose="05000000000000000000" pitchFamily="2" charset="2"/>
                        <a:buChar char="§"/>
                        <a:tabLst/>
                      </a:pPr>
                      <a:endParaRPr kumimoji="0" lang="en-US" sz="900" b="0" i="0" u="none" strike="noStrike" cap="none" normalizeH="0" baseline="0" dirty="0">
                        <a:ln>
                          <a:noFill/>
                        </a:ln>
                        <a:solidFill>
                          <a:schemeClr val="tx1"/>
                        </a:solidFill>
                        <a:effectLst/>
                        <a:latin typeface="+mn-lt"/>
                        <a:ea typeface="ＭＳ Ｐゴシック" pitchFamily="34" charset="-128"/>
                        <a:cs typeface="Arial" charset="0"/>
                      </a:endParaRPr>
                    </a:p>
                  </a:txBody>
                  <a:tcPr marL="45720" marT="91440" marB="91440" horzOverflow="overflow">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27" name="Table 26">
            <a:extLst>
              <a:ext uri="{FF2B5EF4-FFF2-40B4-BE49-F238E27FC236}">
                <a16:creationId xmlns:a16="http://schemas.microsoft.com/office/drawing/2014/main" id="{C22CBD5F-E841-4496-A6D0-FAB7FEEBECFC}"/>
              </a:ext>
            </a:extLst>
          </p:cNvPr>
          <p:cNvGraphicFramePr>
            <a:graphicFrameLocks noGrp="1"/>
          </p:cNvGraphicFramePr>
          <p:nvPr>
            <p:extLst/>
          </p:nvPr>
        </p:nvGraphicFramePr>
        <p:xfrm>
          <a:off x="4591765" y="3707877"/>
          <a:ext cx="3038470" cy="1099820"/>
        </p:xfrm>
        <a:graphic>
          <a:graphicData uri="http://schemas.openxmlformats.org/drawingml/2006/table">
            <a:tbl>
              <a:tblPr/>
              <a:tblGrid>
                <a:gridCol w="3038470">
                  <a:extLst>
                    <a:ext uri="{9D8B030D-6E8A-4147-A177-3AD203B41FA5}">
                      <a16:colId xmlns:a16="http://schemas.microsoft.com/office/drawing/2014/main" val="20000"/>
                    </a:ext>
                  </a:extLst>
                </a:gridCol>
              </a:tblGrid>
              <a:tr h="128964">
                <a:tc>
                  <a:txBody>
                    <a:bodyPr/>
                    <a:lstStyle/>
                    <a:p>
                      <a:pPr marL="0" marR="0" lvl="0" indent="0" algn="ctr" defTabSz="914400" rtl="0" eaLnBrk="1" fontAlgn="base" latinLnBrk="0" hangingPunct="1">
                        <a:lnSpc>
                          <a:spcPct val="100000"/>
                        </a:lnSpc>
                        <a:spcBef>
                          <a:spcPts val="500"/>
                        </a:spcBef>
                        <a:spcAft>
                          <a:spcPct val="0"/>
                        </a:spcAft>
                        <a:buClrTx/>
                        <a:buSzTx/>
                        <a:buFontTx/>
                        <a:buNone/>
                        <a:tabLst/>
                      </a:pPr>
                      <a:r>
                        <a:rPr kumimoji="0" lang="en-AU" sz="1100" b="1" i="0" u="none" strike="noStrike" kern="1200" cap="none" normalizeH="0" baseline="0" dirty="0">
                          <a:ln>
                            <a:noFill/>
                          </a:ln>
                          <a:solidFill>
                            <a:schemeClr val="bg1"/>
                          </a:solidFill>
                          <a:effectLst/>
                          <a:latin typeface="+mn-lt"/>
                          <a:ea typeface="ＭＳ Ｐゴシック" pitchFamily="34" charset="-128"/>
                          <a:cs typeface="Arial" charset="0"/>
                        </a:rPr>
                        <a:t>Team Leaders</a:t>
                      </a:r>
                      <a:endParaRPr kumimoji="0" lang="en-US" sz="1100" b="1" i="0" u="none" strike="noStrike" kern="1200" cap="none" normalizeH="0" baseline="0" dirty="0">
                        <a:ln>
                          <a:noFill/>
                        </a:ln>
                        <a:solidFill>
                          <a:schemeClr val="bg1"/>
                        </a:solidFill>
                        <a:effectLst/>
                        <a:latin typeface="+mn-lt"/>
                        <a:ea typeface="ＭＳ Ｐゴシック" pitchFamily="34" charset="-128"/>
                        <a:cs typeface="Arial" charset="0"/>
                      </a:endParaRPr>
                    </a:p>
                  </a:txBody>
                  <a:tcPr marL="73152" marR="73152" anchor="ctr" horzOverflow="overflow">
                    <a:lnL w="381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a:noFill/>
                    </a:lnTlToBr>
                    <a:lnBlToTr>
                      <a:noFill/>
                    </a:lnBlToTr>
                    <a:solidFill>
                      <a:srgbClr val="132E57"/>
                    </a:solidFill>
                  </a:tcPr>
                </a:tc>
                <a:extLst>
                  <a:ext uri="{0D108BD9-81ED-4DB2-BD59-A6C34878D82A}">
                    <a16:rowId xmlns:a16="http://schemas.microsoft.com/office/drawing/2014/main" val="10000"/>
                  </a:ext>
                </a:extLst>
              </a:tr>
              <a:tr h="817608">
                <a:tc>
                  <a:txBody>
                    <a:bodyPr/>
                    <a:lstStyle/>
                    <a:p>
                      <a:pPr marL="0" marR="0" lvl="0" indent="0" algn="ctr" defTabSz="914400" rtl="0" eaLnBrk="1" fontAlgn="base" latinLnBrk="0" hangingPunct="1">
                        <a:lnSpc>
                          <a:spcPct val="100000"/>
                        </a:lnSpc>
                        <a:spcBef>
                          <a:spcPts val="0"/>
                        </a:spcBef>
                        <a:spcAft>
                          <a:spcPct val="0"/>
                        </a:spcAft>
                        <a:buClr>
                          <a:srgbClr val="1E3448"/>
                        </a:buClr>
                        <a:buSzTx/>
                        <a:buFont typeface="Wingdings" panose="05000000000000000000" pitchFamily="2" charset="2"/>
                        <a:buNone/>
                        <a:tabLst/>
                      </a:pPr>
                      <a:r>
                        <a:rPr kumimoji="0" lang="en-US" sz="1000" b="0" i="0" u="none" strike="noStrike" cap="none" normalizeH="0" baseline="0" dirty="0">
                          <a:ln>
                            <a:noFill/>
                          </a:ln>
                          <a:solidFill>
                            <a:schemeClr val="tx1"/>
                          </a:solidFill>
                          <a:effectLst/>
                          <a:latin typeface="+mn-lt"/>
                          <a:ea typeface="ＭＳ Ｐゴシック" pitchFamily="34" charset="-128"/>
                          <a:cs typeface="Arial" charset="0"/>
                        </a:rPr>
                        <a:t>First Last Name – Position, Head of, Group</a:t>
                      </a:r>
                    </a:p>
                    <a:p>
                      <a:pPr marL="0" marR="0" lvl="0" indent="0" algn="ctr" defTabSz="914400" rtl="0" eaLnBrk="1" fontAlgn="base" latinLnBrk="0" hangingPunct="1">
                        <a:lnSpc>
                          <a:spcPct val="100000"/>
                        </a:lnSpc>
                        <a:spcBef>
                          <a:spcPts val="0"/>
                        </a:spcBef>
                        <a:spcAft>
                          <a:spcPct val="0"/>
                        </a:spcAft>
                        <a:buClr>
                          <a:srgbClr val="1E3448"/>
                        </a:buClr>
                        <a:buSzTx/>
                        <a:buFont typeface="Wingdings" panose="05000000000000000000" pitchFamily="2" charset="2"/>
                        <a:buNone/>
                        <a:tabLst/>
                      </a:pPr>
                      <a:r>
                        <a:rPr kumimoji="0" lang="en-US" sz="1000" b="0" i="0" u="none" strike="noStrike" cap="none" normalizeH="0" baseline="0" dirty="0">
                          <a:ln>
                            <a:noFill/>
                          </a:ln>
                          <a:solidFill>
                            <a:schemeClr val="tx1"/>
                          </a:solidFill>
                          <a:effectLst/>
                          <a:latin typeface="+mn-lt"/>
                          <a:ea typeface="ＭＳ Ｐゴシック" pitchFamily="34" charset="-128"/>
                          <a:cs typeface="Arial" charset="0"/>
                        </a:rPr>
                        <a:t>Phone Number</a:t>
                      </a:r>
                    </a:p>
                    <a:p>
                      <a:pPr marL="0" marR="0" lvl="0" indent="0" algn="ctr" defTabSz="914400" rtl="0" eaLnBrk="1" fontAlgn="base" latinLnBrk="0" hangingPunct="1">
                        <a:lnSpc>
                          <a:spcPct val="100000"/>
                        </a:lnSpc>
                        <a:spcBef>
                          <a:spcPts val="0"/>
                        </a:spcBef>
                        <a:spcAft>
                          <a:spcPct val="0"/>
                        </a:spcAft>
                        <a:buClr>
                          <a:srgbClr val="1E3448"/>
                        </a:buClr>
                        <a:buSzTx/>
                        <a:buFont typeface="Wingdings" panose="05000000000000000000" pitchFamily="2" charset="2"/>
                        <a:buNone/>
                        <a:tabLst/>
                      </a:pPr>
                      <a:r>
                        <a:rPr kumimoji="0" lang="en-US" sz="1000" b="0" i="0" u="none" strike="noStrike" cap="none" normalizeH="0" baseline="0" dirty="0">
                          <a:ln>
                            <a:noFill/>
                          </a:ln>
                          <a:solidFill>
                            <a:schemeClr val="tx1"/>
                          </a:solidFill>
                          <a:effectLst/>
                          <a:latin typeface="+mn-lt"/>
                          <a:ea typeface="ＭＳ Ｐゴシック" pitchFamily="34" charset="-128"/>
                          <a:cs typeface="Arial" charset="0"/>
                        </a:rPr>
                        <a:t>Email Address</a:t>
                      </a:r>
                    </a:p>
                    <a:p>
                      <a:pPr marL="114300" marR="0" lvl="0" indent="-114300" algn="l" defTabSz="914400" rtl="0" eaLnBrk="1" fontAlgn="base" latinLnBrk="0" hangingPunct="1">
                        <a:lnSpc>
                          <a:spcPct val="100000"/>
                        </a:lnSpc>
                        <a:spcBef>
                          <a:spcPts val="500"/>
                        </a:spcBef>
                        <a:spcAft>
                          <a:spcPct val="0"/>
                        </a:spcAft>
                        <a:buClr>
                          <a:srgbClr val="1E3448"/>
                        </a:buClr>
                        <a:buSzTx/>
                        <a:buFont typeface="Wingdings" panose="05000000000000000000" pitchFamily="2" charset="2"/>
                        <a:buChar char="§"/>
                        <a:tabLst/>
                      </a:pPr>
                      <a:endParaRPr kumimoji="0" lang="en-US" sz="900" b="0" i="0" u="none" strike="noStrike" cap="none" normalizeH="0" baseline="0" dirty="0">
                        <a:ln>
                          <a:noFill/>
                        </a:ln>
                        <a:solidFill>
                          <a:schemeClr val="tx1"/>
                        </a:solidFill>
                        <a:effectLst/>
                        <a:latin typeface="+mn-lt"/>
                        <a:ea typeface="ＭＳ Ｐゴシック" pitchFamily="34" charset="-128"/>
                        <a:cs typeface="Arial" charset="0"/>
                      </a:endParaRPr>
                    </a:p>
                  </a:txBody>
                  <a:tcPr marL="45720" marT="91440" marB="91440" horzOverflow="overflow">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28" name="Table 27">
            <a:extLst>
              <a:ext uri="{FF2B5EF4-FFF2-40B4-BE49-F238E27FC236}">
                <a16:creationId xmlns:a16="http://schemas.microsoft.com/office/drawing/2014/main" id="{87A5FE7A-4111-4A3B-9EAA-3332BF0D12B8}"/>
              </a:ext>
            </a:extLst>
          </p:cNvPr>
          <p:cNvGraphicFramePr>
            <a:graphicFrameLocks noGrp="1"/>
          </p:cNvGraphicFramePr>
          <p:nvPr>
            <p:extLst>
              <p:ext uri="{D42A27DB-BD31-4B8C-83A1-F6EECF244321}">
                <p14:modId xmlns:p14="http://schemas.microsoft.com/office/powerpoint/2010/main" val="2059705284"/>
              </p:ext>
            </p:extLst>
          </p:nvPr>
        </p:nvGraphicFramePr>
        <p:xfrm>
          <a:off x="7919708" y="3707877"/>
          <a:ext cx="3038470" cy="1099820"/>
        </p:xfrm>
        <a:graphic>
          <a:graphicData uri="http://schemas.openxmlformats.org/drawingml/2006/table">
            <a:tbl>
              <a:tblPr/>
              <a:tblGrid>
                <a:gridCol w="3038470">
                  <a:extLst>
                    <a:ext uri="{9D8B030D-6E8A-4147-A177-3AD203B41FA5}">
                      <a16:colId xmlns:a16="http://schemas.microsoft.com/office/drawing/2014/main" val="20000"/>
                    </a:ext>
                  </a:extLst>
                </a:gridCol>
              </a:tblGrid>
              <a:tr h="128964">
                <a:tc>
                  <a:txBody>
                    <a:bodyPr/>
                    <a:lstStyle/>
                    <a:p>
                      <a:pPr marL="0" marR="0" lvl="0" indent="0" algn="ctr" defTabSz="914400" rtl="0" eaLnBrk="1" fontAlgn="base" latinLnBrk="0" hangingPunct="1">
                        <a:lnSpc>
                          <a:spcPct val="100000"/>
                        </a:lnSpc>
                        <a:spcBef>
                          <a:spcPts val="500"/>
                        </a:spcBef>
                        <a:spcAft>
                          <a:spcPct val="0"/>
                        </a:spcAft>
                        <a:buClrTx/>
                        <a:buSzTx/>
                        <a:buFontTx/>
                        <a:buNone/>
                        <a:tabLst/>
                      </a:pPr>
                      <a:r>
                        <a:rPr kumimoji="0" lang="en-AU" sz="1100" b="1" i="0" u="none" strike="noStrike" cap="none" normalizeH="0" baseline="0" dirty="0">
                          <a:ln>
                            <a:noFill/>
                          </a:ln>
                          <a:solidFill>
                            <a:schemeClr val="bg1"/>
                          </a:solidFill>
                          <a:effectLst/>
                          <a:latin typeface="+mn-lt"/>
                          <a:ea typeface="ＭＳ Ｐゴシック" pitchFamily="34" charset="-128"/>
                          <a:cs typeface="Arial" charset="0"/>
                        </a:rPr>
                        <a:t>Leveraged Finance</a:t>
                      </a:r>
                      <a:endParaRPr kumimoji="0" lang="en-US" sz="1100" b="1" i="0" u="none" strike="noStrike" cap="none" normalizeH="0" baseline="0" dirty="0">
                        <a:ln>
                          <a:noFill/>
                        </a:ln>
                        <a:solidFill>
                          <a:schemeClr val="bg1"/>
                        </a:solidFill>
                        <a:effectLst/>
                        <a:latin typeface="+mn-lt"/>
                        <a:ea typeface="ＭＳ Ｐゴシック" pitchFamily="34" charset="-128"/>
                        <a:cs typeface="Arial" charset="0"/>
                      </a:endParaRPr>
                    </a:p>
                  </a:txBody>
                  <a:tcPr marL="73152" marR="73152" anchor="ctr" horzOverflow="overflow">
                    <a:lnL w="381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817608">
                <a:tc>
                  <a:txBody>
                    <a:bodyPr/>
                    <a:lstStyle/>
                    <a:p>
                      <a:pPr marL="0" marR="0" lvl="0" indent="0" algn="ctr" defTabSz="914400" rtl="0" eaLnBrk="1" fontAlgn="base" latinLnBrk="0" hangingPunct="1">
                        <a:lnSpc>
                          <a:spcPct val="100000"/>
                        </a:lnSpc>
                        <a:spcBef>
                          <a:spcPts val="0"/>
                        </a:spcBef>
                        <a:spcAft>
                          <a:spcPct val="0"/>
                        </a:spcAft>
                        <a:buClr>
                          <a:srgbClr val="1E3448"/>
                        </a:buClr>
                        <a:buSzTx/>
                        <a:buFont typeface="Wingdings" panose="05000000000000000000" pitchFamily="2" charset="2"/>
                        <a:buNone/>
                        <a:tabLst/>
                      </a:pPr>
                      <a:r>
                        <a:rPr kumimoji="0" lang="en-US" sz="1000" b="0" i="0" u="none" strike="noStrike" cap="none" normalizeH="0" baseline="0" dirty="0">
                          <a:ln>
                            <a:noFill/>
                          </a:ln>
                          <a:solidFill>
                            <a:schemeClr val="tx1"/>
                          </a:solidFill>
                          <a:effectLst/>
                          <a:latin typeface="+mn-lt"/>
                          <a:ea typeface="ＭＳ Ｐゴシック" pitchFamily="34" charset="-128"/>
                          <a:cs typeface="Arial" charset="0"/>
                        </a:rPr>
                        <a:t>First Last Name – Position, Head of, Group</a:t>
                      </a:r>
                    </a:p>
                    <a:p>
                      <a:pPr marL="0" marR="0" lvl="0" indent="0" algn="ctr" defTabSz="914400" rtl="0" eaLnBrk="1" fontAlgn="base" latinLnBrk="0" hangingPunct="1">
                        <a:lnSpc>
                          <a:spcPct val="100000"/>
                        </a:lnSpc>
                        <a:spcBef>
                          <a:spcPts val="0"/>
                        </a:spcBef>
                        <a:spcAft>
                          <a:spcPct val="0"/>
                        </a:spcAft>
                        <a:buClr>
                          <a:srgbClr val="1E3448"/>
                        </a:buClr>
                        <a:buSzTx/>
                        <a:buFont typeface="Wingdings" panose="05000000000000000000" pitchFamily="2" charset="2"/>
                        <a:buNone/>
                        <a:tabLst/>
                      </a:pPr>
                      <a:r>
                        <a:rPr kumimoji="0" lang="en-US" sz="1000" b="0" i="0" u="none" strike="noStrike" cap="none" normalizeH="0" baseline="0" dirty="0">
                          <a:ln>
                            <a:noFill/>
                          </a:ln>
                          <a:solidFill>
                            <a:schemeClr val="tx1"/>
                          </a:solidFill>
                          <a:effectLst/>
                          <a:latin typeface="+mn-lt"/>
                          <a:ea typeface="ＭＳ Ｐゴシック" pitchFamily="34" charset="-128"/>
                          <a:cs typeface="Arial" charset="0"/>
                        </a:rPr>
                        <a:t>Phone Number</a:t>
                      </a:r>
                    </a:p>
                    <a:p>
                      <a:pPr marL="0" marR="0" lvl="0" indent="0" algn="ctr" defTabSz="914400" rtl="0" eaLnBrk="1" fontAlgn="base" latinLnBrk="0" hangingPunct="1">
                        <a:lnSpc>
                          <a:spcPct val="100000"/>
                        </a:lnSpc>
                        <a:spcBef>
                          <a:spcPts val="0"/>
                        </a:spcBef>
                        <a:spcAft>
                          <a:spcPct val="0"/>
                        </a:spcAft>
                        <a:buClr>
                          <a:srgbClr val="1E3448"/>
                        </a:buClr>
                        <a:buSzTx/>
                        <a:buFont typeface="Wingdings" panose="05000000000000000000" pitchFamily="2" charset="2"/>
                        <a:buNone/>
                        <a:tabLst/>
                      </a:pPr>
                      <a:r>
                        <a:rPr kumimoji="0" lang="en-US" sz="1000" b="0" i="0" u="none" strike="noStrike" cap="none" normalizeH="0" baseline="0" dirty="0">
                          <a:ln>
                            <a:noFill/>
                          </a:ln>
                          <a:solidFill>
                            <a:schemeClr val="tx1"/>
                          </a:solidFill>
                          <a:effectLst/>
                          <a:latin typeface="+mn-lt"/>
                          <a:ea typeface="ＭＳ Ｐゴシック" pitchFamily="34" charset="-128"/>
                          <a:cs typeface="Arial" charset="0"/>
                        </a:rPr>
                        <a:t>Email Address</a:t>
                      </a:r>
                    </a:p>
                    <a:p>
                      <a:pPr marL="114300" marR="0" lvl="0" indent="-114300" algn="ctr" defTabSz="914400" rtl="0" eaLnBrk="1" fontAlgn="base" latinLnBrk="0" hangingPunct="1">
                        <a:lnSpc>
                          <a:spcPct val="100000"/>
                        </a:lnSpc>
                        <a:spcBef>
                          <a:spcPts val="500"/>
                        </a:spcBef>
                        <a:spcAft>
                          <a:spcPct val="0"/>
                        </a:spcAft>
                        <a:buClr>
                          <a:srgbClr val="1E3448"/>
                        </a:buClr>
                        <a:buSzTx/>
                        <a:buFont typeface="Wingdings" panose="05000000000000000000" pitchFamily="2" charset="2"/>
                        <a:buChar char="§"/>
                        <a:tabLst/>
                      </a:pPr>
                      <a:endParaRPr kumimoji="0" lang="en-US" sz="900" b="0" i="0" u="none" strike="noStrike" cap="none" normalizeH="0" baseline="0" dirty="0">
                        <a:ln>
                          <a:noFill/>
                        </a:ln>
                        <a:solidFill>
                          <a:schemeClr val="tx1"/>
                        </a:solidFill>
                        <a:effectLst/>
                        <a:latin typeface="+mn-lt"/>
                        <a:ea typeface="ＭＳ Ｐゴシック" pitchFamily="34" charset="-128"/>
                        <a:cs typeface="Arial" charset="0"/>
                      </a:endParaRPr>
                    </a:p>
                  </a:txBody>
                  <a:tcPr marL="45720" marT="91440" marB="91440" horzOverflow="overflow">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29" name="Table 28">
            <a:extLst>
              <a:ext uri="{FF2B5EF4-FFF2-40B4-BE49-F238E27FC236}">
                <a16:creationId xmlns:a16="http://schemas.microsoft.com/office/drawing/2014/main" id="{97DF2A58-81B1-49A7-90A5-3478E603454C}"/>
              </a:ext>
            </a:extLst>
          </p:cNvPr>
          <p:cNvGraphicFramePr>
            <a:graphicFrameLocks noGrp="1"/>
          </p:cNvGraphicFramePr>
          <p:nvPr>
            <p:extLst>
              <p:ext uri="{D42A27DB-BD31-4B8C-83A1-F6EECF244321}">
                <p14:modId xmlns:p14="http://schemas.microsoft.com/office/powerpoint/2010/main" val="74158531"/>
              </p:ext>
            </p:extLst>
          </p:nvPr>
        </p:nvGraphicFramePr>
        <p:xfrm>
          <a:off x="1297432" y="4831786"/>
          <a:ext cx="3038470" cy="1099820"/>
        </p:xfrm>
        <a:graphic>
          <a:graphicData uri="http://schemas.openxmlformats.org/drawingml/2006/table">
            <a:tbl>
              <a:tblPr/>
              <a:tblGrid>
                <a:gridCol w="3038470">
                  <a:extLst>
                    <a:ext uri="{9D8B030D-6E8A-4147-A177-3AD203B41FA5}">
                      <a16:colId xmlns:a16="http://schemas.microsoft.com/office/drawing/2014/main" val="20000"/>
                    </a:ext>
                  </a:extLst>
                </a:gridCol>
              </a:tblGrid>
              <a:tr h="128964">
                <a:tc>
                  <a:txBody>
                    <a:bodyPr/>
                    <a:lstStyle/>
                    <a:p>
                      <a:pPr marL="0" marR="0" lvl="0" indent="0" algn="ctr" defTabSz="914400" rtl="0" eaLnBrk="1" fontAlgn="base" latinLnBrk="0" hangingPunct="1">
                        <a:lnSpc>
                          <a:spcPct val="100000"/>
                        </a:lnSpc>
                        <a:spcBef>
                          <a:spcPts val="500"/>
                        </a:spcBef>
                        <a:spcAft>
                          <a:spcPct val="0"/>
                        </a:spcAft>
                        <a:buClrTx/>
                        <a:buSzTx/>
                        <a:buFontTx/>
                        <a:buNone/>
                        <a:tabLst/>
                      </a:pPr>
                      <a:r>
                        <a:rPr kumimoji="0" lang="en-AU" sz="1100" b="1" i="0" u="none" strike="noStrike" cap="none" normalizeH="0" baseline="0" dirty="0">
                          <a:ln>
                            <a:noFill/>
                          </a:ln>
                          <a:solidFill>
                            <a:schemeClr val="bg1"/>
                          </a:solidFill>
                          <a:effectLst/>
                          <a:latin typeface="+mn-lt"/>
                          <a:ea typeface="ＭＳ Ｐゴシック" pitchFamily="34" charset="-128"/>
                          <a:cs typeface="Arial" charset="0"/>
                        </a:rPr>
                        <a:t>Industry Group</a:t>
                      </a:r>
                      <a:endParaRPr kumimoji="0" lang="en-US" sz="1100" b="1" i="0" u="none" strike="noStrike" cap="none" normalizeH="0" baseline="0" dirty="0">
                        <a:ln>
                          <a:noFill/>
                        </a:ln>
                        <a:solidFill>
                          <a:schemeClr val="bg1"/>
                        </a:solidFill>
                        <a:effectLst/>
                        <a:latin typeface="+mn-lt"/>
                        <a:ea typeface="ＭＳ Ｐゴシック" pitchFamily="34" charset="-128"/>
                        <a:cs typeface="Arial" charset="0"/>
                      </a:endParaRPr>
                    </a:p>
                  </a:txBody>
                  <a:tcPr marL="73152" marR="73152" anchor="ctr" horzOverflow="overflow">
                    <a:lnL w="381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817608">
                <a:tc>
                  <a:txBody>
                    <a:bodyPr/>
                    <a:lstStyle/>
                    <a:p>
                      <a:pPr marL="0" marR="0" lvl="0" indent="0" algn="ctr" defTabSz="914400" rtl="0" eaLnBrk="1" fontAlgn="base" latinLnBrk="0" hangingPunct="1">
                        <a:lnSpc>
                          <a:spcPct val="100000"/>
                        </a:lnSpc>
                        <a:spcBef>
                          <a:spcPts val="0"/>
                        </a:spcBef>
                        <a:spcAft>
                          <a:spcPct val="0"/>
                        </a:spcAft>
                        <a:buClr>
                          <a:srgbClr val="1E3448"/>
                        </a:buClr>
                        <a:buSzTx/>
                        <a:buFont typeface="Wingdings" panose="05000000000000000000" pitchFamily="2" charset="2"/>
                        <a:buNone/>
                        <a:tabLst/>
                      </a:pPr>
                      <a:r>
                        <a:rPr kumimoji="0" lang="en-US" sz="1000" b="0" i="0" u="none" strike="noStrike" cap="none" normalizeH="0" baseline="0" dirty="0">
                          <a:ln>
                            <a:noFill/>
                          </a:ln>
                          <a:solidFill>
                            <a:schemeClr val="tx1"/>
                          </a:solidFill>
                          <a:effectLst/>
                          <a:latin typeface="+mn-lt"/>
                          <a:ea typeface="ＭＳ Ｐゴシック" pitchFamily="34" charset="-128"/>
                          <a:cs typeface="Arial" charset="0"/>
                        </a:rPr>
                        <a:t>First Last Name – Position, Head of, Group</a:t>
                      </a:r>
                    </a:p>
                    <a:p>
                      <a:pPr marL="0" marR="0" lvl="0" indent="0" algn="ctr" defTabSz="914400" rtl="0" eaLnBrk="1" fontAlgn="base" latinLnBrk="0" hangingPunct="1">
                        <a:lnSpc>
                          <a:spcPct val="100000"/>
                        </a:lnSpc>
                        <a:spcBef>
                          <a:spcPts val="0"/>
                        </a:spcBef>
                        <a:spcAft>
                          <a:spcPct val="0"/>
                        </a:spcAft>
                        <a:buClr>
                          <a:srgbClr val="1E3448"/>
                        </a:buClr>
                        <a:buSzTx/>
                        <a:buFont typeface="Wingdings" panose="05000000000000000000" pitchFamily="2" charset="2"/>
                        <a:buNone/>
                        <a:tabLst/>
                      </a:pPr>
                      <a:r>
                        <a:rPr kumimoji="0" lang="en-US" sz="1000" b="0" i="0" u="none" strike="noStrike" cap="none" normalizeH="0" baseline="0" dirty="0">
                          <a:ln>
                            <a:noFill/>
                          </a:ln>
                          <a:solidFill>
                            <a:schemeClr val="tx1"/>
                          </a:solidFill>
                          <a:effectLst/>
                          <a:latin typeface="+mn-lt"/>
                          <a:ea typeface="ＭＳ Ｐゴシック" pitchFamily="34" charset="-128"/>
                          <a:cs typeface="Arial" charset="0"/>
                        </a:rPr>
                        <a:t>Phone Number</a:t>
                      </a:r>
                    </a:p>
                    <a:p>
                      <a:pPr marL="0" marR="0" lvl="0" indent="0" algn="ctr" defTabSz="914400" rtl="0" eaLnBrk="1" fontAlgn="base" latinLnBrk="0" hangingPunct="1">
                        <a:lnSpc>
                          <a:spcPct val="100000"/>
                        </a:lnSpc>
                        <a:spcBef>
                          <a:spcPts val="0"/>
                        </a:spcBef>
                        <a:spcAft>
                          <a:spcPct val="0"/>
                        </a:spcAft>
                        <a:buClr>
                          <a:srgbClr val="1E3448"/>
                        </a:buClr>
                        <a:buSzTx/>
                        <a:buFont typeface="Wingdings" panose="05000000000000000000" pitchFamily="2" charset="2"/>
                        <a:buNone/>
                        <a:tabLst/>
                      </a:pPr>
                      <a:r>
                        <a:rPr kumimoji="0" lang="en-US" sz="1000" b="0" i="0" u="none" strike="noStrike" cap="none" normalizeH="0" baseline="0" dirty="0">
                          <a:ln>
                            <a:noFill/>
                          </a:ln>
                          <a:solidFill>
                            <a:schemeClr val="tx1"/>
                          </a:solidFill>
                          <a:effectLst/>
                          <a:latin typeface="+mn-lt"/>
                          <a:ea typeface="ＭＳ Ｐゴシック" pitchFamily="34" charset="-128"/>
                          <a:cs typeface="Arial" charset="0"/>
                        </a:rPr>
                        <a:t>Email Address</a:t>
                      </a:r>
                    </a:p>
                    <a:p>
                      <a:pPr marL="114300" marR="0" lvl="0" indent="-114300" algn="l" defTabSz="914400" rtl="0" eaLnBrk="1" fontAlgn="base" latinLnBrk="0" hangingPunct="1">
                        <a:lnSpc>
                          <a:spcPct val="100000"/>
                        </a:lnSpc>
                        <a:spcBef>
                          <a:spcPts val="500"/>
                        </a:spcBef>
                        <a:spcAft>
                          <a:spcPct val="0"/>
                        </a:spcAft>
                        <a:buClr>
                          <a:srgbClr val="1E3448"/>
                        </a:buClr>
                        <a:buSzTx/>
                        <a:buFont typeface="Wingdings" panose="05000000000000000000" pitchFamily="2" charset="2"/>
                        <a:buChar char="§"/>
                        <a:tabLst/>
                      </a:pPr>
                      <a:endParaRPr kumimoji="0" lang="en-US" sz="900" b="0" i="0" u="none" strike="noStrike" cap="none" normalizeH="0" baseline="0" dirty="0">
                        <a:ln>
                          <a:noFill/>
                        </a:ln>
                        <a:solidFill>
                          <a:schemeClr val="tx1"/>
                        </a:solidFill>
                        <a:effectLst/>
                        <a:latin typeface="+mn-lt"/>
                        <a:ea typeface="ＭＳ Ｐゴシック" pitchFamily="34" charset="-128"/>
                        <a:cs typeface="Arial" charset="0"/>
                      </a:endParaRPr>
                    </a:p>
                  </a:txBody>
                  <a:tcPr marL="45720" marT="91440" marB="91440" horzOverflow="overflow">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30" name="Table 29">
            <a:extLst>
              <a:ext uri="{FF2B5EF4-FFF2-40B4-BE49-F238E27FC236}">
                <a16:creationId xmlns:a16="http://schemas.microsoft.com/office/drawing/2014/main" id="{AC824A1D-CDC1-4033-AD0D-55645328AA2B}"/>
              </a:ext>
            </a:extLst>
          </p:cNvPr>
          <p:cNvGraphicFramePr>
            <a:graphicFrameLocks noGrp="1"/>
          </p:cNvGraphicFramePr>
          <p:nvPr>
            <p:extLst/>
          </p:nvPr>
        </p:nvGraphicFramePr>
        <p:xfrm>
          <a:off x="4591765" y="4831786"/>
          <a:ext cx="3038470" cy="1099820"/>
        </p:xfrm>
        <a:graphic>
          <a:graphicData uri="http://schemas.openxmlformats.org/drawingml/2006/table">
            <a:tbl>
              <a:tblPr/>
              <a:tblGrid>
                <a:gridCol w="3038470">
                  <a:extLst>
                    <a:ext uri="{9D8B030D-6E8A-4147-A177-3AD203B41FA5}">
                      <a16:colId xmlns:a16="http://schemas.microsoft.com/office/drawing/2014/main" val="20000"/>
                    </a:ext>
                  </a:extLst>
                </a:gridCol>
              </a:tblGrid>
              <a:tr h="128964">
                <a:tc>
                  <a:txBody>
                    <a:bodyPr/>
                    <a:lstStyle/>
                    <a:p>
                      <a:pPr marL="0" marR="0" lvl="0" indent="0" algn="ctr" defTabSz="914400" rtl="0" eaLnBrk="1" fontAlgn="base" latinLnBrk="0" hangingPunct="1">
                        <a:lnSpc>
                          <a:spcPct val="100000"/>
                        </a:lnSpc>
                        <a:spcBef>
                          <a:spcPts val="500"/>
                        </a:spcBef>
                        <a:spcAft>
                          <a:spcPct val="0"/>
                        </a:spcAft>
                        <a:buClrTx/>
                        <a:buSzTx/>
                        <a:buFontTx/>
                        <a:buNone/>
                        <a:tabLst/>
                      </a:pPr>
                      <a:r>
                        <a:rPr kumimoji="0" lang="en-AU" sz="1100" b="1" i="0" u="none" strike="noStrike" cap="none" normalizeH="0" baseline="0" dirty="0">
                          <a:ln>
                            <a:noFill/>
                          </a:ln>
                          <a:solidFill>
                            <a:schemeClr val="bg1"/>
                          </a:solidFill>
                          <a:effectLst/>
                          <a:latin typeface="+mn-lt"/>
                          <a:ea typeface="ＭＳ Ｐゴシック" pitchFamily="34" charset="-128"/>
                          <a:cs typeface="Arial" charset="0"/>
                        </a:rPr>
                        <a:t>Satellite Office</a:t>
                      </a:r>
                      <a:endParaRPr kumimoji="0" lang="en-US" sz="1100" b="1" i="0" u="none" strike="noStrike" cap="none" normalizeH="0" baseline="0" dirty="0">
                        <a:ln>
                          <a:noFill/>
                        </a:ln>
                        <a:solidFill>
                          <a:schemeClr val="bg1"/>
                        </a:solidFill>
                        <a:effectLst/>
                        <a:latin typeface="+mn-lt"/>
                        <a:ea typeface="ＭＳ Ｐゴシック" pitchFamily="34" charset="-128"/>
                        <a:cs typeface="Arial" charset="0"/>
                      </a:endParaRPr>
                    </a:p>
                  </a:txBody>
                  <a:tcPr marL="73152" marR="73152" anchor="ctr" horzOverflow="overflow">
                    <a:lnL w="381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817608">
                <a:tc>
                  <a:txBody>
                    <a:bodyPr/>
                    <a:lstStyle/>
                    <a:p>
                      <a:pPr marL="0" marR="0" lvl="0" indent="0" algn="ctr" defTabSz="914400" rtl="0" eaLnBrk="1" fontAlgn="base" latinLnBrk="0" hangingPunct="1">
                        <a:lnSpc>
                          <a:spcPct val="100000"/>
                        </a:lnSpc>
                        <a:spcBef>
                          <a:spcPts val="0"/>
                        </a:spcBef>
                        <a:spcAft>
                          <a:spcPct val="0"/>
                        </a:spcAft>
                        <a:buClr>
                          <a:srgbClr val="1E3448"/>
                        </a:buClr>
                        <a:buSzTx/>
                        <a:buFont typeface="Wingdings" panose="05000000000000000000" pitchFamily="2" charset="2"/>
                        <a:buNone/>
                        <a:tabLst/>
                      </a:pPr>
                      <a:r>
                        <a:rPr kumimoji="0" lang="en-US" sz="1000" b="0" i="0" u="none" strike="noStrike" cap="none" normalizeH="0" baseline="0" dirty="0">
                          <a:ln>
                            <a:noFill/>
                          </a:ln>
                          <a:solidFill>
                            <a:schemeClr val="tx1"/>
                          </a:solidFill>
                          <a:effectLst/>
                          <a:latin typeface="+mn-lt"/>
                          <a:ea typeface="ＭＳ Ｐゴシック" pitchFamily="34" charset="-128"/>
                          <a:cs typeface="Arial" charset="0"/>
                        </a:rPr>
                        <a:t>First Last Name – Position, Head of, Group</a:t>
                      </a:r>
                    </a:p>
                    <a:p>
                      <a:pPr marL="0" marR="0" lvl="0" indent="0" algn="ctr" defTabSz="914400" rtl="0" eaLnBrk="1" fontAlgn="base" latinLnBrk="0" hangingPunct="1">
                        <a:lnSpc>
                          <a:spcPct val="100000"/>
                        </a:lnSpc>
                        <a:spcBef>
                          <a:spcPts val="0"/>
                        </a:spcBef>
                        <a:spcAft>
                          <a:spcPct val="0"/>
                        </a:spcAft>
                        <a:buClr>
                          <a:srgbClr val="1E3448"/>
                        </a:buClr>
                        <a:buSzTx/>
                        <a:buFont typeface="Wingdings" panose="05000000000000000000" pitchFamily="2" charset="2"/>
                        <a:buNone/>
                        <a:tabLst/>
                      </a:pPr>
                      <a:r>
                        <a:rPr kumimoji="0" lang="en-US" sz="1000" b="0" i="0" u="none" strike="noStrike" cap="none" normalizeH="0" baseline="0" dirty="0">
                          <a:ln>
                            <a:noFill/>
                          </a:ln>
                          <a:solidFill>
                            <a:schemeClr val="tx1"/>
                          </a:solidFill>
                          <a:effectLst/>
                          <a:latin typeface="+mn-lt"/>
                          <a:ea typeface="ＭＳ Ｐゴシック" pitchFamily="34" charset="-128"/>
                          <a:cs typeface="Arial" charset="0"/>
                        </a:rPr>
                        <a:t>Phone Number</a:t>
                      </a:r>
                    </a:p>
                    <a:p>
                      <a:pPr marL="0" marR="0" lvl="0" indent="0" algn="ctr" defTabSz="914400" rtl="0" eaLnBrk="1" fontAlgn="base" latinLnBrk="0" hangingPunct="1">
                        <a:lnSpc>
                          <a:spcPct val="100000"/>
                        </a:lnSpc>
                        <a:spcBef>
                          <a:spcPts val="0"/>
                        </a:spcBef>
                        <a:spcAft>
                          <a:spcPct val="0"/>
                        </a:spcAft>
                        <a:buClr>
                          <a:srgbClr val="1E3448"/>
                        </a:buClr>
                        <a:buSzTx/>
                        <a:buFont typeface="Wingdings" panose="05000000000000000000" pitchFamily="2" charset="2"/>
                        <a:buNone/>
                        <a:tabLst/>
                      </a:pPr>
                      <a:r>
                        <a:rPr kumimoji="0" lang="en-US" sz="1000" b="0" i="0" u="none" strike="noStrike" cap="none" normalizeH="0" baseline="0" dirty="0">
                          <a:ln>
                            <a:noFill/>
                          </a:ln>
                          <a:solidFill>
                            <a:schemeClr val="tx1"/>
                          </a:solidFill>
                          <a:effectLst/>
                          <a:latin typeface="+mn-lt"/>
                          <a:ea typeface="ＭＳ Ｐゴシック" pitchFamily="34" charset="-128"/>
                          <a:cs typeface="Arial" charset="0"/>
                        </a:rPr>
                        <a:t>Email Address</a:t>
                      </a:r>
                    </a:p>
                    <a:p>
                      <a:pPr marL="114300" marR="0" lvl="0" indent="-114300" algn="l" defTabSz="914400" rtl="0" eaLnBrk="1" fontAlgn="base" latinLnBrk="0" hangingPunct="1">
                        <a:lnSpc>
                          <a:spcPct val="100000"/>
                        </a:lnSpc>
                        <a:spcBef>
                          <a:spcPts val="500"/>
                        </a:spcBef>
                        <a:spcAft>
                          <a:spcPct val="0"/>
                        </a:spcAft>
                        <a:buClr>
                          <a:srgbClr val="1E3448"/>
                        </a:buClr>
                        <a:buSzTx/>
                        <a:buFont typeface="Wingdings" panose="05000000000000000000" pitchFamily="2" charset="2"/>
                        <a:buChar char="§"/>
                        <a:tabLst/>
                      </a:pPr>
                      <a:endParaRPr kumimoji="0" lang="en-US" sz="900" b="0" i="0" u="none" strike="noStrike" cap="none" normalizeH="0" baseline="0" dirty="0">
                        <a:ln>
                          <a:noFill/>
                        </a:ln>
                        <a:solidFill>
                          <a:schemeClr val="tx1"/>
                        </a:solidFill>
                        <a:effectLst/>
                        <a:latin typeface="+mn-lt"/>
                        <a:ea typeface="ＭＳ Ｐゴシック" pitchFamily="34" charset="-128"/>
                        <a:cs typeface="Arial" charset="0"/>
                      </a:endParaRPr>
                    </a:p>
                  </a:txBody>
                  <a:tcPr marL="45720" marT="91440" marB="91440" horzOverflow="overflow">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31" name="Table 30">
            <a:extLst>
              <a:ext uri="{FF2B5EF4-FFF2-40B4-BE49-F238E27FC236}">
                <a16:creationId xmlns:a16="http://schemas.microsoft.com/office/drawing/2014/main" id="{6CEC7749-BC06-4B6E-A165-30BD303580D1}"/>
              </a:ext>
            </a:extLst>
          </p:cNvPr>
          <p:cNvGraphicFramePr>
            <a:graphicFrameLocks noGrp="1"/>
          </p:cNvGraphicFramePr>
          <p:nvPr>
            <p:extLst>
              <p:ext uri="{D42A27DB-BD31-4B8C-83A1-F6EECF244321}">
                <p14:modId xmlns:p14="http://schemas.microsoft.com/office/powerpoint/2010/main" val="3683622131"/>
              </p:ext>
            </p:extLst>
          </p:nvPr>
        </p:nvGraphicFramePr>
        <p:xfrm>
          <a:off x="7919708" y="4831786"/>
          <a:ext cx="3038470" cy="1099820"/>
        </p:xfrm>
        <a:graphic>
          <a:graphicData uri="http://schemas.openxmlformats.org/drawingml/2006/table">
            <a:tbl>
              <a:tblPr/>
              <a:tblGrid>
                <a:gridCol w="3038470">
                  <a:extLst>
                    <a:ext uri="{9D8B030D-6E8A-4147-A177-3AD203B41FA5}">
                      <a16:colId xmlns:a16="http://schemas.microsoft.com/office/drawing/2014/main" val="20000"/>
                    </a:ext>
                  </a:extLst>
                </a:gridCol>
              </a:tblGrid>
              <a:tr h="128964">
                <a:tc>
                  <a:txBody>
                    <a:bodyPr/>
                    <a:lstStyle/>
                    <a:p>
                      <a:pPr marL="0" marR="0" lvl="0" indent="0" algn="ctr" defTabSz="914400" rtl="0" eaLnBrk="1" fontAlgn="base" latinLnBrk="0" hangingPunct="1">
                        <a:lnSpc>
                          <a:spcPct val="100000"/>
                        </a:lnSpc>
                        <a:spcBef>
                          <a:spcPts val="500"/>
                        </a:spcBef>
                        <a:spcAft>
                          <a:spcPct val="0"/>
                        </a:spcAft>
                        <a:buClrTx/>
                        <a:buSzTx/>
                        <a:buFontTx/>
                        <a:buNone/>
                        <a:tabLst/>
                      </a:pPr>
                      <a:r>
                        <a:rPr kumimoji="0" lang="en-AU" sz="1100" b="1" i="0" u="none" strike="noStrike" cap="none" normalizeH="0" baseline="0" dirty="0">
                          <a:ln>
                            <a:noFill/>
                          </a:ln>
                          <a:solidFill>
                            <a:schemeClr val="bg1"/>
                          </a:solidFill>
                          <a:effectLst/>
                          <a:latin typeface="+mn-lt"/>
                          <a:ea typeface="ＭＳ Ｐゴシック" pitchFamily="34" charset="-128"/>
                          <a:cs typeface="Arial" charset="0"/>
                        </a:rPr>
                        <a:t>Private Equity</a:t>
                      </a:r>
                      <a:endParaRPr kumimoji="0" lang="en-US" sz="1100" b="1" i="0" u="none" strike="noStrike" cap="none" normalizeH="0" baseline="0" dirty="0">
                        <a:ln>
                          <a:noFill/>
                        </a:ln>
                        <a:solidFill>
                          <a:schemeClr val="bg1"/>
                        </a:solidFill>
                        <a:effectLst/>
                        <a:latin typeface="+mn-lt"/>
                        <a:ea typeface="ＭＳ Ｐゴシック" pitchFamily="34" charset="-128"/>
                        <a:cs typeface="Arial" charset="0"/>
                      </a:endParaRPr>
                    </a:p>
                  </a:txBody>
                  <a:tcPr marL="73152" marR="73152" anchor="ctr" horzOverflow="overflow">
                    <a:lnL w="381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817608">
                <a:tc>
                  <a:txBody>
                    <a:bodyPr/>
                    <a:lstStyle/>
                    <a:p>
                      <a:pPr marL="0" marR="0" lvl="0" indent="0" algn="ctr" defTabSz="914400" rtl="0" eaLnBrk="1" fontAlgn="base" latinLnBrk="0" hangingPunct="1">
                        <a:lnSpc>
                          <a:spcPct val="100000"/>
                        </a:lnSpc>
                        <a:spcBef>
                          <a:spcPts val="0"/>
                        </a:spcBef>
                        <a:spcAft>
                          <a:spcPct val="0"/>
                        </a:spcAft>
                        <a:buClr>
                          <a:srgbClr val="1E3448"/>
                        </a:buClr>
                        <a:buSzTx/>
                        <a:buFont typeface="Wingdings" panose="05000000000000000000" pitchFamily="2" charset="2"/>
                        <a:buNone/>
                        <a:tabLst/>
                      </a:pPr>
                      <a:r>
                        <a:rPr kumimoji="0" lang="en-US" sz="1000" b="0" i="0" u="none" strike="noStrike" cap="none" normalizeH="0" baseline="0" dirty="0">
                          <a:ln>
                            <a:noFill/>
                          </a:ln>
                          <a:solidFill>
                            <a:schemeClr val="tx1"/>
                          </a:solidFill>
                          <a:effectLst/>
                          <a:latin typeface="+mn-lt"/>
                          <a:ea typeface="ＭＳ Ｐゴシック" pitchFamily="34" charset="-128"/>
                          <a:cs typeface="Arial" charset="0"/>
                        </a:rPr>
                        <a:t>First Last Name – Position, Head of, Group</a:t>
                      </a:r>
                    </a:p>
                    <a:p>
                      <a:pPr marL="0" marR="0" lvl="0" indent="0" algn="ctr" defTabSz="914400" rtl="0" eaLnBrk="1" fontAlgn="base" latinLnBrk="0" hangingPunct="1">
                        <a:lnSpc>
                          <a:spcPct val="100000"/>
                        </a:lnSpc>
                        <a:spcBef>
                          <a:spcPts val="0"/>
                        </a:spcBef>
                        <a:spcAft>
                          <a:spcPct val="0"/>
                        </a:spcAft>
                        <a:buClr>
                          <a:srgbClr val="1E3448"/>
                        </a:buClr>
                        <a:buSzTx/>
                        <a:buFont typeface="Wingdings" panose="05000000000000000000" pitchFamily="2" charset="2"/>
                        <a:buNone/>
                        <a:tabLst/>
                      </a:pPr>
                      <a:r>
                        <a:rPr kumimoji="0" lang="en-US" sz="1000" b="0" i="0" u="none" strike="noStrike" cap="none" normalizeH="0" baseline="0" dirty="0">
                          <a:ln>
                            <a:noFill/>
                          </a:ln>
                          <a:solidFill>
                            <a:schemeClr val="tx1"/>
                          </a:solidFill>
                          <a:effectLst/>
                          <a:latin typeface="+mn-lt"/>
                          <a:ea typeface="ＭＳ Ｐゴシック" pitchFamily="34" charset="-128"/>
                          <a:cs typeface="Arial" charset="0"/>
                        </a:rPr>
                        <a:t>Phone Number</a:t>
                      </a:r>
                    </a:p>
                    <a:p>
                      <a:pPr marL="0" marR="0" lvl="0" indent="0" algn="ctr" defTabSz="914400" rtl="0" eaLnBrk="1" fontAlgn="base" latinLnBrk="0" hangingPunct="1">
                        <a:lnSpc>
                          <a:spcPct val="100000"/>
                        </a:lnSpc>
                        <a:spcBef>
                          <a:spcPts val="0"/>
                        </a:spcBef>
                        <a:spcAft>
                          <a:spcPct val="0"/>
                        </a:spcAft>
                        <a:buClr>
                          <a:srgbClr val="1E3448"/>
                        </a:buClr>
                        <a:buSzTx/>
                        <a:buFont typeface="Wingdings" panose="05000000000000000000" pitchFamily="2" charset="2"/>
                        <a:buNone/>
                        <a:tabLst/>
                      </a:pPr>
                      <a:r>
                        <a:rPr kumimoji="0" lang="en-US" sz="1000" b="0" i="0" u="none" strike="noStrike" cap="none" normalizeH="0" baseline="0" dirty="0">
                          <a:ln>
                            <a:noFill/>
                          </a:ln>
                          <a:solidFill>
                            <a:schemeClr val="tx1"/>
                          </a:solidFill>
                          <a:effectLst/>
                          <a:latin typeface="+mn-lt"/>
                          <a:ea typeface="ＭＳ Ｐゴシック" pitchFamily="34" charset="-128"/>
                          <a:cs typeface="Arial" charset="0"/>
                        </a:rPr>
                        <a:t>Email Address</a:t>
                      </a:r>
                    </a:p>
                    <a:p>
                      <a:pPr marL="114300" marR="0" lvl="0" indent="-114300" algn="l" defTabSz="914400" rtl="0" eaLnBrk="1" fontAlgn="base" latinLnBrk="0" hangingPunct="1">
                        <a:lnSpc>
                          <a:spcPct val="100000"/>
                        </a:lnSpc>
                        <a:spcBef>
                          <a:spcPts val="500"/>
                        </a:spcBef>
                        <a:spcAft>
                          <a:spcPct val="0"/>
                        </a:spcAft>
                        <a:buClr>
                          <a:srgbClr val="1E3448"/>
                        </a:buClr>
                        <a:buSzTx/>
                        <a:buFont typeface="Wingdings" panose="05000000000000000000" pitchFamily="2" charset="2"/>
                        <a:buChar char="§"/>
                        <a:tabLst/>
                      </a:pPr>
                      <a:endParaRPr kumimoji="0" lang="en-US" sz="900" b="0" i="0" u="none" strike="noStrike" cap="none" normalizeH="0" baseline="0" dirty="0">
                        <a:ln>
                          <a:noFill/>
                        </a:ln>
                        <a:solidFill>
                          <a:schemeClr val="tx1"/>
                        </a:solidFill>
                        <a:effectLst/>
                        <a:latin typeface="+mn-lt"/>
                        <a:ea typeface="ＭＳ Ｐゴシック" pitchFamily="34" charset="-128"/>
                        <a:cs typeface="Arial" charset="0"/>
                      </a:endParaRPr>
                    </a:p>
                  </a:txBody>
                  <a:tcPr marL="45720" marT="91440" marB="91440" horzOverflow="overflow">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6" name="TextBox 15">
            <a:extLst>
              <a:ext uri="{FF2B5EF4-FFF2-40B4-BE49-F238E27FC236}">
                <a16:creationId xmlns:a16="http://schemas.microsoft.com/office/drawing/2014/main" id="{896F3C5C-3305-4BC8-A3F1-FD3BC3C81130}"/>
              </a:ext>
            </a:extLst>
          </p:cNvPr>
          <p:cNvSpPr txBox="1"/>
          <p:nvPr/>
        </p:nvSpPr>
        <p:spPr>
          <a:xfrm>
            <a:off x="370800" y="1198800"/>
            <a:ext cx="11451600" cy="261610"/>
          </a:xfrm>
          <a:prstGeom prst="rect">
            <a:avLst/>
          </a:prstGeom>
          <a:solidFill>
            <a:srgbClr val="132E57"/>
          </a:solidFill>
        </p:spPr>
        <p:txBody>
          <a:bodyPr wrap="square" rtlCol="0">
            <a:spAutoFit/>
          </a:bodyPr>
          <a:lstStyle/>
          <a:p>
            <a:r>
              <a:rPr lang="en-US" sz="1100" b="1" dirty="0">
                <a:solidFill>
                  <a:schemeClr val="bg1"/>
                </a:solidFill>
              </a:rPr>
              <a:t>Precedent Transaction Rationale</a:t>
            </a:r>
          </a:p>
        </p:txBody>
      </p:sp>
      <p:grpSp>
        <p:nvGrpSpPr>
          <p:cNvPr id="2" name="Group 1">
            <a:extLst>
              <a:ext uri="{FF2B5EF4-FFF2-40B4-BE49-F238E27FC236}">
                <a16:creationId xmlns:a16="http://schemas.microsoft.com/office/drawing/2014/main" id="{64772562-0F31-4830-84FF-AC92E13BF4A0}"/>
              </a:ext>
            </a:extLst>
          </p:cNvPr>
          <p:cNvGrpSpPr/>
          <p:nvPr/>
        </p:nvGrpSpPr>
        <p:grpSpPr>
          <a:xfrm>
            <a:off x="3166207" y="6225360"/>
            <a:ext cx="5859587" cy="510703"/>
            <a:chOff x="3166207" y="6225360"/>
            <a:chExt cx="5859587" cy="510703"/>
          </a:xfrm>
        </p:grpSpPr>
        <p:cxnSp>
          <p:nvCxnSpPr>
            <p:cNvPr id="15" name="Straight Connector 14">
              <a:extLst>
                <a:ext uri="{FF2B5EF4-FFF2-40B4-BE49-F238E27FC236}">
                  <a16:creationId xmlns:a16="http://schemas.microsoft.com/office/drawing/2014/main" id="{B9FFD35F-EDB6-8544-9B61-1ABB2C806803}"/>
                </a:ext>
              </a:extLst>
            </p:cNvPr>
            <p:cNvCxnSpPr>
              <a:cxnSpLocks/>
            </p:cNvCxnSpPr>
            <p:nvPr/>
          </p:nvCxnSpPr>
          <p:spPr>
            <a:xfrm>
              <a:off x="3904207" y="6349361"/>
              <a:ext cx="4383587" cy="1999"/>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D04A08A8-D951-8245-B59D-223D4F60FB67}"/>
                </a:ext>
              </a:extLst>
            </p:cNvPr>
            <p:cNvSpPr/>
            <p:nvPr/>
          </p:nvSpPr>
          <p:spPr bwMode="auto">
            <a:xfrm>
              <a:off x="3652207" y="6225360"/>
              <a:ext cx="252000" cy="252000"/>
            </a:xfrm>
            <a:prstGeom prst="ellipse">
              <a:avLst/>
            </a:prstGeom>
            <a:solidFill>
              <a:schemeClr val="bg1">
                <a:lumMod val="95000"/>
              </a:schemeClr>
            </a:solidFill>
            <a:ln w="22225" cap="flat" cmpd="sng" algn="ctr">
              <a:solidFill>
                <a:schemeClr val="accent2"/>
              </a:solidFill>
              <a:prstDash val="sysDot"/>
              <a:bevel/>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1</a:t>
              </a:r>
            </a:p>
          </p:txBody>
        </p:sp>
        <p:sp>
          <p:nvSpPr>
            <p:cNvPr id="19" name="Rectangle 18">
              <a:extLst>
                <a:ext uri="{FF2B5EF4-FFF2-40B4-BE49-F238E27FC236}">
                  <a16:creationId xmlns:a16="http://schemas.microsoft.com/office/drawing/2014/main" id="{BB918686-9E25-354B-8086-1809D9C8348F}"/>
                </a:ext>
              </a:extLst>
            </p:cNvPr>
            <p:cNvSpPr/>
            <p:nvPr/>
          </p:nvSpPr>
          <p:spPr bwMode="auto">
            <a:xfrm>
              <a:off x="4325104" y="6552065"/>
              <a:ext cx="1224000" cy="180000"/>
            </a:xfrm>
            <a:prstGeom prst="rect">
              <a:avLst/>
            </a:prstGeom>
            <a:no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fontAlgn="base">
                <a:spcBef>
                  <a:spcPct val="0"/>
                </a:spcBef>
                <a:spcAft>
                  <a:spcPct val="0"/>
                </a:spcAft>
              </a:pPr>
              <a:r>
                <a:rPr lang="en-US" sz="800" b="1" dirty="0">
                  <a:solidFill>
                    <a:srgbClr val="E6E7E8"/>
                  </a:solidFill>
                  <a:latin typeface="+mj-lt"/>
                  <a:ea typeface="ＭＳ Ｐゴシック" pitchFamily="34" charset="-128"/>
                </a:rPr>
                <a:t>Industry Overview</a:t>
              </a:r>
            </a:p>
          </p:txBody>
        </p:sp>
        <p:sp>
          <p:nvSpPr>
            <p:cNvPr id="20" name="Oval 19">
              <a:extLst>
                <a:ext uri="{FF2B5EF4-FFF2-40B4-BE49-F238E27FC236}">
                  <a16:creationId xmlns:a16="http://schemas.microsoft.com/office/drawing/2014/main" id="{813ECDD4-405B-7548-B869-9FDBD0CDD117}"/>
                </a:ext>
              </a:extLst>
            </p:cNvPr>
            <p:cNvSpPr/>
            <p:nvPr/>
          </p:nvSpPr>
          <p:spPr bwMode="auto">
            <a:xfrm>
              <a:off x="4811104" y="6225360"/>
              <a:ext cx="252000" cy="252000"/>
            </a:xfrm>
            <a:prstGeom prst="ellipse">
              <a:avLst/>
            </a:prstGeom>
            <a:solidFill>
              <a:schemeClr val="bg1">
                <a:lumMod val="95000"/>
              </a:schemeClr>
            </a:solidFill>
            <a:ln w="22225" cap="flat" cmpd="sng" algn="ctr">
              <a:solidFill>
                <a:schemeClr val="accent2"/>
              </a:solidFill>
              <a:prstDash val="sysDot"/>
              <a:bevel/>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2</a:t>
              </a:r>
            </a:p>
          </p:txBody>
        </p:sp>
        <p:sp>
          <p:nvSpPr>
            <p:cNvPr id="23" name="Rectangle 22">
              <a:extLst>
                <a:ext uri="{FF2B5EF4-FFF2-40B4-BE49-F238E27FC236}">
                  <a16:creationId xmlns:a16="http://schemas.microsoft.com/office/drawing/2014/main" id="{A2F51CCE-B682-4C4B-9EFE-053EE2EC65BE}"/>
                </a:ext>
              </a:extLst>
            </p:cNvPr>
            <p:cNvSpPr/>
            <p:nvPr/>
          </p:nvSpPr>
          <p:spPr bwMode="auto">
            <a:xfrm>
              <a:off x="7801794" y="6556063"/>
              <a:ext cx="1224000" cy="180000"/>
            </a:xfrm>
            <a:prstGeom prst="rect">
              <a:avLst/>
            </a:prstGeom>
            <a:no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fontAlgn="base">
                <a:spcBef>
                  <a:spcPct val="0"/>
                </a:spcBef>
                <a:spcAft>
                  <a:spcPct val="0"/>
                </a:spcAft>
              </a:pPr>
              <a:r>
                <a:rPr lang="en-US" sz="800" b="1" dirty="0">
                  <a:solidFill>
                    <a:srgbClr val="132E57"/>
                  </a:solidFill>
                  <a:latin typeface="+mj-lt"/>
                  <a:ea typeface="ＭＳ Ｐゴシック" pitchFamily="34" charset="-128"/>
                </a:rPr>
                <a:t>Team Overview</a:t>
              </a:r>
            </a:p>
          </p:txBody>
        </p:sp>
        <p:sp>
          <p:nvSpPr>
            <p:cNvPr id="33" name="Oval 32">
              <a:extLst>
                <a:ext uri="{FF2B5EF4-FFF2-40B4-BE49-F238E27FC236}">
                  <a16:creationId xmlns:a16="http://schemas.microsoft.com/office/drawing/2014/main" id="{5184D547-C3A8-AF4A-9D9A-879D63B4988B}"/>
                </a:ext>
              </a:extLst>
            </p:cNvPr>
            <p:cNvSpPr/>
            <p:nvPr/>
          </p:nvSpPr>
          <p:spPr bwMode="auto">
            <a:xfrm>
              <a:off x="8287794" y="6225360"/>
              <a:ext cx="252000" cy="252000"/>
            </a:xfrm>
            <a:prstGeom prst="ellipse">
              <a:avLst/>
            </a:prstGeom>
            <a:solidFill>
              <a:srgbClr val="132E57"/>
            </a:solidFill>
            <a:ln w="22225" cap="flat" cmpd="sng" algn="ctr">
              <a:solidFill>
                <a:schemeClr val="accent2"/>
              </a:solidFill>
              <a:prstDash val="sysDot"/>
              <a:bevel/>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5</a:t>
              </a:r>
            </a:p>
          </p:txBody>
        </p:sp>
        <p:sp>
          <p:nvSpPr>
            <p:cNvPr id="34" name="Rectangle 33">
              <a:extLst>
                <a:ext uri="{FF2B5EF4-FFF2-40B4-BE49-F238E27FC236}">
                  <a16:creationId xmlns:a16="http://schemas.microsoft.com/office/drawing/2014/main" id="{E6EBE2CD-BB3F-2744-86EB-3B17C0DBDC05}"/>
                </a:ext>
              </a:extLst>
            </p:cNvPr>
            <p:cNvSpPr/>
            <p:nvPr/>
          </p:nvSpPr>
          <p:spPr bwMode="auto">
            <a:xfrm>
              <a:off x="5484001" y="6552065"/>
              <a:ext cx="1224000" cy="180000"/>
            </a:xfrm>
            <a:prstGeom prst="rect">
              <a:avLst/>
            </a:prstGeom>
            <a:no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fontAlgn="base">
                <a:spcBef>
                  <a:spcPct val="0"/>
                </a:spcBef>
                <a:spcAft>
                  <a:spcPct val="0"/>
                </a:spcAft>
              </a:pPr>
              <a:r>
                <a:rPr lang="en-US" sz="800" b="1" dirty="0">
                  <a:solidFill>
                    <a:srgbClr val="E6E7E8"/>
                  </a:solidFill>
                  <a:latin typeface="+mj-lt"/>
                  <a:ea typeface="ＭＳ Ｐゴシック" pitchFamily="34" charset="-128"/>
                </a:rPr>
                <a:t>Valuation</a:t>
              </a:r>
            </a:p>
          </p:txBody>
        </p:sp>
        <p:sp>
          <p:nvSpPr>
            <p:cNvPr id="35" name="Oval 34">
              <a:extLst>
                <a:ext uri="{FF2B5EF4-FFF2-40B4-BE49-F238E27FC236}">
                  <a16:creationId xmlns:a16="http://schemas.microsoft.com/office/drawing/2014/main" id="{218D6592-57E1-4F48-B817-30B9D81B621C}"/>
                </a:ext>
              </a:extLst>
            </p:cNvPr>
            <p:cNvSpPr/>
            <p:nvPr/>
          </p:nvSpPr>
          <p:spPr bwMode="auto">
            <a:xfrm>
              <a:off x="5970001" y="6225360"/>
              <a:ext cx="252000" cy="252000"/>
            </a:xfrm>
            <a:prstGeom prst="ellipse">
              <a:avLst/>
            </a:prstGeom>
            <a:solidFill>
              <a:schemeClr val="bg1">
                <a:lumMod val="95000"/>
              </a:schemeClr>
            </a:solidFill>
            <a:ln w="22225" cap="flat" cmpd="sng" algn="ctr">
              <a:solidFill>
                <a:schemeClr val="accent2"/>
              </a:solidFill>
              <a:prstDash val="sysDot"/>
              <a:bevel/>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3</a:t>
              </a:r>
            </a:p>
          </p:txBody>
        </p:sp>
        <p:sp>
          <p:nvSpPr>
            <p:cNvPr id="36" name="Rectangle 35">
              <a:extLst>
                <a:ext uri="{FF2B5EF4-FFF2-40B4-BE49-F238E27FC236}">
                  <a16:creationId xmlns:a16="http://schemas.microsoft.com/office/drawing/2014/main" id="{2C792F4A-9376-BC41-8711-379A0F3CD976}"/>
                </a:ext>
              </a:extLst>
            </p:cNvPr>
            <p:cNvSpPr/>
            <p:nvPr/>
          </p:nvSpPr>
          <p:spPr bwMode="auto">
            <a:xfrm>
              <a:off x="6429719" y="6549759"/>
              <a:ext cx="1644896" cy="180000"/>
            </a:xfrm>
            <a:prstGeom prst="rect">
              <a:avLst/>
            </a:prstGeom>
            <a:no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fontAlgn="base">
                <a:spcBef>
                  <a:spcPct val="0"/>
                </a:spcBef>
                <a:spcAft>
                  <a:spcPct val="0"/>
                </a:spcAft>
              </a:pPr>
              <a:r>
                <a:rPr lang="en-US" sz="800" b="1" dirty="0">
                  <a:solidFill>
                    <a:srgbClr val="E6E7E8"/>
                  </a:solidFill>
                  <a:latin typeface="+mj-lt"/>
                  <a:ea typeface="ＭＳ Ｐゴシック" pitchFamily="34" charset="-128"/>
                </a:rPr>
                <a:t>Transaction Opportunities</a:t>
              </a:r>
            </a:p>
          </p:txBody>
        </p:sp>
        <p:sp>
          <p:nvSpPr>
            <p:cNvPr id="37" name="Oval 36">
              <a:extLst>
                <a:ext uri="{FF2B5EF4-FFF2-40B4-BE49-F238E27FC236}">
                  <a16:creationId xmlns:a16="http://schemas.microsoft.com/office/drawing/2014/main" id="{EC37B15A-35B5-3646-B985-8F7CC7A8CC0E}"/>
                </a:ext>
              </a:extLst>
            </p:cNvPr>
            <p:cNvSpPr/>
            <p:nvPr/>
          </p:nvSpPr>
          <p:spPr bwMode="auto">
            <a:xfrm>
              <a:off x="7128898" y="6225360"/>
              <a:ext cx="252000" cy="252000"/>
            </a:xfrm>
            <a:prstGeom prst="ellipse">
              <a:avLst/>
            </a:prstGeom>
            <a:solidFill>
              <a:schemeClr val="bg1">
                <a:lumMod val="95000"/>
              </a:schemeClr>
            </a:solidFill>
            <a:ln w="22225" cap="flat" cmpd="sng" algn="ctr">
              <a:solidFill>
                <a:schemeClr val="accent2"/>
              </a:solidFill>
              <a:prstDash val="sysDot"/>
              <a:bevel/>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4</a:t>
              </a:r>
            </a:p>
          </p:txBody>
        </p:sp>
        <p:sp>
          <p:nvSpPr>
            <p:cNvPr id="38" name="Rectangle 37">
              <a:extLst>
                <a:ext uri="{FF2B5EF4-FFF2-40B4-BE49-F238E27FC236}">
                  <a16:creationId xmlns:a16="http://schemas.microsoft.com/office/drawing/2014/main" id="{3283FCA4-DFA4-584F-B2E9-7AAFD89AEAD6}"/>
                </a:ext>
              </a:extLst>
            </p:cNvPr>
            <p:cNvSpPr/>
            <p:nvPr/>
          </p:nvSpPr>
          <p:spPr bwMode="auto">
            <a:xfrm>
              <a:off x="3166207" y="6552065"/>
              <a:ext cx="1224000" cy="180000"/>
            </a:xfrm>
            <a:prstGeom prst="rect">
              <a:avLst/>
            </a:prstGeom>
            <a:no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fontAlgn="base">
                <a:spcBef>
                  <a:spcPct val="0"/>
                </a:spcBef>
                <a:spcAft>
                  <a:spcPct val="0"/>
                </a:spcAft>
              </a:pPr>
              <a:r>
                <a:rPr lang="en-US" sz="800" b="1" dirty="0">
                  <a:solidFill>
                    <a:srgbClr val="E6E7E8"/>
                  </a:solidFill>
                  <a:latin typeface="+mj-lt"/>
                  <a:ea typeface="ＭＳ Ｐゴシック" pitchFamily="34" charset="-128"/>
                </a:rPr>
                <a:t>Company Overview</a:t>
              </a:r>
            </a:p>
          </p:txBody>
        </p:sp>
      </p:grpSp>
    </p:spTree>
    <p:extLst>
      <p:ext uri="{BB962C8B-B14F-4D97-AF65-F5344CB8AC3E}">
        <p14:creationId xmlns:p14="http://schemas.microsoft.com/office/powerpoint/2010/main" val="20607179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7AFB1-5D1E-4C67-A6AC-C72DC1A98D1D}"/>
              </a:ext>
            </a:extLst>
          </p:cNvPr>
          <p:cNvSpPr>
            <a:spLocks noGrp="1"/>
          </p:cNvSpPr>
          <p:nvPr>
            <p:ph type="title"/>
          </p:nvPr>
        </p:nvSpPr>
        <p:spPr/>
        <p:txBody>
          <a:bodyPr/>
          <a:lstStyle/>
          <a:p>
            <a:r>
              <a:rPr lang="en-CA" dirty="0"/>
              <a:t>Deal Tombstones</a:t>
            </a:r>
          </a:p>
        </p:txBody>
      </p:sp>
      <p:sp>
        <p:nvSpPr>
          <p:cNvPr id="52248" name="Text Box 25">
            <a:extLst>
              <a:ext uri="{FF2B5EF4-FFF2-40B4-BE49-F238E27FC236}">
                <a16:creationId xmlns:a16="http://schemas.microsoft.com/office/drawing/2014/main" id="{FEC643EF-7FAA-40CB-83A9-2AE66882CE3C}"/>
              </a:ext>
            </a:extLst>
          </p:cNvPr>
          <p:cNvSpPr txBox="1">
            <a:spLocks noChangeArrowheads="1"/>
          </p:cNvSpPr>
          <p:nvPr/>
        </p:nvSpPr>
        <p:spPr bwMode="auto">
          <a:xfrm>
            <a:off x="370800" y="1623574"/>
            <a:ext cx="2203450" cy="208613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lstStyle>
            <a:lvl1pPr>
              <a:defRPr sz="1000">
                <a:solidFill>
                  <a:schemeClr val="tx1"/>
                </a:solidFill>
                <a:latin typeface="Verdana" panose="020B0604030504040204" pitchFamily="34" charset="0"/>
              </a:defRPr>
            </a:lvl1pPr>
            <a:lvl2pPr marL="742950" indent="-285750">
              <a:defRPr sz="1000">
                <a:solidFill>
                  <a:schemeClr val="tx1"/>
                </a:solidFill>
                <a:latin typeface="Verdana" panose="020B0604030504040204" pitchFamily="34" charset="0"/>
              </a:defRPr>
            </a:lvl2pPr>
            <a:lvl3pPr marL="1143000" indent="-228600">
              <a:defRPr sz="1000">
                <a:solidFill>
                  <a:schemeClr val="tx1"/>
                </a:solidFill>
                <a:latin typeface="Verdana" panose="020B0604030504040204" pitchFamily="34" charset="0"/>
              </a:defRPr>
            </a:lvl3pPr>
            <a:lvl4pPr marL="1600200" indent="-228600">
              <a:defRPr sz="1000">
                <a:solidFill>
                  <a:schemeClr val="tx1"/>
                </a:solidFill>
                <a:latin typeface="Verdana" panose="020B0604030504040204" pitchFamily="34" charset="0"/>
              </a:defRPr>
            </a:lvl4pPr>
            <a:lvl5pPr marL="2057400" indent="-228600">
              <a:defRPr sz="1000">
                <a:solidFill>
                  <a:schemeClr val="tx1"/>
                </a:solidFill>
                <a:latin typeface="Verdana" panose="020B0604030504040204" pitchFamily="34" charset="0"/>
              </a:defRPr>
            </a:lvl5pPr>
            <a:lvl6pPr marL="2514600" indent="-228600" eaLnBrk="0" fontAlgn="base" hangingPunct="0">
              <a:spcBef>
                <a:spcPct val="0"/>
              </a:spcBef>
              <a:spcAft>
                <a:spcPct val="0"/>
              </a:spcAft>
              <a:defRPr sz="1000">
                <a:solidFill>
                  <a:schemeClr val="tx1"/>
                </a:solidFill>
                <a:latin typeface="Verdana" panose="020B0604030504040204" pitchFamily="34" charset="0"/>
              </a:defRPr>
            </a:lvl6pPr>
            <a:lvl7pPr marL="2971800" indent="-228600" eaLnBrk="0" fontAlgn="base" hangingPunct="0">
              <a:spcBef>
                <a:spcPct val="0"/>
              </a:spcBef>
              <a:spcAft>
                <a:spcPct val="0"/>
              </a:spcAft>
              <a:defRPr sz="1000">
                <a:solidFill>
                  <a:schemeClr val="tx1"/>
                </a:solidFill>
                <a:latin typeface="Verdana" panose="020B0604030504040204" pitchFamily="34" charset="0"/>
              </a:defRPr>
            </a:lvl7pPr>
            <a:lvl8pPr marL="3429000" indent="-228600" eaLnBrk="0" fontAlgn="base" hangingPunct="0">
              <a:spcBef>
                <a:spcPct val="0"/>
              </a:spcBef>
              <a:spcAft>
                <a:spcPct val="0"/>
              </a:spcAft>
              <a:defRPr sz="1000">
                <a:solidFill>
                  <a:schemeClr val="tx1"/>
                </a:solidFill>
                <a:latin typeface="Verdana" panose="020B0604030504040204" pitchFamily="34" charset="0"/>
              </a:defRPr>
            </a:lvl8pPr>
            <a:lvl9pPr marL="3886200" indent="-228600" eaLnBrk="0" fontAlgn="base" hangingPunct="0">
              <a:spcBef>
                <a:spcPct val="0"/>
              </a:spcBef>
              <a:spcAft>
                <a:spcPct val="0"/>
              </a:spcAft>
              <a:defRPr sz="1000">
                <a:solidFill>
                  <a:schemeClr val="tx1"/>
                </a:solidFill>
                <a:latin typeface="Verdana" panose="020B0604030504040204" pitchFamily="34" charset="0"/>
              </a:defRPr>
            </a:lvl9pPr>
          </a:lstStyle>
          <a:p>
            <a:pPr algn="ctr"/>
            <a:r>
              <a:rPr lang="en-US" altLang="en-US" b="1" dirty="0">
                <a:latin typeface="+mn-lt"/>
              </a:rPr>
              <a:t>Company Name</a:t>
            </a:r>
            <a:endParaRPr lang="en-US" altLang="en-US" dirty="0">
              <a:latin typeface="+mn-lt"/>
            </a:endParaRPr>
          </a:p>
          <a:p>
            <a:pPr algn="ctr"/>
            <a:br>
              <a:rPr lang="en-US" altLang="en-US" dirty="0">
                <a:latin typeface="+mn-lt"/>
              </a:rPr>
            </a:br>
            <a:endParaRPr lang="en-US" altLang="en-US" dirty="0">
              <a:latin typeface="+mn-lt"/>
            </a:endParaRPr>
          </a:p>
          <a:p>
            <a:pPr algn="ctr"/>
            <a:endParaRPr lang="en-US" altLang="en-US" dirty="0">
              <a:latin typeface="+mn-lt"/>
            </a:endParaRPr>
          </a:p>
          <a:p>
            <a:pPr algn="ctr">
              <a:spcBef>
                <a:spcPct val="40000"/>
              </a:spcBef>
              <a:spcAft>
                <a:spcPct val="40000"/>
              </a:spcAft>
            </a:pPr>
            <a:r>
              <a:rPr lang="en-US" altLang="en-US" b="1" dirty="0">
                <a:latin typeface="+mn-lt"/>
              </a:rPr>
              <a:t>$ Deal Amount</a:t>
            </a:r>
            <a:endParaRPr lang="en-US" altLang="en-US" dirty="0">
              <a:latin typeface="+mn-lt"/>
            </a:endParaRPr>
          </a:p>
          <a:p>
            <a:pPr algn="ctr"/>
            <a:r>
              <a:rPr lang="en-US" altLang="en-US" dirty="0">
                <a:latin typeface="+mn-lt"/>
              </a:rPr>
              <a:t>Deal Unit Size </a:t>
            </a:r>
            <a:br>
              <a:rPr lang="en-US" altLang="en-US" dirty="0">
                <a:latin typeface="+mn-lt"/>
              </a:rPr>
            </a:br>
            <a:r>
              <a:rPr lang="en-US" altLang="en-US" dirty="0">
                <a:latin typeface="+mn-lt"/>
              </a:rPr>
              <a:t>Deal Type</a:t>
            </a:r>
            <a:endParaRPr lang="en-US" altLang="en-US" i="1" dirty="0">
              <a:latin typeface="+mn-lt"/>
            </a:endParaRPr>
          </a:p>
          <a:p>
            <a:pPr algn="ctr"/>
            <a:endParaRPr lang="en-US" altLang="en-US" i="1" dirty="0">
              <a:latin typeface="+mn-lt"/>
            </a:endParaRPr>
          </a:p>
          <a:p>
            <a:pPr algn="ctr"/>
            <a:r>
              <a:rPr lang="en-US" altLang="en-US" i="1" dirty="0">
                <a:latin typeface="+mn-lt"/>
              </a:rPr>
              <a:t>Deal Position</a:t>
            </a:r>
          </a:p>
          <a:p>
            <a:pPr algn="ctr">
              <a:spcBef>
                <a:spcPct val="80000"/>
              </a:spcBef>
            </a:pPr>
            <a:r>
              <a:rPr lang="en-US" altLang="en-US" dirty="0">
                <a:latin typeface="+mn-lt"/>
              </a:rPr>
              <a:t>DATE</a:t>
            </a:r>
          </a:p>
        </p:txBody>
      </p:sp>
      <p:sp>
        <p:nvSpPr>
          <p:cNvPr id="36" name="TextBox 35">
            <a:extLst>
              <a:ext uri="{FF2B5EF4-FFF2-40B4-BE49-F238E27FC236}">
                <a16:creationId xmlns:a16="http://schemas.microsoft.com/office/drawing/2014/main" id="{8CC90766-5880-4091-9BE4-3AA28D66EECC}"/>
              </a:ext>
            </a:extLst>
          </p:cNvPr>
          <p:cNvSpPr txBox="1"/>
          <p:nvPr/>
        </p:nvSpPr>
        <p:spPr>
          <a:xfrm>
            <a:off x="370800" y="1198800"/>
            <a:ext cx="11451600" cy="261610"/>
          </a:xfrm>
          <a:prstGeom prst="rect">
            <a:avLst/>
          </a:prstGeom>
          <a:solidFill>
            <a:srgbClr val="132E57"/>
          </a:solidFill>
        </p:spPr>
        <p:txBody>
          <a:bodyPr wrap="square" rtlCol="0">
            <a:spAutoFit/>
          </a:bodyPr>
          <a:lstStyle/>
          <a:p>
            <a:r>
              <a:rPr lang="en-US" sz="1100" b="1" dirty="0">
                <a:solidFill>
                  <a:schemeClr val="bg1"/>
                </a:solidFill>
              </a:rPr>
              <a:t>Notable Past Transactions</a:t>
            </a:r>
          </a:p>
        </p:txBody>
      </p:sp>
      <p:grpSp>
        <p:nvGrpSpPr>
          <p:cNvPr id="44" name="Group 43">
            <a:extLst>
              <a:ext uri="{FF2B5EF4-FFF2-40B4-BE49-F238E27FC236}">
                <a16:creationId xmlns:a16="http://schemas.microsoft.com/office/drawing/2014/main" id="{4BDC2944-6413-46CA-9765-92096CA7A0E6}"/>
              </a:ext>
            </a:extLst>
          </p:cNvPr>
          <p:cNvGrpSpPr/>
          <p:nvPr/>
        </p:nvGrpSpPr>
        <p:grpSpPr>
          <a:xfrm>
            <a:off x="370800" y="3863816"/>
            <a:ext cx="2203450" cy="2086134"/>
            <a:chOff x="3709711" y="2136134"/>
            <a:chExt cx="2203450" cy="2086134"/>
          </a:xfrm>
        </p:grpSpPr>
        <p:sp>
          <p:nvSpPr>
            <p:cNvPr id="45" name="Text Box 25">
              <a:extLst>
                <a:ext uri="{FF2B5EF4-FFF2-40B4-BE49-F238E27FC236}">
                  <a16:creationId xmlns:a16="http://schemas.microsoft.com/office/drawing/2014/main" id="{5B384832-E4F4-42C2-AEA4-29623AAE58A3}"/>
                </a:ext>
              </a:extLst>
            </p:cNvPr>
            <p:cNvSpPr txBox="1">
              <a:spLocks noChangeArrowheads="1"/>
            </p:cNvSpPr>
            <p:nvPr/>
          </p:nvSpPr>
          <p:spPr bwMode="auto">
            <a:xfrm>
              <a:off x="3709711" y="2136134"/>
              <a:ext cx="2203450" cy="208613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0"/>
            <a:lstStyle>
              <a:lvl1pPr>
                <a:defRPr sz="1000">
                  <a:solidFill>
                    <a:schemeClr val="tx1"/>
                  </a:solidFill>
                  <a:latin typeface="Verdana" panose="020B0604030504040204" pitchFamily="34" charset="0"/>
                </a:defRPr>
              </a:lvl1pPr>
              <a:lvl2pPr marL="742950" indent="-285750">
                <a:defRPr sz="1000">
                  <a:solidFill>
                    <a:schemeClr val="tx1"/>
                  </a:solidFill>
                  <a:latin typeface="Verdana" panose="020B0604030504040204" pitchFamily="34" charset="0"/>
                </a:defRPr>
              </a:lvl2pPr>
              <a:lvl3pPr marL="1143000" indent="-228600">
                <a:defRPr sz="1000">
                  <a:solidFill>
                    <a:schemeClr val="tx1"/>
                  </a:solidFill>
                  <a:latin typeface="Verdana" panose="020B0604030504040204" pitchFamily="34" charset="0"/>
                </a:defRPr>
              </a:lvl3pPr>
              <a:lvl4pPr marL="1600200" indent="-228600">
                <a:defRPr sz="1000">
                  <a:solidFill>
                    <a:schemeClr val="tx1"/>
                  </a:solidFill>
                  <a:latin typeface="Verdana" panose="020B0604030504040204" pitchFamily="34" charset="0"/>
                </a:defRPr>
              </a:lvl4pPr>
              <a:lvl5pPr marL="2057400" indent="-228600">
                <a:defRPr sz="1000">
                  <a:solidFill>
                    <a:schemeClr val="tx1"/>
                  </a:solidFill>
                  <a:latin typeface="Verdana" panose="020B0604030504040204" pitchFamily="34" charset="0"/>
                </a:defRPr>
              </a:lvl5pPr>
              <a:lvl6pPr marL="2514600" indent="-228600" eaLnBrk="0" fontAlgn="base" hangingPunct="0">
                <a:spcBef>
                  <a:spcPct val="0"/>
                </a:spcBef>
                <a:spcAft>
                  <a:spcPct val="0"/>
                </a:spcAft>
                <a:defRPr sz="1000">
                  <a:solidFill>
                    <a:schemeClr val="tx1"/>
                  </a:solidFill>
                  <a:latin typeface="Verdana" panose="020B0604030504040204" pitchFamily="34" charset="0"/>
                </a:defRPr>
              </a:lvl6pPr>
              <a:lvl7pPr marL="2971800" indent="-228600" eaLnBrk="0" fontAlgn="base" hangingPunct="0">
                <a:spcBef>
                  <a:spcPct val="0"/>
                </a:spcBef>
                <a:spcAft>
                  <a:spcPct val="0"/>
                </a:spcAft>
                <a:defRPr sz="1000">
                  <a:solidFill>
                    <a:schemeClr val="tx1"/>
                  </a:solidFill>
                  <a:latin typeface="Verdana" panose="020B0604030504040204" pitchFamily="34" charset="0"/>
                </a:defRPr>
              </a:lvl7pPr>
              <a:lvl8pPr marL="3429000" indent="-228600" eaLnBrk="0" fontAlgn="base" hangingPunct="0">
                <a:spcBef>
                  <a:spcPct val="0"/>
                </a:spcBef>
                <a:spcAft>
                  <a:spcPct val="0"/>
                </a:spcAft>
                <a:defRPr sz="1000">
                  <a:solidFill>
                    <a:schemeClr val="tx1"/>
                  </a:solidFill>
                  <a:latin typeface="Verdana" panose="020B0604030504040204" pitchFamily="34" charset="0"/>
                </a:defRPr>
              </a:lvl8pPr>
              <a:lvl9pPr marL="3886200" indent="-228600" eaLnBrk="0" fontAlgn="base" hangingPunct="0">
                <a:spcBef>
                  <a:spcPct val="0"/>
                </a:spcBef>
                <a:spcAft>
                  <a:spcPct val="0"/>
                </a:spcAft>
                <a:defRPr sz="1000">
                  <a:solidFill>
                    <a:schemeClr val="tx1"/>
                  </a:solidFill>
                  <a:latin typeface="Verdana" panose="020B0604030504040204" pitchFamily="34" charset="0"/>
                </a:defRPr>
              </a:lvl9pPr>
            </a:lstStyle>
            <a:p>
              <a:pPr algn="ctr"/>
              <a:r>
                <a:rPr lang="en-US" altLang="en-US" b="1" dirty="0">
                  <a:latin typeface="+mn-lt"/>
                </a:rPr>
                <a:t>Company Name</a:t>
              </a:r>
              <a:endParaRPr lang="en-US" altLang="en-US" dirty="0">
                <a:latin typeface="+mn-lt"/>
              </a:endParaRPr>
            </a:p>
            <a:p>
              <a:pPr algn="ctr"/>
              <a:br>
                <a:rPr lang="en-US" altLang="en-US" dirty="0">
                  <a:latin typeface="+mn-lt"/>
                </a:rPr>
              </a:br>
              <a:endParaRPr lang="en-US" altLang="en-US" dirty="0">
                <a:latin typeface="+mn-lt"/>
              </a:endParaRPr>
            </a:p>
            <a:p>
              <a:pPr algn="ctr"/>
              <a:endParaRPr lang="en-US" altLang="en-US" dirty="0">
                <a:latin typeface="+mn-lt"/>
              </a:endParaRPr>
            </a:p>
            <a:p>
              <a:pPr algn="ctr">
                <a:spcBef>
                  <a:spcPct val="40000"/>
                </a:spcBef>
                <a:spcAft>
                  <a:spcPct val="40000"/>
                </a:spcAft>
              </a:pPr>
              <a:r>
                <a:rPr lang="en-US" altLang="en-US" b="1" dirty="0">
                  <a:latin typeface="+mn-lt"/>
                </a:rPr>
                <a:t>$ Deal Amount</a:t>
              </a:r>
              <a:endParaRPr lang="en-US" altLang="en-US" dirty="0">
                <a:latin typeface="+mn-lt"/>
              </a:endParaRPr>
            </a:p>
            <a:p>
              <a:pPr algn="ctr"/>
              <a:r>
                <a:rPr lang="en-US" altLang="en-US" dirty="0">
                  <a:latin typeface="+mn-lt"/>
                </a:rPr>
                <a:t>Deal Unit Size </a:t>
              </a:r>
              <a:br>
                <a:rPr lang="en-US" altLang="en-US" dirty="0">
                  <a:latin typeface="+mn-lt"/>
                </a:rPr>
              </a:br>
              <a:r>
                <a:rPr lang="en-US" altLang="en-US" dirty="0">
                  <a:latin typeface="+mn-lt"/>
                </a:rPr>
                <a:t>Deal Type</a:t>
              </a:r>
              <a:endParaRPr lang="en-US" altLang="en-US" i="1" dirty="0">
                <a:latin typeface="+mn-lt"/>
              </a:endParaRPr>
            </a:p>
            <a:p>
              <a:pPr algn="ctr"/>
              <a:endParaRPr lang="en-US" altLang="en-US" i="1" dirty="0">
                <a:latin typeface="+mn-lt"/>
              </a:endParaRPr>
            </a:p>
            <a:p>
              <a:pPr algn="ctr"/>
              <a:r>
                <a:rPr lang="en-US" altLang="en-US" i="1" dirty="0">
                  <a:latin typeface="+mn-lt"/>
                </a:rPr>
                <a:t>Deal Position</a:t>
              </a:r>
            </a:p>
            <a:p>
              <a:pPr algn="ctr">
                <a:spcBef>
                  <a:spcPct val="80000"/>
                </a:spcBef>
              </a:pPr>
              <a:r>
                <a:rPr lang="en-US" altLang="en-US" dirty="0">
                  <a:latin typeface="+mn-lt"/>
                </a:rPr>
                <a:t>DATE</a:t>
              </a:r>
            </a:p>
          </p:txBody>
        </p:sp>
        <p:sp>
          <p:nvSpPr>
            <p:cNvPr id="46" name="Text Box 27">
              <a:extLst>
                <a:ext uri="{FF2B5EF4-FFF2-40B4-BE49-F238E27FC236}">
                  <a16:creationId xmlns:a16="http://schemas.microsoft.com/office/drawing/2014/main" id="{66C141C3-70F9-40BB-A2A1-55629F972EDD}"/>
                </a:ext>
              </a:extLst>
            </p:cNvPr>
            <p:cNvSpPr txBox="1">
              <a:spLocks noChangeArrowheads="1"/>
            </p:cNvSpPr>
            <p:nvPr/>
          </p:nvSpPr>
          <p:spPr bwMode="gray">
            <a:xfrm>
              <a:off x="4280361" y="2575597"/>
              <a:ext cx="106215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 rIns="45720">
              <a:spAutoFit/>
            </a:bodyPr>
            <a:lstStyle>
              <a:lvl1pPr>
                <a:defRPr sz="1000">
                  <a:solidFill>
                    <a:schemeClr val="tx1"/>
                  </a:solidFill>
                  <a:latin typeface="Verdana" panose="020B0604030504040204" pitchFamily="34" charset="0"/>
                </a:defRPr>
              </a:lvl1pPr>
              <a:lvl2pPr marL="742950" indent="-285750">
                <a:defRPr sz="1000">
                  <a:solidFill>
                    <a:schemeClr val="tx1"/>
                  </a:solidFill>
                  <a:latin typeface="Verdana" panose="020B0604030504040204" pitchFamily="34" charset="0"/>
                </a:defRPr>
              </a:lvl2pPr>
              <a:lvl3pPr marL="1143000" indent="-228600">
                <a:defRPr sz="1000">
                  <a:solidFill>
                    <a:schemeClr val="tx1"/>
                  </a:solidFill>
                  <a:latin typeface="Verdana" panose="020B0604030504040204" pitchFamily="34" charset="0"/>
                </a:defRPr>
              </a:lvl3pPr>
              <a:lvl4pPr marL="1600200" indent="-228600">
                <a:defRPr sz="1000">
                  <a:solidFill>
                    <a:schemeClr val="tx1"/>
                  </a:solidFill>
                  <a:latin typeface="Verdana" panose="020B0604030504040204" pitchFamily="34" charset="0"/>
                </a:defRPr>
              </a:lvl4pPr>
              <a:lvl5pPr marL="2057400" indent="-228600">
                <a:defRPr sz="1000">
                  <a:solidFill>
                    <a:schemeClr val="tx1"/>
                  </a:solidFill>
                  <a:latin typeface="Verdana" panose="020B0604030504040204" pitchFamily="34" charset="0"/>
                </a:defRPr>
              </a:lvl5pPr>
              <a:lvl6pPr marL="2514600" indent="-228600" eaLnBrk="0" fontAlgn="base" hangingPunct="0">
                <a:spcBef>
                  <a:spcPct val="0"/>
                </a:spcBef>
                <a:spcAft>
                  <a:spcPct val="0"/>
                </a:spcAft>
                <a:defRPr sz="1000">
                  <a:solidFill>
                    <a:schemeClr val="tx1"/>
                  </a:solidFill>
                  <a:latin typeface="Verdana" panose="020B0604030504040204" pitchFamily="34" charset="0"/>
                </a:defRPr>
              </a:lvl6pPr>
              <a:lvl7pPr marL="2971800" indent="-228600" eaLnBrk="0" fontAlgn="base" hangingPunct="0">
                <a:spcBef>
                  <a:spcPct val="0"/>
                </a:spcBef>
                <a:spcAft>
                  <a:spcPct val="0"/>
                </a:spcAft>
                <a:defRPr sz="1000">
                  <a:solidFill>
                    <a:schemeClr val="tx1"/>
                  </a:solidFill>
                  <a:latin typeface="Verdana" panose="020B0604030504040204" pitchFamily="34" charset="0"/>
                </a:defRPr>
              </a:lvl7pPr>
              <a:lvl8pPr marL="3429000" indent="-228600" eaLnBrk="0" fontAlgn="base" hangingPunct="0">
                <a:spcBef>
                  <a:spcPct val="0"/>
                </a:spcBef>
                <a:spcAft>
                  <a:spcPct val="0"/>
                </a:spcAft>
                <a:defRPr sz="1000">
                  <a:solidFill>
                    <a:schemeClr val="tx1"/>
                  </a:solidFill>
                  <a:latin typeface="Verdana" panose="020B0604030504040204" pitchFamily="34" charset="0"/>
                </a:defRPr>
              </a:lvl8pPr>
              <a:lvl9pPr marL="3886200" indent="-228600" eaLnBrk="0" fontAlgn="base" hangingPunct="0">
                <a:spcBef>
                  <a:spcPct val="0"/>
                </a:spcBef>
                <a:spcAft>
                  <a:spcPct val="0"/>
                </a:spcAft>
                <a:defRPr sz="1000">
                  <a:solidFill>
                    <a:schemeClr val="tx1"/>
                  </a:solidFill>
                  <a:latin typeface="Verdana" panose="020B0604030504040204" pitchFamily="34" charset="0"/>
                </a:defRPr>
              </a:lvl9pPr>
            </a:lstStyle>
            <a:p>
              <a:pPr algn="ctr" eaLnBrk="1" hangingPunct="1"/>
              <a:r>
                <a:rPr lang="en-US" altLang="en-US" sz="1100" b="1" dirty="0"/>
                <a:t>Logo:</a:t>
              </a:r>
            </a:p>
            <a:p>
              <a:pPr algn="ctr" eaLnBrk="1" hangingPunct="1"/>
              <a:r>
                <a:rPr lang="en-US" altLang="en-US" sz="1100" b="1" dirty="0"/>
                <a:t>.PNG format</a:t>
              </a:r>
            </a:p>
          </p:txBody>
        </p:sp>
      </p:grpSp>
      <p:pic>
        <p:nvPicPr>
          <p:cNvPr id="41" name="Graphic 5">
            <a:extLst>
              <a:ext uri="{FF2B5EF4-FFF2-40B4-BE49-F238E27FC236}">
                <a16:creationId xmlns:a16="http://schemas.microsoft.com/office/drawing/2014/main" id="{56F429B2-6E88-F844-91C6-539A2C10E181}"/>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7121" y="2072187"/>
            <a:ext cx="890588" cy="392863"/>
          </a:xfrm>
          <a:prstGeom prst="rect">
            <a:avLst/>
          </a:prstGeom>
        </p:spPr>
      </p:pic>
    </p:spTree>
    <p:extLst>
      <p:ext uri="{BB962C8B-B14F-4D97-AF65-F5344CB8AC3E}">
        <p14:creationId xmlns:p14="http://schemas.microsoft.com/office/powerpoint/2010/main" val="38278049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Appendices</a:t>
            </a:r>
          </a:p>
        </p:txBody>
      </p:sp>
      <p:sp>
        <p:nvSpPr>
          <p:cNvPr id="3" name="Subtitle 2">
            <a:extLst>
              <a:ext uri="{FF2B5EF4-FFF2-40B4-BE49-F238E27FC236}">
                <a16:creationId xmlns:a16="http://schemas.microsoft.com/office/drawing/2014/main" id="{F87FE250-5E04-49D7-AC9E-17A28F432007}"/>
              </a:ext>
            </a:extLst>
          </p:cNvPr>
          <p:cNvSpPr>
            <a:spLocks noGrp="1"/>
          </p:cNvSpPr>
          <p:nvPr>
            <p:ph type="subTitle" idx="1"/>
          </p:nvPr>
        </p:nvSpPr>
        <p:spPr/>
        <p:txBody>
          <a:bodyPr/>
          <a:lstStyle/>
          <a:p>
            <a:endParaRPr lang="en-CA"/>
          </a:p>
        </p:txBody>
      </p:sp>
    </p:spTree>
    <p:extLst>
      <p:ext uri="{BB962C8B-B14F-4D97-AF65-F5344CB8AC3E}">
        <p14:creationId xmlns:p14="http://schemas.microsoft.com/office/powerpoint/2010/main" val="1529400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018AA-B5E6-4635-AEC8-66F6CD55CC00}"/>
              </a:ext>
            </a:extLst>
          </p:cNvPr>
          <p:cNvSpPr>
            <a:spLocks noGrp="1"/>
          </p:cNvSpPr>
          <p:nvPr>
            <p:ph type="title"/>
          </p:nvPr>
        </p:nvSpPr>
        <p:spPr/>
        <p:txBody>
          <a:bodyPr/>
          <a:lstStyle/>
          <a:p>
            <a:r>
              <a:rPr lang="en-US" dirty="0"/>
              <a:t>Company Overview</a:t>
            </a:r>
            <a:endParaRPr lang="en-CA" dirty="0"/>
          </a:p>
        </p:txBody>
      </p:sp>
      <p:sp>
        <p:nvSpPr>
          <p:cNvPr id="3" name="Content Placeholder 2">
            <a:extLst>
              <a:ext uri="{FF2B5EF4-FFF2-40B4-BE49-F238E27FC236}">
                <a16:creationId xmlns:a16="http://schemas.microsoft.com/office/drawing/2014/main" id="{96CD4D7B-505D-4EC6-B43C-5F6903685DB4}"/>
              </a:ext>
            </a:extLst>
          </p:cNvPr>
          <p:cNvSpPr>
            <a:spLocks noGrp="1"/>
          </p:cNvSpPr>
          <p:nvPr>
            <p:ph sz="half" idx="4294967295"/>
          </p:nvPr>
        </p:nvSpPr>
        <p:spPr>
          <a:xfrm>
            <a:off x="0" y="1304925"/>
            <a:ext cx="5181600" cy="4351338"/>
          </a:xfrm>
        </p:spPr>
        <p:txBody>
          <a:bodyPr>
            <a:normAutofit/>
          </a:bodyPr>
          <a:lstStyle/>
          <a:p>
            <a:r>
              <a:rPr lang="en-CA" sz="1000" dirty="0"/>
              <a:t>Company Highlights </a:t>
            </a:r>
          </a:p>
          <a:p>
            <a:r>
              <a:rPr lang="en-CA" sz="1000" dirty="0"/>
              <a:t>History: (What year was the company found? Who founded it? What key milestones has the company achieved?)</a:t>
            </a:r>
          </a:p>
          <a:p>
            <a:r>
              <a:rPr lang="en-CA" sz="1000" dirty="0"/>
              <a:t>Valuation: (How has the stock performed? What is the market pricing in? What are the drivers behind their success? What are some of the key investment highlights?)</a:t>
            </a:r>
          </a:p>
          <a:p>
            <a:r>
              <a:rPr lang="en-CA" sz="1000" dirty="0"/>
              <a:t>Strategy: (What is the company focusing on? What has company management iterated about strategy? What makes their strategy strong? What are the key details of the company’s strategy?)</a:t>
            </a:r>
          </a:p>
          <a:p>
            <a:r>
              <a:rPr lang="en-CA" sz="1000" dirty="0"/>
              <a:t>Corporate Finance Transactions: (What are some of the companies most recent/notable/transformative acquisitions? Did they raise any equity/debt capital? Did they IPO recently?)</a:t>
            </a:r>
          </a:p>
          <a:p>
            <a:r>
              <a:rPr lang="en-CA" sz="1000" dirty="0"/>
              <a:t>Ownership: (Who are the top shareholders? What % ownership? Value of ownership?)</a:t>
            </a:r>
          </a:p>
          <a:p>
            <a:endParaRPr lang="en-CA" dirty="0"/>
          </a:p>
        </p:txBody>
      </p:sp>
      <p:sp>
        <p:nvSpPr>
          <p:cNvPr id="4" name="Content Placeholder 3">
            <a:extLst>
              <a:ext uri="{FF2B5EF4-FFF2-40B4-BE49-F238E27FC236}">
                <a16:creationId xmlns:a16="http://schemas.microsoft.com/office/drawing/2014/main" id="{196708CB-695D-4499-931A-27E6D8C55FA2}"/>
              </a:ext>
            </a:extLst>
          </p:cNvPr>
          <p:cNvSpPr>
            <a:spLocks noGrp="1"/>
          </p:cNvSpPr>
          <p:nvPr>
            <p:ph sz="half" idx="4294967295"/>
          </p:nvPr>
        </p:nvSpPr>
        <p:spPr>
          <a:xfrm>
            <a:off x="7054850" y="1446213"/>
            <a:ext cx="5137150" cy="4351337"/>
          </a:xfrm>
        </p:spPr>
        <p:txBody>
          <a:bodyPr>
            <a:normAutofit/>
          </a:bodyPr>
          <a:lstStyle/>
          <a:p>
            <a:r>
              <a:rPr lang="en-CA" sz="1000" dirty="0"/>
              <a:t>Valuation &amp; Share Performance</a:t>
            </a:r>
          </a:p>
          <a:p>
            <a:r>
              <a:rPr lang="en-CA" sz="1000" dirty="0"/>
              <a:t>Key Valuation Statistics ($mm)</a:t>
            </a:r>
          </a:p>
          <a:p>
            <a:endParaRPr lang="en-CA" sz="1000" dirty="0"/>
          </a:p>
          <a:p>
            <a:r>
              <a:rPr lang="en-CA" sz="1000" b="1" dirty="0"/>
              <a:t>[Insert enterprise value table here]</a:t>
            </a:r>
          </a:p>
          <a:p>
            <a:endParaRPr lang="en-CA" sz="1000" dirty="0"/>
          </a:p>
          <a:p>
            <a:endParaRPr lang="en-CA" sz="1000" dirty="0"/>
          </a:p>
          <a:p>
            <a:endParaRPr lang="en-CA" sz="1000" dirty="0"/>
          </a:p>
          <a:p>
            <a:r>
              <a:rPr lang="en-US" sz="1000" dirty="0">
                <a:solidFill>
                  <a:srgbClr val="000000"/>
                </a:solidFill>
                <a:latin typeface="Helvetica"/>
                <a:cs typeface="Arial"/>
              </a:rPr>
              <a:t>*P/E and EV/EBITDA are based on FY18(e) for comparison</a:t>
            </a:r>
          </a:p>
          <a:p>
            <a:endParaRPr lang="en-CA" sz="1000" dirty="0"/>
          </a:p>
          <a:p>
            <a:endParaRPr lang="en-CA" sz="1000" dirty="0"/>
          </a:p>
          <a:p>
            <a:endParaRPr lang="en-CA" sz="1000" dirty="0"/>
          </a:p>
          <a:p>
            <a:endParaRPr lang="en-CA" sz="1000" dirty="0"/>
          </a:p>
          <a:p>
            <a:endParaRPr lang="en-CA" sz="1000" dirty="0"/>
          </a:p>
          <a:p>
            <a:endParaRPr lang="en-CA" sz="1000" dirty="0"/>
          </a:p>
          <a:p>
            <a:r>
              <a:rPr lang="en-CA" sz="1000" b="1" dirty="0"/>
              <a:t>[insert company A VS S&amp;P 500 chart here]</a:t>
            </a:r>
          </a:p>
          <a:p>
            <a:endParaRPr lang="en-CA" dirty="0"/>
          </a:p>
          <a:p>
            <a:endParaRPr lang="en-CA" dirty="0"/>
          </a:p>
        </p:txBody>
      </p:sp>
      <p:graphicFrame>
        <p:nvGraphicFramePr>
          <p:cNvPr id="9" name="Table 8">
            <a:extLst>
              <a:ext uri="{FF2B5EF4-FFF2-40B4-BE49-F238E27FC236}">
                <a16:creationId xmlns:a16="http://schemas.microsoft.com/office/drawing/2014/main" id="{B8D2EFFA-5CEF-4D6F-8B93-543EF86380B9}"/>
              </a:ext>
            </a:extLst>
          </p:cNvPr>
          <p:cNvGraphicFramePr>
            <a:graphicFrameLocks noGrp="1"/>
          </p:cNvGraphicFramePr>
          <p:nvPr>
            <p:extLst>
              <p:ext uri="{D42A27DB-BD31-4B8C-83A1-F6EECF244321}">
                <p14:modId xmlns:p14="http://schemas.microsoft.com/office/powerpoint/2010/main" val="2251638138"/>
              </p:ext>
            </p:extLst>
          </p:nvPr>
        </p:nvGraphicFramePr>
        <p:xfrm>
          <a:off x="7176053" y="3638603"/>
          <a:ext cx="3186872" cy="210550"/>
        </p:xfrm>
        <a:graphic>
          <a:graphicData uri="http://schemas.openxmlformats.org/drawingml/2006/table">
            <a:tbl>
              <a:tblPr/>
              <a:tblGrid>
                <a:gridCol w="696160">
                  <a:extLst>
                    <a:ext uri="{9D8B030D-6E8A-4147-A177-3AD203B41FA5}">
                      <a16:colId xmlns:a16="http://schemas.microsoft.com/office/drawing/2014/main" val="3438582639"/>
                    </a:ext>
                  </a:extLst>
                </a:gridCol>
                <a:gridCol w="938571">
                  <a:extLst>
                    <a:ext uri="{9D8B030D-6E8A-4147-A177-3AD203B41FA5}">
                      <a16:colId xmlns:a16="http://schemas.microsoft.com/office/drawing/2014/main" val="325821806"/>
                    </a:ext>
                  </a:extLst>
                </a:gridCol>
                <a:gridCol w="1552141">
                  <a:extLst>
                    <a:ext uri="{9D8B030D-6E8A-4147-A177-3AD203B41FA5}">
                      <a16:colId xmlns:a16="http://schemas.microsoft.com/office/drawing/2014/main" val="1690694682"/>
                    </a:ext>
                  </a:extLst>
                </a:gridCol>
              </a:tblGrid>
              <a:tr h="2105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solidFill>
                          <a:effectLst/>
                          <a:latin typeface="+mn-lt"/>
                          <a:ea typeface="ＭＳ Ｐゴシック" pitchFamily="34" charset="-128"/>
                          <a:cs typeface="Arial" charset="0"/>
                        </a:rPr>
                        <a:t>Share Price</a:t>
                      </a:r>
                    </a:p>
                  </a:txBody>
                  <a:tcPr marL="73152" marR="0" marT="27432" marB="27432" anchor="ctr" horzOverflow="overflow">
                    <a:lnL>
                      <a:noFill/>
                    </a:lnL>
                    <a:lnR w="6350" cap="flat" cmpd="sng" algn="ctr">
                      <a:solidFill>
                        <a:schemeClr val="bg1"/>
                      </a:solidFill>
                      <a:prstDash val="solid"/>
                      <a:round/>
                      <a:headEnd type="none" w="med" len="med"/>
                      <a:tailEnd type="none" w="med" len="med"/>
                    </a:lnR>
                    <a:lnT>
                      <a:noFill/>
                    </a:lnT>
                    <a:lnB w="6350"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900" b="0" i="0" u="none" strike="noStrike" cap="none" normalizeH="0" baseline="0" dirty="0">
                          <a:ln>
                            <a:noFill/>
                          </a:ln>
                          <a:solidFill>
                            <a:schemeClr val="tx1"/>
                          </a:solidFill>
                          <a:effectLst/>
                          <a:latin typeface="+mn-lt"/>
                          <a:ea typeface="ＭＳ Ｐゴシック" pitchFamily="34" charset="-128"/>
                          <a:cs typeface="Arial" charset="0"/>
                        </a:rPr>
                        <a:t>Current: </a:t>
                      </a:r>
                      <a:r>
                        <a:rPr kumimoji="0" lang="en-US" sz="900" b="1" i="0" u="none" strike="noStrike" cap="none" normalizeH="0" baseline="0" dirty="0">
                          <a:ln>
                            <a:noFill/>
                          </a:ln>
                          <a:solidFill>
                            <a:schemeClr val="tx1"/>
                          </a:solidFill>
                          <a:effectLst/>
                          <a:latin typeface="+mn-lt"/>
                          <a:ea typeface="ＭＳ Ｐゴシック" pitchFamily="34" charset="-128"/>
                          <a:cs typeface="Arial" charset="0"/>
                        </a:rPr>
                        <a:t>$40.00</a:t>
                      </a:r>
                    </a:p>
                  </a:txBody>
                  <a:tcPr marL="45720" marR="0" marT="27432" marB="27432" anchor="ct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a:noFill/>
                    </a:lnT>
                    <a:lnB w="6350"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solidFill>
                          <a:effectLst/>
                          <a:latin typeface="+mn-lt"/>
                          <a:ea typeface="ＭＳ Ｐゴシック" pitchFamily="34" charset="-128"/>
                          <a:cs typeface="Arial" charset="0"/>
                        </a:rPr>
                        <a:t>High/Low: </a:t>
                      </a:r>
                      <a:r>
                        <a:rPr kumimoji="0" lang="en-US" sz="900" b="1" i="0" u="none" strike="noStrike" cap="none" normalizeH="0" baseline="0" dirty="0">
                          <a:ln>
                            <a:noFill/>
                          </a:ln>
                          <a:solidFill>
                            <a:schemeClr val="tx1"/>
                          </a:solidFill>
                          <a:effectLst/>
                          <a:latin typeface="+mn-lt"/>
                          <a:ea typeface="ＭＳ Ｐゴシック" pitchFamily="34" charset="-128"/>
                          <a:cs typeface="Arial" charset="0"/>
                        </a:rPr>
                        <a:t>$50.15 </a:t>
                      </a:r>
                      <a:r>
                        <a:rPr kumimoji="0" lang="en-US" sz="900" b="0" i="0" u="none" strike="noStrike" cap="none" normalizeH="0" baseline="0" dirty="0">
                          <a:ln>
                            <a:noFill/>
                          </a:ln>
                          <a:solidFill>
                            <a:schemeClr val="tx1"/>
                          </a:solidFill>
                          <a:effectLst/>
                          <a:latin typeface="+mn-lt"/>
                          <a:ea typeface="ＭＳ Ｐゴシック" pitchFamily="34" charset="-128"/>
                          <a:cs typeface="Arial" charset="0"/>
                        </a:rPr>
                        <a:t>/ </a:t>
                      </a:r>
                      <a:r>
                        <a:rPr kumimoji="0" lang="en-US" sz="900" b="1" i="0" u="none" strike="noStrike" cap="none" normalizeH="0" baseline="0" dirty="0">
                          <a:ln>
                            <a:noFill/>
                          </a:ln>
                          <a:solidFill>
                            <a:schemeClr val="tx1"/>
                          </a:solidFill>
                          <a:effectLst/>
                          <a:latin typeface="+mn-lt"/>
                          <a:ea typeface="ＭＳ Ｐゴシック" pitchFamily="34" charset="-128"/>
                          <a:cs typeface="Arial" charset="0"/>
                        </a:rPr>
                        <a:t>$35.79</a:t>
                      </a:r>
                    </a:p>
                  </a:txBody>
                  <a:tcPr marL="45720" marR="0" marT="27432" marB="27432" anchor="ctr" horzOverflow="overflow">
                    <a:lnL w="6350" cap="flat" cmpd="sng" algn="ctr">
                      <a:solidFill>
                        <a:schemeClr val="bg1"/>
                      </a:solidFill>
                      <a:prstDash val="solid"/>
                      <a:round/>
                      <a:headEnd type="none" w="med" len="med"/>
                      <a:tailEnd type="none" w="med" len="med"/>
                    </a:lnL>
                    <a:lnR w="38100" cap="flat" cmpd="sng" algn="ctr">
                      <a:noFill/>
                      <a:prstDash val="solid"/>
                      <a:round/>
                      <a:headEnd type="none" w="med" len="med"/>
                      <a:tailEnd type="none" w="med" len="med"/>
                    </a:lnR>
                    <a:lnT>
                      <a:noFill/>
                    </a:lnT>
                    <a:lnB w="6350" cap="flat" cmpd="sng" algn="ctr">
                      <a:no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154818632"/>
                  </a:ext>
                </a:extLst>
              </a:tr>
            </a:tbl>
          </a:graphicData>
        </a:graphic>
      </p:graphicFrame>
      <p:graphicFrame>
        <p:nvGraphicFramePr>
          <p:cNvPr id="12" name="Group 108">
            <a:extLst>
              <a:ext uri="{FF2B5EF4-FFF2-40B4-BE49-F238E27FC236}">
                <a16:creationId xmlns:a16="http://schemas.microsoft.com/office/drawing/2014/main" id="{FD785A40-ADEB-4E95-B8EE-9A53E1E9E011}"/>
              </a:ext>
            </a:extLst>
          </p:cNvPr>
          <p:cNvGraphicFramePr>
            <a:graphicFrameLocks noGrp="1"/>
          </p:cNvGraphicFramePr>
          <p:nvPr>
            <p:extLst>
              <p:ext uri="{D42A27DB-BD31-4B8C-83A1-F6EECF244321}">
                <p14:modId xmlns:p14="http://schemas.microsoft.com/office/powerpoint/2010/main" val="1128985758"/>
              </p:ext>
            </p:extLst>
          </p:nvPr>
        </p:nvGraphicFramePr>
        <p:xfrm>
          <a:off x="3257828" y="4686924"/>
          <a:ext cx="2895599" cy="1322053"/>
        </p:xfrm>
        <a:graphic>
          <a:graphicData uri="http://schemas.openxmlformats.org/drawingml/2006/table">
            <a:tbl>
              <a:tblPr/>
              <a:tblGrid>
                <a:gridCol w="1825924">
                  <a:extLst>
                    <a:ext uri="{9D8B030D-6E8A-4147-A177-3AD203B41FA5}">
                      <a16:colId xmlns:a16="http://schemas.microsoft.com/office/drawing/2014/main" val="20000"/>
                    </a:ext>
                  </a:extLst>
                </a:gridCol>
                <a:gridCol w="1069675">
                  <a:extLst>
                    <a:ext uri="{9D8B030D-6E8A-4147-A177-3AD203B41FA5}">
                      <a16:colId xmlns:a16="http://schemas.microsoft.com/office/drawing/2014/main" val="20001"/>
                    </a:ext>
                  </a:extLst>
                </a:gridCol>
              </a:tblGrid>
              <a:tr h="2350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000" b="1" i="0" u="none" strike="noStrike" cap="none" normalizeH="0" baseline="0" dirty="0">
                          <a:ln>
                            <a:noFill/>
                          </a:ln>
                          <a:solidFill>
                            <a:schemeClr val="tx1"/>
                          </a:solidFill>
                          <a:effectLst/>
                          <a:latin typeface="+mn-lt"/>
                          <a:ea typeface="ＭＳ Ｐゴシック" pitchFamily="34" charset="-128"/>
                          <a:cs typeface="Arial" charset="0"/>
                        </a:rPr>
                        <a:t>Key Metrics</a:t>
                      </a:r>
                      <a:endParaRPr kumimoji="0" lang="en-US" sz="1000" b="1" i="0" u="none" strike="noStrike" cap="none" normalizeH="0" baseline="0" dirty="0">
                        <a:ln>
                          <a:noFill/>
                        </a:ln>
                        <a:solidFill>
                          <a:schemeClr val="tx1"/>
                        </a:solidFill>
                        <a:effectLst/>
                        <a:latin typeface="+mn-lt"/>
                        <a:ea typeface="ＭＳ Ｐゴシック" pitchFamily="34" charset="-128"/>
                        <a:cs typeface="Arial" charset="0"/>
                      </a:endParaRPr>
                    </a:p>
                  </a:txBody>
                  <a:tcPr marL="45720" marR="45720" marT="36576" marB="36576" anchor="ctr" horzOverflow="overflow">
                    <a:lnL w="6350" cap="flat" cmpd="sng" algn="ctr">
                      <a:noFill/>
                      <a:prstDash val="dash"/>
                      <a:round/>
                      <a:headEnd type="none" w="med" len="med"/>
                      <a:tailEnd type="none" w="med" len="med"/>
                    </a:lnL>
                    <a:lnR w="12700" cap="flat" cmpd="sng" algn="ctr">
                      <a:noFill/>
                      <a:prstDash val="solid"/>
                      <a:round/>
                      <a:headEnd type="none" w="med" len="med"/>
                      <a:tailEnd type="none" w="med" len="med"/>
                    </a:lnR>
                    <a:lnT w="6350" cap="flat" cmpd="sng" algn="ctr">
                      <a:noFill/>
                      <a:prstDash val="dash"/>
                      <a:round/>
                      <a:headEnd type="none" w="med" len="med"/>
                      <a:tailEnd type="none" w="med" len="med"/>
                    </a:lnT>
                    <a:lnB w="635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mn-lt"/>
                          <a:ea typeface="ＭＳ Ｐゴシック" pitchFamily="34" charset="-128"/>
                          <a:cs typeface="Arial" charset="0"/>
                        </a:rPr>
                        <a:t>Unit</a:t>
                      </a:r>
                    </a:p>
                  </a:txBody>
                  <a:tcPr marL="45720" marR="45720" marT="36576" marB="36576"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dash"/>
                      <a:round/>
                      <a:headEnd type="none" w="med" len="med"/>
                      <a:tailEnd type="none" w="med" len="med"/>
                    </a:lnT>
                    <a:lnB w="635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1920">
                <a:tc>
                  <a:txBody>
                    <a:bodyPr/>
                    <a:lstStyle>
                      <a:lvl1pPr marL="0" algn="l" defTabSz="914400" rtl="0" eaLnBrk="1" latinLnBrk="0" hangingPunct="1">
                        <a:defRPr sz="1800" kern="1200">
                          <a:solidFill>
                            <a:schemeClr val="tx1"/>
                          </a:solidFill>
                          <a:latin typeface="Helvetica"/>
                          <a:ea typeface=""/>
                          <a:cs typeface="Arial"/>
                        </a:defRPr>
                      </a:lvl1pPr>
                      <a:lvl2pPr marL="457200" algn="l" defTabSz="914400" rtl="0" eaLnBrk="1" latinLnBrk="0" hangingPunct="1">
                        <a:defRPr sz="1800" kern="1200">
                          <a:solidFill>
                            <a:schemeClr val="tx1"/>
                          </a:solidFill>
                          <a:latin typeface="Helvetica"/>
                          <a:ea typeface=""/>
                          <a:cs typeface="Arial"/>
                        </a:defRPr>
                      </a:lvl2pPr>
                      <a:lvl3pPr marL="914400" algn="l" defTabSz="914400" rtl="0" eaLnBrk="1" latinLnBrk="0" hangingPunct="1">
                        <a:defRPr sz="1800" kern="1200">
                          <a:solidFill>
                            <a:schemeClr val="tx1"/>
                          </a:solidFill>
                          <a:latin typeface="Helvetica"/>
                          <a:ea typeface=""/>
                          <a:cs typeface="Arial"/>
                        </a:defRPr>
                      </a:lvl3pPr>
                      <a:lvl4pPr marL="1371600" algn="l" defTabSz="914400" rtl="0" eaLnBrk="1" latinLnBrk="0" hangingPunct="1">
                        <a:defRPr sz="1800" kern="1200">
                          <a:solidFill>
                            <a:schemeClr val="tx1"/>
                          </a:solidFill>
                          <a:latin typeface="Helvetica"/>
                          <a:ea typeface=""/>
                          <a:cs typeface="Arial"/>
                        </a:defRPr>
                      </a:lvl4pPr>
                      <a:lvl5pPr marL="1828800" algn="l" defTabSz="914400" rtl="0" eaLnBrk="1" latinLnBrk="0" hangingPunct="1">
                        <a:defRPr sz="1800" kern="1200">
                          <a:solidFill>
                            <a:schemeClr val="tx1"/>
                          </a:solidFill>
                          <a:latin typeface="Helvetica"/>
                          <a:ea typeface=""/>
                          <a:cs typeface="Arial"/>
                        </a:defRPr>
                      </a:lvl5pPr>
                      <a:lvl6pPr marL="2286000" algn="l" defTabSz="914400" rtl="0" eaLnBrk="1" latinLnBrk="0" hangingPunct="1">
                        <a:defRPr sz="1800" kern="1200">
                          <a:solidFill>
                            <a:schemeClr val="tx1"/>
                          </a:solidFill>
                          <a:latin typeface="Helvetica"/>
                          <a:ea typeface=""/>
                          <a:cs typeface="Arial"/>
                        </a:defRPr>
                      </a:lvl6pPr>
                      <a:lvl7pPr marL="2743200" algn="l" defTabSz="914400" rtl="0" eaLnBrk="1" latinLnBrk="0" hangingPunct="1">
                        <a:defRPr sz="1800" kern="1200">
                          <a:solidFill>
                            <a:schemeClr val="tx1"/>
                          </a:solidFill>
                          <a:latin typeface="Helvetica"/>
                          <a:ea typeface=""/>
                          <a:cs typeface="Arial"/>
                        </a:defRPr>
                      </a:lvl7pPr>
                      <a:lvl8pPr marL="3200400" algn="l" defTabSz="914400" rtl="0" eaLnBrk="1" latinLnBrk="0" hangingPunct="1">
                        <a:defRPr sz="1800" kern="1200">
                          <a:solidFill>
                            <a:schemeClr val="tx1"/>
                          </a:solidFill>
                          <a:latin typeface="Helvetica"/>
                          <a:ea typeface=""/>
                          <a:cs typeface="Arial"/>
                        </a:defRPr>
                      </a:lvl8pPr>
                      <a:lvl9pPr marL="3657600" algn="l" defTabSz="914400" rtl="0" eaLnBrk="1" latinLnBrk="0" hangingPunct="1">
                        <a:defRPr sz="1800" kern="1200">
                          <a:solidFill>
                            <a:schemeClr val="tx1"/>
                          </a:solidFill>
                          <a:latin typeface="Helvetica"/>
                          <a:ea typeface=""/>
                          <a:cs typeface="Arial"/>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solidFill>
                          <a:effectLst/>
                          <a:latin typeface="Helvetica" panose="020B0604020202020204" pitchFamily="34" charset="0"/>
                          <a:ea typeface="ＭＳ Ｐゴシック" pitchFamily="34" charset="-128"/>
                          <a:cs typeface="Helvetica" panose="020B0604020202020204" pitchFamily="34" charset="0"/>
                        </a:rPr>
                        <a:t>Operating Data</a:t>
                      </a:r>
                    </a:p>
                  </a:txBody>
                  <a:tcPr marL="45720" marR="45720" marT="18288" marB="18288" anchor="ctr" horzOverflow="overflow">
                    <a:lnL w="6350" cap="flat" cmpd="sng" algn="ctr">
                      <a:noFill/>
                      <a:prstDash val="dash"/>
                      <a:round/>
                      <a:headEnd type="none" w="med" len="med"/>
                      <a:tailEnd type="none" w="med" len="med"/>
                    </a:lnL>
                    <a:lnR w="381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Helvetica"/>
                          <a:ea typeface=""/>
                          <a:cs typeface="Arial"/>
                        </a:defRPr>
                      </a:lvl1pPr>
                      <a:lvl2pPr marL="457200" algn="l" defTabSz="914400" rtl="0" eaLnBrk="1" latinLnBrk="0" hangingPunct="1">
                        <a:defRPr sz="1800" kern="1200">
                          <a:solidFill>
                            <a:schemeClr val="tx1"/>
                          </a:solidFill>
                          <a:latin typeface="Helvetica"/>
                          <a:ea typeface=""/>
                          <a:cs typeface="Arial"/>
                        </a:defRPr>
                      </a:lvl2pPr>
                      <a:lvl3pPr marL="914400" algn="l" defTabSz="914400" rtl="0" eaLnBrk="1" latinLnBrk="0" hangingPunct="1">
                        <a:defRPr sz="1800" kern="1200">
                          <a:solidFill>
                            <a:schemeClr val="tx1"/>
                          </a:solidFill>
                          <a:latin typeface="Helvetica"/>
                          <a:ea typeface=""/>
                          <a:cs typeface="Arial"/>
                        </a:defRPr>
                      </a:lvl3pPr>
                      <a:lvl4pPr marL="1371600" algn="l" defTabSz="914400" rtl="0" eaLnBrk="1" latinLnBrk="0" hangingPunct="1">
                        <a:defRPr sz="1800" kern="1200">
                          <a:solidFill>
                            <a:schemeClr val="tx1"/>
                          </a:solidFill>
                          <a:latin typeface="Helvetica"/>
                          <a:ea typeface=""/>
                          <a:cs typeface="Arial"/>
                        </a:defRPr>
                      </a:lvl4pPr>
                      <a:lvl5pPr marL="1828800" algn="l" defTabSz="914400" rtl="0" eaLnBrk="1" latinLnBrk="0" hangingPunct="1">
                        <a:defRPr sz="1800" kern="1200">
                          <a:solidFill>
                            <a:schemeClr val="tx1"/>
                          </a:solidFill>
                          <a:latin typeface="Helvetica"/>
                          <a:ea typeface=""/>
                          <a:cs typeface="Arial"/>
                        </a:defRPr>
                      </a:lvl5pPr>
                      <a:lvl6pPr marL="2286000" algn="l" defTabSz="914400" rtl="0" eaLnBrk="1" latinLnBrk="0" hangingPunct="1">
                        <a:defRPr sz="1800" kern="1200">
                          <a:solidFill>
                            <a:schemeClr val="tx1"/>
                          </a:solidFill>
                          <a:latin typeface="Helvetica"/>
                          <a:ea typeface=""/>
                          <a:cs typeface="Arial"/>
                        </a:defRPr>
                      </a:lvl6pPr>
                      <a:lvl7pPr marL="2743200" algn="l" defTabSz="914400" rtl="0" eaLnBrk="1" latinLnBrk="0" hangingPunct="1">
                        <a:defRPr sz="1800" kern="1200">
                          <a:solidFill>
                            <a:schemeClr val="tx1"/>
                          </a:solidFill>
                          <a:latin typeface="Helvetica"/>
                          <a:ea typeface=""/>
                          <a:cs typeface="Arial"/>
                        </a:defRPr>
                      </a:lvl7pPr>
                      <a:lvl8pPr marL="3200400" algn="l" defTabSz="914400" rtl="0" eaLnBrk="1" latinLnBrk="0" hangingPunct="1">
                        <a:defRPr sz="1800" kern="1200">
                          <a:solidFill>
                            <a:schemeClr val="tx1"/>
                          </a:solidFill>
                          <a:latin typeface="Helvetica"/>
                          <a:ea typeface=""/>
                          <a:cs typeface="Arial"/>
                        </a:defRPr>
                      </a:lvl8pPr>
                      <a:lvl9pPr marL="3657600" algn="l" defTabSz="914400" rtl="0" eaLnBrk="1" latinLnBrk="0" hangingPunct="1">
                        <a:defRPr sz="1800" kern="1200">
                          <a:solidFill>
                            <a:schemeClr val="tx1"/>
                          </a:solidFill>
                          <a:latin typeface="Helvetica"/>
                          <a:ea typeface=""/>
                          <a:cs typeface="Arial"/>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a:ln>
                          <a:noFill/>
                        </a:ln>
                        <a:solidFill>
                          <a:schemeClr val="tx1"/>
                        </a:solidFill>
                        <a:effectLst/>
                        <a:latin typeface="Helvetica" panose="020B0604020202020204" pitchFamily="34" charset="0"/>
                        <a:ea typeface="ＭＳ Ｐゴシック" pitchFamily="34" charset="-128"/>
                        <a:cs typeface="Helvetica" panose="020B0604020202020204" pitchFamily="34" charset="0"/>
                      </a:endParaRPr>
                    </a:p>
                  </a:txBody>
                  <a:tcPr marL="45720" marR="45720" marT="18288" marB="18288" anchor="ctr" horzOverflow="overflow">
                    <a:lnL w="38100" cap="flat" cmpd="sng" algn="ctr">
                      <a:noFill/>
                      <a:prstDash val="solid"/>
                      <a:round/>
                      <a:headEnd type="none" w="med" len="med"/>
                      <a:tailEnd type="none" w="med" len="med"/>
                    </a:lnL>
                    <a:lnR w="381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1024">
                <a:tc>
                  <a:txBody>
                    <a:bodyPr/>
                    <a:lstStyle>
                      <a:lvl1pPr marL="0" algn="l" defTabSz="914400" rtl="0" eaLnBrk="1" latinLnBrk="0" hangingPunct="1">
                        <a:defRPr sz="1800" kern="1200">
                          <a:solidFill>
                            <a:schemeClr val="tx1"/>
                          </a:solidFill>
                          <a:latin typeface="Helvetica"/>
                          <a:ea typeface=""/>
                          <a:cs typeface="Arial"/>
                        </a:defRPr>
                      </a:lvl1pPr>
                      <a:lvl2pPr marL="457200" algn="l" defTabSz="914400" rtl="0" eaLnBrk="1" latinLnBrk="0" hangingPunct="1">
                        <a:defRPr sz="1800" kern="1200">
                          <a:solidFill>
                            <a:schemeClr val="tx1"/>
                          </a:solidFill>
                          <a:latin typeface="Helvetica"/>
                          <a:ea typeface=""/>
                          <a:cs typeface="Arial"/>
                        </a:defRPr>
                      </a:lvl2pPr>
                      <a:lvl3pPr marL="914400" algn="l" defTabSz="914400" rtl="0" eaLnBrk="1" latinLnBrk="0" hangingPunct="1">
                        <a:defRPr sz="1800" kern="1200">
                          <a:solidFill>
                            <a:schemeClr val="tx1"/>
                          </a:solidFill>
                          <a:latin typeface="Helvetica"/>
                          <a:ea typeface=""/>
                          <a:cs typeface="Arial"/>
                        </a:defRPr>
                      </a:lvl3pPr>
                      <a:lvl4pPr marL="1371600" algn="l" defTabSz="914400" rtl="0" eaLnBrk="1" latinLnBrk="0" hangingPunct="1">
                        <a:defRPr sz="1800" kern="1200">
                          <a:solidFill>
                            <a:schemeClr val="tx1"/>
                          </a:solidFill>
                          <a:latin typeface="Helvetica"/>
                          <a:ea typeface=""/>
                          <a:cs typeface="Arial"/>
                        </a:defRPr>
                      </a:lvl4pPr>
                      <a:lvl5pPr marL="1828800" algn="l" defTabSz="914400" rtl="0" eaLnBrk="1" latinLnBrk="0" hangingPunct="1">
                        <a:defRPr sz="1800" kern="1200">
                          <a:solidFill>
                            <a:schemeClr val="tx1"/>
                          </a:solidFill>
                          <a:latin typeface="Helvetica"/>
                          <a:ea typeface=""/>
                          <a:cs typeface="Arial"/>
                        </a:defRPr>
                      </a:lvl5pPr>
                      <a:lvl6pPr marL="2286000" algn="l" defTabSz="914400" rtl="0" eaLnBrk="1" latinLnBrk="0" hangingPunct="1">
                        <a:defRPr sz="1800" kern="1200">
                          <a:solidFill>
                            <a:schemeClr val="tx1"/>
                          </a:solidFill>
                          <a:latin typeface="Helvetica"/>
                          <a:ea typeface=""/>
                          <a:cs typeface="Arial"/>
                        </a:defRPr>
                      </a:lvl6pPr>
                      <a:lvl7pPr marL="2743200" algn="l" defTabSz="914400" rtl="0" eaLnBrk="1" latinLnBrk="0" hangingPunct="1">
                        <a:defRPr sz="1800" kern="1200">
                          <a:solidFill>
                            <a:schemeClr val="tx1"/>
                          </a:solidFill>
                          <a:latin typeface="Helvetica"/>
                          <a:ea typeface=""/>
                          <a:cs typeface="Arial"/>
                        </a:defRPr>
                      </a:lvl7pPr>
                      <a:lvl8pPr marL="3200400" algn="l" defTabSz="914400" rtl="0" eaLnBrk="1" latinLnBrk="0" hangingPunct="1">
                        <a:defRPr sz="1800" kern="1200">
                          <a:solidFill>
                            <a:schemeClr val="tx1"/>
                          </a:solidFill>
                          <a:latin typeface="Helvetica"/>
                          <a:ea typeface=""/>
                          <a:cs typeface="Arial"/>
                        </a:defRPr>
                      </a:lvl8pPr>
                      <a:lvl9pPr marL="3657600" algn="l" defTabSz="914400" rtl="0" eaLnBrk="1" latinLnBrk="0" hangingPunct="1">
                        <a:defRPr sz="1800" kern="1200">
                          <a:solidFill>
                            <a:schemeClr val="tx1"/>
                          </a:solidFill>
                          <a:latin typeface="Helvetica"/>
                          <a:ea typeface=""/>
                          <a:cs typeface="Arial"/>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spc="0" normalizeH="0" baseline="0" noProof="0" dirty="0">
                          <a:ln>
                            <a:noFill/>
                          </a:ln>
                          <a:solidFill>
                            <a:schemeClr val="tx1"/>
                          </a:solidFill>
                          <a:effectLst/>
                          <a:uLnTx/>
                          <a:uFillTx/>
                          <a:latin typeface="Helvetica" panose="020B0604020202020204" pitchFamily="34" charset="0"/>
                          <a:ea typeface="ＭＳ Ｐゴシック" pitchFamily="34" charset="-128"/>
                          <a:cs typeface="Helvetica" panose="020B0604020202020204" pitchFamily="34" charset="0"/>
                        </a:rPr>
                        <a:t>Operating Data</a:t>
                      </a:r>
                      <a:endParaRPr kumimoji="0" lang="en-US" sz="900" b="0" i="0" u="none" strike="noStrike" cap="none" normalizeH="0" baseline="0" dirty="0">
                        <a:ln>
                          <a:noFill/>
                        </a:ln>
                        <a:solidFill>
                          <a:schemeClr val="tx1"/>
                        </a:solidFill>
                        <a:effectLst/>
                        <a:latin typeface="Helvetica" panose="020B0604020202020204" pitchFamily="34" charset="0"/>
                        <a:ea typeface="ＭＳ Ｐゴシック" pitchFamily="34" charset="-128"/>
                        <a:cs typeface="Helvetica" panose="020B0604020202020204" pitchFamily="34" charset="0"/>
                      </a:endParaRPr>
                    </a:p>
                  </a:txBody>
                  <a:tcPr marL="45720" marR="45720" marT="18288" marB="18288" anchor="ctr" horzOverflow="overflow">
                    <a:lnL w="6350" cap="flat" cmpd="sng" algn="ctr">
                      <a:noFill/>
                      <a:prstDash val="dash"/>
                      <a:round/>
                      <a:headEnd type="none" w="med" len="med"/>
                      <a:tailEnd type="none" w="med" len="med"/>
                    </a:lnL>
                    <a:lnR w="38100" cap="flat" cmpd="sng" algn="ctr">
                      <a:noFill/>
                      <a:prstDash val="solid"/>
                      <a:round/>
                      <a:headEnd type="none" w="med" len="med"/>
                      <a:tailEnd type="none" w="med" len="med"/>
                    </a:lnR>
                    <a:lnT>
                      <a:noFill/>
                    </a:lnT>
                    <a:lnB w="6350" cap="flat" cmpd="sng" algn="ctr">
                      <a:no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Helvetica"/>
                          <a:ea typeface=""/>
                          <a:cs typeface="Arial"/>
                        </a:defRPr>
                      </a:lvl1pPr>
                      <a:lvl2pPr marL="457200" algn="l" defTabSz="914400" rtl="0" eaLnBrk="1" latinLnBrk="0" hangingPunct="1">
                        <a:defRPr sz="1800" kern="1200">
                          <a:solidFill>
                            <a:schemeClr val="tx1"/>
                          </a:solidFill>
                          <a:latin typeface="Helvetica"/>
                          <a:ea typeface=""/>
                          <a:cs typeface="Arial"/>
                        </a:defRPr>
                      </a:lvl2pPr>
                      <a:lvl3pPr marL="914400" algn="l" defTabSz="914400" rtl="0" eaLnBrk="1" latinLnBrk="0" hangingPunct="1">
                        <a:defRPr sz="1800" kern="1200">
                          <a:solidFill>
                            <a:schemeClr val="tx1"/>
                          </a:solidFill>
                          <a:latin typeface="Helvetica"/>
                          <a:ea typeface=""/>
                          <a:cs typeface="Arial"/>
                        </a:defRPr>
                      </a:lvl3pPr>
                      <a:lvl4pPr marL="1371600" algn="l" defTabSz="914400" rtl="0" eaLnBrk="1" latinLnBrk="0" hangingPunct="1">
                        <a:defRPr sz="1800" kern="1200">
                          <a:solidFill>
                            <a:schemeClr val="tx1"/>
                          </a:solidFill>
                          <a:latin typeface="Helvetica"/>
                          <a:ea typeface=""/>
                          <a:cs typeface="Arial"/>
                        </a:defRPr>
                      </a:lvl4pPr>
                      <a:lvl5pPr marL="1828800" algn="l" defTabSz="914400" rtl="0" eaLnBrk="1" latinLnBrk="0" hangingPunct="1">
                        <a:defRPr sz="1800" kern="1200">
                          <a:solidFill>
                            <a:schemeClr val="tx1"/>
                          </a:solidFill>
                          <a:latin typeface="Helvetica"/>
                          <a:ea typeface=""/>
                          <a:cs typeface="Arial"/>
                        </a:defRPr>
                      </a:lvl5pPr>
                      <a:lvl6pPr marL="2286000" algn="l" defTabSz="914400" rtl="0" eaLnBrk="1" latinLnBrk="0" hangingPunct="1">
                        <a:defRPr sz="1800" kern="1200">
                          <a:solidFill>
                            <a:schemeClr val="tx1"/>
                          </a:solidFill>
                          <a:latin typeface="Helvetica"/>
                          <a:ea typeface=""/>
                          <a:cs typeface="Arial"/>
                        </a:defRPr>
                      </a:lvl6pPr>
                      <a:lvl7pPr marL="2743200" algn="l" defTabSz="914400" rtl="0" eaLnBrk="1" latinLnBrk="0" hangingPunct="1">
                        <a:defRPr sz="1800" kern="1200">
                          <a:solidFill>
                            <a:schemeClr val="tx1"/>
                          </a:solidFill>
                          <a:latin typeface="Helvetica"/>
                          <a:ea typeface=""/>
                          <a:cs typeface="Arial"/>
                        </a:defRPr>
                      </a:lvl7pPr>
                      <a:lvl8pPr marL="3200400" algn="l" defTabSz="914400" rtl="0" eaLnBrk="1" latinLnBrk="0" hangingPunct="1">
                        <a:defRPr sz="1800" kern="1200">
                          <a:solidFill>
                            <a:schemeClr val="tx1"/>
                          </a:solidFill>
                          <a:latin typeface="Helvetica"/>
                          <a:ea typeface=""/>
                          <a:cs typeface="Arial"/>
                        </a:defRPr>
                      </a:lvl8pPr>
                      <a:lvl9pPr marL="3657600" algn="l" defTabSz="914400" rtl="0" eaLnBrk="1" latinLnBrk="0" hangingPunct="1">
                        <a:defRPr sz="1800" kern="1200">
                          <a:solidFill>
                            <a:schemeClr val="tx1"/>
                          </a:solidFill>
                          <a:latin typeface="Helvetica"/>
                          <a:ea typeface=""/>
                          <a:cs typeface="Arial"/>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a:ln>
                          <a:noFill/>
                        </a:ln>
                        <a:solidFill>
                          <a:schemeClr val="tx1"/>
                        </a:solidFill>
                        <a:effectLst/>
                        <a:latin typeface="Helvetica" panose="020B0604020202020204" pitchFamily="34" charset="0"/>
                        <a:ea typeface="ＭＳ Ｐゴシック" pitchFamily="34" charset="-128"/>
                        <a:cs typeface="Helvetica" panose="020B0604020202020204" pitchFamily="34" charset="0"/>
                      </a:endParaRPr>
                    </a:p>
                  </a:txBody>
                  <a:tcPr marL="45720" marR="45720" marT="18288" marB="18288" anchor="ctr" horzOverflow="overflow">
                    <a:lnL w="38100" cap="flat" cmpd="sng" algn="ctr">
                      <a:noFill/>
                      <a:prstDash val="solid"/>
                      <a:round/>
                      <a:headEnd type="none" w="med" len="med"/>
                      <a:tailEnd type="none" w="med" len="med"/>
                    </a:lnL>
                    <a:lnR w="38100" cap="flat" cmpd="sng" algn="ctr">
                      <a:noFill/>
                      <a:prstDash val="solid"/>
                      <a:round/>
                      <a:headEnd type="none" w="med" len="med"/>
                      <a:tailEnd type="none" w="med" len="med"/>
                    </a:lnR>
                    <a:lnT>
                      <a:noFill/>
                    </a:lnT>
                    <a:lnB w="635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81024">
                <a:tc>
                  <a:txBody>
                    <a:bodyPr/>
                    <a:lstStyle>
                      <a:lvl1pPr marL="0" algn="l" defTabSz="914400" rtl="0" eaLnBrk="1" latinLnBrk="0" hangingPunct="1">
                        <a:defRPr sz="1800" kern="1200">
                          <a:solidFill>
                            <a:schemeClr val="tx1"/>
                          </a:solidFill>
                          <a:latin typeface="Helvetica"/>
                          <a:ea typeface=""/>
                          <a:cs typeface="Arial"/>
                        </a:defRPr>
                      </a:lvl1pPr>
                      <a:lvl2pPr marL="457200" algn="l" defTabSz="914400" rtl="0" eaLnBrk="1" latinLnBrk="0" hangingPunct="1">
                        <a:defRPr sz="1800" kern="1200">
                          <a:solidFill>
                            <a:schemeClr val="tx1"/>
                          </a:solidFill>
                          <a:latin typeface="Helvetica"/>
                          <a:ea typeface=""/>
                          <a:cs typeface="Arial"/>
                        </a:defRPr>
                      </a:lvl2pPr>
                      <a:lvl3pPr marL="914400" algn="l" defTabSz="914400" rtl="0" eaLnBrk="1" latinLnBrk="0" hangingPunct="1">
                        <a:defRPr sz="1800" kern="1200">
                          <a:solidFill>
                            <a:schemeClr val="tx1"/>
                          </a:solidFill>
                          <a:latin typeface="Helvetica"/>
                          <a:ea typeface=""/>
                          <a:cs typeface="Arial"/>
                        </a:defRPr>
                      </a:lvl3pPr>
                      <a:lvl4pPr marL="1371600" algn="l" defTabSz="914400" rtl="0" eaLnBrk="1" latinLnBrk="0" hangingPunct="1">
                        <a:defRPr sz="1800" kern="1200">
                          <a:solidFill>
                            <a:schemeClr val="tx1"/>
                          </a:solidFill>
                          <a:latin typeface="Helvetica"/>
                          <a:ea typeface=""/>
                          <a:cs typeface="Arial"/>
                        </a:defRPr>
                      </a:lvl4pPr>
                      <a:lvl5pPr marL="1828800" algn="l" defTabSz="914400" rtl="0" eaLnBrk="1" latinLnBrk="0" hangingPunct="1">
                        <a:defRPr sz="1800" kern="1200">
                          <a:solidFill>
                            <a:schemeClr val="tx1"/>
                          </a:solidFill>
                          <a:latin typeface="Helvetica"/>
                          <a:ea typeface=""/>
                          <a:cs typeface="Arial"/>
                        </a:defRPr>
                      </a:lvl5pPr>
                      <a:lvl6pPr marL="2286000" algn="l" defTabSz="914400" rtl="0" eaLnBrk="1" latinLnBrk="0" hangingPunct="1">
                        <a:defRPr sz="1800" kern="1200">
                          <a:solidFill>
                            <a:schemeClr val="tx1"/>
                          </a:solidFill>
                          <a:latin typeface="Helvetica"/>
                          <a:ea typeface=""/>
                          <a:cs typeface="Arial"/>
                        </a:defRPr>
                      </a:lvl6pPr>
                      <a:lvl7pPr marL="2743200" algn="l" defTabSz="914400" rtl="0" eaLnBrk="1" latinLnBrk="0" hangingPunct="1">
                        <a:defRPr sz="1800" kern="1200">
                          <a:solidFill>
                            <a:schemeClr val="tx1"/>
                          </a:solidFill>
                          <a:latin typeface="Helvetica"/>
                          <a:ea typeface=""/>
                          <a:cs typeface="Arial"/>
                        </a:defRPr>
                      </a:lvl7pPr>
                      <a:lvl8pPr marL="3200400" algn="l" defTabSz="914400" rtl="0" eaLnBrk="1" latinLnBrk="0" hangingPunct="1">
                        <a:defRPr sz="1800" kern="1200">
                          <a:solidFill>
                            <a:schemeClr val="tx1"/>
                          </a:solidFill>
                          <a:latin typeface="Helvetica"/>
                          <a:ea typeface=""/>
                          <a:cs typeface="Arial"/>
                        </a:defRPr>
                      </a:lvl8pPr>
                      <a:lvl9pPr marL="3657600" algn="l" defTabSz="914400" rtl="0" eaLnBrk="1" latinLnBrk="0" hangingPunct="1">
                        <a:defRPr sz="1800" kern="1200">
                          <a:solidFill>
                            <a:schemeClr val="tx1"/>
                          </a:solidFill>
                          <a:latin typeface="Helvetica"/>
                          <a:ea typeface=""/>
                          <a:cs typeface="Arial"/>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spc="0" normalizeH="0" baseline="0" noProof="0">
                          <a:ln>
                            <a:noFill/>
                          </a:ln>
                          <a:solidFill>
                            <a:schemeClr val="tx1"/>
                          </a:solidFill>
                          <a:effectLst/>
                          <a:uLnTx/>
                          <a:uFillTx/>
                          <a:latin typeface="Helvetica" panose="020B0604020202020204" pitchFamily="34" charset="0"/>
                          <a:ea typeface="ＭＳ Ｐゴシック" pitchFamily="34" charset="-128"/>
                          <a:cs typeface="Helvetica" panose="020B0604020202020204" pitchFamily="34" charset="0"/>
                        </a:rPr>
                        <a:t>Operating Data</a:t>
                      </a:r>
                      <a:endParaRPr kumimoji="0" lang="en-US" sz="900" b="0" i="0" u="none" strike="noStrike" cap="none" normalizeH="0" baseline="0" dirty="0">
                        <a:ln>
                          <a:noFill/>
                        </a:ln>
                        <a:solidFill>
                          <a:schemeClr val="tx1"/>
                        </a:solidFill>
                        <a:effectLst/>
                        <a:latin typeface="Helvetica" panose="020B0604020202020204" pitchFamily="34" charset="0"/>
                        <a:ea typeface="ＭＳ Ｐゴシック" pitchFamily="34" charset="-128"/>
                        <a:cs typeface="Helvetica" panose="020B0604020202020204" pitchFamily="34" charset="0"/>
                      </a:endParaRPr>
                    </a:p>
                  </a:txBody>
                  <a:tcPr marL="45720" marR="45720" marT="18288" marB="18288" anchor="ctr" horzOverflow="overflow">
                    <a:lnL w="6350" cap="flat" cmpd="sng" algn="ctr">
                      <a:noFill/>
                      <a:prstDash val="dash"/>
                      <a:round/>
                      <a:headEnd type="none" w="med" len="med"/>
                      <a:tailEnd type="none" w="med" len="med"/>
                    </a:lnL>
                    <a:lnR w="38100" cap="flat" cmpd="sng" algn="ctr">
                      <a:noFill/>
                      <a:prstDash val="solid"/>
                      <a:round/>
                      <a:headEnd type="none" w="med" len="med"/>
                      <a:tailEnd type="none" w="med" len="med"/>
                    </a:lnR>
                    <a:lnT>
                      <a:noFill/>
                    </a:lnT>
                    <a:lnB w="6350" cap="flat" cmpd="sng" algn="ctr">
                      <a:no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Helvetica"/>
                          <a:ea typeface=""/>
                          <a:cs typeface="Arial"/>
                        </a:defRPr>
                      </a:lvl1pPr>
                      <a:lvl2pPr marL="457200" algn="l" defTabSz="914400" rtl="0" eaLnBrk="1" latinLnBrk="0" hangingPunct="1">
                        <a:defRPr sz="1800" kern="1200">
                          <a:solidFill>
                            <a:schemeClr val="tx1"/>
                          </a:solidFill>
                          <a:latin typeface="Helvetica"/>
                          <a:ea typeface=""/>
                          <a:cs typeface="Arial"/>
                        </a:defRPr>
                      </a:lvl2pPr>
                      <a:lvl3pPr marL="914400" algn="l" defTabSz="914400" rtl="0" eaLnBrk="1" latinLnBrk="0" hangingPunct="1">
                        <a:defRPr sz="1800" kern="1200">
                          <a:solidFill>
                            <a:schemeClr val="tx1"/>
                          </a:solidFill>
                          <a:latin typeface="Helvetica"/>
                          <a:ea typeface=""/>
                          <a:cs typeface="Arial"/>
                        </a:defRPr>
                      </a:lvl3pPr>
                      <a:lvl4pPr marL="1371600" algn="l" defTabSz="914400" rtl="0" eaLnBrk="1" latinLnBrk="0" hangingPunct="1">
                        <a:defRPr sz="1800" kern="1200">
                          <a:solidFill>
                            <a:schemeClr val="tx1"/>
                          </a:solidFill>
                          <a:latin typeface="Helvetica"/>
                          <a:ea typeface=""/>
                          <a:cs typeface="Arial"/>
                        </a:defRPr>
                      </a:lvl4pPr>
                      <a:lvl5pPr marL="1828800" algn="l" defTabSz="914400" rtl="0" eaLnBrk="1" latinLnBrk="0" hangingPunct="1">
                        <a:defRPr sz="1800" kern="1200">
                          <a:solidFill>
                            <a:schemeClr val="tx1"/>
                          </a:solidFill>
                          <a:latin typeface="Helvetica"/>
                          <a:ea typeface=""/>
                          <a:cs typeface="Arial"/>
                        </a:defRPr>
                      </a:lvl5pPr>
                      <a:lvl6pPr marL="2286000" algn="l" defTabSz="914400" rtl="0" eaLnBrk="1" latinLnBrk="0" hangingPunct="1">
                        <a:defRPr sz="1800" kern="1200">
                          <a:solidFill>
                            <a:schemeClr val="tx1"/>
                          </a:solidFill>
                          <a:latin typeface="Helvetica"/>
                          <a:ea typeface=""/>
                          <a:cs typeface="Arial"/>
                        </a:defRPr>
                      </a:lvl6pPr>
                      <a:lvl7pPr marL="2743200" algn="l" defTabSz="914400" rtl="0" eaLnBrk="1" latinLnBrk="0" hangingPunct="1">
                        <a:defRPr sz="1800" kern="1200">
                          <a:solidFill>
                            <a:schemeClr val="tx1"/>
                          </a:solidFill>
                          <a:latin typeface="Helvetica"/>
                          <a:ea typeface=""/>
                          <a:cs typeface="Arial"/>
                        </a:defRPr>
                      </a:lvl7pPr>
                      <a:lvl8pPr marL="3200400" algn="l" defTabSz="914400" rtl="0" eaLnBrk="1" latinLnBrk="0" hangingPunct="1">
                        <a:defRPr sz="1800" kern="1200">
                          <a:solidFill>
                            <a:schemeClr val="tx1"/>
                          </a:solidFill>
                          <a:latin typeface="Helvetica"/>
                          <a:ea typeface=""/>
                          <a:cs typeface="Arial"/>
                        </a:defRPr>
                      </a:lvl8pPr>
                      <a:lvl9pPr marL="3657600" algn="l" defTabSz="914400" rtl="0" eaLnBrk="1" latinLnBrk="0" hangingPunct="1">
                        <a:defRPr sz="1800" kern="1200">
                          <a:solidFill>
                            <a:schemeClr val="tx1"/>
                          </a:solidFill>
                          <a:latin typeface="Helvetica"/>
                          <a:ea typeface=""/>
                          <a:cs typeface="Arial"/>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a:ln>
                          <a:noFill/>
                        </a:ln>
                        <a:solidFill>
                          <a:schemeClr val="tx1"/>
                        </a:solidFill>
                        <a:effectLst/>
                        <a:latin typeface="Helvetica" panose="020B0604020202020204" pitchFamily="34" charset="0"/>
                        <a:ea typeface="ＭＳ Ｐゴシック" pitchFamily="34" charset="-128"/>
                        <a:cs typeface="Helvetica" panose="020B0604020202020204" pitchFamily="34" charset="0"/>
                      </a:endParaRPr>
                    </a:p>
                  </a:txBody>
                  <a:tcPr marL="45720" marR="45720" marT="18288" marB="18288" anchor="ctr" horzOverflow="overflow">
                    <a:lnL w="38100" cap="flat" cmpd="sng" algn="ctr">
                      <a:noFill/>
                      <a:prstDash val="solid"/>
                      <a:round/>
                      <a:headEnd type="none" w="med" len="med"/>
                      <a:tailEnd type="none" w="med" len="med"/>
                    </a:lnL>
                    <a:lnR w="38100" cap="flat" cmpd="sng" algn="ctr">
                      <a:noFill/>
                      <a:prstDash val="solid"/>
                      <a:round/>
                      <a:headEnd type="none" w="med" len="med"/>
                      <a:tailEnd type="none" w="med" len="med"/>
                    </a:lnR>
                    <a:lnT>
                      <a:noFill/>
                    </a:lnT>
                    <a:lnB w="635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1024">
                <a:tc>
                  <a:txBody>
                    <a:bodyPr/>
                    <a:lstStyle>
                      <a:lvl1pPr marL="0" algn="l" defTabSz="914400" rtl="0" eaLnBrk="1" latinLnBrk="0" hangingPunct="1">
                        <a:defRPr sz="1800" kern="1200">
                          <a:solidFill>
                            <a:schemeClr val="tx1"/>
                          </a:solidFill>
                          <a:latin typeface="Helvetica"/>
                          <a:ea typeface=""/>
                          <a:cs typeface="Arial"/>
                        </a:defRPr>
                      </a:lvl1pPr>
                      <a:lvl2pPr marL="457200" algn="l" defTabSz="914400" rtl="0" eaLnBrk="1" latinLnBrk="0" hangingPunct="1">
                        <a:defRPr sz="1800" kern="1200">
                          <a:solidFill>
                            <a:schemeClr val="tx1"/>
                          </a:solidFill>
                          <a:latin typeface="Helvetica"/>
                          <a:ea typeface=""/>
                          <a:cs typeface="Arial"/>
                        </a:defRPr>
                      </a:lvl2pPr>
                      <a:lvl3pPr marL="914400" algn="l" defTabSz="914400" rtl="0" eaLnBrk="1" latinLnBrk="0" hangingPunct="1">
                        <a:defRPr sz="1800" kern="1200">
                          <a:solidFill>
                            <a:schemeClr val="tx1"/>
                          </a:solidFill>
                          <a:latin typeface="Helvetica"/>
                          <a:ea typeface=""/>
                          <a:cs typeface="Arial"/>
                        </a:defRPr>
                      </a:lvl3pPr>
                      <a:lvl4pPr marL="1371600" algn="l" defTabSz="914400" rtl="0" eaLnBrk="1" latinLnBrk="0" hangingPunct="1">
                        <a:defRPr sz="1800" kern="1200">
                          <a:solidFill>
                            <a:schemeClr val="tx1"/>
                          </a:solidFill>
                          <a:latin typeface="Helvetica"/>
                          <a:ea typeface=""/>
                          <a:cs typeface="Arial"/>
                        </a:defRPr>
                      </a:lvl4pPr>
                      <a:lvl5pPr marL="1828800" algn="l" defTabSz="914400" rtl="0" eaLnBrk="1" latinLnBrk="0" hangingPunct="1">
                        <a:defRPr sz="1800" kern="1200">
                          <a:solidFill>
                            <a:schemeClr val="tx1"/>
                          </a:solidFill>
                          <a:latin typeface="Helvetica"/>
                          <a:ea typeface=""/>
                          <a:cs typeface="Arial"/>
                        </a:defRPr>
                      </a:lvl5pPr>
                      <a:lvl6pPr marL="2286000" algn="l" defTabSz="914400" rtl="0" eaLnBrk="1" latinLnBrk="0" hangingPunct="1">
                        <a:defRPr sz="1800" kern="1200">
                          <a:solidFill>
                            <a:schemeClr val="tx1"/>
                          </a:solidFill>
                          <a:latin typeface="Helvetica"/>
                          <a:ea typeface=""/>
                          <a:cs typeface="Arial"/>
                        </a:defRPr>
                      </a:lvl6pPr>
                      <a:lvl7pPr marL="2743200" algn="l" defTabSz="914400" rtl="0" eaLnBrk="1" latinLnBrk="0" hangingPunct="1">
                        <a:defRPr sz="1800" kern="1200">
                          <a:solidFill>
                            <a:schemeClr val="tx1"/>
                          </a:solidFill>
                          <a:latin typeface="Helvetica"/>
                          <a:ea typeface=""/>
                          <a:cs typeface="Arial"/>
                        </a:defRPr>
                      </a:lvl7pPr>
                      <a:lvl8pPr marL="3200400" algn="l" defTabSz="914400" rtl="0" eaLnBrk="1" latinLnBrk="0" hangingPunct="1">
                        <a:defRPr sz="1800" kern="1200">
                          <a:solidFill>
                            <a:schemeClr val="tx1"/>
                          </a:solidFill>
                          <a:latin typeface="Helvetica"/>
                          <a:ea typeface=""/>
                          <a:cs typeface="Arial"/>
                        </a:defRPr>
                      </a:lvl8pPr>
                      <a:lvl9pPr marL="3657600" algn="l" defTabSz="914400" rtl="0" eaLnBrk="1" latinLnBrk="0" hangingPunct="1">
                        <a:defRPr sz="1800" kern="1200">
                          <a:solidFill>
                            <a:schemeClr val="tx1"/>
                          </a:solidFill>
                          <a:latin typeface="Helvetica"/>
                          <a:ea typeface=""/>
                          <a:cs typeface="Arial"/>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spc="0" normalizeH="0" baseline="0" noProof="0" dirty="0">
                          <a:ln>
                            <a:noFill/>
                          </a:ln>
                          <a:solidFill>
                            <a:schemeClr val="tx1"/>
                          </a:solidFill>
                          <a:effectLst/>
                          <a:uLnTx/>
                          <a:uFillTx/>
                          <a:latin typeface="Helvetica" panose="020B0604020202020204" pitchFamily="34" charset="0"/>
                          <a:ea typeface="ＭＳ Ｐゴシック" pitchFamily="34" charset="-128"/>
                          <a:cs typeface="Helvetica" panose="020B0604020202020204" pitchFamily="34" charset="0"/>
                        </a:rPr>
                        <a:t>Operating Data</a:t>
                      </a:r>
                      <a:endParaRPr kumimoji="0" lang="en-US" sz="900" b="0" i="0" u="none" strike="noStrike" cap="none" normalizeH="0" baseline="0" dirty="0">
                        <a:ln>
                          <a:noFill/>
                        </a:ln>
                        <a:solidFill>
                          <a:schemeClr val="tx1"/>
                        </a:solidFill>
                        <a:effectLst/>
                        <a:latin typeface="Helvetica" panose="020B0604020202020204" pitchFamily="34" charset="0"/>
                        <a:ea typeface="ＭＳ Ｐゴシック" pitchFamily="34" charset="-128"/>
                        <a:cs typeface="Helvetica" panose="020B0604020202020204" pitchFamily="34" charset="0"/>
                      </a:endParaRPr>
                    </a:p>
                  </a:txBody>
                  <a:tcPr marL="45720" marR="45720" marT="18288" marB="18288" anchor="ctr" horzOverflow="overflow">
                    <a:lnL w="6350" cap="flat" cmpd="sng" algn="ctr">
                      <a:noFill/>
                      <a:prstDash val="dash"/>
                      <a:round/>
                      <a:headEnd type="none" w="med" len="med"/>
                      <a:tailEnd type="none" w="med" len="med"/>
                    </a:lnL>
                    <a:lnR w="38100" cap="flat" cmpd="sng" algn="ctr">
                      <a:noFill/>
                      <a:prstDash val="solid"/>
                      <a:round/>
                      <a:headEnd type="none" w="med" len="med"/>
                      <a:tailEnd type="none" w="med" len="med"/>
                    </a:lnR>
                    <a:lnT>
                      <a:noFill/>
                    </a:lnT>
                    <a:lnB w="6350" cap="flat" cmpd="sng" algn="ctr">
                      <a:noFill/>
                      <a:prstDash val="dash"/>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Helvetica"/>
                          <a:ea typeface=""/>
                          <a:cs typeface="Arial"/>
                        </a:defRPr>
                      </a:lvl1pPr>
                      <a:lvl2pPr marL="457200" algn="l" defTabSz="914400" rtl="0" eaLnBrk="1" latinLnBrk="0" hangingPunct="1">
                        <a:defRPr sz="1800" kern="1200">
                          <a:solidFill>
                            <a:schemeClr val="tx1"/>
                          </a:solidFill>
                          <a:latin typeface="Helvetica"/>
                          <a:ea typeface=""/>
                          <a:cs typeface="Arial"/>
                        </a:defRPr>
                      </a:lvl2pPr>
                      <a:lvl3pPr marL="914400" algn="l" defTabSz="914400" rtl="0" eaLnBrk="1" latinLnBrk="0" hangingPunct="1">
                        <a:defRPr sz="1800" kern="1200">
                          <a:solidFill>
                            <a:schemeClr val="tx1"/>
                          </a:solidFill>
                          <a:latin typeface="Helvetica"/>
                          <a:ea typeface=""/>
                          <a:cs typeface="Arial"/>
                        </a:defRPr>
                      </a:lvl3pPr>
                      <a:lvl4pPr marL="1371600" algn="l" defTabSz="914400" rtl="0" eaLnBrk="1" latinLnBrk="0" hangingPunct="1">
                        <a:defRPr sz="1800" kern="1200">
                          <a:solidFill>
                            <a:schemeClr val="tx1"/>
                          </a:solidFill>
                          <a:latin typeface="Helvetica"/>
                          <a:ea typeface=""/>
                          <a:cs typeface="Arial"/>
                        </a:defRPr>
                      </a:lvl4pPr>
                      <a:lvl5pPr marL="1828800" algn="l" defTabSz="914400" rtl="0" eaLnBrk="1" latinLnBrk="0" hangingPunct="1">
                        <a:defRPr sz="1800" kern="1200">
                          <a:solidFill>
                            <a:schemeClr val="tx1"/>
                          </a:solidFill>
                          <a:latin typeface="Helvetica"/>
                          <a:ea typeface=""/>
                          <a:cs typeface="Arial"/>
                        </a:defRPr>
                      </a:lvl5pPr>
                      <a:lvl6pPr marL="2286000" algn="l" defTabSz="914400" rtl="0" eaLnBrk="1" latinLnBrk="0" hangingPunct="1">
                        <a:defRPr sz="1800" kern="1200">
                          <a:solidFill>
                            <a:schemeClr val="tx1"/>
                          </a:solidFill>
                          <a:latin typeface="Helvetica"/>
                          <a:ea typeface=""/>
                          <a:cs typeface="Arial"/>
                        </a:defRPr>
                      </a:lvl6pPr>
                      <a:lvl7pPr marL="2743200" algn="l" defTabSz="914400" rtl="0" eaLnBrk="1" latinLnBrk="0" hangingPunct="1">
                        <a:defRPr sz="1800" kern="1200">
                          <a:solidFill>
                            <a:schemeClr val="tx1"/>
                          </a:solidFill>
                          <a:latin typeface="Helvetica"/>
                          <a:ea typeface=""/>
                          <a:cs typeface="Arial"/>
                        </a:defRPr>
                      </a:lvl7pPr>
                      <a:lvl8pPr marL="3200400" algn="l" defTabSz="914400" rtl="0" eaLnBrk="1" latinLnBrk="0" hangingPunct="1">
                        <a:defRPr sz="1800" kern="1200">
                          <a:solidFill>
                            <a:schemeClr val="tx1"/>
                          </a:solidFill>
                          <a:latin typeface="Helvetica"/>
                          <a:ea typeface=""/>
                          <a:cs typeface="Arial"/>
                        </a:defRPr>
                      </a:lvl8pPr>
                      <a:lvl9pPr marL="3657600" algn="l" defTabSz="914400" rtl="0" eaLnBrk="1" latinLnBrk="0" hangingPunct="1">
                        <a:defRPr sz="1800" kern="1200">
                          <a:solidFill>
                            <a:schemeClr val="tx1"/>
                          </a:solidFill>
                          <a:latin typeface="Helvetica"/>
                          <a:ea typeface=""/>
                          <a:cs typeface="Arial"/>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a:ln>
                          <a:noFill/>
                        </a:ln>
                        <a:solidFill>
                          <a:schemeClr val="tx1"/>
                        </a:solidFill>
                        <a:effectLst/>
                        <a:latin typeface="Helvetica" panose="020B0604020202020204" pitchFamily="34" charset="0"/>
                        <a:ea typeface="ＭＳ Ｐゴシック" pitchFamily="34" charset="-128"/>
                        <a:cs typeface="Helvetica" panose="020B0604020202020204" pitchFamily="34" charset="0"/>
                      </a:endParaRPr>
                    </a:p>
                  </a:txBody>
                  <a:tcPr marL="45720" marR="45720" marT="18288" marB="18288" anchor="ctr" horzOverflow="overflow">
                    <a:lnL w="38100" cap="flat" cmpd="sng" algn="ctr">
                      <a:noFill/>
                      <a:prstDash val="solid"/>
                      <a:round/>
                      <a:headEnd type="none" w="med" len="med"/>
                      <a:tailEnd type="none" w="med" len="med"/>
                    </a:lnL>
                    <a:lnR w="38100" cap="flat" cmpd="sng" algn="ctr">
                      <a:noFill/>
                      <a:prstDash val="solid"/>
                      <a:round/>
                      <a:headEnd type="none" w="med" len="med"/>
                      <a:tailEnd type="none" w="med" len="med"/>
                    </a:lnR>
                    <a:lnT>
                      <a:noFill/>
                    </a:lnT>
                    <a:lnB w="6350" cap="flat" cmpd="sng" algn="ctr">
                      <a:noFill/>
                      <a:prstDash val="dash"/>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8102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spc="0" normalizeH="0" baseline="0" noProof="0">
                          <a:ln>
                            <a:noFill/>
                          </a:ln>
                          <a:solidFill>
                            <a:schemeClr val="tx1"/>
                          </a:solidFill>
                          <a:effectLst/>
                          <a:uLnTx/>
                          <a:uFillTx/>
                          <a:latin typeface="Helvetica" panose="020B0604020202020204" pitchFamily="34" charset="0"/>
                          <a:ea typeface="ＭＳ Ｐゴシック" pitchFamily="34" charset="-128"/>
                          <a:cs typeface="Helvetica" panose="020B0604020202020204" pitchFamily="34" charset="0"/>
                        </a:rPr>
                        <a:t>Operating Data</a:t>
                      </a:r>
                      <a:endParaRPr kumimoji="0" lang="en-US" sz="900" b="0" i="0" u="none" strike="noStrike" cap="none" normalizeH="0" baseline="0" dirty="0">
                        <a:ln>
                          <a:noFill/>
                        </a:ln>
                        <a:solidFill>
                          <a:schemeClr val="tx1"/>
                        </a:solidFill>
                        <a:effectLst/>
                        <a:latin typeface="+mn-lt"/>
                        <a:ea typeface="ＭＳ Ｐゴシック" pitchFamily="34" charset="-128"/>
                        <a:cs typeface="Arial" charset="0"/>
                      </a:endParaRPr>
                    </a:p>
                  </a:txBody>
                  <a:tcPr marL="45720" marR="45720" marT="18288" marB="18288" anchor="ctr" horzOverflow="overflow">
                    <a:lnL w="6350" cap="flat" cmpd="sng" algn="ctr">
                      <a:noFill/>
                      <a:prstDash val="dash"/>
                      <a:round/>
                      <a:headEnd type="none" w="med" len="med"/>
                      <a:tailEnd type="none" w="med" len="med"/>
                    </a:lnL>
                    <a:lnR w="38100" cap="flat" cmpd="sng" algn="ctr">
                      <a:noFill/>
                      <a:prstDash val="solid"/>
                      <a:round/>
                      <a:headEnd type="none" w="med" len="med"/>
                      <a:tailEnd type="none" w="med" len="med"/>
                    </a:lnR>
                    <a:lnT>
                      <a:noFill/>
                    </a:lnT>
                    <a:lnB w="6350" cap="flat" cmpd="sng" algn="ctr">
                      <a:noFill/>
                      <a:prstDash val="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900" b="0" i="0" u="none" strike="noStrike" cap="none" normalizeH="0" baseline="0" dirty="0">
                        <a:ln>
                          <a:noFill/>
                        </a:ln>
                        <a:solidFill>
                          <a:schemeClr val="tx1"/>
                        </a:solidFill>
                        <a:effectLst/>
                        <a:latin typeface="Helvetica" panose="020B0604020202020204" pitchFamily="34" charset="0"/>
                        <a:ea typeface="ＭＳ Ｐゴシック" pitchFamily="34" charset="-128"/>
                        <a:cs typeface="Helvetica" panose="020B0604020202020204" pitchFamily="34" charset="0"/>
                      </a:endParaRPr>
                    </a:p>
                  </a:txBody>
                  <a:tcPr marL="45720" marR="45720" marT="18288" marB="18288" anchor="ctr" horzOverflow="overflow">
                    <a:lnL w="38100" cap="flat" cmpd="sng" algn="ctr">
                      <a:noFill/>
                      <a:prstDash val="solid"/>
                      <a:round/>
                      <a:headEnd type="none" w="med" len="med"/>
                      <a:tailEnd type="none" w="med" len="med"/>
                    </a:lnL>
                    <a:lnR w="38100" cap="flat" cmpd="sng" algn="ctr">
                      <a:noFill/>
                      <a:prstDash val="solid"/>
                      <a:round/>
                      <a:headEnd type="none" w="med" len="med"/>
                      <a:tailEnd type="none" w="med" len="med"/>
                    </a:lnR>
                    <a:lnT>
                      <a:noFill/>
                    </a:lnT>
                    <a:lnB w="6350" cap="flat" cmpd="sng" algn="ctr">
                      <a:noFill/>
                      <a:prstDash val="dash"/>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81024">
                <a:tc>
                  <a:txBody>
                    <a:bodyPr/>
                    <a:lstStyle>
                      <a:lvl1pPr marL="0" algn="l" defTabSz="914400" rtl="0" eaLnBrk="1" latinLnBrk="0" hangingPunct="1">
                        <a:defRPr sz="1800" kern="1200">
                          <a:solidFill>
                            <a:schemeClr val="tx1"/>
                          </a:solidFill>
                          <a:latin typeface="Helvetica"/>
                          <a:ea typeface=""/>
                          <a:cs typeface="Arial"/>
                        </a:defRPr>
                      </a:lvl1pPr>
                      <a:lvl2pPr marL="457200" algn="l" defTabSz="914400" rtl="0" eaLnBrk="1" latinLnBrk="0" hangingPunct="1">
                        <a:defRPr sz="1800" kern="1200">
                          <a:solidFill>
                            <a:schemeClr val="tx1"/>
                          </a:solidFill>
                          <a:latin typeface="Helvetica"/>
                          <a:ea typeface=""/>
                          <a:cs typeface="Arial"/>
                        </a:defRPr>
                      </a:lvl2pPr>
                      <a:lvl3pPr marL="914400" algn="l" defTabSz="914400" rtl="0" eaLnBrk="1" latinLnBrk="0" hangingPunct="1">
                        <a:defRPr sz="1800" kern="1200">
                          <a:solidFill>
                            <a:schemeClr val="tx1"/>
                          </a:solidFill>
                          <a:latin typeface="Helvetica"/>
                          <a:ea typeface=""/>
                          <a:cs typeface="Arial"/>
                        </a:defRPr>
                      </a:lvl3pPr>
                      <a:lvl4pPr marL="1371600" algn="l" defTabSz="914400" rtl="0" eaLnBrk="1" latinLnBrk="0" hangingPunct="1">
                        <a:defRPr sz="1800" kern="1200">
                          <a:solidFill>
                            <a:schemeClr val="tx1"/>
                          </a:solidFill>
                          <a:latin typeface="Helvetica"/>
                          <a:ea typeface=""/>
                          <a:cs typeface="Arial"/>
                        </a:defRPr>
                      </a:lvl4pPr>
                      <a:lvl5pPr marL="1828800" algn="l" defTabSz="914400" rtl="0" eaLnBrk="1" latinLnBrk="0" hangingPunct="1">
                        <a:defRPr sz="1800" kern="1200">
                          <a:solidFill>
                            <a:schemeClr val="tx1"/>
                          </a:solidFill>
                          <a:latin typeface="Helvetica"/>
                          <a:ea typeface=""/>
                          <a:cs typeface="Arial"/>
                        </a:defRPr>
                      </a:lvl5pPr>
                      <a:lvl6pPr marL="2286000" algn="l" defTabSz="914400" rtl="0" eaLnBrk="1" latinLnBrk="0" hangingPunct="1">
                        <a:defRPr sz="1800" kern="1200">
                          <a:solidFill>
                            <a:schemeClr val="tx1"/>
                          </a:solidFill>
                          <a:latin typeface="Helvetica"/>
                          <a:ea typeface=""/>
                          <a:cs typeface="Arial"/>
                        </a:defRPr>
                      </a:lvl6pPr>
                      <a:lvl7pPr marL="2743200" algn="l" defTabSz="914400" rtl="0" eaLnBrk="1" latinLnBrk="0" hangingPunct="1">
                        <a:defRPr sz="1800" kern="1200">
                          <a:solidFill>
                            <a:schemeClr val="tx1"/>
                          </a:solidFill>
                          <a:latin typeface="Helvetica"/>
                          <a:ea typeface=""/>
                          <a:cs typeface="Arial"/>
                        </a:defRPr>
                      </a:lvl7pPr>
                      <a:lvl8pPr marL="3200400" algn="l" defTabSz="914400" rtl="0" eaLnBrk="1" latinLnBrk="0" hangingPunct="1">
                        <a:defRPr sz="1800" kern="1200">
                          <a:solidFill>
                            <a:schemeClr val="tx1"/>
                          </a:solidFill>
                          <a:latin typeface="Helvetica"/>
                          <a:ea typeface=""/>
                          <a:cs typeface="Arial"/>
                        </a:defRPr>
                      </a:lvl8pPr>
                      <a:lvl9pPr marL="3657600" algn="l" defTabSz="914400" rtl="0" eaLnBrk="1" latinLnBrk="0" hangingPunct="1">
                        <a:defRPr sz="1800" kern="1200">
                          <a:solidFill>
                            <a:schemeClr val="tx1"/>
                          </a:solidFill>
                          <a:latin typeface="Helvetica"/>
                          <a:ea typeface=""/>
                          <a:cs typeface="Arial"/>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spc="0" normalizeH="0" baseline="0" noProof="0" dirty="0">
                          <a:ln>
                            <a:noFill/>
                          </a:ln>
                          <a:solidFill>
                            <a:schemeClr val="tx1"/>
                          </a:solidFill>
                          <a:effectLst/>
                          <a:uLnTx/>
                          <a:uFillTx/>
                          <a:latin typeface="Helvetica" panose="020B0604020202020204" pitchFamily="34" charset="0"/>
                          <a:ea typeface="ＭＳ Ｐゴシック" pitchFamily="34" charset="-128"/>
                          <a:cs typeface="Helvetica" panose="020B0604020202020204" pitchFamily="34" charset="0"/>
                        </a:rPr>
                        <a:t>Operating Data</a:t>
                      </a:r>
                      <a:endParaRPr kumimoji="0" lang="en-US" sz="900" b="0" i="0" u="none" strike="noStrike" cap="none" normalizeH="0" baseline="0" dirty="0">
                        <a:ln>
                          <a:noFill/>
                        </a:ln>
                        <a:solidFill>
                          <a:schemeClr val="tx1"/>
                        </a:solidFill>
                        <a:effectLst/>
                        <a:latin typeface="Helvetica" panose="020B0604020202020204" pitchFamily="34" charset="0"/>
                        <a:ea typeface="ＭＳ Ｐゴシック" pitchFamily="34" charset="-128"/>
                        <a:cs typeface="Helvetica" panose="020B0604020202020204" pitchFamily="34" charset="0"/>
                      </a:endParaRPr>
                    </a:p>
                  </a:txBody>
                  <a:tcPr marL="45720" marR="45720" marT="18288" marB="18288" anchor="ctr" horzOverflow="overflow">
                    <a:lnL w="6350" cap="flat" cmpd="sng" algn="ctr">
                      <a:noFill/>
                      <a:prstDash val="dash"/>
                      <a:round/>
                      <a:headEnd type="none" w="med" len="med"/>
                      <a:tailEnd type="none" w="med" len="med"/>
                    </a:lnL>
                    <a:lnR w="38100" cap="flat" cmpd="sng" algn="ctr">
                      <a:noFill/>
                      <a:prstDash val="solid"/>
                      <a:round/>
                      <a:headEnd type="none" w="med" len="med"/>
                      <a:tailEnd type="none" w="med" len="med"/>
                    </a:lnR>
                    <a:lnT>
                      <a:noFill/>
                    </a:lnT>
                    <a:lnB w="6350" cap="flat" cmpd="sng" algn="ctr">
                      <a:noFill/>
                      <a:prstDash val="dash"/>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Helvetica"/>
                          <a:ea typeface=""/>
                          <a:cs typeface="Arial"/>
                        </a:defRPr>
                      </a:lvl1pPr>
                      <a:lvl2pPr marL="457200" algn="l" defTabSz="914400" rtl="0" eaLnBrk="1" latinLnBrk="0" hangingPunct="1">
                        <a:defRPr sz="1800" kern="1200">
                          <a:solidFill>
                            <a:schemeClr val="tx1"/>
                          </a:solidFill>
                          <a:latin typeface="Helvetica"/>
                          <a:ea typeface=""/>
                          <a:cs typeface="Arial"/>
                        </a:defRPr>
                      </a:lvl2pPr>
                      <a:lvl3pPr marL="914400" algn="l" defTabSz="914400" rtl="0" eaLnBrk="1" latinLnBrk="0" hangingPunct="1">
                        <a:defRPr sz="1800" kern="1200">
                          <a:solidFill>
                            <a:schemeClr val="tx1"/>
                          </a:solidFill>
                          <a:latin typeface="Helvetica"/>
                          <a:ea typeface=""/>
                          <a:cs typeface="Arial"/>
                        </a:defRPr>
                      </a:lvl3pPr>
                      <a:lvl4pPr marL="1371600" algn="l" defTabSz="914400" rtl="0" eaLnBrk="1" latinLnBrk="0" hangingPunct="1">
                        <a:defRPr sz="1800" kern="1200">
                          <a:solidFill>
                            <a:schemeClr val="tx1"/>
                          </a:solidFill>
                          <a:latin typeface="Helvetica"/>
                          <a:ea typeface=""/>
                          <a:cs typeface="Arial"/>
                        </a:defRPr>
                      </a:lvl4pPr>
                      <a:lvl5pPr marL="1828800" algn="l" defTabSz="914400" rtl="0" eaLnBrk="1" latinLnBrk="0" hangingPunct="1">
                        <a:defRPr sz="1800" kern="1200">
                          <a:solidFill>
                            <a:schemeClr val="tx1"/>
                          </a:solidFill>
                          <a:latin typeface="Helvetica"/>
                          <a:ea typeface=""/>
                          <a:cs typeface="Arial"/>
                        </a:defRPr>
                      </a:lvl5pPr>
                      <a:lvl6pPr marL="2286000" algn="l" defTabSz="914400" rtl="0" eaLnBrk="1" latinLnBrk="0" hangingPunct="1">
                        <a:defRPr sz="1800" kern="1200">
                          <a:solidFill>
                            <a:schemeClr val="tx1"/>
                          </a:solidFill>
                          <a:latin typeface="Helvetica"/>
                          <a:ea typeface=""/>
                          <a:cs typeface="Arial"/>
                        </a:defRPr>
                      </a:lvl6pPr>
                      <a:lvl7pPr marL="2743200" algn="l" defTabSz="914400" rtl="0" eaLnBrk="1" latinLnBrk="0" hangingPunct="1">
                        <a:defRPr sz="1800" kern="1200">
                          <a:solidFill>
                            <a:schemeClr val="tx1"/>
                          </a:solidFill>
                          <a:latin typeface="Helvetica"/>
                          <a:ea typeface=""/>
                          <a:cs typeface="Arial"/>
                        </a:defRPr>
                      </a:lvl7pPr>
                      <a:lvl8pPr marL="3200400" algn="l" defTabSz="914400" rtl="0" eaLnBrk="1" latinLnBrk="0" hangingPunct="1">
                        <a:defRPr sz="1800" kern="1200">
                          <a:solidFill>
                            <a:schemeClr val="tx1"/>
                          </a:solidFill>
                          <a:latin typeface="Helvetica"/>
                          <a:ea typeface=""/>
                          <a:cs typeface="Arial"/>
                        </a:defRPr>
                      </a:lvl8pPr>
                      <a:lvl9pPr marL="3657600" algn="l" defTabSz="914400" rtl="0" eaLnBrk="1" latinLnBrk="0" hangingPunct="1">
                        <a:defRPr sz="1800" kern="1200">
                          <a:solidFill>
                            <a:schemeClr val="tx1"/>
                          </a:solidFill>
                          <a:latin typeface="Helvetica"/>
                          <a:ea typeface=""/>
                          <a:cs typeface="Arial"/>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a:ln>
                          <a:noFill/>
                        </a:ln>
                        <a:solidFill>
                          <a:schemeClr val="tx1"/>
                        </a:solidFill>
                        <a:effectLst/>
                        <a:latin typeface="Helvetica" panose="020B0604020202020204" pitchFamily="34" charset="0"/>
                        <a:ea typeface="ＭＳ Ｐゴシック" pitchFamily="34" charset="-128"/>
                        <a:cs typeface="Helvetica" panose="020B0604020202020204" pitchFamily="34" charset="0"/>
                      </a:endParaRPr>
                    </a:p>
                  </a:txBody>
                  <a:tcPr marL="45720" marR="45720" marT="18288" marB="18288" anchor="ctr" horzOverflow="overflow">
                    <a:lnL w="38100" cap="flat" cmpd="sng" algn="ctr">
                      <a:noFill/>
                      <a:prstDash val="solid"/>
                      <a:round/>
                      <a:headEnd type="none" w="med" len="med"/>
                      <a:tailEnd type="none" w="med" len="med"/>
                    </a:lnL>
                    <a:lnR w="38100" cap="flat" cmpd="sng" algn="ctr">
                      <a:noFill/>
                      <a:prstDash val="solid"/>
                      <a:round/>
                      <a:headEnd type="none" w="med" len="med"/>
                      <a:tailEnd type="none" w="med" len="med"/>
                    </a:lnR>
                    <a:lnT>
                      <a:noFill/>
                    </a:lnT>
                    <a:lnB w="6350" cap="flat" cmpd="sng" algn="ctr">
                      <a:noFill/>
                      <a:prstDash val="dash"/>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13" name="Group 108">
            <a:extLst>
              <a:ext uri="{FF2B5EF4-FFF2-40B4-BE49-F238E27FC236}">
                <a16:creationId xmlns:a16="http://schemas.microsoft.com/office/drawing/2014/main" id="{65537C04-D503-4408-90EA-DB92BB93FCE8}"/>
              </a:ext>
            </a:extLst>
          </p:cNvPr>
          <p:cNvGraphicFramePr>
            <a:graphicFrameLocks noGrp="1"/>
          </p:cNvGraphicFramePr>
          <p:nvPr>
            <p:extLst>
              <p:ext uri="{D42A27DB-BD31-4B8C-83A1-F6EECF244321}">
                <p14:modId xmlns:p14="http://schemas.microsoft.com/office/powerpoint/2010/main" val="1879294928"/>
              </p:ext>
            </p:extLst>
          </p:nvPr>
        </p:nvGraphicFramePr>
        <p:xfrm>
          <a:off x="3366879" y="3854859"/>
          <a:ext cx="2895600" cy="794649"/>
        </p:xfrm>
        <a:graphic>
          <a:graphicData uri="http://schemas.openxmlformats.org/drawingml/2006/table">
            <a:tbl>
              <a:tblPr/>
              <a:tblGrid>
                <a:gridCol w="1522001">
                  <a:extLst>
                    <a:ext uri="{9D8B030D-6E8A-4147-A177-3AD203B41FA5}">
                      <a16:colId xmlns:a16="http://schemas.microsoft.com/office/drawing/2014/main" val="20000"/>
                    </a:ext>
                  </a:extLst>
                </a:gridCol>
                <a:gridCol w="408400">
                  <a:extLst>
                    <a:ext uri="{9D8B030D-6E8A-4147-A177-3AD203B41FA5}">
                      <a16:colId xmlns:a16="http://schemas.microsoft.com/office/drawing/2014/main" val="20001"/>
                    </a:ext>
                  </a:extLst>
                </a:gridCol>
                <a:gridCol w="965199">
                  <a:extLst>
                    <a:ext uri="{9D8B030D-6E8A-4147-A177-3AD203B41FA5}">
                      <a16:colId xmlns:a16="http://schemas.microsoft.com/office/drawing/2014/main" val="20002"/>
                    </a:ext>
                  </a:extLst>
                </a:gridCol>
              </a:tblGrid>
              <a:tr h="21387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000" b="1" i="0" u="none" strike="noStrike" cap="none" normalizeH="0" baseline="0" dirty="0">
                          <a:ln>
                            <a:noFill/>
                          </a:ln>
                          <a:solidFill>
                            <a:schemeClr val="tx1"/>
                          </a:solidFill>
                          <a:effectLst/>
                          <a:latin typeface="+mn-lt"/>
                          <a:ea typeface="ＭＳ Ｐゴシック" pitchFamily="34" charset="-128"/>
                          <a:cs typeface="Arial" charset="0"/>
                        </a:rPr>
                        <a:t>Revenue Mix</a:t>
                      </a:r>
                      <a:endParaRPr kumimoji="0" lang="en-US" sz="1000" b="1" i="0" u="none" strike="noStrike" cap="none" normalizeH="0" baseline="0" dirty="0">
                        <a:ln>
                          <a:noFill/>
                        </a:ln>
                        <a:solidFill>
                          <a:schemeClr val="tx1"/>
                        </a:solidFill>
                        <a:effectLst/>
                        <a:latin typeface="+mn-lt"/>
                        <a:ea typeface="ＭＳ Ｐゴシック" pitchFamily="34" charset="-128"/>
                        <a:cs typeface="Arial" charset="0"/>
                      </a:endParaRPr>
                    </a:p>
                  </a:txBody>
                  <a:tcPr marL="45720" marR="45720" marT="36576" marB="36576" anchor="ctr" horzOverflow="overflow">
                    <a:lnL>
                      <a:noFill/>
                    </a:lnL>
                    <a:lnR w="12700" cap="flat" cmpd="sng" algn="ctr">
                      <a:noFill/>
                      <a:prstDash val="solid"/>
                      <a:round/>
                      <a:headEnd type="none" w="med" len="med"/>
                      <a:tailEnd type="none" w="med" len="med"/>
                    </a:lnR>
                    <a:lnT>
                      <a:noFill/>
                    </a:lnT>
                    <a:lnB w="1905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mn-lt"/>
                          <a:ea typeface="ＭＳ Ｐゴシック" pitchFamily="34" charset="-128"/>
                          <a:cs typeface="Arial" charset="0"/>
                        </a:rPr>
                        <a:t>%</a:t>
                      </a:r>
                    </a:p>
                  </a:txBody>
                  <a:tcPr marL="45720" marR="45720" marT="36576" marB="36576" anchor="ctr" horzOverflow="overflow">
                    <a:lnL w="12700" cap="flat" cmpd="sng" algn="ctr">
                      <a:noFill/>
                      <a:prstDash val="solid"/>
                      <a:round/>
                      <a:headEnd type="none" w="med" len="med"/>
                      <a:tailEnd type="none" w="med" len="med"/>
                    </a:lnL>
                    <a:lnR w="38100" cap="flat" cmpd="sng" algn="ctr">
                      <a:noFill/>
                      <a:prstDash val="solid"/>
                      <a:round/>
                      <a:headEnd type="none" w="med" len="med"/>
                      <a:tailEnd type="none" w="med" len="med"/>
                    </a:lnR>
                    <a:lnT>
                      <a:noFill/>
                    </a:lnT>
                    <a:lnB w="1905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mn-lt"/>
                          <a:ea typeface="ＭＳ Ｐゴシック" pitchFamily="34" charset="-128"/>
                          <a:cs typeface="Arial" charset="0"/>
                        </a:rPr>
                        <a:t>Gross </a:t>
                      </a:r>
                      <a:r>
                        <a:rPr kumimoji="0" lang="en-US" sz="800" b="0" i="1" u="none" strike="noStrike" cap="none" normalizeH="0" baseline="0" dirty="0">
                          <a:ln>
                            <a:noFill/>
                          </a:ln>
                          <a:solidFill>
                            <a:schemeClr val="tx1"/>
                          </a:solidFill>
                          <a:effectLst/>
                          <a:latin typeface="+mn-lt"/>
                          <a:ea typeface="ＭＳ Ｐゴシック" pitchFamily="34" charset="-128"/>
                          <a:cs typeface="Arial" charset="0"/>
                        </a:rPr>
                        <a:t>($mm)</a:t>
                      </a:r>
                      <a:endParaRPr kumimoji="0" lang="en-US" sz="1000" b="0" i="1" u="none" strike="noStrike" cap="none" normalizeH="0" baseline="0" dirty="0">
                        <a:ln>
                          <a:noFill/>
                        </a:ln>
                        <a:solidFill>
                          <a:schemeClr val="tx1"/>
                        </a:solidFill>
                        <a:effectLst/>
                        <a:latin typeface="+mn-lt"/>
                        <a:ea typeface="ＭＳ Ｐゴシック" pitchFamily="34" charset="-128"/>
                        <a:cs typeface="Arial" charset="0"/>
                      </a:endParaRPr>
                    </a:p>
                  </a:txBody>
                  <a:tcPr marL="45720" marR="45720" marT="36576" marB="36576" anchor="ctr" horzOverflow="overflow">
                    <a:lnL w="12700" cap="flat" cmpd="sng" algn="ctr">
                      <a:noFill/>
                      <a:prstDash val="solid"/>
                      <a:round/>
                      <a:headEnd type="none" w="med" len="med"/>
                      <a:tailEnd type="none" w="med" len="med"/>
                    </a:lnL>
                    <a:lnR w="38100" cap="flat" cmpd="sng" algn="ctr">
                      <a:noFill/>
                      <a:prstDash val="solid"/>
                      <a:round/>
                      <a:headEnd type="none" w="med" len="med"/>
                      <a:tailEnd type="none" w="med" len="med"/>
                    </a:lnR>
                    <a:lnT>
                      <a:noFill/>
                    </a:lnT>
                    <a:lnB w="1905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969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solidFill>
                          <a:effectLst/>
                          <a:latin typeface="+mn-lt"/>
                          <a:ea typeface="ＭＳ Ｐゴシック" pitchFamily="34" charset="-128"/>
                          <a:cs typeface="Arial" charset="0"/>
                        </a:rPr>
                        <a:t>Segment A</a:t>
                      </a:r>
                    </a:p>
                  </a:txBody>
                  <a:tcPr marL="45720" marR="45720" marT="18288" marB="18288" anchor="ctr" horzOverflow="overflow">
                    <a:lnL>
                      <a:noFill/>
                    </a:lnL>
                    <a:lnR w="381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solidFill>
                          <a:effectLst/>
                          <a:latin typeface="+mn-lt"/>
                          <a:ea typeface="ＭＳ Ｐゴシック" pitchFamily="34" charset="-128"/>
                          <a:cs typeface="Arial" charset="0"/>
                        </a:rPr>
                        <a:t>%</a:t>
                      </a:r>
                    </a:p>
                  </a:txBody>
                  <a:tcPr marL="45720" marR="45720" marT="18288" marB="18288"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solidFill>
                          <a:effectLst/>
                          <a:latin typeface="+mn-lt"/>
                          <a:ea typeface="ＭＳ Ｐゴシック" pitchFamily="34" charset="-128"/>
                          <a:cs typeface="Arial" charset="0"/>
                        </a:rPr>
                        <a:t>$</a:t>
                      </a:r>
                    </a:p>
                  </a:txBody>
                  <a:tcPr marL="45720" marR="45720" marT="18288" marB="18288"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969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solidFill>
                          <a:effectLst/>
                          <a:latin typeface="+mn-lt"/>
                          <a:ea typeface="ＭＳ Ｐゴシック" pitchFamily="34" charset="-128"/>
                          <a:cs typeface="Arial" charset="0"/>
                        </a:rPr>
                        <a:t>Segment B</a:t>
                      </a:r>
                    </a:p>
                  </a:txBody>
                  <a:tcPr marL="45720" marR="45720" marT="18288" marB="18288" anchor="ctr" horzOverflow="overflow">
                    <a:lnL>
                      <a:noFill/>
                    </a:lnL>
                    <a:lnR w="38100" cap="flat" cmpd="sng" algn="ctr">
                      <a:noFill/>
                      <a:prstDash val="solid"/>
                      <a:round/>
                      <a:headEnd type="none" w="med" len="med"/>
                      <a:tailEnd type="none" w="med" len="med"/>
                    </a:lnR>
                    <a:lnT>
                      <a:noFill/>
                    </a:lnT>
                    <a:lnB w="635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solidFill>
                          <a:effectLst/>
                          <a:latin typeface="+mn-lt"/>
                          <a:ea typeface="ＭＳ Ｐゴシック" pitchFamily="34" charset="-128"/>
                          <a:cs typeface="Arial" charset="0"/>
                        </a:rPr>
                        <a:t>%</a:t>
                      </a:r>
                    </a:p>
                  </a:txBody>
                  <a:tcPr marL="45720" marR="45720" marT="18288" marB="18288" anchor="ctr" horzOverflow="overflow">
                    <a:lnL w="38100" cap="flat" cmpd="sng" algn="ctr">
                      <a:noFill/>
                      <a:prstDash val="solid"/>
                      <a:round/>
                      <a:headEnd type="none" w="med" len="med"/>
                      <a:tailEnd type="none" w="med" len="med"/>
                    </a:lnL>
                    <a:lnR w="38100" cap="flat" cmpd="sng" algn="ctr">
                      <a:noFill/>
                      <a:prstDash val="solid"/>
                      <a:round/>
                      <a:headEnd type="none" w="med" len="med"/>
                      <a:tailEnd type="none" w="med" len="med"/>
                    </a:lnR>
                    <a:lnT>
                      <a:noFill/>
                    </a:lnT>
                    <a:lnB w="635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solidFill>
                          <a:effectLst/>
                          <a:latin typeface="+mn-lt"/>
                          <a:ea typeface="ＭＳ Ｐゴシック" pitchFamily="34" charset="-128"/>
                          <a:cs typeface="Arial" charset="0"/>
                        </a:rPr>
                        <a:t>$</a:t>
                      </a:r>
                    </a:p>
                  </a:txBody>
                  <a:tcPr marL="45720" marR="45720" marT="18288" marB="18288" anchor="ctr" horzOverflow="overflow">
                    <a:lnL w="38100" cap="flat" cmpd="sng" algn="ctr">
                      <a:noFill/>
                      <a:prstDash val="solid"/>
                      <a:round/>
                      <a:headEnd type="none" w="med" len="med"/>
                      <a:tailEnd type="none" w="med" len="med"/>
                    </a:lnL>
                    <a:lnR w="38100" cap="flat" cmpd="sng" algn="ctr">
                      <a:noFill/>
                      <a:prstDash val="solid"/>
                      <a:round/>
                      <a:headEnd type="none" w="med" len="med"/>
                      <a:tailEnd type="none" w="med" len="med"/>
                    </a:lnR>
                    <a:lnT>
                      <a:noFill/>
                    </a:lnT>
                    <a:lnB w="635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8969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solidFill>
                          <a:effectLst/>
                          <a:latin typeface="+mn-lt"/>
                          <a:ea typeface="ＭＳ Ｐゴシック" pitchFamily="34" charset="-128"/>
                          <a:cs typeface="Arial" charset="0"/>
                        </a:rPr>
                        <a:t>Segment C</a:t>
                      </a:r>
                    </a:p>
                  </a:txBody>
                  <a:tcPr marL="45720" marR="45720" marT="18288" marB="18288" anchor="ctr" horzOverflow="overflow">
                    <a:lnL>
                      <a:noFill/>
                    </a:lnL>
                    <a:lnR w="38100" cap="flat" cmpd="sng" algn="ctr">
                      <a:noFill/>
                      <a:prstDash val="solid"/>
                      <a:round/>
                      <a:headEnd type="none" w="med" len="med"/>
                      <a:tailEnd type="none" w="med" len="med"/>
                    </a:lnR>
                    <a:lnT>
                      <a:noFill/>
                    </a:lnT>
                    <a:lnB w="635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solidFill>
                          <a:effectLst/>
                          <a:latin typeface="+mn-lt"/>
                          <a:ea typeface="ＭＳ Ｐゴシック" pitchFamily="34" charset="-128"/>
                          <a:cs typeface="Arial" charset="0"/>
                        </a:rPr>
                        <a:t>%</a:t>
                      </a:r>
                    </a:p>
                  </a:txBody>
                  <a:tcPr marL="45720" marR="45720" marT="18288" marB="18288" anchor="ctr" horzOverflow="overflow">
                    <a:lnL w="38100" cap="flat" cmpd="sng" algn="ctr">
                      <a:noFill/>
                      <a:prstDash val="solid"/>
                      <a:round/>
                      <a:headEnd type="none" w="med" len="med"/>
                      <a:tailEnd type="none" w="med" len="med"/>
                    </a:lnL>
                    <a:lnR w="38100" cap="flat" cmpd="sng" algn="ctr">
                      <a:noFill/>
                      <a:prstDash val="solid"/>
                      <a:round/>
                      <a:headEnd type="none" w="med" len="med"/>
                      <a:tailEnd type="none" w="med" len="med"/>
                    </a:lnR>
                    <a:lnT>
                      <a:noFill/>
                    </a:lnT>
                    <a:lnB w="635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solidFill>
                          <a:effectLst/>
                          <a:latin typeface="+mn-lt"/>
                          <a:ea typeface="ＭＳ Ｐゴシック" pitchFamily="34" charset="-128"/>
                          <a:cs typeface="Arial" charset="0"/>
                        </a:rPr>
                        <a:t>$</a:t>
                      </a:r>
                    </a:p>
                  </a:txBody>
                  <a:tcPr marL="45720" marR="45720" marT="18288" marB="18288" anchor="ctr" horzOverflow="overflow">
                    <a:lnL w="38100" cap="flat" cmpd="sng" algn="ctr">
                      <a:noFill/>
                      <a:prstDash val="solid"/>
                      <a:round/>
                      <a:headEnd type="none" w="med" len="med"/>
                      <a:tailEnd type="none" w="med" len="med"/>
                    </a:lnL>
                    <a:lnR w="38100" cap="flat" cmpd="sng" algn="ctr">
                      <a:noFill/>
                      <a:prstDash val="solid"/>
                      <a:round/>
                      <a:headEnd type="none" w="med" len="med"/>
                      <a:tailEnd type="none" w="med" len="med"/>
                    </a:lnR>
                    <a:lnT>
                      <a:noFill/>
                    </a:lnT>
                    <a:lnB w="635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4" name="Group 108">
            <a:extLst>
              <a:ext uri="{FF2B5EF4-FFF2-40B4-BE49-F238E27FC236}">
                <a16:creationId xmlns:a16="http://schemas.microsoft.com/office/drawing/2014/main" id="{C7313EC0-D01D-42C3-B210-0DF774D8B1D6}"/>
              </a:ext>
            </a:extLst>
          </p:cNvPr>
          <p:cNvGraphicFramePr>
            <a:graphicFrameLocks noGrp="1"/>
          </p:cNvGraphicFramePr>
          <p:nvPr>
            <p:extLst>
              <p:ext uri="{D42A27DB-BD31-4B8C-83A1-F6EECF244321}">
                <p14:modId xmlns:p14="http://schemas.microsoft.com/office/powerpoint/2010/main" val="1684578095"/>
              </p:ext>
            </p:extLst>
          </p:nvPr>
        </p:nvGraphicFramePr>
        <p:xfrm>
          <a:off x="971827" y="3817443"/>
          <a:ext cx="2794825" cy="2260001"/>
        </p:xfrm>
        <a:graphic>
          <a:graphicData uri="http://schemas.openxmlformats.org/drawingml/2006/table">
            <a:tbl>
              <a:tblPr/>
              <a:tblGrid>
                <a:gridCol w="1690283">
                  <a:extLst>
                    <a:ext uri="{9D8B030D-6E8A-4147-A177-3AD203B41FA5}">
                      <a16:colId xmlns:a16="http://schemas.microsoft.com/office/drawing/2014/main" val="20001"/>
                    </a:ext>
                  </a:extLst>
                </a:gridCol>
                <a:gridCol w="1104542">
                  <a:extLst>
                    <a:ext uri="{9D8B030D-6E8A-4147-A177-3AD203B41FA5}">
                      <a16:colId xmlns:a16="http://schemas.microsoft.com/office/drawing/2014/main" val="20002"/>
                    </a:ext>
                  </a:extLst>
                </a:gridCol>
              </a:tblGrid>
              <a:tr h="26605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mn-lt"/>
                          <a:ea typeface="ＭＳ Ｐゴシック" pitchFamily="34" charset="-128"/>
                          <a:cs typeface="Arial" charset="0"/>
                        </a:rPr>
                        <a:t>Industry Data</a:t>
                      </a:r>
                    </a:p>
                  </a:txBody>
                  <a:tcPr marL="45720" marR="45720" marT="36576" marB="18288" anchor="ctr" horzOverflow="overflow">
                    <a:lnL w="381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635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mn-lt"/>
                          <a:ea typeface="ＭＳ Ｐゴシック" pitchFamily="34" charset="-128"/>
                          <a:cs typeface="Arial" charset="0"/>
                        </a:rPr>
                        <a:t>Average</a:t>
                      </a:r>
                    </a:p>
                  </a:txBody>
                  <a:tcPr marL="0" marR="0" marT="0" marB="18288"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635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1608">
                <a:tc gridSpan="2">
                  <a:txBody>
                    <a:bodyPr/>
                    <a:lstStyle/>
                    <a:p>
                      <a:pPr lvl="0" algn="ctr" fontAlgn="b"/>
                      <a:r>
                        <a:rPr lang="en-US" sz="900" b="1" i="1" u="none" strike="noStrike" dirty="0">
                          <a:solidFill>
                            <a:schemeClr val="tx1"/>
                          </a:solidFill>
                          <a:effectLst/>
                          <a:latin typeface="+mn-lt"/>
                        </a:rPr>
                        <a:t>R</a:t>
                      </a:r>
                      <a:r>
                        <a:rPr lang="en-CA" sz="900" b="1" i="1" u="none" strike="noStrike" dirty="0" err="1">
                          <a:solidFill>
                            <a:schemeClr val="tx1"/>
                          </a:solidFill>
                          <a:effectLst/>
                          <a:latin typeface="+mn-lt"/>
                        </a:rPr>
                        <a:t>elevant</a:t>
                      </a:r>
                      <a:r>
                        <a:rPr lang="en-CA" sz="900" b="1" i="1" u="none" strike="noStrike" dirty="0">
                          <a:solidFill>
                            <a:schemeClr val="tx1"/>
                          </a:solidFill>
                          <a:effectLst/>
                          <a:latin typeface="+mn-lt"/>
                        </a:rPr>
                        <a:t> Industry Vertical A</a:t>
                      </a:r>
                    </a:p>
                  </a:txBody>
                  <a:tcPr marL="9525" marR="9525" marT="9525" marB="0"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noFill/>
                  </a:tcPr>
                </a:tc>
                <a:tc hMerge="1">
                  <a:txBody>
                    <a:bodyPr/>
                    <a:lstStyle/>
                    <a:p>
                      <a:pPr algn="ctr" fontAlgn="b"/>
                      <a:endParaRPr lang="en-CA" sz="900" b="0" i="0" u="none" strike="noStrike" dirty="0">
                        <a:solidFill>
                          <a:srgbClr val="000000"/>
                        </a:solidFill>
                        <a:effectLst/>
                        <a:latin typeface="+mn-lt"/>
                      </a:endParaRPr>
                    </a:p>
                  </a:txBody>
                  <a:tcPr marL="9525" marR="9525" marT="9525" marB="0"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1608">
                <a:tc>
                  <a:txBody>
                    <a:bodyPr/>
                    <a:lstStyle/>
                    <a:p>
                      <a:pPr lvl="0" algn="l" fontAlgn="b"/>
                      <a:r>
                        <a:rPr lang="en-CA" sz="900" b="0" i="0" u="none" strike="noStrike" dirty="0">
                          <a:solidFill>
                            <a:schemeClr val="tx1"/>
                          </a:solidFill>
                          <a:effectLst/>
                          <a:latin typeface="+mn-lt"/>
                        </a:rPr>
                        <a:t>EV/EBITDA</a:t>
                      </a:r>
                    </a:p>
                  </a:txBody>
                  <a:tcPr marL="9525" marR="9525" marT="9525" marB="0"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noFill/>
                  </a:tcPr>
                </a:tc>
                <a:tc>
                  <a:txBody>
                    <a:bodyPr/>
                    <a:lstStyle/>
                    <a:p>
                      <a:pPr algn="ctr" fontAlgn="b"/>
                      <a:endParaRPr lang="en-CA" sz="900" b="0" i="0" u="none" strike="noStrike" dirty="0">
                        <a:solidFill>
                          <a:schemeClr val="tx1"/>
                        </a:solidFill>
                        <a:effectLst/>
                        <a:latin typeface="+mn-lt"/>
                      </a:endParaRPr>
                    </a:p>
                  </a:txBody>
                  <a:tcPr marL="9525" marR="9525" marT="9525" marB="0"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1608">
                <a:tc>
                  <a:txBody>
                    <a:bodyPr/>
                    <a:lstStyle/>
                    <a:p>
                      <a:pPr lvl="0" algn="l" fontAlgn="b"/>
                      <a:r>
                        <a:rPr lang="en-CA" sz="900" b="0" i="0" u="none" strike="noStrike" dirty="0">
                          <a:solidFill>
                            <a:schemeClr val="tx1"/>
                          </a:solidFill>
                          <a:effectLst/>
                          <a:latin typeface="+mn-lt"/>
                        </a:rPr>
                        <a:t>EV/Revenue</a:t>
                      </a:r>
                    </a:p>
                  </a:txBody>
                  <a:tcPr marL="9525" marR="9525" marT="9525" marB="0"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a:noFill/>
                    </a:lnT>
                    <a:lnB w="6350" cap="flat" cmpd="sng" algn="ctr">
                      <a:noFill/>
                      <a:prstDash val="solid"/>
                      <a:round/>
                      <a:headEnd type="none" w="med" len="med"/>
                      <a:tailEnd type="none" w="med" len="med"/>
                    </a:lnB>
                    <a:lnTlToBr>
                      <a:noFill/>
                    </a:lnTlToBr>
                    <a:lnBlToTr>
                      <a:noFill/>
                    </a:lnBlToTr>
                    <a:noFill/>
                  </a:tcPr>
                </a:tc>
                <a:tc>
                  <a:txBody>
                    <a:bodyPr/>
                    <a:lstStyle/>
                    <a:p>
                      <a:pPr algn="ctr" fontAlgn="b"/>
                      <a:endParaRPr lang="en-CA" sz="900" b="0" i="0" u="none" strike="noStrike" dirty="0">
                        <a:solidFill>
                          <a:schemeClr val="tx1"/>
                        </a:solidFill>
                        <a:effectLst/>
                        <a:latin typeface="+mn-lt"/>
                      </a:endParaRPr>
                    </a:p>
                  </a:txBody>
                  <a:tcPr marL="9525" marR="9525" marT="9525" marB="0"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a:noFill/>
                    </a:lnT>
                    <a:lnB w="635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1608">
                <a:tc>
                  <a:txBody>
                    <a:bodyPr/>
                    <a:lstStyle/>
                    <a:p>
                      <a:pPr lvl="0" algn="l" fontAlgn="b"/>
                      <a:r>
                        <a:rPr lang="en-CA" sz="900" b="0" i="0" u="none" strike="noStrike" dirty="0">
                          <a:solidFill>
                            <a:schemeClr val="tx1"/>
                          </a:solidFill>
                          <a:effectLst/>
                          <a:latin typeface="+mn-lt"/>
                        </a:rPr>
                        <a:t>P/E</a:t>
                      </a:r>
                    </a:p>
                  </a:txBody>
                  <a:tcPr marL="9525" marR="9525" marT="9525" marB="0"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a:noFill/>
                    </a:lnT>
                    <a:lnB w="6350" cap="flat" cmpd="sng" algn="ctr">
                      <a:noFill/>
                      <a:prstDash val="solid"/>
                      <a:round/>
                      <a:headEnd type="none" w="med" len="med"/>
                      <a:tailEnd type="none" w="med" len="med"/>
                    </a:lnB>
                    <a:lnTlToBr>
                      <a:noFill/>
                    </a:lnTlToBr>
                    <a:lnBlToTr>
                      <a:noFill/>
                    </a:lnBlToTr>
                    <a:noFill/>
                  </a:tcPr>
                </a:tc>
                <a:tc>
                  <a:txBody>
                    <a:bodyPr/>
                    <a:lstStyle/>
                    <a:p>
                      <a:pPr algn="ctr" fontAlgn="b"/>
                      <a:endParaRPr lang="en-CA" sz="900" b="0" i="0" u="none" strike="noStrike" dirty="0">
                        <a:solidFill>
                          <a:schemeClr val="tx1"/>
                        </a:solidFill>
                        <a:effectLst/>
                        <a:latin typeface="+mn-lt"/>
                      </a:endParaRPr>
                    </a:p>
                  </a:txBody>
                  <a:tcPr marL="9525" marR="9525" marT="9525" marB="0"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a:noFill/>
                    </a:lnT>
                    <a:lnB w="635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51608">
                <a:tc gridSpan="2">
                  <a:txBody>
                    <a:bodyPr/>
                    <a:lstStyle/>
                    <a:p>
                      <a:pPr algn="ctr" fontAlgn="b"/>
                      <a:r>
                        <a:rPr lang="en-CA" sz="900" b="1" i="1" u="none" strike="noStrike" dirty="0">
                          <a:solidFill>
                            <a:schemeClr val="tx1"/>
                          </a:solidFill>
                          <a:effectLst/>
                          <a:latin typeface="+mn-lt"/>
                        </a:rPr>
                        <a:t>Relevant Industry Vertical B</a:t>
                      </a:r>
                    </a:p>
                  </a:txBody>
                  <a:tcPr marL="9525" marR="9525" marT="9525" marB="0"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a:noFill/>
                    </a:lnT>
                    <a:lnB w="6350" cap="flat" cmpd="sng" algn="ctr">
                      <a:noFill/>
                      <a:prstDash val="solid"/>
                      <a:round/>
                      <a:headEnd type="none" w="med" len="med"/>
                      <a:tailEnd type="none" w="med" len="med"/>
                    </a:lnB>
                    <a:lnTlToBr>
                      <a:noFill/>
                    </a:lnTlToBr>
                    <a:lnBlToTr>
                      <a:noFill/>
                    </a:lnBlToTr>
                    <a:noFill/>
                  </a:tcPr>
                </a:tc>
                <a:tc hMerge="1">
                  <a:txBody>
                    <a:bodyPr/>
                    <a:lstStyle/>
                    <a:p>
                      <a:pPr algn="ctr" fontAlgn="b"/>
                      <a:endParaRPr lang="en-CA" sz="900" b="0" i="0" u="none" strike="noStrike" dirty="0">
                        <a:solidFill>
                          <a:srgbClr val="000000"/>
                        </a:solidFill>
                        <a:effectLst/>
                        <a:latin typeface="+mn-lt"/>
                      </a:endParaRPr>
                    </a:p>
                  </a:txBody>
                  <a:tcPr marL="9525" marR="9525" marT="9525" marB="0"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a:noFill/>
                    </a:lnT>
                    <a:lnB w="635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32690">
                <a:tc>
                  <a:txBody>
                    <a:bodyPr/>
                    <a:lstStyle/>
                    <a:p>
                      <a:pPr lvl="0" algn="l" fontAlgn="b"/>
                      <a:r>
                        <a:rPr lang="en-CA" sz="900" b="0" i="0" u="none" strike="noStrike" dirty="0">
                          <a:solidFill>
                            <a:schemeClr val="tx1"/>
                          </a:solidFill>
                          <a:effectLst/>
                          <a:latin typeface="+mn-lt"/>
                        </a:rPr>
                        <a:t>EV/EBITDA</a:t>
                      </a:r>
                    </a:p>
                  </a:txBody>
                  <a:tcPr marL="9525" marR="9525" marT="9525" marB="0"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a:noFill/>
                    </a:lnT>
                    <a:lnB w="6350" cap="flat" cmpd="sng" algn="ctr">
                      <a:noFill/>
                      <a:prstDash val="solid"/>
                      <a:round/>
                      <a:headEnd type="none" w="med" len="med"/>
                      <a:tailEnd type="none" w="med" len="med"/>
                    </a:lnB>
                    <a:lnTlToBr>
                      <a:noFill/>
                    </a:lnTlToBr>
                    <a:lnBlToTr>
                      <a:noFill/>
                    </a:lnBlToTr>
                    <a:noFill/>
                  </a:tcPr>
                </a:tc>
                <a:tc>
                  <a:txBody>
                    <a:bodyPr/>
                    <a:lstStyle/>
                    <a:p>
                      <a:pPr algn="ctr" fontAlgn="b"/>
                      <a:endParaRPr lang="en-CA" sz="900" b="0" i="0" u="none" strike="noStrike" dirty="0">
                        <a:solidFill>
                          <a:schemeClr val="tx1"/>
                        </a:solidFill>
                        <a:effectLst/>
                        <a:latin typeface="+mn-lt"/>
                      </a:endParaRPr>
                    </a:p>
                  </a:txBody>
                  <a:tcPr marL="9525" marR="9525" marT="9525" marB="0"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a:noFill/>
                    </a:lnT>
                    <a:lnB w="635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51608">
                <a:tc>
                  <a:txBody>
                    <a:bodyPr/>
                    <a:lstStyle/>
                    <a:p>
                      <a:pPr lvl="0" algn="l" fontAlgn="b"/>
                      <a:r>
                        <a:rPr lang="en-CA" sz="900" b="0" i="0" u="none" strike="noStrike" dirty="0">
                          <a:solidFill>
                            <a:schemeClr val="tx1"/>
                          </a:solidFill>
                          <a:effectLst/>
                          <a:latin typeface="+mn-lt"/>
                        </a:rPr>
                        <a:t>EV/Revenue</a:t>
                      </a:r>
                    </a:p>
                  </a:txBody>
                  <a:tcPr marL="9525" marR="9525" marT="9525" marB="0"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a:noFill/>
                    </a:lnT>
                    <a:lnB w="6350" cap="flat" cmpd="sng" algn="ctr">
                      <a:noFill/>
                      <a:prstDash val="solid"/>
                      <a:round/>
                      <a:headEnd type="none" w="med" len="med"/>
                      <a:tailEnd type="none" w="med" len="med"/>
                    </a:lnB>
                    <a:lnTlToBr>
                      <a:noFill/>
                    </a:lnTlToBr>
                    <a:lnBlToTr>
                      <a:noFill/>
                    </a:lnBlToTr>
                    <a:noFill/>
                  </a:tcPr>
                </a:tc>
                <a:tc>
                  <a:txBody>
                    <a:bodyPr/>
                    <a:lstStyle/>
                    <a:p>
                      <a:pPr algn="ctr" fontAlgn="b"/>
                      <a:endParaRPr lang="en-CA" sz="900" b="0" i="0" u="none" strike="noStrike" dirty="0">
                        <a:solidFill>
                          <a:schemeClr val="tx1"/>
                        </a:solidFill>
                        <a:effectLst/>
                        <a:latin typeface="+mn-lt"/>
                      </a:endParaRPr>
                    </a:p>
                  </a:txBody>
                  <a:tcPr marL="9525" marR="9525" marT="9525" marB="0"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a:noFill/>
                    </a:lnT>
                    <a:lnB w="635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51608">
                <a:tc>
                  <a:txBody>
                    <a:bodyPr/>
                    <a:lstStyle/>
                    <a:p>
                      <a:pPr lvl="0" algn="l" fontAlgn="b"/>
                      <a:r>
                        <a:rPr lang="en-CA" sz="900" b="0" i="0" u="none" strike="noStrike" dirty="0">
                          <a:solidFill>
                            <a:schemeClr val="tx1"/>
                          </a:solidFill>
                          <a:effectLst/>
                          <a:latin typeface="+mn-lt"/>
                        </a:rPr>
                        <a:t>P/E</a:t>
                      </a:r>
                    </a:p>
                  </a:txBody>
                  <a:tcPr marL="9525" marR="9525" marT="9525" marB="0"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a:noFill/>
                    </a:lnT>
                    <a:lnB w="6350" cap="flat" cmpd="sng" algn="ctr">
                      <a:noFill/>
                      <a:prstDash val="solid"/>
                      <a:round/>
                      <a:headEnd type="none" w="med" len="med"/>
                      <a:tailEnd type="none" w="med" len="med"/>
                    </a:lnB>
                    <a:lnTlToBr>
                      <a:noFill/>
                    </a:lnTlToBr>
                    <a:lnBlToTr>
                      <a:noFill/>
                    </a:lnBlToTr>
                    <a:noFill/>
                  </a:tcPr>
                </a:tc>
                <a:tc>
                  <a:txBody>
                    <a:bodyPr/>
                    <a:lstStyle/>
                    <a:p>
                      <a:pPr algn="ctr" fontAlgn="b"/>
                      <a:endParaRPr lang="en-CA" sz="900" b="0" i="0" u="none" strike="noStrike" dirty="0">
                        <a:solidFill>
                          <a:schemeClr val="tx1"/>
                        </a:solidFill>
                        <a:effectLst/>
                        <a:latin typeface="+mn-lt"/>
                      </a:endParaRPr>
                    </a:p>
                  </a:txBody>
                  <a:tcPr marL="9525" marR="9525" marT="9525" marB="0"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a:noFill/>
                    </a:lnT>
                    <a:lnB w="635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791925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74"/>
          <p:cNvSpPr/>
          <p:nvPr/>
        </p:nvSpPr>
        <p:spPr bwMode="auto">
          <a:xfrm>
            <a:off x="370800" y="4834884"/>
            <a:ext cx="5705760" cy="1108715"/>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eaLnBrk="0" fontAlgn="base" hangingPunct="0">
              <a:spcBef>
                <a:spcPct val="0"/>
              </a:spcBef>
              <a:spcAft>
                <a:spcPts val="300"/>
              </a:spcAft>
              <a:buClr>
                <a:schemeClr val="tx1">
                  <a:lumMod val="65000"/>
                  <a:lumOff val="35000"/>
                </a:schemeClr>
              </a:buClr>
              <a:buSzPct val="100000"/>
              <a:defRPr/>
            </a:pPr>
            <a:r>
              <a:rPr lang="en-US" sz="1000" b="1" dirty="0"/>
              <a:t>Overarching Competitive Advantage: </a:t>
            </a:r>
            <a:r>
              <a:rPr lang="en-US" sz="1000" dirty="0"/>
              <a:t>(What makes this part of their business model significant? What is the competitive landscape like? What are they key industry themes and trends?)</a:t>
            </a:r>
          </a:p>
          <a:p>
            <a:pPr marL="171450" lvl="0" indent="-171450" eaLnBrk="0" fontAlgn="base" hangingPunct="0">
              <a:spcBef>
                <a:spcPct val="0"/>
              </a:spcBef>
              <a:spcAft>
                <a:spcPts val="300"/>
              </a:spcAft>
              <a:buClr>
                <a:schemeClr val="tx1">
                  <a:lumMod val="65000"/>
                  <a:lumOff val="35000"/>
                </a:schemeClr>
              </a:buClr>
              <a:buSzPct val="100000"/>
              <a:buFont typeface="Arial" panose="020B0604020202020204" pitchFamily="34" charset="0"/>
              <a:buChar char="•"/>
              <a:defRPr/>
            </a:pPr>
            <a:r>
              <a:rPr lang="en-US" sz="1000" i="1" dirty="0"/>
              <a:t>(e.g. Provide an example)</a:t>
            </a:r>
          </a:p>
        </p:txBody>
      </p:sp>
      <p:sp>
        <p:nvSpPr>
          <p:cNvPr id="25" name="TextBox 24">
            <a:extLst>
              <a:ext uri="{FF2B5EF4-FFF2-40B4-BE49-F238E27FC236}">
                <a16:creationId xmlns:a16="http://schemas.microsoft.com/office/drawing/2014/main" id="{A9A8DCF5-C520-45B2-8A32-7902EB845721}"/>
              </a:ext>
            </a:extLst>
          </p:cNvPr>
          <p:cNvSpPr txBox="1"/>
          <p:nvPr/>
        </p:nvSpPr>
        <p:spPr>
          <a:xfrm>
            <a:off x="370800" y="1214930"/>
            <a:ext cx="11451600" cy="261610"/>
          </a:xfrm>
          <a:prstGeom prst="rect">
            <a:avLst/>
          </a:prstGeom>
          <a:solidFill>
            <a:srgbClr val="132E57"/>
          </a:solidFill>
        </p:spPr>
        <p:txBody>
          <a:bodyPr wrap="square" rtlCol="0">
            <a:spAutoFit/>
          </a:bodyPr>
          <a:lstStyle/>
          <a:p>
            <a:r>
              <a:rPr lang="en-US" sz="1100" b="1" dirty="0">
                <a:solidFill>
                  <a:schemeClr val="bg1"/>
                </a:solidFill>
              </a:rPr>
              <a:t>Industry Value Chain</a:t>
            </a:r>
            <a:endParaRPr lang="en-CA" sz="1100" b="1" dirty="0">
              <a:solidFill>
                <a:schemeClr val="bg1"/>
              </a:solidFill>
            </a:endParaRPr>
          </a:p>
        </p:txBody>
      </p:sp>
      <p:pic>
        <p:nvPicPr>
          <p:cNvPr id="34" name="Picture 2" descr="Related image">
            <a:extLst>
              <a:ext uri="{FF2B5EF4-FFF2-40B4-BE49-F238E27FC236}">
                <a16:creationId xmlns:a16="http://schemas.microsoft.com/office/drawing/2014/main" id="{0012F7C5-1402-AC46-890F-1D47F9968CB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4948"/>
          <a:stretch/>
        </p:blipFill>
        <p:spPr bwMode="auto">
          <a:xfrm>
            <a:off x="370800" y="1534399"/>
            <a:ext cx="5705760" cy="3300485"/>
          </a:xfrm>
          <a:prstGeom prst="rect">
            <a:avLst/>
          </a:prstGeom>
          <a:noFill/>
          <a:extLst>
            <a:ext uri="{909E8E84-426E-40DD-AFC4-6F175D3DCCD1}">
              <a14:hiddenFill xmlns:a14="http://schemas.microsoft.com/office/drawing/2010/main">
                <a:solidFill>
                  <a:srgbClr val="FFFFFF"/>
                </a:solidFill>
              </a14:hiddenFill>
            </a:ext>
          </a:extLst>
        </p:spPr>
      </p:pic>
      <p:sp>
        <p:nvSpPr>
          <p:cNvPr id="35" name="Content Placeholder 3">
            <a:extLst>
              <a:ext uri="{FF2B5EF4-FFF2-40B4-BE49-F238E27FC236}">
                <a16:creationId xmlns:a16="http://schemas.microsoft.com/office/drawing/2014/main" id="{00212588-CF09-4546-A9FC-236FEE9BE36F}"/>
              </a:ext>
            </a:extLst>
          </p:cNvPr>
          <p:cNvSpPr txBox="1">
            <a:spLocks/>
          </p:cNvSpPr>
          <p:nvPr/>
        </p:nvSpPr>
        <p:spPr>
          <a:xfrm>
            <a:off x="6640600" y="181715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sz="1000" dirty="0"/>
              <a:t>Business Model Element 1: </a:t>
            </a:r>
          </a:p>
          <a:p>
            <a:endParaRPr lang="en-CA" sz="1000" dirty="0"/>
          </a:p>
          <a:p>
            <a:pPr marL="0" indent="0">
              <a:buFont typeface="Arial" panose="020B0604020202020204" pitchFamily="34" charset="0"/>
              <a:buNone/>
            </a:pPr>
            <a:endParaRPr lang="en-CA" sz="1000" dirty="0"/>
          </a:p>
          <a:p>
            <a:r>
              <a:rPr lang="en-CA" sz="1000" dirty="0"/>
              <a:t>Business Model Element 2: </a:t>
            </a:r>
          </a:p>
          <a:p>
            <a:endParaRPr lang="en-CA" sz="1000" dirty="0"/>
          </a:p>
          <a:p>
            <a:endParaRPr lang="en-CA" sz="1000" dirty="0"/>
          </a:p>
          <a:p>
            <a:r>
              <a:rPr lang="en-CA" sz="1000" dirty="0"/>
              <a:t>Business Model Element 3: </a:t>
            </a:r>
          </a:p>
          <a:p>
            <a:endParaRPr lang="en-CA" sz="1000" dirty="0"/>
          </a:p>
          <a:p>
            <a:pPr marL="0" indent="0">
              <a:buFont typeface="Arial" panose="020B0604020202020204" pitchFamily="34" charset="0"/>
              <a:buNone/>
            </a:pPr>
            <a:endParaRPr lang="en-CA" sz="1000" dirty="0"/>
          </a:p>
          <a:p>
            <a:r>
              <a:rPr lang="en-CA" sz="1000" dirty="0"/>
              <a:t>Industry Theme 1: </a:t>
            </a:r>
          </a:p>
          <a:p>
            <a:endParaRPr lang="en-CA" sz="1000" dirty="0"/>
          </a:p>
          <a:p>
            <a:endParaRPr lang="en-CA" sz="1000" dirty="0"/>
          </a:p>
          <a:p>
            <a:r>
              <a:rPr lang="en-CA" sz="1000" dirty="0"/>
              <a:t>Industry Theme 2: </a:t>
            </a:r>
          </a:p>
        </p:txBody>
      </p:sp>
      <p:sp>
        <p:nvSpPr>
          <p:cNvPr id="4" name="Title 3">
            <a:extLst>
              <a:ext uri="{FF2B5EF4-FFF2-40B4-BE49-F238E27FC236}">
                <a16:creationId xmlns:a16="http://schemas.microsoft.com/office/drawing/2014/main" id="{EB22834A-9741-458F-A05B-36570E1E0E6F}"/>
              </a:ext>
            </a:extLst>
          </p:cNvPr>
          <p:cNvSpPr>
            <a:spLocks noGrp="1"/>
          </p:cNvSpPr>
          <p:nvPr>
            <p:ph type="title"/>
          </p:nvPr>
        </p:nvSpPr>
        <p:spPr/>
        <p:txBody>
          <a:bodyPr/>
          <a:lstStyle/>
          <a:p>
            <a:r>
              <a:rPr lang="en-CA" dirty="0"/>
              <a:t>Business Model</a:t>
            </a:r>
          </a:p>
        </p:txBody>
      </p:sp>
    </p:spTree>
    <p:extLst>
      <p:ext uri="{BB962C8B-B14F-4D97-AF65-F5344CB8AC3E}">
        <p14:creationId xmlns:p14="http://schemas.microsoft.com/office/powerpoint/2010/main" val="1342277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Rectangle 1"/>
          <p:cNvSpPr>
            <a:spLocks noChangeArrowheads="1"/>
          </p:cNvSpPr>
          <p:nvPr/>
        </p:nvSpPr>
        <p:spPr bwMode="auto">
          <a:xfrm>
            <a:off x="370800" y="1476540"/>
            <a:ext cx="3600000" cy="17466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117475" lvl="1" indent="-117475" fontAlgn="base">
              <a:spcBef>
                <a:spcPct val="0"/>
              </a:spcBef>
              <a:spcAft>
                <a:spcPts val="300"/>
              </a:spcAft>
              <a:buClr>
                <a:srgbClr val="003399"/>
              </a:buClr>
              <a:defRPr/>
            </a:pPr>
            <a:r>
              <a:rPr lang="en-US" sz="1000" b="1" dirty="0">
                <a:solidFill>
                  <a:srgbClr val="000000"/>
                </a:solidFill>
                <a:latin typeface="+mj-lt"/>
                <a:ea typeface="ＭＳ Ｐゴシック" pitchFamily="34" charset="-128"/>
                <a:cs typeface="Arial"/>
              </a:rPr>
              <a:t>Segment A: </a:t>
            </a:r>
            <a:endParaRPr lang="ru-RU" sz="1000" dirty="0">
              <a:solidFill>
                <a:srgbClr val="000000"/>
              </a:solidFill>
              <a:latin typeface="+mj-lt"/>
              <a:ea typeface="ＭＳ Ｐゴシック" pitchFamily="34" charset="-128"/>
              <a:cs typeface="Arial"/>
            </a:endParaRPr>
          </a:p>
          <a:p>
            <a:pPr marL="12700" lvl="1" fontAlgn="base">
              <a:spcBef>
                <a:spcPct val="0"/>
              </a:spcBef>
              <a:spcAft>
                <a:spcPts val="900"/>
              </a:spcAft>
              <a:buClr>
                <a:srgbClr val="003399"/>
              </a:buClr>
              <a:defRPr/>
            </a:pPr>
            <a:r>
              <a:rPr lang="ru-RU" sz="1000" dirty="0">
                <a:solidFill>
                  <a:srgbClr val="000000"/>
                </a:solidFill>
                <a:latin typeface="+mj-lt"/>
                <a:ea typeface="ＭＳ Ｐゴシック" pitchFamily="34" charset="-128"/>
                <a:cs typeface="Arial"/>
              </a:rPr>
              <a:t>(</a:t>
            </a:r>
            <a:r>
              <a:rPr lang="en-US" sz="1000" dirty="0">
                <a:solidFill>
                  <a:srgbClr val="000000"/>
                </a:solidFill>
                <a:latin typeface="+mj-lt"/>
                <a:ea typeface="ＭＳ Ｐゴシック" pitchFamily="34" charset="-128"/>
                <a:cs typeface="Arial"/>
              </a:rPr>
              <a:t>What is most impressive about this segment? How does it compare to previous periods?)</a:t>
            </a:r>
          </a:p>
          <a:p>
            <a:pPr marL="238123" lvl="1" indent="-171450" fontAlgn="base">
              <a:spcBef>
                <a:spcPct val="0"/>
              </a:spcBef>
              <a:spcAft>
                <a:spcPts val="300"/>
              </a:spcAft>
              <a:buClr>
                <a:srgbClr val="1E3448"/>
              </a:buClr>
              <a:buSzPct val="150000"/>
              <a:buFont typeface="Arial" panose="020B0604020202020204" pitchFamily="34" charset="0"/>
              <a:buChar char="•"/>
              <a:defRPr/>
            </a:pPr>
            <a:r>
              <a:rPr lang="en-US" sz="1000" dirty="0">
                <a:solidFill>
                  <a:srgbClr val="000000"/>
                </a:solidFill>
                <a:latin typeface="+mj-lt"/>
                <a:ea typeface="MS PGothic"/>
                <a:cs typeface="Arial"/>
              </a:rPr>
              <a:t>(What is the forecasted growth rate? What is driving growth in this particular segment?)</a:t>
            </a:r>
          </a:p>
          <a:p>
            <a:pPr marL="695323" lvl="2" indent="-171450" fontAlgn="base">
              <a:spcBef>
                <a:spcPct val="0"/>
              </a:spcBef>
              <a:spcAft>
                <a:spcPts val="600"/>
              </a:spcAft>
              <a:buClr>
                <a:srgbClr val="1E3448"/>
              </a:buClr>
              <a:buSzPct val="150000"/>
              <a:buFont typeface="Open Sans Light" panose="020B0306030504020204" pitchFamily="34" charset="0"/>
              <a:buChar char="-"/>
              <a:defRPr/>
            </a:pPr>
            <a:r>
              <a:rPr lang="en-US" sz="1000" dirty="0">
                <a:solidFill>
                  <a:srgbClr val="000000"/>
                </a:solidFill>
                <a:latin typeface="+mj-lt"/>
                <a:ea typeface="MS PGothic"/>
                <a:cs typeface="Arial"/>
              </a:rPr>
              <a:t>(What is the significance of this? How are the company’s competitors faring?)</a:t>
            </a:r>
          </a:p>
          <a:p>
            <a:pPr marL="238123" lvl="1" indent="-171450" fontAlgn="base">
              <a:spcBef>
                <a:spcPct val="0"/>
              </a:spcBef>
              <a:spcAft>
                <a:spcPts val="300"/>
              </a:spcAft>
              <a:buClr>
                <a:srgbClr val="1E3448"/>
              </a:buClr>
              <a:buSzPct val="150000"/>
              <a:buFont typeface="Arial" panose="020B0604020202020204" pitchFamily="34" charset="0"/>
              <a:buChar char="•"/>
              <a:defRPr/>
            </a:pPr>
            <a:r>
              <a:rPr lang="en-US" sz="1000" dirty="0">
                <a:solidFill>
                  <a:srgbClr val="000000"/>
                </a:solidFill>
                <a:latin typeface="+mj-lt"/>
                <a:ea typeface="MS PGothic"/>
                <a:cs typeface="Arial"/>
              </a:rPr>
              <a:t>(What are some catalysts for this business segment? What opportunities exist?)</a:t>
            </a:r>
          </a:p>
        </p:txBody>
      </p:sp>
      <p:sp>
        <p:nvSpPr>
          <p:cNvPr id="127" name="Rectangle 126"/>
          <p:cNvSpPr/>
          <p:nvPr/>
        </p:nvSpPr>
        <p:spPr>
          <a:xfrm>
            <a:off x="1536000" y="1252222"/>
            <a:ext cx="8898469" cy="261610"/>
          </a:xfrm>
          <a:prstGeom prst="rect">
            <a:avLst/>
          </a:prstGeom>
        </p:spPr>
        <p:txBody>
          <a:bodyPr wrap="square">
            <a:spAutoFit/>
          </a:bodyPr>
          <a:lstStyle/>
          <a:p>
            <a:pPr fontAlgn="base">
              <a:spcBef>
                <a:spcPct val="0"/>
              </a:spcBef>
              <a:spcAft>
                <a:spcPct val="0"/>
              </a:spcAft>
              <a:buClr>
                <a:srgbClr val="003399"/>
              </a:buClr>
              <a:defRPr/>
            </a:pPr>
            <a:endParaRPr lang="en-US" sz="1100" b="1" dirty="0">
              <a:solidFill>
                <a:srgbClr val="444960"/>
              </a:solidFill>
              <a:latin typeface="Arial" charset="0"/>
              <a:ea typeface="MS PGothic" pitchFamily="34" charset="-128"/>
              <a:cs typeface="Arial"/>
            </a:endParaRPr>
          </a:p>
        </p:txBody>
      </p:sp>
      <p:sp>
        <p:nvSpPr>
          <p:cNvPr id="2" name="Title 1">
            <a:extLst>
              <a:ext uri="{FF2B5EF4-FFF2-40B4-BE49-F238E27FC236}">
                <a16:creationId xmlns:a16="http://schemas.microsoft.com/office/drawing/2014/main" id="{E2EC1230-72F1-4CD1-BE6C-839641A907F3}"/>
              </a:ext>
            </a:extLst>
          </p:cNvPr>
          <p:cNvSpPr>
            <a:spLocks noGrp="1"/>
          </p:cNvSpPr>
          <p:nvPr>
            <p:ph type="title"/>
          </p:nvPr>
        </p:nvSpPr>
        <p:spPr/>
        <p:txBody>
          <a:bodyPr/>
          <a:lstStyle/>
          <a:p>
            <a:r>
              <a:rPr lang="en-CA" dirty="0"/>
              <a:t>Operating Forecast</a:t>
            </a:r>
          </a:p>
        </p:txBody>
      </p:sp>
      <p:sp>
        <p:nvSpPr>
          <p:cNvPr id="12" name="Rectangle 1">
            <a:extLst>
              <a:ext uri="{FF2B5EF4-FFF2-40B4-BE49-F238E27FC236}">
                <a16:creationId xmlns:a16="http://schemas.microsoft.com/office/drawing/2014/main" id="{11026591-F7FF-48F2-A8B9-9B5EAB171ACF}"/>
              </a:ext>
            </a:extLst>
          </p:cNvPr>
          <p:cNvSpPr>
            <a:spLocks noChangeArrowheads="1"/>
          </p:cNvSpPr>
          <p:nvPr/>
        </p:nvSpPr>
        <p:spPr bwMode="auto">
          <a:xfrm>
            <a:off x="4295662" y="1476540"/>
            <a:ext cx="3600000" cy="17466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12700" lvl="1" indent="-12700" fontAlgn="base">
              <a:spcBef>
                <a:spcPct val="0"/>
              </a:spcBef>
              <a:spcAft>
                <a:spcPts val="300"/>
              </a:spcAft>
              <a:buClr>
                <a:srgbClr val="003399"/>
              </a:buClr>
              <a:defRPr/>
            </a:pPr>
            <a:r>
              <a:rPr lang="en-US" sz="1000" b="1" dirty="0">
                <a:solidFill>
                  <a:srgbClr val="000000"/>
                </a:solidFill>
                <a:latin typeface="+mj-lt"/>
                <a:ea typeface="ＭＳ Ｐゴシック" pitchFamily="34" charset="-128"/>
                <a:cs typeface="Arial"/>
              </a:rPr>
              <a:t>Segment B: </a:t>
            </a:r>
            <a:endParaRPr lang="ru-RU" sz="1000" b="1" dirty="0">
              <a:solidFill>
                <a:srgbClr val="000000"/>
              </a:solidFill>
              <a:latin typeface="+mj-lt"/>
              <a:ea typeface="ＭＳ Ｐゴシック" pitchFamily="34" charset="-128"/>
              <a:cs typeface="Arial"/>
            </a:endParaRPr>
          </a:p>
          <a:p>
            <a:pPr marL="12700" lvl="1" indent="-12700" fontAlgn="base">
              <a:spcBef>
                <a:spcPct val="0"/>
              </a:spcBef>
              <a:spcAft>
                <a:spcPts val="900"/>
              </a:spcAft>
              <a:buClr>
                <a:srgbClr val="003399"/>
              </a:buClr>
              <a:defRPr/>
            </a:pPr>
            <a:r>
              <a:rPr lang="en-US" sz="1000" dirty="0">
                <a:solidFill>
                  <a:srgbClr val="000000"/>
                </a:solidFill>
                <a:latin typeface="+mj-lt"/>
                <a:ea typeface="ＭＳ Ｐゴシック" pitchFamily="34" charset="-128"/>
                <a:cs typeface="Arial"/>
              </a:rPr>
              <a:t>(What is most impressive about this segment? How does it compare to previous periods?)</a:t>
            </a:r>
          </a:p>
          <a:p>
            <a:pPr marL="238123" lvl="1" indent="-171450" fontAlgn="base">
              <a:spcBef>
                <a:spcPct val="0"/>
              </a:spcBef>
              <a:spcAft>
                <a:spcPts val="300"/>
              </a:spcAft>
              <a:buClr>
                <a:srgbClr val="1E3448"/>
              </a:buClr>
              <a:buSzPct val="150000"/>
              <a:buFont typeface="Arial" panose="020B0604020202020204" pitchFamily="34" charset="0"/>
              <a:buChar char="•"/>
              <a:defRPr/>
            </a:pPr>
            <a:r>
              <a:rPr lang="en-US" sz="1000" dirty="0">
                <a:solidFill>
                  <a:srgbClr val="000000"/>
                </a:solidFill>
                <a:latin typeface="+mj-lt"/>
                <a:ea typeface="MS PGothic"/>
                <a:cs typeface="Arial"/>
              </a:rPr>
              <a:t>(What is the forecasted growth rate? What is driving growth in this particular segment?)</a:t>
            </a:r>
          </a:p>
          <a:p>
            <a:pPr marL="695323" lvl="2" indent="-171450" fontAlgn="base">
              <a:spcBef>
                <a:spcPct val="0"/>
              </a:spcBef>
              <a:spcAft>
                <a:spcPts val="600"/>
              </a:spcAft>
              <a:buClr>
                <a:srgbClr val="1E3448"/>
              </a:buClr>
              <a:buFont typeface="Arial" panose="020B0604020202020204" pitchFamily="34" charset="0"/>
              <a:buChar char="-"/>
              <a:defRPr/>
            </a:pPr>
            <a:r>
              <a:rPr lang="en-US" sz="1000" dirty="0">
                <a:solidFill>
                  <a:srgbClr val="000000"/>
                </a:solidFill>
                <a:latin typeface="+mj-lt"/>
                <a:ea typeface="MS PGothic"/>
                <a:cs typeface="Arial"/>
              </a:rPr>
              <a:t>(What is the significance of this? How are the company’s competitors faring?)</a:t>
            </a:r>
          </a:p>
          <a:p>
            <a:pPr marL="238123" lvl="1" indent="-171450" fontAlgn="base">
              <a:spcBef>
                <a:spcPct val="0"/>
              </a:spcBef>
              <a:spcAft>
                <a:spcPts val="300"/>
              </a:spcAft>
              <a:buClr>
                <a:srgbClr val="1E3448"/>
              </a:buClr>
              <a:buSzPct val="150000"/>
              <a:buFont typeface="Arial" panose="020B0604020202020204" pitchFamily="34" charset="0"/>
              <a:buChar char="•"/>
              <a:defRPr/>
            </a:pPr>
            <a:r>
              <a:rPr lang="en-US" sz="1000" dirty="0">
                <a:solidFill>
                  <a:srgbClr val="000000"/>
                </a:solidFill>
                <a:latin typeface="+mj-lt"/>
                <a:ea typeface="MS PGothic"/>
                <a:cs typeface="Arial"/>
              </a:rPr>
              <a:t>(What are some catalysts for this business segment? What opportunities exist?)</a:t>
            </a:r>
          </a:p>
        </p:txBody>
      </p:sp>
      <p:sp>
        <p:nvSpPr>
          <p:cNvPr id="13" name="Rectangle 1">
            <a:extLst>
              <a:ext uri="{FF2B5EF4-FFF2-40B4-BE49-F238E27FC236}">
                <a16:creationId xmlns:a16="http://schemas.microsoft.com/office/drawing/2014/main" id="{C8182393-43B7-4BE6-93B5-E77A5F1302C5}"/>
              </a:ext>
            </a:extLst>
          </p:cNvPr>
          <p:cNvSpPr>
            <a:spLocks noChangeArrowheads="1"/>
          </p:cNvSpPr>
          <p:nvPr/>
        </p:nvSpPr>
        <p:spPr bwMode="auto">
          <a:xfrm>
            <a:off x="8220524" y="1476540"/>
            <a:ext cx="3600000" cy="17466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12700" lvl="1" indent="-12700" fontAlgn="base">
              <a:spcBef>
                <a:spcPct val="0"/>
              </a:spcBef>
              <a:spcAft>
                <a:spcPts val="300"/>
              </a:spcAft>
              <a:buClr>
                <a:srgbClr val="003399"/>
              </a:buClr>
              <a:defRPr/>
            </a:pPr>
            <a:r>
              <a:rPr lang="en-US" sz="1000" b="1" dirty="0">
                <a:solidFill>
                  <a:srgbClr val="000000"/>
                </a:solidFill>
                <a:latin typeface="+mj-lt"/>
                <a:ea typeface="ＭＳ Ｐゴシック" pitchFamily="34" charset="-128"/>
                <a:cs typeface="Arial"/>
              </a:rPr>
              <a:t>Segment C:</a:t>
            </a:r>
            <a:endParaRPr lang="ru-RU" sz="1000" b="1" dirty="0">
              <a:solidFill>
                <a:srgbClr val="000000"/>
              </a:solidFill>
              <a:latin typeface="+mj-lt"/>
              <a:ea typeface="ＭＳ Ｐゴシック" pitchFamily="34" charset="-128"/>
              <a:cs typeface="Arial"/>
            </a:endParaRPr>
          </a:p>
          <a:p>
            <a:pPr marL="12700" lvl="1" indent="-12700" fontAlgn="base">
              <a:spcBef>
                <a:spcPct val="0"/>
              </a:spcBef>
              <a:spcAft>
                <a:spcPts val="900"/>
              </a:spcAft>
              <a:buClr>
                <a:srgbClr val="003399"/>
              </a:buClr>
              <a:defRPr/>
            </a:pPr>
            <a:r>
              <a:rPr lang="en-US" sz="1000" b="1" dirty="0">
                <a:solidFill>
                  <a:srgbClr val="000000"/>
                </a:solidFill>
                <a:latin typeface="+mj-lt"/>
                <a:ea typeface="ＭＳ Ｐゴシック" pitchFamily="34" charset="-128"/>
                <a:cs typeface="Arial"/>
              </a:rPr>
              <a:t> </a:t>
            </a:r>
            <a:r>
              <a:rPr lang="en-US" sz="1000" dirty="0">
                <a:solidFill>
                  <a:srgbClr val="000000"/>
                </a:solidFill>
                <a:latin typeface="+mj-lt"/>
                <a:ea typeface="ＭＳ Ｐゴシック" pitchFamily="34" charset="-128"/>
                <a:cs typeface="Arial"/>
              </a:rPr>
              <a:t>(What is most impressive about this segment? How does it compare to previous periods?)</a:t>
            </a:r>
          </a:p>
          <a:p>
            <a:pPr marL="238123" lvl="1" indent="-171450" fontAlgn="base">
              <a:spcBef>
                <a:spcPct val="0"/>
              </a:spcBef>
              <a:spcAft>
                <a:spcPts val="300"/>
              </a:spcAft>
              <a:buClr>
                <a:srgbClr val="1E3448"/>
              </a:buClr>
              <a:buSzPct val="150000"/>
              <a:buFont typeface="Arial" panose="020B0604020202020204" pitchFamily="34" charset="0"/>
              <a:buChar char="•"/>
              <a:defRPr/>
            </a:pPr>
            <a:r>
              <a:rPr lang="en-US" sz="1000" dirty="0">
                <a:solidFill>
                  <a:srgbClr val="000000"/>
                </a:solidFill>
                <a:latin typeface="+mj-lt"/>
                <a:ea typeface="MS PGothic"/>
                <a:cs typeface="Arial"/>
              </a:rPr>
              <a:t>(What is the forecasted growth rate? What is driving growth in this particular segment?)</a:t>
            </a:r>
          </a:p>
          <a:p>
            <a:pPr marL="695323" lvl="2" indent="-171450" fontAlgn="base">
              <a:spcBef>
                <a:spcPct val="0"/>
              </a:spcBef>
              <a:spcAft>
                <a:spcPts val="600"/>
              </a:spcAft>
              <a:buClr>
                <a:srgbClr val="1E3448"/>
              </a:buClr>
              <a:buFont typeface="Arial" panose="020B0604020202020204" pitchFamily="34" charset="0"/>
              <a:buChar char="-"/>
              <a:defRPr/>
            </a:pPr>
            <a:r>
              <a:rPr lang="en-US" sz="1000" dirty="0">
                <a:solidFill>
                  <a:srgbClr val="000000"/>
                </a:solidFill>
                <a:latin typeface="+mj-lt"/>
                <a:ea typeface="MS PGothic"/>
                <a:cs typeface="Arial"/>
              </a:rPr>
              <a:t>(What is the significance of this? How are the company’s competitors faring?)</a:t>
            </a:r>
          </a:p>
          <a:p>
            <a:pPr marL="238123" lvl="1" indent="-171450" fontAlgn="base">
              <a:spcBef>
                <a:spcPct val="0"/>
              </a:spcBef>
              <a:spcAft>
                <a:spcPts val="300"/>
              </a:spcAft>
              <a:buClr>
                <a:srgbClr val="1E3448"/>
              </a:buClr>
              <a:buSzPct val="150000"/>
              <a:buFont typeface="Arial" panose="020B0604020202020204" pitchFamily="34" charset="0"/>
              <a:buChar char="•"/>
              <a:defRPr/>
            </a:pPr>
            <a:r>
              <a:rPr lang="en-US" sz="1000" dirty="0">
                <a:solidFill>
                  <a:srgbClr val="000000"/>
                </a:solidFill>
                <a:latin typeface="+mj-lt"/>
                <a:ea typeface="MS PGothic"/>
                <a:cs typeface="Arial"/>
              </a:rPr>
              <a:t>(What are some catalysts for this business segment? What opportunities exist?)</a:t>
            </a:r>
          </a:p>
        </p:txBody>
      </p:sp>
      <p:sp>
        <p:nvSpPr>
          <p:cNvPr id="24" name="TextBox 23">
            <a:extLst>
              <a:ext uri="{FF2B5EF4-FFF2-40B4-BE49-F238E27FC236}">
                <a16:creationId xmlns:a16="http://schemas.microsoft.com/office/drawing/2014/main" id="{38583585-7EEB-4C76-BFE6-0ADB746BE047}"/>
              </a:ext>
            </a:extLst>
          </p:cNvPr>
          <p:cNvSpPr txBox="1"/>
          <p:nvPr/>
        </p:nvSpPr>
        <p:spPr>
          <a:xfrm>
            <a:off x="370799" y="1198800"/>
            <a:ext cx="11451600" cy="261610"/>
          </a:xfrm>
          <a:prstGeom prst="rect">
            <a:avLst/>
          </a:prstGeom>
          <a:solidFill>
            <a:srgbClr val="132E57"/>
          </a:solidFill>
        </p:spPr>
        <p:txBody>
          <a:bodyPr wrap="square" rtlCol="0">
            <a:spAutoFit/>
          </a:bodyPr>
          <a:lstStyle/>
          <a:p>
            <a:r>
              <a:rPr lang="en-US" altLang="zh-CN" sz="1100" b="1" dirty="0">
                <a:solidFill>
                  <a:schemeClr val="bg1"/>
                </a:solidFill>
              </a:rPr>
              <a:t>Revenue Drivers</a:t>
            </a:r>
          </a:p>
        </p:txBody>
      </p:sp>
      <p:graphicFrame>
        <p:nvGraphicFramePr>
          <p:cNvPr id="51" name="Table 50">
            <a:extLst>
              <a:ext uri="{FF2B5EF4-FFF2-40B4-BE49-F238E27FC236}">
                <a16:creationId xmlns:a16="http://schemas.microsoft.com/office/drawing/2014/main" id="{7C5D3424-7143-674D-9688-3AD8DB2A8FAC}"/>
              </a:ext>
            </a:extLst>
          </p:cNvPr>
          <p:cNvGraphicFramePr>
            <a:graphicFrameLocks noGrp="1"/>
          </p:cNvGraphicFramePr>
          <p:nvPr>
            <p:extLst/>
          </p:nvPr>
        </p:nvGraphicFramePr>
        <p:xfrm>
          <a:off x="370800" y="3844058"/>
          <a:ext cx="11449723" cy="2105025"/>
        </p:xfrm>
        <a:graphic>
          <a:graphicData uri="http://schemas.openxmlformats.org/drawingml/2006/table">
            <a:tbl>
              <a:tblPr/>
              <a:tblGrid>
                <a:gridCol w="3026939">
                  <a:extLst>
                    <a:ext uri="{9D8B030D-6E8A-4147-A177-3AD203B41FA5}">
                      <a16:colId xmlns:a16="http://schemas.microsoft.com/office/drawing/2014/main" val="3122755649"/>
                    </a:ext>
                  </a:extLst>
                </a:gridCol>
                <a:gridCol w="1052848">
                  <a:extLst>
                    <a:ext uri="{9D8B030D-6E8A-4147-A177-3AD203B41FA5}">
                      <a16:colId xmlns:a16="http://schemas.microsoft.com/office/drawing/2014/main" val="753451258"/>
                    </a:ext>
                  </a:extLst>
                </a:gridCol>
                <a:gridCol w="1052848">
                  <a:extLst>
                    <a:ext uri="{9D8B030D-6E8A-4147-A177-3AD203B41FA5}">
                      <a16:colId xmlns:a16="http://schemas.microsoft.com/office/drawing/2014/main" val="1599920763"/>
                    </a:ext>
                  </a:extLst>
                </a:gridCol>
                <a:gridCol w="1052848">
                  <a:extLst>
                    <a:ext uri="{9D8B030D-6E8A-4147-A177-3AD203B41FA5}">
                      <a16:colId xmlns:a16="http://schemas.microsoft.com/office/drawing/2014/main" val="556837937"/>
                    </a:ext>
                  </a:extLst>
                </a:gridCol>
                <a:gridCol w="1052848">
                  <a:extLst>
                    <a:ext uri="{9D8B030D-6E8A-4147-A177-3AD203B41FA5}">
                      <a16:colId xmlns:a16="http://schemas.microsoft.com/office/drawing/2014/main" val="3164745629"/>
                    </a:ext>
                  </a:extLst>
                </a:gridCol>
                <a:gridCol w="1052848">
                  <a:extLst>
                    <a:ext uri="{9D8B030D-6E8A-4147-A177-3AD203B41FA5}">
                      <a16:colId xmlns:a16="http://schemas.microsoft.com/office/drawing/2014/main" val="4125867189"/>
                    </a:ext>
                  </a:extLst>
                </a:gridCol>
                <a:gridCol w="1052848">
                  <a:extLst>
                    <a:ext uri="{9D8B030D-6E8A-4147-A177-3AD203B41FA5}">
                      <a16:colId xmlns:a16="http://schemas.microsoft.com/office/drawing/2014/main" val="2847210036"/>
                    </a:ext>
                  </a:extLst>
                </a:gridCol>
                <a:gridCol w="1052848">
                  <a:extLst>
                    <a:ext uri="{9D8B030D-6E8A-4147-A177-3AD203B41FA5}">
                      <a16:colId xmlns:a16="http://schemas.microsoft.com/office/drawing/2014/main" val="2257321261"/>
                    </a:ext>
                  </a:extLst>
                </a:gridCol>
                <a:gridCol w="1052848">
                  <a:extLst>
                    <a:ext uri="{9D8B030D-6E8A-4147-A177-3AD203B41FA5}">
                      <a16:colId xmlns:a16="http://schemas.microsoft.com/office/drawing/2014/main" val="3472395251"/>
                    </a:ext>
                  </a:extLst>
                </a:gridCol>
              </a:tblGrid>
              <a:tr h="138525">
                <a:tc>
                  <a:txBody>
                    <a:bodyPr/>
                    <a:lstStyle/>
                    <a:p>
                      <a:pPr algn="l" fontAlgn="b"/>
                      <a:r>
                        <a:rPr lang="en-US" sz="600" b="0" i="1" u="none" strike="noStrike">
                          <a:solidFill>
                            <a:srgbClr val="FFFFFF"/>
                          </a:solidFill>
                          <a:effectLst/>
                          <a:latin typeface="Open Sans Light" panose="020B0606030504020204" pitchFamily="34" charset="0"/>
                        </a:rPr>
                        <a:t>(in millions of U.S. dollars)</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solidFill>
                      <a:srgbClr val="132E57"/>
                    </a:solidFill>
                  </a:tcPr>
                </a:tc>
                <a:tc>
                  <a:txBody>
                    <a:bodyPr/>
                    <a:lstStyle/>
                    <a:p>
                      <a:pPr algn="ctr" fontAlgn="b"/>
                      <a:r>
                        <a:rPr lang="en-US" sz="1000" b="1" i="0" u="none" strike="noStrike" dirty="0">
                          <a:solidFill>
                            <a:srgbClr val="FFFFFF"/>
                          </a:solidFill>
                          <a:effectLst/>
                          <a:latin typeface="Open Sans Light" panose="020B0606030504020204" pitchFamily="34" charset="0"/>
                        </a:rPr>
                        <a:t>2014</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solidFill>
                      <a:srgbClr val="132E57"/>
                    </a:solidFill>
                  </a:tcPr>
                </a:tc>
                <a:tc>
                  <a:txBody>
                    <a:bodyPr/>
                    <a:lstStyle/>
                    <a:p>
                      <a:pPr algn="ctr" fontAlgn="b"/>
                      <a:r>
                        <a:rPr lang="en-US" sz="1000" b="1" i="0" u="none" strike="noStrike" dirty="0">
                          <a:solidFill>
                            <a:srgbClr val="FFFFFF"/>
                          </a:solidFill>
                          <a:effectLst/>
                          <a:latin typeface="Open Sans Light" panose="020B0606030504020204" pitchFamily="34" charset="0"/>
                        </a:rPr>
                        <a:t>2015</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solidFill>
                      <a:srgbClr val="132E57"/>
                    </a:solidFill>
                  </a:tcPr>
                </a:tc>
                <a:tc>
                  <a:txBody>
                    <a:bodyPr/>
                    <a:lstStyle/>
                    <a:p>
                      <a:pPr algn="ctr" fontAlgn="b"/>
                      <a:r>
                        <a:rPr lang="en-US" sz="1000" b="1" i="0" u="none" strike="noStrike">
                          <a:solidFill>
                            <a:srgbClr val="FFFFFF"/>
                          </a:solidFill>
                          <a:effectLst/>
                          <a:latin typeface="Open Sans Light" panose="020B0606030504020204" pitchFamily="34" charset="0"/>
                        </a:rPr>
                        <a:t>2016</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solidFill>
                      <a:srgbClr val="132E57"/>
                    </a:solidFill>
                  </a:tcPr>
                </a:tc>
                <a:tc>
                  <a:txBody>
                    <a:bodyPr/>
                    <a:lstStyle/>
                    <a:p>
                      <a:pPr algn="ctr" fontAlgn="b"/>
                      <a:r>
                        <a:rPr lang="en-US" sz="1000" b="1" i="0" u="none" strike="noStrike">
                          <a:solidFill>
                            <a:srgbClr val="FFFFFF"/>
                          </a:solidFill>
                          <a:effectLst/>
                          <a:latin typeface="Open Sans Light" panose="020B0606030504020204" pitchFamily="34" charset="0"/>
                        </a:rPr>
                        <a:t>2017E</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solidFill>
                      <a:srgbClr val="132E57"/>
                    </a:solidFill>
                  </a:tcPr>
                </a:tc>
                <a:tc>
                  <a:txBody>
                    <a:bodyPr/>
                    <a:lstStyle/>
                    <a:p>
                      <a:pPr algn="ctr" fontAlgn="b"/>
                      <a:r>
                        <a:rPr lang="en-US" sz="1000" b="1" i="0" u="none" strike="noStrike" dirty="0">
                          <a:solidFill>
                            <a:srgbClr val="FFFFFF"/>
                          </a:solidFill>
                          <a:effectLst/>
                          <a:latin typeface="Open Sans Light" panose="020B0606030504020204" pitchFamily="34" charset="0"/>
                        </a:rPr>
                        <a:t>2018E</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solidFill>
                      <a:srgbClr val="132E57"/>
                    </a:solidFill>
                  </a:tcPr>
                </a:tc>
                <a:tc>
                  <a:txBody>
                    <a:bodyPr/>
                    <a:lstStyle/>
                    <a:p>
                      <a:pPr algn="ctr" fontAlgn="b"/>
                      <a:r>
                        <a:rPr lang="en-US" sz="1000" b="1" i="0" u="none" strike="noStrike">
                          <a:solidFill>
                            <a:srgbClr val="FFFFFF"/>
                          </a:solidFill>
                          <a:effectLst/>
                          <a:latin typeface="Open Sans Light" panose="020B0606030504020204" pitchFamily="34" charset="0"/>
                        </a:rPr>
                        <a:t>2019E</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solidFill>
                      <a:srgbClr val="132E57"/>
                    </a:solidFill>
                  </a:tcPr>
                </a:tc>
                <a:tc>
                  <a:txBody>
                    <a:bodyPr/>
                    <a:lstStyle/>
                    <a:p>
                      <a:pPr algn="ctr" fontAlgn="b"/>
                      <a:r>
                        <a:rPr lang="en-US" sz="1000" b="1" i="0" u="none" strike="noStrike" dirty="0">
                          <a:solidFill>
                            <a:srgbClr val="FFFFFF"/>
                          </a:solidFill>
                          <a:effectLst/>
                          <a:latin typeface="Open Sans Light" panose="020B0606030504020204" pitchFamily="34" charset="0"/>
                        </a:rPr>
                        <a:t>2020E</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solidFill>
                      <a:srgbClr val="132E57"/>
                    </a:solidFill>
                  </a:tcPr>
                </a:tc>
                <a:tc>
                  <a:txBody>
                    <a:bodyPr/>
                    <a:lstStyle/>
                    <a:p>
                      <a:pPr algn="ctr" fontAlgn="b"/>
                      <a:r>
                        <a:rPr lang="en-US" sz="1000" b="1" i="0" u="none" strike="noStrike" dirty="0">
                          <a:solidFill>
                            <a:srgbClr val="FFFFFF"/>
                          </a:solidFill>
                          <a:effectLst/>
                          <a:latin typeface="Open Sans Light" panose="020B0606030504020204" pitchFamily="34" charset="0"/>
                        </a:rPr>
                        <a:t>2021E</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solidFill>
                      <a:srgbClr val="132E57"/>
                    </a:solidFill>
                  </a:tcPr>
                </a:tc>
                <a:extLst>
                  <a:ext uri="{0D108BD9-81ED-4DB2-BD59-A6C34878D82A}">
                    <a16:rowId xmlns:a16="http://schemas.microsoft.com/office/drawing/2014/main" val="2060020076"/>
                  </a:ext>
                </a:extLst>
              </a:tr>
              <a:tr h="138525">
                <a:tc>
                  <a:txBody>
                    <a:bodyPr/>
                    <a:lstStyle/>
                    <a:p>
                      <a:pPr algn="l" fontAlgn="b"/>
                      <a:r>
                        <a:rPr lang="en-US" sz="1000" b="0" i="0" u="none" strike="noStrike" dirty="0">
                          <a:solidFill>
                            <a:srgbClr val="132E57"/>
                          </a:solidFill>
                          <a:effectLst/>
                          <a:latin typeface="Open Sans Light" panose="020B0606030504020204" pitchFamily="34" charset="0"/>
                        </a:rPr>
                        <a:t>Segment A</a:t>
                      </a:r>
                    </a:p>
                  </a:txBody>
                  <a:tcPr marL="857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solidFill>
                      <a:srgbClr val="F2F2F2"/>
                    </a:solidFill>
                  </a:tcPr>
                </a:tc>
                <a:tc>
                  <a:txBody>
                    <a:bodyPr/>
                    <a:lstStyle/>
                    <a:p>
                      <a:pPr algn="l" fontAlgn="b"/>
                      <a:r>
                        <a:rPr lang="en-US" sz="1000" b="0" i="0" u="none" strike="noStrike">
                          <a:solidFill>
                            <a:srgbClr val="132E57"/>
                          </a:solidFill>
                          <a:effectLst/>
                          <a:latin typeface="Open Sans Light" panose="020B0606030504020204" pitchFamily="34" charset="0"/>
                        </a:rPr>
                        <a:t>         295.2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solidFill>
                      <a:srgbClr val="F2F2F2"/>
                    </a:solidFill>
                  </a:tcPr>
                </a:tc>
                <a:tc>
                  <a:txBody>
                    <a:bodyPr/>
                    <a:lstStyle/>
                    <a:p>
                      <a:pPr algn="l" fontAlgn="b"/>
                      <a:r>
                        <a:rPr lang="en-US" sz="1000" b="0" i="0" u="none" strike="noStrike">
                          <a:solidFill>
                            <a:srgbClr val="132E57"/>
                          </a:solidFill>
                          <a:effectLst/>
                          <a:latin typeface="Open Sans Light" panose="020B0606030504020204" pitchFamily="34" charset="0"/>
                        </a:rPr>
                        <a:t>         331.6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solidFill>
                      <a:srgbClr val="F2F2F2"/>
                    </a:solidFill>
                  </a:tcPr>
                </a:tc>
                <a:tc>
                  <a:txBody>
                    <a:bodyPr/>
                    <a:lstStyle/>
                    <a:p>
                      <a:pPr algn="l" fontAlgn="b"/>
                      <a:r>
                        <a:rPr lang="en-US" sz="1000" b="0" i="0" u="none" strike="noStrike">
                          <a:solidFill>
                            <a:srgbClr val="132E57"/>
                          </a:solidFill>
                          <a:effectLst/>
                          <a:latin typeface="Open Sans Light" panose="020B0606030504020204" pitchFamily="34" charset="0"/>
                        </a:rPr>
                        <a:t>         343.4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solidFill>
                      <a:srgbClr val="F2F2F2"/>
                    </a:solidFill>
                  </a:tcPr>
                </a:tc>
                <a:tc>
                  <a:txBody>
                    <a:bodyPr/>
                    <a:lstStyle/>
                    <a:p>
                      <a:pPr algn="l" fontAlgn="b"/>
                      <a:r>
                        <a:rPr lang="en-US" sz="1000" b="1" i="0" u="none" strike="noStrike" dirty="0">
                          <a:solidFill>
                            <a:srgbClr val="132E57"/>
                          </a:solidFill>
                          <a:effectLst/>
                          <a:latin typeface="Open Sans Light" panose="020B0606030504020204" pitchFamily="34" charset="0"/>
                        </a:rPr>
                        <a:t>         412.2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solidFill>
                      <a:schemeClr val="accent6"/>
                    </a:solidFill>
                  </a:tcPr>
                </a:tc>
                <a:tc>
                  <a:txBody>
                    <a:bodyPr/>
                    <a:lstStyle/>
                    <a:p>
                      <a:pPr algn="l" fontAlgn="b"/>
                      <a:r>
                        <a:rPr lang="en-US" sz="1000" b="1" i="0" u="none" strike="noStrike">
                          <a:solidFill>
                            <a:srgbClr val="132E57"/>
                          </a:solidFill>
                          <a:effectLst/>
                          <a:latin typeface="Open Sans Light" panose="020B0606030504020204" pitchFamily="34" charset="0"/>
                        </a:rPr>
                        <a:t>         503.8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solidFill>
                      <a:schemeClr val="accent6"/>
                    </a:solidFill>
                  </a:tcPr>
                </a:tc>
                <a:tc>
                  <a:txBody>
                    <a:bodyPr/>
                    <a:lstStyle/>
                    <a:p>
                      <a:pPr algn="l" fontAlgn="b"/>
                      <a:r>
                        <a:rPr lang="en-US" sz="1000" b="1" i="0" u="none" strike="noStrike" dirty="0">
                          <a:solidFill>
                            <a:srgbClr val="132E57"/>
                          </a:solidFill>
                          <a:effectLst/>
                          <a:latin typeface="Open Sans Light" panose="020B0606030504020204" pitchFamily="34" charset="0"/>
                        </a:rPr>
                        <a:t>         521.3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solidFill>
                      <a:schemeClr val="accent6"/>
                    </a:solidFill>
                  </a:tcPr>
                </a:tc>
                <a:tc>
                  <a:txBody>
                    <a:bodyPr/>
                    <a:lstStyle/>
                    <a:p>
                      <a:pPr algn="l" fontAlgn="b"/>
                      <a:r>
                        <a:rPr lang="en-US" sz="1000" b="1" i="0" u="none" strike="noStrike">
                          <a:solidFill>
                            <a:srgbClr val="132E57"/>
                          </a:solidFill>
                          <a:effectLst/>
                          <a:latin typeface="Open Sans Light" panose="020B0606030504020204" pitchFamily="34" charset="0"/>
                        </a:rPr>
                        <a:t>         535.9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solidFill>
                      <a:schemeClr val="accent6"/>
                    </a:solidFill>
                  </a:tcPr>
                </a:tc>
                <a:tc>
                  <a:txBody>
                    <a:bodyPr/>
                    <a:lstStyle/>
                    <a:p>
                      <a:pPr algn="l" fontAlgn="b"/>
                      <a:r>
                        <a:rPr lang="en-US" sz="1000" b="1" i="0" u="none" strike="noStrike">
                          <a:solidFill>
                            <a:srgbClr val="132E57"/>
                          </a:solidFill>
                          <a:effectLst/>
                          <a:latin typeface="Open Sans Light" panose="020B0606030504020204" pitchFamily="34" charset="0"/>
                        </a:rPr>
                        <a:t>         547.8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solidFill>
                      <a:schemeClr val="accent6"/>
                    </a:solidFill>
                  </a:tcPr>
                </a:tc>
                <a:extLst>
                  <a:ext uri="{0D108BD9-81ED-4DB2-BD59-A6C34878D82A}">
                    <a16:rowId xmlns:a16="http://schemas.microsoft.com/office/drawing/2014/main" val="2437839974"/>
                  </a:ext>
                </a:extLst>
              </a:tr>
              <a:tr h="138525">
                <a:tc>
                  <a:txBody>
                    <a:bodyPr/>
                    <a:lstStyle/>
                    <a:p>
                      <a:pPr algn="l" fontAlgn="b"/>
                      <a:r>
                        <a:rPr lang="en-US" sz="1000" b="0" i="0" u="none" strike="noStrike">
                          <a:solidFill>
                            <a:srgbClr val="132E57"/>
                          </a:solidFill>
                          <a:effectLst/>
                          <a:latin typeface="Open Sans Light" panose="020B0606030504020204" pitchFamily="34" charset="0"/>
                        </a:rPr>
                        <a:t>Segment B</a:t>
                      </a:r>
                    </a:p>
                  </a:txBody>
                  <a:tcPr marL="857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solidFill>
                      <a:srgbClr val="FFFFFF"/>
                    </a:solidFill>
                  </a:tcPr>
                </a:tc>
                <a:tc>
                  <a:txBody>
                    <a:bodyPr/>
                    <a:lstStyle/>
                    <a:p>
                      <a:pPr algn="l" fontAlgn="b"/>
                      <a:r>
                        <a:rPr lang="en-US" sz="1000" b="0" i="0" u="none" strike="noStrike">
                          <a:solidFill>
                            <a:srgbClr val="132E57"/>
                          </a:solidFill>
                          <a:effectLst/>
                          <a:latin typeface="Open Sans Light" panose="020B0606030504020204" pitchFamily="34" charset="0"/>
                        </a:rPr>
                        <a:t>         177.1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solidFill>
                      <a:srgbClr val="FFFFFF"/>
                    </a:solidFill>
                  </a:tcPr>
                </a:tc>
                <a:tc>
                  <a:txBody>
                    <a:bodyPr/>
                    <a:lstStyle/>
                    <a:p>
                      <a:pPr algn="l" fontAlgn="b"/>
                      <a:r>
                        <a:rPr lang="en-US" sz="1000" b="0" i="0" u="none" strike="noStrike">
                          <a:solidFill>
                            <a:srgbClr val="132E57"/>
                          </a:solidFill>
                          <a:effectLst/>
                          <a:latin typeface="Open Sans Light" panose="020B0606030504020204" pitchFamily="34" charset="0"/>
                        </a:rPr>
                        <a:t>         197.7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solidFill>
                      <a:srgbClr val="FFFFFF"/>
                    </a:solidFill>
                  </a:tcPr>
                </a:tc>
                <a:tc>
                  <a:txBody>
                    <a:bodyPr/>
                    <a:lstStyle/>
                    <a:p>
                      <a:pPr algn="l" fontAlgn="b"/>
                      <a:r>
                        <a:rPr lang="en-US" sz="1000" b="0" i="0" u="none" strike="noStrike" dirty="0">
                          <a:solidFill>
                            <a:srgbClr val="132E57"/>
                          </a:solidFill>
                          <a:effectLst/>
                          <a:latin typeface="Open Sans Light" panose="020B0606030504020204" pitchFamily="34" charset="0"/>
                        </a:rPr>
                        <a:t>         203.3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solidFill>
                      <a:srgbClr val="FFFFFF"/>
                    </a:solidFill>
                  </a:tcPr>
                </a:tc>
                <a:tc>
                  <a:txBody>
                    <a:bodyPr/>
                    <a:lstStyle/>
                    <a:p>
                      <a:pPr algn="l" fontAlgn="b"/>
                      <a:r>
                        <a:rPr lang="en-US" sz="1000" b="1" i="0" u="none" strike="noStrike" dirty="0">
                          <a:solidFill>
                            <a:srgbClr val="132E57"/>
                          </a:solidFill>
                          <a:effectLst/>
                          <a:latin typeface="Open Sans Light" panose="020B0606030504020204" pitchFamily="34" charset="0"/>
                        </a:rPr>
                        <a:t>         242.5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solidFill>
                      <a:schemeClr val="accent6"/>
                    </a:solidFill>
                  </a:tcPr>
                </a:tc>
                <a:tc>
                  <a:txBody>
                    <a:bodyPr/>
                    <a:lstStyle/>
                    <a:p>
                      <a:pPr algn="l" fontAlgn="b"/>
                      <a:r>
                        <a:rPr lang="en-US" sz="1000" b="1" i="0" u="none" strike="noStrike">
                          <a:solidFill>
                            <a:srgbClr val="132E57"/>
                          </a:solidFill>
                          <a:effectLst/>
                          <a:latin typeface="Open Sans Light" panose="020B0606030504020204" pitchFamily="34" charset="0"/>
                        </a:rPr>
                        <a:t>         294.5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solidFill>
                      <a:schemeClr val="accent6"/>
                    </a:solidFill>
                  </a:tcPr>
                </a:tc>
                <a:tc>
                  <a:txBody>
                    <a:bodyPr/>
                    <a:lstStyle/>
                    <a:p>
                      <a:pPr algn="l" fontAlgn="b"/>
                      <a:r>
                        <a:rPr lang="en-US" sz="1000" b="1" i="0" u="none" strike="noStrike">
                          <a:solidFill>
                            <a:srgbClr val="132E57"/>
                          </a:solidFill>
                          <a:effectLst/>
                          <a:latin typeface="Open Sans Light" panose="020B0606030504020204" pitchFamily="34" charset="0"/>
                        </a:rPr>
                        <a:t>         302.8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solidFill>
                      <a:schemeClr val="accent6"/>
                    </a:solidFill>
                  </a:tcPr>
                </a:tc>
                <a:tc>
                  <a:txBody>
                    <a:bodyPr/>
                    <a:lstStyle/>
                    <a:p>
                      <a:pPr algn="l" fontAlgn="b"/>
                      <a:r>
                        <a:rPr lang="en-US" sz="1000" b="1" i="0" u="none" strike="noStrike">
                          <a:solidFill>
                            <a:srgbClr val="132E57"/>
                          </a:solidFill>
                          <a:effectLst/>
                          <a:latin typeface="Open Sans Light" panose="020B0606030504020204" pitchFamily="34" charset="0"/>
                        </a:rPr>
                        <a:t>         309.4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solidFill>
                      <a:schemeClr val="accent6"/>
                    </a:solidFill>
                  </a:tcPr>
                </a:tc>
                <a:tc>
                  <a:txBody>
                    <a:bodyPr/>
                    <a:lstStyle/>
                    <a:p>
                      <a:pPr algn="l" fontAlgn="b"/>
                      <a:r>
                        <a:rPr lang="en-US" sz="1000" b="1" i="0" u="none" strike="noStrike">
                          <a:solidFill>
                            <a:srgbClr val="132E57"/>
                          </a:solidFill>
                          <a:effectLst/>
                          <a:latin typeface="Open Sans Light" panose="020B0606030504020204" pitchFamily="34" charset="0"/>
                        </a:rPr>
                        <a:t>         314.3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solidFill>
                      <a:schemeClr val="accent6"/>
                    </a:solidFill>
                  </a:tcPr>
                </a:tc>
                <a:extLst>
                  <a:ext uri="{0D108BD9-81ED-4DB2-BD59-A6C34878D82A}">
                    <a16:rowId xmlns:a16="http://schemas.microsoft.com/office/drawing/2014/main" val="1456549715"/>
                  </a:ext>
                </a:extLst>
              </a:tr>
              <a:tr h="138525">
                <a:tc>
                  <a:txBody>
                    <a:bodyPr/>
                    <a:lstStyle/>
                    <a:p>
                      <a:pPr algn="l" fontAlgn="b"/>
                      <a:r>
                        <a:rPr lang="en-US" sz="1000" b="0" i="0" u="none" strike="noStrike">
                          <a:solidFill>
                            <a:srgbClr val="132E57"/>
                          </a:solidFill>
                          <a:effectLst/>
                          <a:latin typeface="Open Sans Light" panose="020B0606030504020204" pitchFamily="34" charset="0"/>
                        </a:rPr>
                        <a:t>Segment C</a:t>
                      </a:r>
                    </a:p>
                  </a:txBody>
                  <a:tcPr marL="857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000" b="0" i="0" u="none" strike="noStrike">
                          <a:solidFill>
                            <a:srgbClr val="132E57"/>
                          </a:solidFill>
                          <a:effectLst/>
                          <a:latin typeface="Open Sans Light" panose="020B0606030504020204" pitchFamily="34" charset="0"/>
                        </a:rPr>
                        <a:t>         118.1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000" b="0" i="0" u="none" strike="noStrike">
                          <a:solidFill>
                            <a:srgbClr val="132E57"/>
                          </a:solidFill>
                          <a:effectLst/>
                          <a:latin typeface="Open Sans Light" panose="020B0606030504020204" pitchFamily="34" charset="0"/>
                        </a:rPr>
                        <a:t>         127.4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000" b="0" i="0" u="none" strike="noStrike">
                          <a:solidFill>
                            <a:srgbClr val="132E57"/>
                          </a:solidFill>
                          <a:effectLst/>
                          <a:latin typeface="Open Sans Light" panose="020B0606030504020204" pitchFamily="34" charset="0"/>
                        </a:rPr>
                        <a:t>         126.6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000" b="1" i="0" u="none" strike="noStrike">
                          <a:solidFill>
                            <a:srgbClr val="132E57"/>
                          </a:solidFill>
                          <a:effectLst/>
                          <a:latin typeface="Open Sans Light" panose="020B0606030504020204" pitchFamily="34" charset="0"/>
                        </a:rPr>
                        <a:t>         145.7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chemeClr val="accent6"/>
                    </a:solidFill>
                  </a:tcPr>
                </a:tc>
                <a:tc>
                  <a:txBody>
                    <a:bodyPr/>
                    <a:lstStyle/>
                    <a:p>
                      <a:pPr algn="l" fontAlgn="b"/>
                      <a:r>
                        <a:rPr lang="en-US" sz="1000" b="1" i="0" u="none" strike="noStrike" dirty="0">
                          <a:solidFill>
                            <a:srgbClr val="132E57"/>
                          </a:solidFill>
                          <a:effectLst/>
                          <a:latin typeface="Open Sans Light" panose="020B0606030504020204" pitchFamily="34" charset="0"/>
                        </a:rPr>
                        <a:t>         170.5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chemeClr val="accent6"/>
                    </a:solidFill>
                  </a:tcPr>
                </a:tc>
                <a:tc>
                  <a:txBody>
                    <a:bodyPr/>
                    <a:lstStyle/>
                    <a:p>
                      <a:pPr algn="l" fontAlgn="b"/>
                      <a:r>
                        <a:rPr lang="en-US" sz="1000" b="1" i="0" u="none" strike="noStrike" dirty="0">
                          <a:solidFill>
                            <a:srgbClr val="132E57"/>
                          </a:solidFill>
                          <a:effectLst/>
                          <a:latin typeface="Open Sans Light" panose="020B0606030504020204" pitchFamily="34" charset="0"/>
                        </a:rPr>
                        <a:t>         168.8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chemeClr val="accent6"/>
                    </a:solidFill>
                  </a:tcPr>
                </a:tc>
                <a:tc>
                  <a:txBody>
                    <a:bodyPr/>
                    <a:lstStyle/>
                    <a:p>
                      <a:pPr algn="l" fontAlgn="b"/>
                      <a:r>
                        <a:rPr lang="en-US" sz="1000" b="1" i="0" u="none" strike="noStrike">
                          <a:solidFill>
                            <a:srgbClr val="132E57"/>
                          </a:solidFill>
                          <a:effectLst/>
                          <a:latin typeface="Open Sans Light" panose="020B0606030504020204" pitchFamily="34" charset="0"/>
                        </a:rPr>
                        <a:t>         165.8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chemeClr val="accent6"/>
                    </a:solidFill>
                  </a:tcPr>
                </a:tc>
                <a:tc>
                  <a:txBody>
                    <a:bodyPr/>
                    <a:lstStyle/>
                    <a:p>
                      <a:pPr algn="l" fontAlgn="b"/>
                      <a:r>
                        <a:rPr lang="en-US" sz="1000" b="1" i="0" u="none" strike="noStrike" dirty="0">
                          <a:solidFill>
                            <a:srgbClr val="132E57"/>
                          </a:solidFill>
                          <a:effectLst/>
                          <a:latin typeface="Open Sans Light" panose="020B0606030504020204" pitchFamily="34" charset="0"/>
                        </a:rPr>
                        <a:t>         161.8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chemeClr val="accent6"/>
                    </a:solidFill>
                  </a:tcPr>
                </a:tc>
                <a:extLst>
                  <a:ext uri="{0D108BD9-81ED-4DB2-BD59-A6C34878D82A}">
                    <a16:rowId xmlns:a16="http://schemas.microsoft.com/office/drawing/2014/main" val="951182546"/>
                  </a:ext>
                </a:extLst>
              </a:tr>
              <a:tr h="138525">
                <a:tc>
                  <a:txBody>
                    <a:bodyPr/>
                    <a:lstStyle/>
                    <a:p>
                      <a:pPr algn="l" fontAlgn="b"/>
                      <a:r>
                        <a:rPr lang="en-US" sz="1000" b="1" i="0" u="none" strike="noStrike" dirty="0">
                          <a:solidFill>
                            <a:schemeClr val="bg1"/>
                          </a:solidFill>
                          <a:effectLst/>
                          <a:latin typeface="Open Sans Light" panose="020B0606030504020204" pitchFamily="34" charset="0"/>
                        </a:rPr>
                        <a:t>Total Revenues</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132E57"/>
                    </a:solidFill>
                  </a:tcPr>
                </a:tc>
                <a:tc>
                  <a:txBody>
                    <a:bodyPr/>
                    <a:lstStyle/>
                    <a:p>
                      <a:pPr algn="l" fontAlgn="b"/>
                      <a:r>
                        <a:rPr lang="en-US" sz="1000" b="1" i="0" u="none" strike="noStrike">
                          <a:solidFill>
                            <a:schemeClr val="bg1"/>
                          </a:solidFill>
                          <a:effectLst/>
                          <a:latin typeface="Open Sans Light" panose="020B0606030504020204" pitchFamily="34" charset="0"/>
                        </a:rPr>
                        <a:t>         590.4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132E57"/>
                    </a:solidFill>
                  </a:tcPr>
                </a:tc>
                <a:tc>
                  <a:txBody>
                    <a:bodyPr/>
                    <a:lstStyle/>
                    <a:p>
                      <a:pPr algn="l" fontAlgn="b"/>
                      <a:r>
                        <a:rPr lang="en-US" sz="1000" b="1" i="0" u="none" strike="noStrike" dirty="0">
                          <a:solidFill>
                            <a:schemeClr val="bg1"/>
                          </a:solidFill>
                          <a:effectLst/>
                          <a:latin typeface="Open Sans Light" panose="020B0606030504020204" pitchFamily="34" charset="0"/>
                        </a:rPr>
                        <a:t>         656.7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132E57"/>
                    </a:solidFill>
                  </a:tcPr>
                </a:tc>
                <a:tc>
                  <a:txBody>
                    <a:bodyPr/>
                    <a:lstStyle/>
                    <a:p>
                      <a:pPr algn="l" fontAlgn="b"/>
                      <a:r>
                        <a:rPr lang="en-US" sz="1000" b="1" i="0" u="none" strike="noStrike">
                          <a:solidFill>
                            <a:schemeClr val="bg1"/>
                          </a:solidFill>
                          <a:effectLst/>
                          <a:latin typeface="Open Sans Light" panose="020B0606030504020204" pitchFamily="34" charset="0"/>
                        </a:rPr>
                        <a:t>         673.3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132E57"/>
                    </a:solidFill>
                  </a:tcPr>
                </a:tc>
                <a:tc>
                  <a:txBody>
                    <a:bodyPr/>
                    <a:lstStyle/>
                    <a:p>
                      <a:pPr algn="l" fontAlgn="b"/>
                      <a:r>
                        <a:rPr lang="en-US" sz="1000" b="1" i="0" u="none" strike="noStrike" dirty="0">
                          <a:solidFill>
                            <a:schemeClr val="bg1"/>
                          </a:solidFill>
                          <a:effectLst/>
                          <a:latin typeface="Open Sans Light" panose="020B0606030504020204" pitchFamily="34" charset="0"/>
                        </a:rPr>
                        <a:t>         800.3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132E57"/>
                    </a:solidFill>
                  </a:tcPr>
                </a:tc>
                <a:tc>
                  <a:txBody>
                    <a:bodyPr/>
                    <a:lstStyle/>
                    <a:p>
                      <a:pPr algn="l" fontAlgn="b"/>
                      <a:r>
                        <a:rPr lang="en-US" sz="1000" b="1" i="0" u="none" strike="noStrike" dirty="0">
                          <a:solidFill>
                            <a:schemeClr val="bg1"/>
                          </a:solidFill>
                          <a:effectLst/>
                          <a:latin typeface="Open Sans Light" panose="020B0606030504020204" pitchFamily="34" charset="0"/>
                        </a:rPr>
                        <a:t>         968.8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132E57"/>
                    </a:solidFill>
                  </a:tcPr>
                </a:tc>
                <a:tc>
                  <a:txBody>
                    <a:bodyPr/>
                    <a:lstStyle/>
                    <a:p>
                      <a:pPr algn="l" fontAlgn="b"/>
                      <a:r>
                        <a:rPr lang="en-US" sz="1000" b="1" i="0" u="none" strike="noStrike" dirty="0">
                          <a:solidFill>
                            <a:schemeClr val="bg1"/>
                          </a:solidFill>
                          <a:effectLst/>
                          <a:latin typeface="Open Sans Light" panose="020B0606030504020204" pitchFamily="34" charset="0"/>
                        </a:rPr>
                        <a:t>         992.9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132E57"/>
                    </a:solidFill>
                  </a:tcPr>
                </a:tc>
                <a:tc>
                  <a:txBody>
                    <a:bodyPr/>
                    <a:lstStyle/>
                    <a:p>
                      <a:pPr algn="l" fontAlgn="b"/>
                      <a:r>
                        <a:rPr lang="en-US" sz="1000" b="1" i="0" u="none" strike="noStrike" dirty="0">
                          <a:solidFill>
                            <a:schemeClr val="bg1"/>
                          </a:solidFill>
                          <a:effectLst/>
                          <a:latin typeface="Open Sans Light" panose="020B0606030504020204" pitchFamily="34" charset="0"/>
                        </a:rPr>
                        <a:t>       1,011.2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132E57"/>
                    </a:solidFill>
                  </a:tcPr>
                </a:tc>
                <a:tc>
                  <a:txBody>
                    <a:bodyPr/>
                    <a:lstStyle/>
                    <a:p>
                      <a:pPr algn="l" fontAlgn="b"/>
                      <a:r>
                        <a:rPr lang="en-US" sz="1000" b="1" i="0" u="none" strike="noStrike" dirty="0">
                          <a:solidFill>
                            <a:schemeClr val="bg1"/>
                          </a:solidFill>
                          <a:effectLst/>
                          <a:latin typeface="Open Sans Light" panose="020B0606030504020204" pitchFamily="34" charset="0"/>
                        </a:rPr>
                        <a:t>       1,023.9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132E57"/>
                    </a:solidFill>
                  </a:tcPr>
                </a:tc>
                <a:extLst>
                  <a:ext uri="{0D108BD9-81ED-4DB2-BD59-A6C34878D82A}">
                    <a16:rowId xmlns:a16="http://schemas.microsoft.com/office/drawing/2014/main" val="1129173015"/>
                  </a:ext>
                </a:extLst>
              </a:tr>
              <a:tr h="138525">
                <a:tc>
                  <a:txBody>
                    <a:bodyPr/>
                    <a:lstStyle/>
                    <a:p>
                      <a:pPr algn="l" fontAlgn="b"/>
                      <a:r>
                        <a:rPr lang="en-US" sz="1000" b="1" i="0" u="none" strike="noStrike" dirty="0">
                          <a:solidFill>
                            <a:srgbClr val="132E57"/>
                          </a:solidFill>
                          <a:effectLst/>
                          <a:latin typeface="Open Sans Light" panose="020B0606030504020204" pitchFamily="34" charset="0"/>
                        </a:rPr>
                        <a:t>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solidFill>
                      <a:srgbClr val="F2F2F2"/>
                    </a:solidFill>
                  </a:tcPr>
                </a:tc>
                <a:tc>
                  <a:txBody>
                    <a:bodyPr/>
                    <a:lstStyle/>
                    <a:p>
                      <a:pPr algn="l" fontAlgn="b"/>
                      <a:r>
                        <a:rPr lang="en-US" sz="1000" b="1" i="0" u="none" strike="noStrike">
                          <a:solidFill>
                            <a:srgbClr val="132E57"/>
                          </a:solidFill>
                          <a:effectLst/>
                          <a:latin typeface="Open Sans Light" panose="020B0606030504020204" pitchFamily="34" charset="0"/>
                        </a:rPr>
                        <a:t>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solidFill>
                      <a:srgbClr val="F2F2F2"/>
                    </a:solidFill>
                  </a:tcPr>
                </a:tc>
                <a:tc>
                  <a:txBody>
                    <a:bodyPr/>
                    <a:lstStyle/>
                    <a:p>
                      <a:pPr algn="l" fontAlgn="b"/>
                      <a:r>
                        <a:rPr lang="en-US" sz="1000" b="1" i="0" u="none" strike="noStrike">
                          <a:solidFill>
                            <a:srgbClr val="132E57"/>
                          </a:solidFill>
                          <a:effectLst/>
                          <a:latin typeface="Open Sans Light" panose="020B0606030504020204" pitchFamily="34" charset="0"/>
                        </a:rPr>
                        <a:t>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solidFill>
                      <a:srgbClr val="F2F2F2"/>
                    </a:solidFill>
                  </a:tcPr>
                </a:tc>
                <a:tc>
                  <a:txBody>
                    <a:bodyPr/>
                    <a:lstStyle/>
                    <a:p>
                      <a:pPr algn="l" fontAlgn="b"/>
                      <a:r>
                        <a:rPr lang="en-US" sz="1000" b="1" i="0" u="none" strike="noStrike">
                          <a:solidFill>
                            <a:srgbClr val="132E57"/>
                          </a:solidFill>
                          <a:effectLst/>
                          <a:latin typeface="Open Sans Light" panose="020B0606030504020204" pitchFamily="34" charset="0"/>
                        </a:rPr>
                        <a:t>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solidFill>
                      <a:srgbClr val="F2F2F2"/>
                    </a:solidFill>
                  </a:tcPr>
                </a:tc>
                <a:tc>
                  <a:txBody>
                    <a:bodyPr/>
                    <a:lstStyle/>
                    <a:p>
                      <a:pPr algn="l" fontAlgn="b"/>
                      <a:r>
                        <a:rPr lang="en-US" sz="1000" b="1" i="0" u="none" strike="noStrike" dirty="0">
                          <a:solidFill>
                            <a:srgbClr val="132E57"/>
                          </a:solidFill>
                          <a:effectLst/>
                          <a:latin typeface="Open Sans Light" panose="020B0606030504020204" pitchFamily="34" charset="0"/>
                        </a:rPr>
                        <a:t>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solidFill>
                      <a:schemeClr val="accent6"/>
                    </a:solidFill>
                  </a:tcPr>
                </a:tc>
                <a:tc>
                  <a:txBody>
                    <a:bodyPr/>
                    <a:lstStyle/>
                    <a:p>
                      <a:pPr algn="l" fontAlgn="b"/>
                      <a:r>
                        <a:rPr lang="en-US" sz="1000" b="1" i="0" u="none" strike="noStrike">
                          <a:solidFill>
                            <a:srgbClr val="132E57"/>
                          </a:solidFill>
                          <a:effectLst/>
                          <a:latin typeface="Open Sans Light" panose="020B0606030504020204" pitchFamily="34" charset="0"/>
                        </a:rPr>
                        <a:t>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solidFill>
                      <a:schemeClr val="accent6"/>
                    </a:solidFill>
                  </a:tcPr>
                </a:tc>
                <a:tc>
                  <a:txBody>
                    <a:bodyPr/>
                    <a:lstStyle/>
                    <a:p>
                      <a:pPr algn="l" fontAlgn="b"/>
                      <a:r>
                        <a:rPr lang="en-US" sz="1000" b="1" i="0" u="none" strike="noStrike" dirty="0">
                          <a:solidFill>
                            <a:srgbClr val="132E57"/>
                          </a:solidFill>
                          <a:effectLst/>
                          <a:latin typeface="Open Sans Light" panose="020B0606030504020204" pitchFamily="34" charset="0"/>
                        </a:rPr>
                        <a:t>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solidFill>
                      <a:schemeClr val="accent6"/>
                    </a:solidFill>
                  </a:tcPr>
                </a:tc>
                <a:tc>
                  <a:txBody>
                    <a:bodyPr/>
                    <a:lstStyle/>
                    <a:p>
                      <a:pPr algn="l" fontAlgn="b"/>
                      <a:r>
                        <a:rPr lang="en-US" sz="1000" b="1" i="0" u="none" strike="noStrike" dirty="0">
                          <a:solidFill>
                            <a:srgbClr val="132E57"/>
                          </a:solidFill>
                          <a:effectLst/>
                          <a:latin typeface="Open Sans Light" panose="020B0606030504020204" pitchFamily="34" charset="0"/>
                        </a:rPr>
                        <a:t>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solidFill>
                      <a:schemeClr val="accent6"/>
                    </a:solidFill>
                  </a:tcPr>
                </a:tc>
                <a:tc>
                  <a:txBody>
                    <a:bodyPr/>
                    <a:lstStyle/>
                    <a:p>
                      <a:pPr algn="l" fontAlgn="b"/>
                      <a:r>
                        <a:rPr lang="en-US" sz="1000" b="1" i="0" u="none" strike="noStrike" dirty="0">
                          <a:solidFill>
                            <a:srgbClr val="132E57"/>
                          </a:solidFill>
                          <a:effectLst/>
                          <a:latin typeface="Open Sans Light" panose="020B0606030504020204" pitchFamily="34" charset="0"/>
                        </a:rPr>
                        <a:t>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solidFill>
                      <a:schemeClr val="accent6"/>
                    </a:solidFill>
                  </a:tcPr>
                </a:tc>
                <a:extLst>
                  <a:ext uri="{0D108BD9-81ED-4DB2-BD59-A6C34878D82A}">
                    <a16:rowId xmlns:a16="http://schemas.microsoft.com/office/drawing/2014/main" val="3444229902"/>
                  </a:ext>
                </a:extLst>
              </a:tr>
              <a:tr h="138525">
                <a:tc>
                  <a:txBody>
                    <a:bodyPr/>
                    <a:lstStyle/>
                    <a:p>
                      <a:pPr algn="l" fontAlgn="b"/>
                      <a:r>
                        <a:rPr lang="en-US" sz="1000" b="0" i="0" u="none" strike="noStrike">
                          <a:solidFill>
                            <a:srgbClr val="132E57"/>
                          </a:solidFill>
                          <a:effectLst/>
                          <a:latin typeface="Open Sans Light" panose="020B0606030504020204" pitchFamily="34" charset="0"/>
                        </a:rPr>
                        <a:t>Segment A Revenue Growth, %</a:t>
                      </a:r>
                    </a:p>
                  </a:txBody>
                  <a:tcPr marL="857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solidFill>
                      <a:srgbClr val="F2F2F2"/>
                    </a:solidFill>
                  </a:tcPr>
                </a:tc>
                <a:tc>
                  <a:txBody>
                    <a:bodyPr/>
                    <a:lstStyle/>
                    <a:p>
                      <a:pPr algn="l" fontAlgn="b"/>
                      <a:r>
                        <a:rPr lang="en-US" sz="1000" b="0" i="0" u="none" strike="noStrike" dirty="0">
                          <a:solidFill>
                            <a:srgbClr val="132E57"/>
                          </a:solidFill>
                          <a:effectLst/>
                          <a:latin typeface="Open Sans Light" panose="020B0606030504020204" pitchFamily="34" charset="0"/>
                        </a:rPr>
                        <a:t>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solidFill>
                      <a:srgbClr val="F2F2F2"/>
                    </a:solidFill>
                  </a:tcPr>
                </a:tc>
                <a:tc>
                  <a:txBody>
                    <a:bodyPr/>
                    <a:lstStyle/>
                    <a:p>
                      <a:pPr algn="l" fontAlgn="b"/>
                      <a:r>
                        <a:rPr lang="en-US" sz="1000" b="0" i="0" u="none" strike="noStrike" dirty="0">
                          <a:solidFill>
                            <a:srgbClr val="132E57"/>
                          </a:solidFill>
                          <a:effectLst/>
                          <a:latin typeface="Open Sans Light" panose="020B0606030504020204" pitchFamily="34" charset="0"/>
                        </a:rPr>
                        <a:t>        12.3%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solidFill>
                      <a:srgbClr val="F2F2F2"/>
                    </a:solidFill>
                  </a:tcPr>
                </a:tc>
                <a:tc>
                  <a:txBody>
                    <a:bodyPr/>
                    <a:lstStyle/>
                    <a:p>
                      <a:pPr algn="l" fontAlgn="b"/>
                      <a:r>
                        <a:rPr lang="en-US" sz="1000" b="0" i="0" u="none" strike="noStrike" dirty="0">
                          <a:solidFill>
                            <a:srgbClr val="132E57"/>
                          </a:solidFill>
                          <a:effectLst/>
                          <a:latin typeface="Open Sans Light" panose="020B0606030504020204" pitchFamily="34" charset="0"/>
                        </a:rPr>
                        <a:t>          3.5%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solidFill>
                      <a:srgbClr val="F2F2F2"/>
                    </a:solidFill>
                  </a:tcPr>
                </a:tc>
                <a:tc>
                  <a:txBody>
                    <a:bodyPr/>
                    <a:lstStyle/>
                    <a:p>
                      <a:pPr algn="l" fontAlgn="b"/>
                      <a:r>
                        <a:rPr lang="en-US" sz="1000" b="1" i="0" u="none" strike="noStrike">
                          <a:solidFill>
                            <a:srgbClr val="132E57"/>
                          </a:solidFill>
                          <a:effectLst/>
                          <a:latin typeface="Open Sans Light" panose="020B0606030504020204" pitchFamily="34" charset="0"/>
                        </a:rPr>
                        <a:t>        20.0%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solidFill>
                      <a:schemeClr val="accent6"/>
                    </a:solidFill>
                  </a:tcPr>
                </a:tc>
                <a:tc>
                  <a:txBody>
                    <a:bodyPr/>
                    <a:lstStyle/>
                    <a:p>
                      <a:pPr algn="l" fontAlgn="b"/>
                      <a:r>
                        <a:rPr lang="en-US" sz="1000" b="1" i="0" u="none" strike="noStrike" dirty="0">
                          <a:solidFill>
                            <a:srgbClr val="132E57"/>
                          </a:solidFill>
                          <a:effectLst/>
                          <a:latin typeface="Open Sans Light" panose="020B0606030504020204" pitchFamily="34" charset="0"/>
                        </a:rPr>
                        <a:t>        22.2%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solidFill>
                      <a:schemeClr val="accent6"/>
                    </a:solidFill>
                  </a:tcPr>
                </a:tc>
                <a:tc>
                  <a:txBody>
                    <a:bodyPr/>
                    <a:lstStyle/>
                    <a:p>
                      <a:pPr algn="l" fontAlgn="b"/>
                      <a:r>
                        <a:rPr lang="en-US" sz="1000" b="1" i="0" u="none" strike="noStrike" dirty="0">
                          <a:solidFill>
                            <a:srgbClr val="132E57"/>
                          </a:solidFill>
                          <a:effectLst/>
                          <a:latin typeface="Open Sans Light" panose="020B0606030504020204" pitchFamily="34" charset="0"/>
                        </a:rPr>
                        <a:t>          3.5%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solidFill>
                      <a:schemeClr val="accent6"/>
                    </a:solidFill>
                  </a:tcPr>
                </a:tc>
                <a:tc>
                  <a:txBody>
                    <a:bodyPr/>
                    <a:lstStyle/>
                    <a:p>
                      <a:pPr algn="l" fontAlgn="b"/>
                      <a:r>
                        <a:rPr lang="en-US" sz="1000" b="1" i="0" u="none" strike="noStrike" dirty="0">
                          <a:solidFill>
                            <a:srgbClr val="132E57"/>
                          </a:solidFill>
                          <a:effectLst/>
                          <a:latin typeface="Open Sans Light" panose="020B0606030504020204" pitchFamily="34" charset="0"/>
                        </a:rPr>
                        <a:t>          2.8%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solidFill>
                      <a:schemeClr val="accent6"/>
                    </a:solidFill>
                  </a:tcPr>
                </a:tc>
                <a:tc>
                  <a:txBody>
                    <a:bodyPr/>
                    <a:lstStyle/>
                    <a:p>
                      <a:pPr algn="l" fontAlgn="b"/>
                      <a:r>
                        <a:rPr lang="en-US" sz="1000" b="1" i="0" u="none" strike="noStrike" dirty="0">
                          <a:solidFill>
                            <a:srgbClr val="132E57"/>
                          </a:solidFill>
                          <a:effectLst/>
                          <a:latin typeface="Open Sans Light" panose="020B0606030504020204" pitchFamily="34" charset="0"/>
                        </a:rPr>
                        <a:t>          2.2%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solidFill>
                      <a:schemeClr val="accent6"/>
                    </a:solidFill>
                  </a:tcPr>
                </a:tc>
                <a:extLst>
                  <a:ext uri="{0D108BD9-81ED-4DB2-BD59-A6C34878D82A}">
                    <a16:rowId xmlns:a16="http://schemas.microsoft.com/office/drawing/2014/main" val="869356085"/>
                  </a:ext>
                </a:extLst>
              </a:tr>
              <a:tr h="138525">
                <a:tc>
                  <a:txBody>
                    <a:bodyPr/>
                    <a:lstStyle/>
                    <a:p>
                      <a:pPr algn="l" fontAlgn="b"/>
                      <a:r>
                        <a:rPr lang="en-US" sz="1000" b="0" i="0" u="none" strike="noStrike" dirty="0">
                          <a:solidFill>
                            <a:srgbClr val="132E57"/>
                          </a:solidFill>
                          <a:effectLst/>
                          <a:latin typeface="Open Sans Light" panose="020B0606030504020204" pitchFamily="34" charset="0"/>
                        </a:rPr>
                        <a:t>Segment B Revenue Growth, %</a:t>
                      </a:r>
                    </a:p>
                  </a:txBody>
                  <a:tcPr marL="857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solidFill>
                      <a:srgbClr val="FFFFFF"/>
                    </a:solidFill>
                  </a:tcPr>
                </a:tc>
                <a:tc>
                  <a:txBody>
                    <a:bodyPr/>
                    <a:lstStyle/>
                    <a:p>
                      <a:pPr algn="l" fontAlgn="b"/>
                      <a:r>
                        <a:rPr lang="en-US" sz="1000" b="0" i="0" u="none" strike="noStrike">
                          <a:solidFill>
                            <a:srgbClr val="132E57"/>
                          </a:solidFill>
                          <a:effectLst/>
                          <a:latin typeface="Open Sans Light" panose="020B0606030504020204" pitchFamily="34" charset="0"/>
                        </a:rPr>
                        <a:t>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solidFill>
                      <a:srgbClr val="FFFFFF"/>
                    </a:solidFill>
                  </a:tcPr>
                </a:tc>
                <a:tc>
                  <a:txBody>
                    <a:bodyPr/>
                    <a:lstStyle/>
                    <a:p>
                      <a:pPr algn="l" fontAlgn="b"/>
                      <a:r>
                        <a:rPr lang="en-US" sz="1000" b="0" i="0" u="none" strike="noStrike" dirty="0">
                          <a:solidFill>
                            <a:srgbClr val="132E57"/>
                          </a:solidFill>
                          <a:effectLst/>
                          <a:latin typeface="Open Sans Light" panose="020B0606030504020204" pitchFamily="34" charset="0"/>
                        </a:rPr>
                        <a:t>        11.6%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solidFill>
                      <a:srgbClr val="FFFFFF"/>
                    </a:solidFill>
                  </a:tcPr>
                </a:tc>
                <a:tc>
                  <a:txBody>
                    <a:bodyPr/>
                    <a:lstStyle/>
                    <a:p>
                      <a:pPr algn="l" fontAlgn="b"/>
                      <a:r>
                        <a:rPr lang="en-US" sz="1000" b="0" i="0" u="none" strike="noStrike" dirty="0">
                          <a:solidFill>
                            <a:srgbClr val="132E57"/>
                          </a:solidFill>
                          <a:effectLst/>
                          <a:latin typeface="Open Sans Light" panose="020B0606030504020204" pitchFamily="34" charset="0"/>
                        </a:rPr>
                        <a:t>          2.9%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solidFill>
                      <a:srgbClr val="FFFFFF"/>
                    </a:solidFill>
                  </a:tcPr>
                </a:tc>
                <a:tc>
                  <a:txBody>
                    <a:bodyPr/>
                    <a:lstStyle/>
                    <a:p>
                      <a:pPr algn="l" fontAlgn="b"/>
                      <a:r>
                        <a:rPr lang="en-US" sz="1000" b="1" i="0" u="none" strike="noStrike">
                          <a:solidFill>
                            <a:srgbClr val="132E57"/>
                          </a:solidFill>
                          <a:effectLst/>
                          <a:latin typeface="Open Sans Light" panose="020B0606030504020204" pitchFamily="34" charset="0"/>
                        </a:rPr>
                        <a:t>        19.3%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solidFill>
                      <a:schemeClr val="accent6"/>
                    </a:solidFill>
                  </a:tcPr>
                </a:tc>
                <a:tc>
                  <a:txBody>
                    <a:bodyPr/>
                    <a:lstStyle/>
                    <a:p>
                      <a:pPr algn="l" fontAlgn="b"/>
                      <a:r>
                        <a:rPr lang="en-US" sz="1000" b="1" i="0" u="none" strike="noStrike" dirty="0">
                          <a:solidFill>
                            <a:srgbClr val="132E57"/>
                          </a:solidFill>
                          <a:effectLst/>
                          <a:latin typeface="Open Sans Light" panose="020B0606030504020204" pitchFamily="34" charset="0"/>
                        </a:rPr>
                        <a:t>        21.5%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solidFill>
                      <a:schemeClr val="accent6"/>
                    </a:solidFill>
                  </a:tcPr>
                </a:tc>
                <a:tc>
                  <a:txBody>
                    <a:bodyPr/>
                    <a:lstStyle/>
                    <a:p>
                      <a:pPr algn="l" fontAlgn="b"/>
                      <a:r>
                        <a:rPr lang="en-US" sz="1000" b="1" i="0" u="none" strike="noStrike" dirty="0">
                          <a:solidFill>
                            <a:srgbClr val="132E57"/>
                          </a:solidFill>
                          <a:effectLst/>
                          <a:latin typeface="Open Sans Light" panose="020B0606030504020204" pitchFamily="34" charset="0"/>
                        </a:rPr>
                        <a:t>          2.8%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solidFill>
                      <a:schemeClr val="accent6"/>
                    </a:solidFill>
                  </a:tcPr>
                </a:tc>
                <a:tc>
                  <a:txBody>
                    <a:bodyPr/>
                    <a:lstStyle/>
                    <a:p>
                      <a:pPr algn="l" fontAlgn="b"/>
                      <a:r>
                        <a:rPr lang="en-US" sz="1000" b="1" i="0" u="none" strike="noStrike" dirty="0">
                          <a:solidFill>
                            <a:srgbClr val="132E57"/>
                          </a:solidFill>
                          <a:effectLst/>
                          <a:latin typeface="Open Sans Light" panose="020B0606030504020204" pitchFamily="34" charset="0"/>
                        </a:rPr>
                        <a:t>          2.2%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solidFill>
                      <a:schemeClr val="accent6"/>
                    </a:solidFill>
                  </a:tcPr>
                </a:tc>
                <a:tc>
                  <a:txBody>
                    <a:bodyPr/>
                    <a:lstStyle/>
                    <a:p>
                      <a:pPr algn="l" fontAlgn="b"/>
                      <a:r>
                        <a:rPr lang="en-US" sz="1000" b="1" i="0" u="none" strike="noStrike" dirty="0">
                          <a:solidFill>
                            <a:srgbClr val="132E57"/>
                          </a:solidFill>
                          <a:effectLst/>
                          <a:latin typeface="Open Sans Light" panose="020B0606030504020204" pitchFamily="34" charset="0"/>
                        </a:rPr>
                        <a:t>          1.6%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solidFill>
                      <a:schemeClr val="accent6"/>
                    </a:solidFill>
                  </a:tcPr>
                </a:tc>
                <a:extLst>
                  <a:ext uri="{0D108BD9-81ED-4DB2-BD59-A6C34878D82A}">
                    <a16:rowId xmlns:a16="http://schemas.microsoft.com/office/drawing/2014/main" val="1964125295"/>
                  </a:ext>
                </a:extLst>
              </a:tr>
              <a:tr h="138525">
                <a:tc>
                  <a:txBody>
                    <a:bodyPr/>
                    <a:lstStyle/>
                    <a:p>
                      <a:pPr algn="l" fontAlgn="b"/>
                      <a:r>
                        <a:rPr lang="en-US" sz="1000" b="0" i="0" u="none" strike="noStrike">
                          <a:solidFill>
                            <a:srgbClr val="132E57"/>
                          </a:solidFill>
                          <a:effectLst/>
                          <a:latin typeface="Open Sans Light" panose="020B0606030504020204" pitchFamily="34" charset="0"/>
                        </a:rPr>
                        <a:t>Segment C Revenue Growth, %</a:t>
                      </a:r>
                    </a:p>
                  </a:txBody>
                  <a:tcPr marL="857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000" b="0" i="0" u="none" strike="noStrike">
                          <a:solidFill>
                            <a:srgbClr val="132E57"/>
                          </a:solidFill>
                          <a:effectLst/>
                          <a:latin typeface="Open Sans Light" panose="020B0606030504020204" pitchFamily="34" charset="0"/>
                        </a:rPr>
                        <a:t>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000" b="0" i="0" u="none" strike="noStrike">
                          <a:solidFill>
                            <a:srgbClr val="132E57"/>
                          </a:solidFill>
                          <a:effectLst/>
                          <a:latin typeface="Open Sans Light" panose="020B0606030504020204" pitchFamily="34" charset="0"/>
                        </a:rPr>
                        <a:t>          7.9%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000" b="0" i="0" u="none" strike="noStrike">
                          <a:solidFill>
                            <a:srgbClr val="132E57"/>
                          </a:solidFill>
                          <a:effectLst/>
                          <a:latin typeface="Open Sans Light" panose="020B0606030504020204" pitchFamily="34" charset="0"/>
                        </a:rPr>
                        <a:t>         -0.6%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000" b="1" i="0" u="none" strike="noStrike" dirty="0">
                          <a:solidFill>
                            <a:srgbClr val="132E57"/>
                          </a:solidFill>
                          <a:effectLst/>
                          <a:latin typeface="Open Sans Light" panose="020B0606030504020204" pitchFamily="34" charset="0"/>
                        </a:rPr>
                        <a:t>        15.1%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chemeClr val="accent6"/>
                    </a:solidFill>
                  </a:tcPr>
                </a:tc>
                <a:tc>
                  <a:txBody>
                    <a:bodyPr/>
                    <a:lstStyle/>
                    <a:p>
                      <a:pPr algn="l" fontAlgn="b"/>
                      <a:r>
                        <a:rPr lang="en-US" sz="1000" b="1" i="0" u="none" strike="noStrike">
                          <a:solidFill>
                            <a:srgbClr val="132E57"/>
                          </a:solidFill>
                          <a:effectLst/>
                          <a:latin typeface="Open Sans Light" panose="020B0606030504020204" pitchFamily="34" charset="0"/>
                        </a:rPr>
                        <a:t>        17.1%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chemeClr val="accent6"/>
                    </a:solidFill>
                  </a:tcPr>
                </a:tc>
                <a:tc>
                  <a:txBody>
                    <a:bodyPr/>
                    <a:lstStyle/>
                    <a:p>
                      <a:pPr algn="l" fontAlgn="b"/>
                      <a:r>
                        <a:rPr lang="en-US" sz="1000" b="1" i="0" u="none" strike="noStrike">
                          <a:solidFill>
                            <a:srgbClr val="132E57"/>
                          </a:solidFill>
                          <a:effectLst/>
                          <a:latin typeface="Open Sans Light" panose="020B0606030504020204" pitchFamily="34" charset="0"/>
                        </a:rPr>
                        <a:t>         -1.0%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chemeClr val="accent6"/>
                    </a:solidFill>
                  </a:tcPr>
                </a:tc>
                <a:tc>
                  <a:txBody>
                    <a:bodyPr/>
                    <a:lstStyle/>
                    <a:p>
                      <a:pPr algn="l" fontAlgn="b"/>
                      <a:r>
                        <a:rPr lang="en-US" sz="1000" b="1" i="0" u="none" strike="noStrike">
                          <a:solidFill>
                            <a:srgbClr val="132E57"/>
                          </a:solidFill>
                          <a:effectLst/>
                          <a:latin typeface="Open Sans Light" panose="020B0606030504020204" pitchFamily="34" charset="0"/>
                        </a:rPr>
                        <a:t>         -1.7%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chemeClr val="accent6"/>
                    </a:solidFill>
                  </a:tcPr>
                </a:tc>
                <a:tc>
                  <a:txBody>
                    <a:bodyPr/>
                    <a:lstStyle/>
                    <a:p>
                      <a:pPr algn="l" fontAlgn="b"/>
                      <a:r>
                        <a:rPr lang="en-US" sz="1000" b="1" i="0" u="none" strike="noStrike" dirty="0">
                          <a:solidFill>
                            <a:srgbClr val="132E57"/>
                          </a:solidFill>
                          <a:effectLst/>
                          <a:latin typeface="Open Sans Light" panose="020B0606030504020204" pitchFamily="34" charset="0"/>
                        </a:rPr>
                        <a:t>         -2.5%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chemeClr val="accent6"/>
                    </a:solidFill>
                  </a:tcPr>
                </a:tc>
                <a:extLst>
                  <a:ext uri="{0D108BD9-81ED-4DB2-BD59-A6C34878D82A}">
                    <a16:rowId xmlns:a16="http://schemas.microsoft.com/office/drawing/2014/main" val="171370633"/>
                  </a:ext>
                </a:extLst>
              </a:tr>
              <a:tr h="138525">
                <a:tc>
                  <a:txBody>
                    <a:bodyPr/>
                    <a:lstStyle/>
                    <a:p>
                      <a:pPr algn="l" fontAlgn="b"/>
                      <a:r>
                        <a:rPr lang="en-US" sz="1000" b="1" i="0" u="none" strike="noStrike" dirty="0">
                          <a:solidFill>
                            <a:schemeClr val="bg1"/>
                          </a:solidFill>
                          <a:effectLst/>
                          <a:latin typeface="Open Sans Light" panose="020B0606030504020204" pitchFamily="34" charset="0"/>
                        </a:rPr>
                        <a:t>Total Revenues Growth,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132E57"/>
                    </a:solidFill>
                  </a:tcPr>
                </a:tc>
                <a:tc>
                  <a:txBody>
                    <a:bodyPr/>
                    <a:lstStyle/>
                    <a:p>
                      <a:pPr algn="l" fontAlgn="b"/>
                      <a:r>
                        <a:rPr lang="en-US" sz="1000" b="1" i="0" u="none" strike="noStrike" dirty="0">
                          <a:solidFill>
                            <a:schemeClr val="bg1"/>
                          </a:solidFill>
                          <a:effectLst/>
                          <a:latin typeface="Open Sans Light" panose="020B0606030504020204" pitchFamily="34" charset="0"/>
                        </a:rPr>
                        <a:t>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132E57"/>
                    </a:solidFill>
                  </a:tcPr>
                </a:tc>
                <a:tc>
                  <a:txBody>
                    <a:bodyPr/>
                    <a:lstStyle/>
                    <a:p>
                      <a:pPr algn="l" fontAlgn="b"/>
                      <a:r>
                        <a:rPr lang="en-US" sz="1000" b="1" i="0" u="none" strike="noStrike" dirty="0">
                          <a:solidFill>
                            <a:schemeClr val="bg1"/>
                          </a:solidFill>
                          <a:effectLst/>
                          <a:latin typeface="Open Sans Light" panose="020B0606030504020204" pitchFamily="34" charset="0"/>
                        </a:rPr>
                        <a:t>        11.2%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132E57"/>
                    </a:solidFill>
                  </a:tcPr>
                </a:tc>
                <a:tc>
                  <a:txBody>
                    <a:bodyPr/>
                    <a:lstStyle/>
                    <a:p>
                      <a:pPr algn="l" fontAlgn="b"/>
                      <a:r>
                        <a:rPr lang="en-US" sz="1000" b="1" i="0" u="none" strike="noStrike" dirty="0">
                          <a:solidFill>
                            <a:schemeClr val="bg1"/>
                          </a:solidFill>
                          <a:effectLst/>
                          <a:latin typeface="Open Sans Light" panose="020B0606030504020204" pitchFamily="34" charset="0"/>
                        </a:rPr>
                        <a:t>          2.5%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132E57"/>
                    </a:solidFill>
                  </a:tcPr>
                </a:tc>
                <a:tc>
                  <a:txBody>
                    <a:bodyPr/>
                    <a:lstStyle/>
                    <a:p>
                      <a:pPr algn="l" fontAlgn="b"/>
                      <a:r>
                        <a:rPr lang="en-US" sz="1000" b="1" i="0" u="none" strike="noStrike" dirty="0">
                          <a:solidFill>
                            <a:schemeClr val="bg1"/>
                          </a:solidFill>
                          <a:effectLst/>
                          <a:latin typeface="Open Sans Light" panose="020B0606030504020204" pitchFamily="34" charset="0"/>
                        </a:rPr>
                        <a:t>        18.9%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132E57"/>
                    </a:solidFill>
                  </a:tcPr>
                </a:tc>
                <a:tc>
                  <a:txBody>
                    <a:bodyPr/>
                    <a:lstStyle/>
                    <a:p>
                      <a:pPr algn="l" fontAlgn="b"/>
                      <a:r>
                        <a:rPr lang="en-US" sz="1000" b="1" i="0" u="none" strike="noStrike" dirty="0">
                          <a:solidFill>
                            <a:schemeClr val="bg1"/>
                          </a:solidFill>
                          <a:effectLst/>
                          <a:latin typeface="Open Sans Light" panose="020B0606030504020204" pitchFamily="34" charset="0"/>
                        </a:rPr>
                        <a:t>        21.1%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132E57"/>
                    </a:solidFill>
                  </a:tcPr>
                </a:tc>
                <a:tc>
                  <a:txBody>
                    <a:bodyPr/>
                    <a:lstStyle/>
                    <a:p>
                      <a:pPr algn="l" fontAlgn="b"/>
                      <a:r>
                        <a:rPr lang="en-US" sz="1000" b="1" i="0" u="none" strike="noStrike" dirty="0">
                          <a:solidFill>
                            <a:schemeClr val="bg1"/>
                          </a:solidFill>
                          <a:effectLst/>
                          <a:latin typeface="Open Sans Light" panose="020B0606030504020204" pitchFamily="34" charset="0"/>
                        </a:rPr>
                        <a:t>          2.5%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132E57"/>
                    </a:solidFill>
                  </a:tcPr>
                </a:tc>
                <a:tc>
                  <a:txBody>
                    <a:bodyPr/>
                    <a:lstStyle/>
                    <a:p>
                      <a:pPr algn="l" fontAlgn="b"/>
                      <a:r>
                        <a:rPr lang="en-US" sz="1000" b="1" i="0" u="none" strike="noStrike" dirty="0">
                          <a:solidFill>
                            <a:schemeClr val="bg1"/>
                          </a:solidFill>
                          <a:effectLst/>
                          <a:latin typeface="Open Sans Light" panose="020B0606030504020204" pitchFamily="34" charset="0"/>
                        </a:rPr>
                        <a:t>          1.8%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132E57"/>
                    </a:solidFill>
                  </a:tcPr>
                </a:tc>
                <a:tc>
                  <a:txBody>
                    <a:bodyPr/>
                    <a:lstStyle/>
                    <a:p>
                      <a:pPr algn="l" fontAlgn="b"/>
                      <a:r>
                        <a:rPr lang="en-US" sz="1000" b="1" i="0" u="none" strike="noStrike" dirty="0">
                          <a:solidFill>
                            <a:schemeClr val="bg1"/>
                          </a:solidFill>
                          <a:effectLst/>
                          <a:latin typeface="Open Sans Light" panose="020B0606030504020204" pitchFamily="34" charset="0"/>
                        </a:rPr>
                        <a:t>          1.3%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132E57"/>
                    </a:solidFill>
                  </a:tcPr>
                </a:tc>
                <a:extLst>
                  <a:ext uri="{0D108BD9-81ED-4DB2-BD59-A6C34878D82A}">
                    <a16:rowId xmlns:a16="http://schemas.microsoft.com/office/drawing/2014/main" val="2536649309"/>
                  </a:ext>
                </a:extLst>
              </a:tr>
              <a:tr h="138525">
                <a:tc>
                  <a:txBody>
                    <a:bodyPr/>
                    <a:lstStyle/>
                    <a:p>
                      <a:pPr algn="l" fontAlgn="b"/>
                      <a:r>
                        <a:rPr lang="en-US" sz="1000" b="1" i="0" u="none" strike="noStrike" dirty="0">
                          <a:solidFill>
                            <a:srgbClr val="132E57"/>
                          </a:solidFill>
                          <a:effectLst/>
                          <a:latin typeface="Open Sans Light" panose="020B0606030504020204" pitchFamily="34" charset="0"/>
                        </a:rPr>
                        <a:t>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solidFill>
                      <a:srgbClr val="F2F2F2"/>
                    </a:solidFill>
                  </a:tcPr>
                </a:tc>
                <a:tc>
                  <a:txBody>
                    <a:bodyPr/>
                    <a:lstStyle/>
                    <a:p>
                      <a:pPr algn="l" fontAlgn="b"/>
                      <a:r>
                        <a:rPr lang="en-US" sz="1000" b="1" i="0" u="none" strike="noStrike" dirty="0">
                          <a:solidFill>
                            <a:srgbClr val="132E57"/>
                          </a:solidFill>
                          <a:effectLst/>
                          <a:latin typeface="Open Sans Light" panose="020B0606030504020204" pitchFamily="34" charset="0"/>
                        </a:rPr>
                        <a:t>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solidFill>
                      <a:srgbClr val="F2F2F2"/>
                    </a:solidFill>
                  </a:tcPr>
                </a:tc>
                <a:tc>
                  <a:txBody>
                    <a:bodyPr/>
                    <a:lstStyle/>
                    <a:p>
                      <a:pPr algn="l" fontAlgn="b"/>
                      <a:r>
                        <a:rPr lang="en-US" sz="1000" b="1" i="0" u="none" strike="noStrike">
                          <a:solidFill>
                            <a:srgbClr val="132E57"/>
                          </a:solidFill>
                          <a:effectLst/>
                          <a:latin typeface="Open Sans Light" panose="020B0606030504020204" pitchFamily="34" charset="0"/>
                        </a:rPr>
                        <a:t>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solidFill>
                      <a:srgbClr val="F2F2F2"/>
                    </a:solidFill>
                  </a:tcPr>
                </a:tc>
                <a:tc>
                  <a:txBody>
                    <a:bodyPr/>
                    <a:lstStyle/>
                    <a:p>
                      <a:pPr algn="l" fontAlgn="b"/>
                      <a:r>
                        <a:rPr lang="en-US" sz="1000" b="1" i="0" u="none" strike="noStrike">
                          <a:solidFill>
                            <a:srgbClr val="132E57"/>
                          </a:solidFill>
                          <a:effectLst/>
                          <a:latin typeface="Open Sans Light" panose="020B0606030504020204" pitchFamily="34" charset="0"/>
                        </a:rPr>
                        <a:t>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solidFill>
                      <a:srgbClr val="F2F2F2"/>
                    </a:solidFill>
                  </a:tcPr>
                </a:tc>
                <a:tc>
                  <a:txBody>
                    <a:bodyPr/>
                    <a:lstStyle/>
                    <a:p>
                      <a:pPr algn="l" fontAlgn="b"/>
                      <a:r>
                        <a:rPr lang="en-US" sz="1000" b="1" i="0" u="none" strike="noStrike" dirty="0">
                          <a:solidFill>
                            <a:srgbClr val="132E57"/>
                          </a:solidFill>
                          <a:effectLst/>
                          <a:latin typeface="Open Sans Light" panose="020B0606030504020204" pitchFamily="34" charset="0"/>
                        </a:rPr>
                        <a:t>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solidFill>
                      <a:schemeClr val="accent6"/>
                    </a:solidFill>
                  </a:tcPr>
                </a:tc>
                <a:tc>
                  <a:txBody>
                    <a:bodyPr/>
                    <a:lstStyle/>
                    <a:p>
                      <a:pPr algn="l" fontAlgn="b"/>
                      <a:r>
                        <a:rPr lang="en-US" sz="1000" b="1" i="0" u="none" strike="noStrike" dirty="0">
                          <a:solidFill>
                            <a:srgbClr val="132E57"/>
                          </a:solidFill>
                          <a:effectLst/>
                          <a:latin typeface="Open Sans Light" panose="020B0606030504020204" pitchFamily="34" charset="0"/>
                        </a:rPr>
                        <a:t>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solidFill>
                      <a:schemeClr val="accent6"/>
                    </a:solidFill>
                  </a:tcPr>
                </a:tc>
                <a:tc>
                  <a:txBody>
                    <a:bodyPr/>
                    <a:lstStyle/>
                    <a:p>
                      <a:pPr algn="l" fontAlgn="b"/>
                      <a:r>
                        <a:rPr lang="en-US" sz="1000" b="1" i="0" u="none" strike="noStrike">
                          <a:solidFill>
                            <a:srgbClr val="132E57"/>
                          </a:solidFill>
                          <a:effectLst/>
                          <a:latin typeface="Open Sans Light" panose="020B0606030504020204" pitchFamily="34" charset="0"/>
                        </a:rPr>
                        <a:t>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solidFill>
                      <a:schemeClr val="accent6"/>
                    </a:solidFill>
                  </a:tcPr>
                </a:tc>
                <a:tc>
                  <a:txBody>
                    <a:bodyPr/>
                    <a:lstStyle/>
                    <a:p>
                      <a:pPr algn="l" fontAlgn="b"/>
                      <a:r>
                        <a:rPr lang="en-US" sz="1000" b="1" i="0" u="none" strike="noStrike">
                          <a:solidFill>
                            <a:srgbClr val="132E57"/>
                          </a:solidFill>
                          <a:effectLst/>
                          <a:latin typeface="Open Sans Light" panose="020B0606030504020204" pitchFamily="34" charset="0"/>
                        </a:rPr>
                        <a:t>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solidFill>
                      <a:schemeClr val="accent6"/>
                    </a:solidFill>
                  </a:tcPr>
                </a:tc>
                <a:tc>
                  <a:txBody>
                    <a:bodyPr/>
                    <a:lstStyle/>
                    <a:p>
                      <a:pPr algn="l" fontAlgn="b"/>
                      <a:r>
                        <a:rPr lang="en-US" sz="1000" b="1" i="0" u="none" strike="noStrike">
                          <a:solidFill>
                            <a:srgbClr val="132E57"/>
                          </a:solidFill>
                          <a:effectLst/>
                          <a:latin typeface="Open Sans Light" panose="020B0606030504020204" pitchFamily="34" charset="0"/>
                        </a:rPr>
                        <a:t>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solidFill>
                      <a:schemeClr val="accent6"/>
                    </a:solidFill>
                  </a:tcPr>
                </a:tc>
                <a:extLst>
                  <a:ext uri="{0D108BD9-81ED-4DB2-BD59-A6C34878D82A}">
                    <a16:rowId xmlns:a16="http://schemas.microsoft.com/office/drawing/2014/main" val="4038656058"/>
                  </a:ext>
                </a:extLst>
              </a:tr>
              <a:tr h="138525">
                <a:tc>
                  <a:txBody>
                    <a:bodyPr/>
                    <a:lstStyle/>
                    <a:p>
                      <a:pPr algn="l" fontAlgn="b"/>
                      <a:r>
                        <a:rPr lang="en-US" sz="1000" b="0" i="0" u="none" strike="noStrike">
                          <a:solidFill>
                            <a:srgbClr val="132E57"/>
                          </a:solidFill>
                          <a:effectLst/>
                          <a:latin typeface="Open Sans Light" panose="020B0606030504020204" pitchFamily="34" charset="0"/>
                        </a:rPr>
                        <a:t>Total Adjusted EBITDA</a:t>
                      </a:r>
                    </a:p>
                  </a:txBody>
                  <a:tcPr marL="857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solidFill>
                      <a:srgbClr val="F2F2F2"/>
                    </a:solidFill>
                  </a:tcPr>
                </a:tc>
                <a:tc>
                  <a:txBody>
                    <a:bodyPr/>
                    <a:lstStyle/>
                    <a:p>
                      <a:pPr algn="l" fontAlgn="b"/>
                      <a:r>
                        <a:rPr lang="en-US" sz="1000" b="0" i="0" u="none" strike="noStrike">
                          <a:solidFill>
                            <a:srgbClr val="132E57"/>
                          </a:solidFill>
                          <a:effectLst/>
                          <a:latin typeface="Open Sans Light" panose="020B0606030504020204" pitchFamily="34" charset="0"/>
                        </a:rPr>
                        <a:t>         192.1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solidFill>
                      <a:srgbClr val="F2F2F2"/>
                    </a:solidFill>
                  </a:tcPr>
                </a:tc>
                <a:tc>
                  <a:txBody>
                    <a:bodyPr/>
                    <a:lstStyle/>
                    <a:p>
                      <a:pPr algn="l" fontAlgn="b"/>
                      <a:r>
                        <a:rPr lang="en-US" sz="1000" b="0" i="0" u="none" strike="noStrike">
                          <a:solidFill>
                            <a:srgbClr val="132E57"/>
                          </a:solidFill>
                          <a:effectLst/>
                          <a:latin typeface="Open Sans Light" panose="020B0606030504020204" pitchFamily="34" charset="0"/>
                        </a:rPr>
                        <a:t>         249.2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solidFill>
                      <a:srgbClr val="F2F2F2"/>
                    </a:solidFill>
                  </a:tcPr>
                </a:tc>
                <a:tc>
                  <a:txBody>
                    <a:bodyPr/>
                    <a:lstStyle/>
                    <a:p>
                      <a:pPr algn="l" fontAlgn="b"/>
                      <a:r>
                        <a:rPr lang="en-US" sz="1000" b="0" i="0" u="none" strike="noStrike">
                          <a:solidFill>
                            <a:srgbClr val="132E57"/>
                          </a:solidFill>
                          <a:effectLst/>
                          <a:latin typeface="Open Sans Light" panose="020B0606030504020204" pitchFamily="34" charset="0"/>
                        </a:rPr>
                        <a:t>         249.4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solidFill>
                      <a:srgbClr val="F2F2F2"/>
                    </a:solidFill>
                  </a:tcPr>
                </a:tc>
                <a:tc>
                  <a:txBody>
                    <a:bodyPr/>
                    <a:lstStyle/>
                    <a:p>
                      <a:pPr algn="l" fontAlgn="b"/>
                      <a:r>
                        <a:rPr lang="en-US" sz="1000" b="1" i="0" u="none" strike="noStrike" dirty="0">
                          <a:solidFill>
                            <a:srgbClr val="132E57"/>
                          </a:solidFill>
                          <a:effectLst/>
                          <a:latin typeface="Open Sans Light" panose="020B0606030504020204" pitchFamily="34" charset="0"/>
                        </a:rPr>
                        <a:t>         283.4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solidFill>
                      <a:schemeClr val="accent6"/>
                    </a:solidFill>
                  </a:tcPr>
                </a:tc>
                <a:tc>
                  <a:txBody>
                    <a:bodyPr/>
                    <a:lstStyle/>
                    <a:p>
                      <a:pPr algn="l" fontAlgn="b"/>
                      <a:r>
                        <a:rPr lang="en-US" sz="1000" b="1" i="0" u="none" strike="noStrike" dirty="0">
                          <a:solidFill>
                            <a:srgbClr val="132E57"/>
                          </a:solidFill>
                          <a:effectLst/>
                          <a:latin typeface="Open Sans Light" panose="020B0606030504020204" pitchFamily="34" charset="0"/>
                        </a:rPr>
                        <a:t>         310.0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solidFill>
                      <a:schemeClr val="accent6"/>
                    </a:solidFill>
                  </a:tcPr>
                </a:tc>
                <a:tc>
                  <a:txBody>
                    <a:bodyPr/>
                    <a:lstStyle/>
                    <a:p>
                      <a:pPr algn="l" fontAlgn="b"/>
                      <a:r>
                        <a:rPr lang="en-US" sz="1000" b="1" i="0" u="none" strike="noStrike" dirty="0">
                          <a:solidFill>
                            <a:srgbClr val="132E57"/>
                          </a:solidFill>
                          <a:effectLst/>
                          <a:latin typeface="Open Sans Light" panose="020B0606030504020204" pitchFamily="34" charset="0"/>
                        </a:rPr>
                        <a:t>         317.7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solidFill>
                      <a:schemeClr val="accent6"/>
                    </a:solidFill>
                  </a:tcPr>
                </a:tc>
                <a:tc>
                  <a:txBody>
                    <a:bodyPr/>
                    <a:lstStyle/>
                    <a:p>
                      <a:pPr algn="l" fontAlgn="b"/>
                      <a:r>
                        <a:rPr lang="en-US" sz="1000" b="1" i="0" u="none" strike="noStrike">
                          <a:solidFill>
                            <a:srgbClr val="132E57"/>
                          </a:solidFill>
                          <a:effectLst/>
                          <a:latin typeface="Open Sans Light" panose="020B0606030504020204" pitchFamily="34" charset="0"/>
                        </a:rPr>
                        <a:t>         323.6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solidFill>
                      <a:schemeClr val="accent6"/>
                    </a:solidFill>
                  </a:tcPr>
                </a:tc>
                <a:tc>
                  <a:txBody>
                    <a:bodyPr/>
                    <a:lstStyle/>
                    <a:p>
                      <a:pPr algn="l" fontAlgn="b"/>
                      <a:r>
                        <a:rPr lang="en-US" sz="1000" b="1" i="0" u="none" strike="noStrike">
                          <a:solidFill>
                            <a:srgbClr val="132E57"/>
                          </a:solidFill>
                          <a:effectLst/>
                          <a:latin typeface="Open Sans Light" panose="020B0606030504020204" pitchFamily="34" charset="0"/>
                        </a:rPr>
                        <a:t>         327.6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solidFill>
                      <a:schemeClr val="accent6"/>
                    </a:solidFill>
                  </a:tcPr>
                </a:tc>
                <a:extLst>
                  <a:ext uri="{0D108BD9-81ED-4DB2-BD59-A6C34878D82A}">
                    <a16:rowId xmlns:a16="http://schemas.microsoft.com/office/drawing/2014/main" val="1405284213"/>
                  </a:ext>
                </a:extLst>
              </a:tr>
              <a:tr h="138525">
                <a:tc>
                  <a:txBody>
                    <a:bodyPr/>
                    <a:lstStyle/>
                    <a:p>
                      <a:pPr algn="l" fontAlgn="b"/>
                      <a:r>
                        <a:rPr lang="en-US" sz="1000" b="0" i="0" u="none" strike="noStrike">
                          <a:solidFill>
                            <a:srgbClr val="132E57"/>
                          </a:solidFill>
                          <a:effectLst/>
                          <a:latin typeface="Open Sans Light" panose="020B0606030504020204" pitchFamily="34" charset="0"/>
                        </a:rPr>
                        <a:t>EBITDA Margin, %</a:t>
                      </a:r>
                    </a:p>
                  </a:txBody>
                  <a:tcPr marL="857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w="6350" cap="flat" cmpd="sng" algn="ctr">
                      <a:solidFill>
                        <a:srgbClr val="A6A6A6"/>
                      </a:solidFill>
                      <a:prstDash val="solid"/>
                      <a:round/>
                      <a:headEnd type="none" w="med" len="med"/>
                      <a:tailEnd type="none" w="med" len="med"/>
                    </a:lnB>
                    <a:solidFill>
                      <a:srgbClr val="FFFFFF"/>
                    </a:solidFill>
                  </a:tcPr>
                </a:tc>
                <a:tc>
                  <a:txBody>
                    <a:bodyPr/>
                    <a:lstStyle/>
                    <a:p>
                      <a:pPr algn="l" fontAlgn="b"/>
                      <a:r>
                        <a:rPr lang="en-US" sz="1000" b="0" i="0" u="none" strike="noStrike">
                          <a:solidFill>
                            <a:srgbClr val="132E57"/>
                          </a:solidFill>
                          <a:effectLst/>
                          <a:latin typeface="Open Sans Light" panose="020B0606030504020204" pitchFamily="34" charset="0"/>
                        </a:rPr>
                        <a:t>        32.5%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w="6350" cap="flat" cmpd="sng" algn="ctr">
                      <a:solidFill>
                        <a:srgbClr val="A6A6A6"/>
                      </a:solidFill>
                      <a:prstDash val="solid"/>
                      <a:round/>
                      <a:headEnd type="none" w="med" len="med"/>
                      <a:tailEnd type="none" w="med" len="med"/>
                    </a:lnB>
                    <a:solidFill>
                      <a:srgbClr val="FFFFFF"/>
                    </a:solidFill>
                  </a:tcPr>
                </a:tc>
                <a:tc>
                  <a:txBody>
                    <a:bodyPr/>
                    <a:lstStyle/>
                    <a:p>
                      <a:pPr algn="l" fontAlgn="b"/>
                      <a:r>
                        <a:rPr lang="en-US" sz="1000" b="0" i="0" u="none" strike="noStrike">
                          <a:solidFill>
                            <a:srgbClr val="132E57"/>
                          </a:solidFill>
                          <a:effectLst/>
                          <a:latin typeface="Open Sans Light" panose="020B0606030504020204" pitchFamily="34" charset="0"/>
                        </a:rPr>
                        <a:t>        38.0%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w="6350" cap="flat" cmpd="sng" algn="ctr">
                      <a:solidFill>
                        <a:srgbClr val="A6A6A6"/>
                      </a:solidFill>
                      <a:prstDash val="solid"/>
                      <a:round/>
                      <a:headEnd type="none" w="med" len="med"/>
                      <a:tailEnd type="none" w="med" len="med"/>
                    </a:lnB>
                    <a:solidFill>
                      <a:srgbClr val="FFFFFF"/>
                    </a:solidFill>
                  </a:tcPr>
                </a:tc>
                <a:tc>
                  <a:txBody>
                    <a:bodyPr/>
                    <a:lstStyle/>
                    <a:p>
                      <a:pPr algn="l" fontAlgn="b"/>
                      <a:r>
                        <a:rPr lang="en-US" sz="1000" b="0" i="0" u="none" strike="noStrike">
                          <a:solidFill>
                            <a:srgbClr val="132E57"/>
                          </a:solidFill>
                          <a:effectLst/>
                          <a:latin typeface="Open Sans Light" panose="020B0606030504020204" pitchFamily="34" charset="0"/>
                        </a:rPr>
                        <a:t>        37.0%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w="6350" cap="flat" cmpd="sng" algn="ctr">
                      <a:solidFill>
                        <a:srgbClr val="A6A6A6"/>
                      </a:solidFill>
                      <a:prstDash val="solid"/>
                      <a:round/>
                      <a:headEnd type="none" w="med" len="med"/>
                      <a:tailEnd type="none" w="med" len="med"/>
                    </a:lnB>
                    <a:solidFill>
                      <a:srgbClr val="FFFFFF"/>
                    </a:solidFill>
                  </a:tcPr>
                </a:tc>
                <a:tc>
                  <a:txBody>
                    <a:bodyPr/>
                    <a:lstStyle/>
                    <a:p>
                      <a:pPr algn="l" fontAlgn="b"/>
                      <a:r>
                        <a:rPr lang="en-US" sz="1000" b="1" i="0" u="none" strike="noStrike">
                          <a:solidFill>
                            <a:srgbClr val="132E57"/>
                          </a:solidFill>
                          <a:effectLst/>
                          <a:latin typeface="Open Sans Light" panose="020B0606030504020204" pitchFamily="34" charset="0"/>
                        </a:rPr>
                        <a:t>        35.4%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w="6350" cap="flat" cmpd="sng" algn="ctr">
                      <a:solidFill>
                        <a:srgbClr val="A6A6A6"/>
                      </a:solidFill>
                      <a:prstDash val="solid"/>
                      <a:round/>
                      <a:headEnd type="none" w="med" len="med"/>
                      <a:tailEnd type="none" w="med" len="med"/>
                    </a:lnB>
                    <a:solidFill>
                      <a:schemeClr val="accent6"/>
                    </a:solidFill>
                  </a:tcPr>
                </a:tc>
                <a:tc>
                  <a:txBody>
                    <a:bodyPr/>
                    <a:lstStyle/>
                    <a:p>
                      <a:pPr algn="l" fontAlgn="b"/>
                      <a:r>
                        <a:rPr lang="en-US" sz="1000" b="1" i="0" u="none" strike="noStrike">
                          <a:solidFill>
                            <a:srgbClr val="132E57"/>
                          </a:solidFill>
                          <a:effectLst/>
                          <a:latin typeface="Open Sans Light" panose="020B0606030504020204" pitchFamily="34" charset="0"/>
                        </a:rPr>
                        <a:t>        32.0%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w="6350" cap="flat" cmpd="sng" algn="ctr">
                      <a:solidFill>
                        <a:srgbClr val="A6A6A6"/>
                      </a:solidFill>
                      <a:prstDash val="solid"/>
                      <a:round/>
                      <a:headEnd type="none" w="med" len="med"/>
                      <a:tailEnd type="none" w="med" len="med"/>
                    </a:lnB>
                    <a:solidFill>
                      <a:schemeClr val="accent6"/>
                    </a:solidFill>
                  </a:tcPr>
                </a:tc>
                <a:tc>
                  <a:txBody>
                    <a:bodyPr/>
                    <a:lstStyle/>
                    <a:p>
                      <a:pPr algn="l" fontAlgn="b"/>
                      <a:r>
                        <a:rPr lang="en-US" sz="1000" b="1" i="0" u="none" strike="noStrike" dirty="0">
                          <a:solidFill>
                            <a:srgbClr val="132E57"/>
                          </a:solidFill>
                          <a:effectLst/>
                          <a:latin typeface="Open Sans Light" panose="020B0606030504020204" pitchFamily="34" charset="0"/>
                        </a:rPr>
                        <a:t>        32.0%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w="6350" cap="flat" cmpd="sng" algn="ctr">
                      <a:solidFill>
                        <a:srgbClr val="A6A6A6"/>
                      </a:solidFill>
                      <a:prstDash val="solid"/>
                      <a:round/>
                      <a:headEnd type="none" w="med" len="med"/>
                      <a:tailEnd type="none" w="med" len="med"/>
                    </a:lnB>
                    <a:solidFill>
                      <a:schemeClr val="accent6"/>
                    </a:solidFill>
                  </a:tcPr>
                </a:tc>
                <a:tc>
                  <a:txBody>
                    <a:bodyPr/>
                    <a:lstStyle/>
                    <a:p>
                      <a:pPr algn="l" fontAlgn="b"/>
                      <a:r>
                        <a:rPr lang="en-US" sz="1000" b="1" i="0" u="none" strike="noStrike" dirty="0">
                          <a:solidFill>
                            <a:srgbClr val="132E57"/>
                          </a:solidFill>
                          <a:effectLst/>
                          <a:latin typeface="Open Sans Light" panose="020B0606030504020204" pitchFamily="34" charset="0"/>
                        </a:rPr>
                        <a:t>        32.0%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w="6350" cap="flat" cmpd="sng" algn="ctr">
                      <a:solidFill>
                        <a:srgbClr val="A6A6A6"/>
                      </a:solidFill>
                      <a:prstDash val="solid"/>
                      <a:round/>
                      <a:headEnd type="none" w="med" len="med"/>
                      <a:tailEnd type="none" w="med" len="med"/>
                    </a:lnB>
                    <a:solidFill>
                      <a:schemeClr val="accent6"/>
                    </a:solidFill>
                  </a:tcPr>
                </a:tc>
                <a:tc>
                  <a:txBody>
                    <a:bodyPr/>
                    <a:lstStyle/>
                    <a:p>
                      <a:pPr algn="l" fontAlgn="b"/>
                      <a:r>
                        <a:rPr lang="en-US" sz="1000" b="1" i="0" u="none" strike="noStrike" dirty="0">
                          <a:solidFill>
                            <a:srgbClr val="132E57"/>
                          </a:solidFill>
                          <a:effectLst/>
                          <a:latin typeface="Open Sans Light" panose="020B0606030504020204" pitchFamily="34" charset="0"/>
                        </a:rPr>
                        <a:t>        32.0% </a:t>
                      </a:r>
                    </a:p>
                  </a:txBody>
                  <a:tcPr marL="9525" marR="9525" marT="9525"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w="6350" cap="flat" cmpd="sng" algn="ctr">
                      <a:solidFill>
                        <a:srgbClr val="A6A6A6"/>
                      </a:solidFill>
                      <a:prstDash val="solid"/>
                      <a:round/>
                      <a:headEnd type="none" w="med" len="med"/>
                      <a:tailEnd type="none" w="med" len="med"/>
                    </a:lnB>
                    <a:solidFill>
                      <a:schemeClr val="accent6"/>
                    </a:solidFill>
                  </a:tcPr>
                </a:tc>
                <a:extLst>
                  <a:ext uri="{0D108BD9-81ED-4DB2-BD59-A6C34878D82A}">
                    <a16:rowId xmlns:a16="http://schemas.microsoft.com/office/drawing/2014/main" val="1166012116"/>
                  </a:ext>
                </a:extLst>
              </a:tr>
            </a:tbl>
          </a:graphicData>
        </a:graphic>
      </p:graphicFrame>
      <p:sp>
        <p:nvSpPr>
          <p:cNvPr id="52" name="TextBox 51">
            <a:extLst>
              <a:ext uri="{FF2B5EF4-FFF2-40B4-BE49-F238E27FC236}">
                <a16:creationId xmlns:a16="http://schemas.microsoft.com/office/drawing/2014/main" id="{C1CF6E40-5A2E-5147-8295-BE81F539C7F0}"/>
              </a:ext>
            </a:extLst>
          </p:cNvPr>
          <p:cNvSpPr txBox="1"/>
          <p:nvPr/>
        </p:nvSpPr>
        <p:spPr>
          <a:xfrm>
            <a:off x="370799" y="3223172"/>
            <a:ext cx="11451600" cy="614582"/>
          </a:xfrm>
          <a:prstGeom prst="rect">
            <a:avLst/>
          </a:prstGeom>
          <a:solidFill>
            <a:srgbClr val="132E57"/>
          </a:solidFill>
        </p:spPr>
        <p:txBody>
          <a:bodyPr wrap="square" rtlCol="0">
            <a:noAutofit/>
          </a:bodyPr>
          <a:lstStyle/>
          <a:p>
            <a:r>
              <a:rPr lang="en-US" sz="1100" b="1" dirty="0">
                <a:solidFill>
                  <a:schemeClr val="bg1"/>
                </a:solidFill>
              </a:rPr>
              <a:t>Revenue &amp; EBITDA Forecast</a:t>
            </a:r>
            <a:endParaRPr lang="en-CA" sz="1100" b="1" dirty="0">
              <a:solidFill>
                <a:schemeClr val="bg1"/>
              </a:solidFill>
            </a:endParaRPr>
          </a:p>
        </p:txBody>
      </p:sp>
      <p:grpSp>
        <p:nvGrpSpPr>
          <p:cNvPr id="14" name="Group 13">
            <a:extLst>
              <a:ext uri="{FF2B5EF4-FFF2-40B4-BE49-F238E27FC236}">
                <a16:creationId xmlns:a16="http://schemas.microsoft.com/office/drawing/2014/main" id="{B02F10A9-02DD-334A-A063-A81438BCB7E2}"/>
              </a:ext>
            </a:extLst>
          </p:cNvPr>
          <p:cNvGrpSpPr/>
          <p:nvPr/>
        </p:nvGrpSpPr>
        <p:grpSpPr>
          <a:xfrm>
            <a:off x="3166207" y="6225360"/>
            <a:ext cx="5859587" cy="510703"/>
            <a:chOff x="3268264" y="6225360"/>
            <a:chExt cx="5859587" cy="510703"/>
          </a:xfrm>
        </p:grpSpPr>
        <p:cxnSp>
          <p:nvCxnSpPr>
            <p:cNvPr id="16" name="Straight Connector 15">
              <a:extLst>
                <a:ext uri="{FF2B5EF4-FFF2-40B4-BE49-F238E27FC236}">
                  <a16:creationId xmlns:a16="http://schemas.microsoft.com/office/drawing/2014/main" id="{0999F7CE-AB31-D843-ACC8-B4248C0EFE9E}"/>
                </a:ext>
              </a:extLst>
            </p:cNvPr>
            <p:cNvCxnSpPr>
              <a:cxnSpLocks/>
            </p:cNvCxnSpPr>
            <p:nvPr/>
          </p:nvCxnSpPr>
          <p:spPr>
            <a:xfrm>
              <a:off x="4006264" y="6349361"/>
              <a:ext cx="4383587" cy="1999"/>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95A5881-AB92-BC45-BCA8-D7ED2266476B}"/>
                </a:ext>
              </a:extLst>
            </p:cNvPr>
            <p:cNvGrpSpPr/>
            <p:nvPr/>
          </p:nvGrpSpPr>
          <p:grpSpPr>
            <a:xfrm>
              <a:off x="3268264" y="6225360"/>
              <a:ext cx="1224000" cy="506705"/>
              <a:chOff x="4949825" y="279749"/>
              <a:chExt cx="1224000" cy="506705"/>
            </a:xfrm>
          </p:grpSpPr>
          <p:sp>
            <p:nvSpPr>
              <p:cNvPr id="31" name="Rectangle 30">
                <a:extLst>
                  <a:ext uri="{FF2B5EF4-FFF2-40B4-BE49-F238E27FC236}">
                    <a16:creationId xmlns:a16="http://schemas.microsoft.com/office/drawing/2014/main" id="{EED2C558-72FF-5E48-AD92-E8E98CB01CA2}"/>
                  </a:ext>
                </a:extLst>
              </p:cNvPr>
              <p:cNvSpPr/>
              <p:nvPr/>
            </p:nvSpPr>
            <p:spPr bwMode="auto">
              <a:xfrm>
                <a:off x="4949825" y="606454"/>
                <a:ext cx="1224000" cy="180000"/>
              </a:xfrm>
              <a:prstGeom prst="rect">
                <a:avLst/>
              </a:prstGeom>
              <a:no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fontAlgn="base">
                  <a:spcBef>
                    <a:spcPct val="0"/>
                  </a:spcBef>
                  <a:spcAft>
                    <a:spcPct val="0"/>
                  </a:spcAft>
                </a:pPr>
                <a:r>
                  <a:rPr lang="en-US" sz="800" b="1" dirty="0">
                    <a:solidFill>
                      <a:srgbClr val="132E57"/>
                    </a:solidFill>
                    <a:latin typeface="+mj-lt"/>
                    <a:ea typeface="ＭＳ Ｐゴシック" pitchFamily="34" charset="-128"/>
                  </a:rPr>
                  <a:t>Company Overview</a:t>
                </a:r>
              </a:p>
            </p:txBody>
          </p:sp>
          <p:sp>
            <p:nvSpPr>
              <p:cNvPr id="32" name="Oval 31">
                <a:extLst>
                  <a:ext uri="{FF2B5EF4-FFF2-40B4-BE49-F238E27FC236}">
                    <a16:creationId xmlns:a16="http://schemas.microsoft.com/office/drawing/2014/main" id="{509E54F0-76B6-3A45-A78A-3FE51368F7D1}"/>
                  </a:ext>
                </a:extLst>
              </p:cNvPr>
              <p:cNvSpPr/>
              <p:nvPr/>
            </p:nvSpPr>
            <p:spPr bwMode="auto">
              <a:xfrm>
                <a:off x="5435825" y="279749"/>
                <a:ext cx="252000" cy="252000"/>
              </a:xfrm>
              <a:prstGeom prst="ellipse">
                <a:avLst/>
              </a:prstGeom>
              <a:solidFill>
                <a:srgbClr val="132E57"/>
              </a:solidFill>
              <a:ln w="22225" cap="flat" cmpd="sng" algn="ctr">
                <a:solidFill>
                  <a:schemeClr val="accent2"/>
                </a:solidFill>
                <a:prstDash val="sysDot"/>
                <a:bevel/>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1</a:t>
                </a:r>
              </a:p>
            </p:txBody>
          </p:sp>
        </p:grpSp>
        <p:grpSp>
          <p:nvGrpSpPr>
            <p:cNvPr id="18" name="Group 17">
              <a:extLst>
                <a:ext uri="{FF2B5EF4-FFF2-40B4-BE49-F238E27FC236}">
                  <a16:creationId xmlns:a16="http://schemas.microsoft.com/office/drawing/2014/main" id="{C7AD9B36-C54E-164E-A583-B986581E315A}"/>
                </a:ext>
              </a:extLst>
            </p:cNvPr>
            <p:cNvGrpSpPr/>
            <p:nvPr/>
          </p:nvGrpSpPr>
          <p:grpSpPr>
            <a:xfrm>
              <a:off x="4427161" y="6225360"/>
              <a:ext cx="1224000" cy="506705"/>
              <a:chOff x="6428175" y="279749"/>
              <a:chExt cx="1224000" cy="506705"/>
            </a:xfrm>
          </p:grpSpPr>
          <p:sp>
            <p:nvSpPr>
              <p:cNvPr id="29" name="Rectangle 28">
                <a:extLst>
                  <a:ext uri="{FF2B5EF4-FFF2-40B4-BE49-F238E27FC236}">
                    <a16:creationId xmlns:a16="http://schemas.microsoft.com/office/drawing/2014/main" id="{736CE6E0-24E1-0245-AFD5-728FF4BDC01E}"/>
                  </a:ext>
                </a:extLst>
              </p:cNvPr>
              <p:cNvSpPr/>
              <p:nvPr/>
            </p:nvSpPr>
            <p:spPr bwMode="auto">
              <a:xfrm>
                <a:off x="6428175" y="606454"/>
                <a:ext cx="1224000" cy="180000"/>
              </a:xfrm>
              <a:prstGeom prst="rect">
                <a:avLst/>
              </a:prstGeom>
              <a:no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fontAlgn="base">
                  <a:spcBef>
                    <a:spcPct val="0"/>
                  </a:spcBef>
                  <a:spcAft>
                    <a:spcPct val="0"/>
                  </a:spcAft>
                </a:pPr>
                <a:r>
                  <a:rPr lang="en-US" sz="800" b="1" dirty="0">
                    <a:solidFill>
                      <a:srgbClr val="E6E7E8"/>
                    </a:solidFill>
                    <a:latin typeface="+mj-lt"/>
                    <a:ea typeface="ＭＳ Ｐゴシック" pitchFamily="34" charset="-128"/>
                  </a:rPr>
                  <a:t>Industry</a:t>
                </a:r>
                <a:r>
                  <a:rPr lang="en-US" sz="800" b="1" dirty="0">
                    <a:solidFill>
                      <a:srgbClr val="132E57"/>
                    </a:solidFill>
                    <a:latin typeface="+mj-lt"/>
                    <a:ea typeface="ＭＳ Ｐゴシック" pitchFamily="34" charset="-128"/>
                  </a:rPr>
                  <a:t> </a:t>
                </a:r>
                <a:r>
                  <a:rPr lang="en-US" sz="800" b="1" dirty="0">
                    <a:solidFill>
                      <a:srgbClr val="E6E7E8"/>
                    </a:solidFill>
                    <a:latin typeface="+mj-lt"/>
                    <a:ea typeface="ＭＳ Ｐゴシック" pitchFamily="34" charset="-128"/>
                  </a:rPr>
                  <a:t>Overview</a:t>
                </a:r>
              </a:p>
            </p:txBody>
          </p:sp>
          <p:sp>
            <p:nvSpPr>
              <p:cNvPr id="30" name="Oval 29">
                <a:extLst>
                  <a:ext uri="{FF2B5EF4-FFF2-40B4-BE49-F238E27FC236}">
                    <a16:creationId xmlns:a16="http://schemas.microsoft.com/office/drawing/2014/main" id="{10C01E02-1B2C-494E-A91E-2ADDDC95523C}"/>
                  </a:ext>
                </a:extLst>
              </p:cNvPr>
              <p:cNvSpPr/>
              <p:nvPr/>
            </p:nvSpPr>
            <p:spPr bwMode="auto">
              <a:xfrm>
                <a:off x="6914175" y="279749"/>
                <a:ext cx="252000" cy="252000"/>
              </a:xfrm>
              <a:prstGeom prst="ellipse">
                <a:avLst/>
              </a:prstGeom>
              <a:solidFill>
                <a:schemeClr val="bg1">
                  <a:lumMod val="95000"/>
                </a:schemeClr>
              </a:solidFill>
              <a:ln w="22225" cap="flat" cmpd="sng" algn="ctr">
                <a:solidFill>
                  <a:schemeClr val="accent2"/>
                </a:solidFill>
                <a:prstDash val="sysDot"/>
                <a:bevel/>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2</a:t>
                </a:r>
              </a:p>
            </p:txBody>
          </p:sp>
        </p:grpSp>
        <p:grpSp>
          <p:nvGrpSpPr>
            <p:cNvPr id="19" name="Group 18">
              <a:extLst>
                <a:ext uri="{FF2B5EF4-FFF2-40B4-BE49-F238E27FC236}">
                  <a16:creationId xmlns:a16="http://schemas.microsoft.com/office/drawing/2014/main" id="{76567B87-D637-AF4D-AB2E-64F9CF2C7312}"/>
                </a:ext>
              </a:extLst>
            </p:cNvPr>
            <p:cNvGrpSpPr/>
            <p:nvPr/>
          </p:nvGrpSpPr>
          <p:grpSpPr>
            <a:xfrm>
              <a:off x="7903851" y="6225360"/>
              <a:ext cx="1224000" cy="510703"/>
              <a:chOff x="10863225" y="279749"/>
              <a:chExt cx="1224000" cy="510703"/>
            </a:xfrm>
          </p:grpSpPr>
          <p:sp>
            <p:nvSpPr>
              <p:cNvPr id="27" name="Rectangle 26">
                <a:extLst>
                  <a:ext uri="{FF2B5EF4-FFF2-40B4-BE49-F238E27FC236}">
                    <a16:creationId xmlns:a16="http://schemas.microsoft.com/office/drawing/2014/main" id="{F270D22B-EECC-5B4F-9F80-A8B1BCB6D82D}"/>
                  </a:ext>
                </a:extLst>
              </p:cNvPr>
              <p:cNvSpPr/>
              <p:nvPr/>
            </p:nvSpPr>
            <p:spPr bwMode="auto">
              <a:xfrm>
                <a:off x="10863225" y="610452"/>
                <a:ext cx="1224000" cy="180000"/>
              </a:xfrm>
              <a:prstGeom prst="rect">
                <a:avLst/>
              </a:prstGeom>
              <a:no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fontAlgn="base">
                  <a:spcBef>
                    <a:spcPct val="0"/>
                  </a:spcBef>
                  <a:spcAft>
                    <a:spcPct val="0"/>
                  </a:spcAft>
                </a:pPr>
                <a:r>
                  <a:rPr lang="en-US" sz="800" b="1" dirty="0">
                    <a:solidFill>
                      <a:srgbClr val="E6E7E8"/>
                    </a:solidFill>
                    <a:latin typeface="+mj-lt"/>
                    <a:ea typeface="ＭＳ Ｐゴシック" pitchFamily="34" charset="-128"/>
                  </a:rPr>
                  <a:t>Team</a:t>
                </a:r>
                <a:r>
                  <a:rPr lang="en-US" sz="800" b="1" dirty="0">
                    <a:solidFill>
                      <a:srgbClr val="132E57"/>
                    </a:solidFill>
                    <a:latin typeface="+mj-lt"/>
                    <a:ea typeface="ＭＳ Ｐゴシック" pitchFamily="34" charset="-128"/>
                  </a:rPr>
                  <a:t> </a:t>
                </a:r>
                <a:r>
                  <a:rPr lang="en-US" sz="800" b="1" dirty="0">
                    <a:solidFill>
                      <a:srgbClr val="E6E7E8"/>
                    </a:solidFill>
                    <a:latin typeface="+mj-lt"/>
                    <a:ea typeface="ＭＳ Ｐゴシック" pitchFamily="34" charset="-128"/>
                  </a:rPr>
                  <a:t>Overview</a:t>
                </a:r>
              </a:p>
            </p:txBody>
          </p:sp>
          <p:sp>
            <p:nvSpPr>
              <p:cNvPr id="28" name="Oval 27">
                <a:extLst>
                  <a:ext uri="{FF2B5EF4-FFF2-40B4-BE49-F238E27FC236}">
                    <a16:creationId xmlns:a16="http://schemas.microsoft.com/office/drawing/2014/main" id="{4988D013-7DAE-7045-9AC0-40A866411F4B}"/>
                  </a:ext>
                </a:extLst>
              </p:cNvPr>
              <p:cNvSpPr/>
              <p:nvPr/>
            </p:nvSpPr>
            <p:spPr bwMode="auto">
              <a:xfrm>
                <a:off x="11349225" y="279749"/>
                <a:ext cx="252000" cy="252000"/>
              </a:xfrm>
              <a:prstGeom prst="ellipse">
                <a:avLst/>
              </a:prstGeom>
              <a:solidFill>
                <a:schemeClr val="bg1">
                  <a:lumMod val="95000"/>
                </a:schemeClr>
              </a:solidFill>
              <a:ln w="22225" cap="flat" cmpd="sng" algn="ctr">
                <a:solidFill>
                  <a:schemeClr val="accent2"/>
                </a:solidFill>
                <a:prstDash val="sysDot"/>
                <a:bevel/>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5</a:t>
                </a:r>
              </a:p>
            </p:txBody>
          </p:sp>
        </p:grpSp>
        <p:grpSp>
          <p:nvGrpSpPr>
            <p:cNvPr id="20" name="Group 19">
              <a:extLst>
                <a:ext uri="{FF2B5EF4-FFF2-40B4-BE49-F238E27FC236}">
                  <a16:creationId xmlns:a16="http://schemas.microsoft.com/office/drawing/2014/main" id="{C793639F-D050-F643-ACC3-DFA98F04BD39}"/>
                </a:ext>
              </a:extLst>
            </p:cNvPr>
            <p:cNvGrpSpPr/>
            <p:nvPr/>
          </p:nvGrpSpPr>
          <p:grpSpPr>
            <a:xfrm>
              <a:off x="5586058" y="6225360"/>
              <a:ext cx="1224000" cy="506705"/>
              <a:chOff x="7906525" y="279749"/>
              <a:chExt cx="1224000" cy="506705"/>
            </a:xfrm>
          </p:grpSpPr>
          <p:sp>
            <p:nvSpPr>
              <p:cNvPr id="25" name="Rectangle 24">
                <a:extLst>
                  <a:ext uri="{FF2B5EF4-FFF2-40B4-BE49-F238E27FC236}">
                    <a16:creationId xmlns:a16="http://schemas.microsoft.com/office/drawing/2014/main" id="{1A330DEE-323E-A148-991A-F9F100DCC0EF}"/>
                  </a:ext>
                </a:extLst>
              </p:cNvPr>
              <p:cNvSpPr/>
              <p:nvPr/>
            </p:nvSpPr>
            <p:spPr bwMode="auto">
              <a:xfrm>
                <a:off x="7906525" y="606454"/>
                <a:ext cx="1224000" cy="180000"/>
              </a:xfrm>
              <a:prstGeom prst="rect">
                <a:avLst/>
              </a:prstGeom>
              <a:no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fontAlgn="base">
                  <a:spcBef>
                    <a:spcPct val="0"/>
                  </a:spcBef>
                  <a:spcAft>
                    <a:spcPct val="0"/>
                  </a:spcAft>
                </a:pPr>
                <a:r>
                  <a:rPr lang="en-US" sz="800" b="1" dirty="0">
                    <a:solidFill>
                      <a:srgbClr val="E6E7E8"/>
                    </a:solidFill>
                    <a:latin typeface="+mj-lt"/>
                    <a:ea typeface="ＭＳ Ｐゴシック" pitchFamily="34" charset="-128"/>
                  </a:rPr>
                  <a:t>Valuation</a:t>
                </a:r>
              </a:p>
            </p:txBody>
          </p:sp>
          <p:sp>
            <p:nvSpPr>
              <p:cNvPr id="26" name="Oval 25">
                <a:extLst>
                  <a:ext uri="{FF2B5EF4-FFF2-40B4-BE49-F238E27FC236}">
                    <a16:creationId xmlns:a16="http://schemas.microsoft.com/office/drawing/2014/main" id="{4F8C8E36-62E4-2242-B6DC-06C4D0E809A1}"/>
                  </a:ext>
                </a:extLst>
              </p:cNvPr>
              <p:cNvSpPr/>
              <p:nvPr/>
            </p:nvSpPr>
            <p:spPr bwMode="auto">
              <a:xfrm>
                <a:off x="8392525" y="279749"/>
                <a:ext cx="252000" cy="252000"/>
              </a:xfrm>
              <a:prstGeom prst="ellipse">
                <a:avLst/>
              </a:prstGeom>
              <a:solidFill>
                <a:schemeClr val="bg1">
                  <a:lumMod val="95000"/>
                </a:schemeClr>
              </a:solidFill>
              <a:ln w="22225" cap="flat" cmpd="sng" algn="ctr">
                <a:solidFill>
                  <a:schemeClr val="accent2"/>
                </a:solidFill>
                <a:prstDash val="sysDot"/>
                <a:bevel/>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3</a:t>
                </a:r>
              </a:p>
            </p:txBody>
          </p:sp>
        </p:grpSp>
        <p:grpSp>
          <p:nvGrpSpPr>
            <p:cNvPr id="21" name="Group 20">
              <a:extLst>
                <a:ext uri="{FF2B5EF4-FFF2-40B4-BE49-F238E27FC236}">
                  <a16:creationId xmlns:a16="http://schemas.microsoft.com/office/drawing/2014/main" id="{A8DB7A68-9C44-3E4D-BACA-913154ED8A5E}"/>
                </a:ext>
              </a:extLst>
            </p:cNvPr>
            <p:cNvGrpSpPr/>
            <p:nvPr/>
          </p:nvGrpSpPr>
          <p:grpSpPr>
            <a:xfrm>
              <a:off x="6531776" y="6225360"/>
              <a:ext cx="1644896" cy="504399"/>
              <a:chOff x="9171696" y="279749"/>
              <a:chExt cx="1644896" cy="504399"/>
            </a:xfrm>
          </p:grpSpPr>
          <p:sp>
            <p:nvSpPr>
              <p:cNvPr id="22" name="Rectangle 21">
                <a:extLst>
                  <a:ext uri="{FF2B5EF4-FFF2-40B4-BE49-F238E27FC236}">
                    <a16:creationId xmlns:a16="http://schemas.microsoft.com/office/drawing/2014/main" id="{9A22315C-D011-7746-88FB-AEBB3CB56E5E}"/>
                  </a:ext>
                </a:extLst>
              </p:cNvPr>
              <p:cNvSpPr/>
              <p:nvPr/>
            </p:nvSpPr>
            <p:spPr bwMode="auto">
              <a:xfrm>
                <a:off x="9171696" y="604148"/>
                <a:ext cx="1644896" cy="180000"/>
              </a:xfrm>
              <a:prstGeom prst="rect">
                <a:avLst/>
              </a:prstGeom>
              <a:no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fontAlgn="base">
                  <a:spcBef>
                    <a:spcPct val="0"/>
                  </a:spcBef>
                  <a:spcAft>
                    <a:spcPct val="0"/>
                  </a:spcAft>
                </a:pPr>
                <a:r>
                  <a:rPr lang="en-US" sz="800" b="1" dirty="0">
                    <a:solidFill>
                      <a:srgbClr val="E6E7E8"/>
                    </a:solidFill>
                    <a:latin typeface="+mj-lt"/>
                    <a:ea typeface="ＭＳ Ｐゴシック" pitchFamily="34" charset="-128"/>
                  </a:rPr>
                  <a:t>Transaction Opportunities</a:t>
                </a:r>
              </a:p>
            </p:txBody>
          </p:sp>
          <p:sp>
            <p:nvSpPr>
              <p:cNvPr id="23" name="Oval 22">
                <a:extLst>
                  <a:ext uri="{FF2B5EF4-FFF2-40B4-BE49-F238E27FC236}">
                    <a16:creationId xmlns:a16="http://schemas.microsoft.com/office/drawing/2014/main" id="{4080523F-0D87-6449-9769-F97B8A090DEC}"/>
                  </a:ext>
                </a:extLst>
              </p:cNvPr>
              <p:cNvSpPr/>
              <p:nvPr/>
            </p:nvSpPr>
            <p:spPr bwMode="auto">
              <a:xfrm>
                <a:off x="9870875" y="279749"/>
                <a:ext cx="252000" cy="252000"/>
              </a:xfrm>
              <a:prstGeom prst="ellipse">
                <a:avLst/>
              </a:prstGeom>
              <a:solidFill>
                <a:schemeClr val="bg1">
                  <a:lumMod val="95000"/>
                </a:schemeClr>
              </a:solidFill>
              <a:ln w="22225" cap="flat" cmpd="sng" algn="ctr">
                <a:solidFill>
                  <a:schemeClr val="accent2"/>
                </a:solidFill>
                <a:prstDash val="sysDot"/>
                <a:bevel/>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4</a:t>
                </a:r>
              </a:p>
            </p:txBody>
          </p:sp>
        </p:grpSp>
      </p:grpSp>
    </p:spTree>
    <p:extLst>
      <p:ext uri="{BB962C8B-B14F-4D97-AF65-F5344CB8AC3E}">
        <p14:creationId xmlns:p14="http://schemas.microsoft.com/office/powerpoint/2010/main" val="2713190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6B4439E-18CF-4A6D-85AF-590A6CC41331}"/>
              </a:ext>
            </a:extLst>
          </p:cNvPr>
          <p:cNvSpPr>
            <a:spLocks noGrp="1"/>
          </p:cNvSpPr>
          <p:nvPr>
            <p:ph type="title"/>
          </p:nvPr>
        </p:nvSpPr>
        <p:spPr/>
        <p:txBody>
          <a:bodyPr/>
          <a:lstStyle/>
          <a:p>
            <a:r>
              <a:rPr lang="en-CA" dirty="0"/>
              <a:t>Shareholder Ownership</a:t>
            </a:r>
          </a:p>
        </p:txBody>
      </p:sp>
      <p:sp>
        <p:nvSpPr>
          <p:cNvPr id="10" name="Rectangle 1">
            <a:extLst>
              <a:ext uri="{FF2B5EF4-FFF2-40B4-BE49-F238E27FC236}">
                <a16:creationId xmlns:a16="http://schemas.microsoft.com/office/drawing/2014/main" id="{89F5491E-875B-423D-9E30-DCDFFBC414B3}"/>
              </a:ext>
            </a:extLst>
          </p:cNvPr>
          <p:cNvSpPr>
            <a:spLocks noChangeArrowheads="1"/>
          </p:cNvSpPr>
          <p:nvPr/>
        </p:nvSpPr>
        <p:spPr bwMode="auto">
          <a:xfrm>
            <a:off x="370800" y="1478441"/>
            <a:ext cx="11451600" cy="59247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238123" lvl="1" indent="-171450" fontAlgn="base">
              <a:spcBef>
                <a:spcPct val="0"/>
              </a:spcBef>
              <a:spcAft>
                <a:spcPts val="300"/>
              </a:spcAft>
              <a:buClr>
                <a:srgbClr val="132E57"/>
              </a:buClr>
              <a:buSzPct val="150000"/>
              <a:buFont typeface="Arial" panose="020B0604020202020204" pitchFamily="34" charset="0"/>
              <a:buChar char="•"/>
              <a:defRPr/>
            </a:pPr>
            <a:r>
              <a:rPr lang="en-US" sz="1000" dirty="0">
                <a:solidFill>
                  <a:srgbClr val="000000"/>
                </a:solidFill>
                <a:latin typeface="+mj-lt"/>
                <a:ea typeface="MS PGothic"/>
                <a:cs typeface="Arial"/>
              </a:rPr>
              <a:t>(What is the breakdown between institutional/insider/retail ownership? What does this imply for float turnover? What is the float turnover?)</a:t>
            </a:r>
          </a:p>
          <a:p>
            <a:pPr marL="238123" lvl="1" indent="-171450" fontAlgn="base">
              <a:spcBef>
                <a:spcPct val="0"/>
              </a:spcBef>
              <a:spcAft>
                <a:spcPts val="300"/>
              </a:spcAft>
              <a:buClr>
                <a:srgbClr val="132E57"/>
              </a:buClr>
              <a:buSzPct val="150000"/>
              <a:buFont typeface="Arial" panose="020B0604020202020204" pitchFamily="34" charset="0"/>
              <a:buChar char="•"/>
              <a:defRPr/>
            </a:pPr>
            <a:r>
              <a:rPr lang="en-US" sz="1000" dirty="0">
                <a:solidFill>
                  <a:srgbClr val="000000"/>
                </a:solidFill>
                <a:latin typeface="+mj-lt"/>
                <a:ea typeface="MS PGothic"/>
                <a:cs typeface="Arial"/>
              </a:rPr>
              <a:t>(Who are the top shareholders? How has this ownership dynamic changed over time? What are the key takeaways from this dynamic? What kinds of opportunities does this create? How has this activity impacted valuation?) </a:t>
            </a:r>
          </a:p>
        </p:txBody>
      </p:sp>
      <p:sp>
        <p:nvSpPr>
          <p:cNvPr id="20" name="TextBox 19">
            <a:extLst>
              <a:ext uri="{FF2B5EF4-FFF2-40B4-BE49-F238E27FC236}">
                <a16:creationId xmlns:a16="http://schemas.microsoft.com/office/drawing/2014/main" id="{F484F85F-9FCF-450F-A808-5F2FCC9B559C}"/>
              </a:ext>
            </a:extLst>
          </p:cNvPr>
          <p:cNvSpPr txBox="1"/>
          <p:nvPr/>
        </p:nvSpPr>
        <p:spPr>
          <a:xfrm>
            <a:off x="370800" y="1198800"/>
            <a:ext cx="11451600" cy="261610"/>
          </a:xfrm>
          <a:prstGeom prst="rect">
            <a:avLst/>
          </a:prstGeom>
          <a:solidFill>
            <a:srgbClr val="132E57"/>
          </a:solidFill>
        </p:spPr>
        <p:txBody>
          <a:bodyPr wrap="square" rtlCol="0">
            <a:spAutoFit/>
          </a:bodyPr>
          <a:lstStyle/>
          <a:p>
            <a:r>
              <a:rPr lang="en-US" altLang="zh-CN" sz="1100" b="1" dirty="0">
                <a:solidFill>
                  <a:schemeClr val="bg1"/>
                </a:solidFill>
              </a:rPr>
              <a:t>Ownership Analysis</a:t>
            </a:r>
            <a:endParaRPr lang="en-CA" sz="1100" b="1" dirty="0">
              <a:solidFill>
                <a:schemeClr val="bg1"/>
              </a:solidFill>
            </a:endParaRPr>
          </a:p>
        </p:txBody>
      </p:sp>
      <p:pic>
        <p:nvPicPr>
          <p:cNvPr id="28" name="Picture 27">
            <a:extLst>
              <a:ext uri="{FF2B5EF4-FFF2-40B4-BE49-F238E27FC236}">
                <a16:creationId xmlns:a16="http://schemas.microsoft.com/office/drawing/2014/main" id="{7572C8D2-DDA9-43B8-894B-47ED39FF9795}"/>
              </a:ext>
            </a:extLst>
          </p:cNvPr>
          <p:cNvPicPr>
            <a:picLocks noChangeAspect="1"/>
          </p:cNvPicPr>
          <p:nvPr/>
        </p:nvPicPr>
        <p:blipFill>
          <a:blip r:embed="rId3"/>
          <a:stretch>
            <a:fillRect/>
          </a:stretch>
        </p:blipFill>
        <p:spPr>
          <a:xfrm>
            <a:off x="403199" y="2143309"/>
            <a:ext cx="7698653" cy="2993467"/>
          </a:xfrm>
          <a:prstGeom prst="rect">
            <a:avLst/>
          </a:prstGeom>
        </p:spPr>
      </p:pic>
    </p:spTree>
    <p:extLst>
      <p:ext uri="{BB962C8B-B14F-4D97-AF65-F5344CB8AC3E}">
        <p14:creationId xmlns:p14="http://schemas.microsoft.com/office/powerpoint/2010/main" val="3762621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C35AFA-2C0D-45BD-82E6-2E7F5B6DB470}"/>
              </a:ext>
            </a:extLst>
          </p:cNvPr>
          <p:cNvPicPr>
            <a:picLocks noChangeAspect="1"/>
          </p:cNvPicPr>
          <p:nvPr/>
        </p:nvPicPr>
        <p:blipFill>
          <a:blip r:embed="rId2"/>
          <a:stretch>
            <a:fillRect/>
          </a:stretch>
        </p:blipFill>
        <p:spPr>
          <a:xfrm>
            <a:off x="403200" y="3484872"/>
            <a:ext cx="4942869" cy="2451600"/>
          </a:xfrm>
          <a:prstGeom prst="rect">
            <a:avLst/>
          </a:prstGeom>
        </p:spPr>
      </p:pic>
      <p:sp>
        <p:nvSpPr>
          <p:cNvPr id="3" name="Rectangle 2"/>
          <p:cNvSpPr/>
          <p:nvPr/>
        </p:nvSpPr>
        <p:spPr>
          <a:xfrm>
            <a:off x="403200" y="1493005"/>
            <a:ext cx="10273760" cy="1082348"/>
          </a:xfrm>
          <a:prstGeom prst="rect">
            <a:avLst/>
          </a:prstGeom>
        </p:spPr>
        <p:txBody>
          <a:bodyPr wrap="square">
            <a:spAutoFit/>
          </a:bodyPr>
          <a:lstStyle/>
          <a:p>
            <a:pPr marL="0" lvl="1" fontAlgn="base">
              <a:spcBef>
                <a:spcPct val="0"/>
              </a:spcBef>
              <a:spcAft>
                <a:spcPts val="400"/>
              </a:spcAft>
              <a:buClr>
                <a:srgbClr val="003399"/>
              </a:buClr>
              <a:defRPr/>
            </a:pPr>
            <a:r>
              <a:rPr lang="en-US" sz="1100" b="1" dirty="0">
                <a:solidFill>
                  <a:schemeClr val="accent1"/>
                </a:solidFill>
              </a:rPr>
              <a:t>Capital Adequacy</a:t>
            </a:r>
            <a:endParaRPr lang="en-US" sz="1100" dirty="0">
              <a:solidFill>
                <a:schemeClr val="accent1"/>
              </a:solidFill>
            </a:endParaRPr>
          </a:p>
          <a:p>
            <a:pPr marL="171450" indent="-171450" eaLnBrk="0" fontAlgn="base" hangingPunct="0">
              <a:spcBef>
                <a:spcPct val="0"/>
              </a:spcBef>
              <a:spcAft>
                <a:spcPts val="400"/>
              </a:spcAft>
              <a:buClr>
                <a:srgbClr val="1E3448"/>
              </a:buClr>
              <a:buSzPct val="150000"/>
              <a:buFont typeface="Arial" panose="020B0604020202020204" pitchFamily="34" charset="0"/>
              <a:buChar char="•"/>
              <a:defRPr/>
            </a:pPr>
            <a:r>
              <a:rPr lang="en-US" sz="1000" b="1" dirty="0">
                <a:solidFill>
                  <a:schemeClr val="accent1"/>
                </a:solidFill>
              </a:rPr>
              <a:t>Capital intensity diminishes over time </a:t>
            </a:r>
            <a:r>
              <a:rPr lang="en-US" sz="1000" dirty="0">
                <a:solidFill>
                  <a:schemeClr val="accent1"/>
                </a:solidFill>
              </a:rPr>
              <a:t>(Why is this happening? Is it signaling a strategic shift? What does this mean for liquidity? What is the split between growth and maintenance capex?)</a:t>
            </a:r>
          </a:p>
          <a:p>
            <a:pPr marL="171450" indent="-171450" eaLnBrk="0" fontAlgn="base" hangingPunct="0">
              <a:spcBef>
                <a:spcPct val="0"/>
              </a:spcBef>
              <a:spcAft>
                <a:spcPts val="400"/>
              </a:spcAft>
              <a:buClr>
                <a:srgbClr val="1E3448"/>
              </a:buClr>
              <a:buSzPct val="150000"/>
              <a:buFont typeface="Arial" panose="020B0604020202020204" pitchFamily="34" charset="0"/>
              <a:buChar char="•"/>
              <a:defRPr/>
            </a:pPr>
            <a:r>
              <a:rPr lang="en-US" sz="1000" b="1" dirty="0">
                <a:solidFill>
                  <a:schemeClr val="accent1"/>
                </a:solidFill>
              </a:rPr>
              <a:t>Cash position improves over time </a:t>
            </a:r>
            <a:r>
              <a:rPr lang="en-US" sz="1000" dirty="0">
                <a:solidFill>
                  <a:schemeClr val="accent1"/>
                </a:solidFill>
              </a:rPr>
              <a:t>(Why is this happening? How is this beneficial? What kinds of opportunities can Company A pursue with all this dry powder?)</a:t>
            </a:r>
          </a:p>
          <a:p>
            <a:pPr marL="171450" lvl="1" indent="-171450" eaLnBrk="0" fontAlgn="base" hangingPunct="0">
              <a:spcBef>
                <a:spcPct val="0"/>
              </a:spcBef>
              <a:spcAft>
                <a:spcPts val="400"/>
              </a:spcAft>
              <a:buClr>
                <a:srgbClr val="1E3448"/>
              </a:buClr>
              <a:buSzPct val="150000"/>
              <a:buFont typeface="Arial" panose="020B0604020202020204" pitchFamily="34" charset="0"/>
              <a:buChar char="•"/>
              <a:defRPr/>
            </a:pPr>
            <a:r>
              <a:rPr lang="en-US" sz="1000" dirty="0">
                <a:solidFill>
                  <a:schemeClr val="accent1"/>
                </a:solidFill>
              </a:rPr>
              <a:t>(What are some potential pitfalls Company A might run into? How can these be avoided?)</a:t>
            </a:r>
          </a:p>
          <a:p>
            <a:pPr marL="514338" indent="-171446" eaLnBrk="0" fontAlgn="base" hangingPunct="0">
              <a:spcBef>
                <a:spcPct val="0"/>
              </a:spcBef>
              <a:spcAft>
                <a:spcPts val="400"/>
              </a:spcAft>
              <a:buClr>
                <a:srgbClr val="000000">
                  <a:lumMod val="50000"/>
                  <a:lumOff val="50000"/>
                </a:srgbClr>
              </a:buClr>
              <a:buSzPct val="100000"/>
              <a:buFont typeface="Helvetica" pitchFamily="34" charset="0"/>
              <a:buChar char="̶"/>
              <a:defRPr/>
            </a:pPr>
            <a:r>
              <a:rPr lang="en-CA" sz="1000" dirty="0">
                <a:solidFill>
                  <a:schemeClr val="accent1"/>
                </a:solidFill>
              </a:rPr>
              <a:t>(Where is capex expected to spike? Why? Are debt maturities evenly spaced out, or are they all within a short duration of each other? What does this mean?)</a:t>
            </a:r>
          </a:p>
        </p:txBody>
      </p:sp>
      <p:graphicFrame>
        <p:nvGraphicFramePr>
          <p:cNvPr id="9" name="Table 8"/>
          <p:cNvGraphicFramePr>
            <a:graphicFrameLocks noGrp="1"/>
          </p:cNvGraphicFramePr>
          <p:nvPr>
            <p:extLst>
              <p:ext uri="{D42A27DB-BD31-4B8C-83A1-F6EECF244321}">
                <p14:modId xmlns:p14="http://schemas.microsoft.com/office/powerpoint/2010/main" val="246738087"/>
              </p:ext>
            </p:extLst>
          </p:nvPr>
        </p:nvGraphicFramePr>
        <p:xfrm>
          <a:off x="5550829" y="3484872"/>
          <a:ext cx="5126132" cy="2449405"/>
        </p:xfrm>
        <a:graphic>
          <a:graphicData uri="http://schemas.openxmlformats.org/drawingml/2006/table">
            <a:tbl>
              <a:tblPr firstRow="1" bandRow="1">
                <a:tableStyleId>{5C22544A-7EE6-4342-B048-85BDC9FD1C3A}</a:tableStyleId>
              </a:tblPr>
              <a:tblGrid>
                <a:gridCol w="889227">
                  <a:extLst>
                    <a:ext uri="{9D8B030D-6E8A-4147-A177-3AD203B41FA5}">
                      <a16:colId xmlns:a16="http://schemas.microsoft.com/office/drawing/2014/main" val="20000"/>
                    </a:ext>
                  </a:extLst>
                </a:gridCol>
                <a:gridCol w="675022">
                  <a:extLst>
                    <a:ext uri="{9D8B030D-6E8A-4147-A177-3AD203B41FA5}">
                      <a16:colId xmlns:a16="http://schemas.microsoft.com/office/drawing/2014/main" val="20001"/>
                    </a:ext>
                  </a:extLst>
                </a:gridCol>
                <a:gridCol w="706436">
                  <a:extLst>
                    <a:ext uri="{9D8B030D-6E8A-4147-A177-3AD203B41FA5}">
                      <a16:colId xmlns:a16="http://schemas.microsoft.com/office/drawing/2014/main" val="20002"/>
                    </a:ext>
                  </a:extLst>
                </a:gridCol>
                <a:gridCol w="756895">
                  <a:extLst>
                    <a:ext uri="{9D8B030D-6E8A-4147-A177-3AD203B41FA5}">
                      <a16:colId xmlns:a16="http://schemas.microsoft.com/office/drawing/2014/main" val="20003"/>
                    </a:ext>
                  </a:extLst>
                </a:gridCol>
                <a:gridCol w="857814">
                  <a:extLst>
                    <a:ext uri="{9D8B030D-6E8A-4147-A177-3AD203B41FA5}">
                      <a16:colId xmlns:a16="http://schemas.microsoft.com/office/drawing/2014/main" val="20004"/>
                    </a:ext>
                  </a:extLst>
                </a:gridCol>
                <a:gridCol w="1240738">
                  <a:extLst>
                    <a:ext uri="{9D8B030D-6E8A-4147-A177-3AD203B41FA5}">
                      <a16:colId xmlns:a16="http://schemas.microsoft.com/office/drawing/2014/main" val="20005"/>
                    </a:ext>
                  </a:extLst>
                </a:gridCol>
              </a:tblGrid>
              <a:tr h="37819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900" dirty="0">
                          <a:solidFill>
                            <a:schemeClr val="tx1"/>
                          </a:solidFill>
                        </a:rPr>
                        <a:t>Debt</a:t>
                      </a:r>
                      <a:r>
                        <a:rPr lang="en-AU" sz="900" baseline="0" dirty="0">
                          <a:solidFill>
                            <a:schemeClr val="tx1"/>
                          </a:solidFill>
                        </a:rPr>
                        <a:t> Facility</a:t>
                      </a:r>
                      <a:endParaRPr lang="en-US" sz="900" dirty="0">
                        <a:solidFill>
                          <a:schemeClr val="tx1"/>
                        </a:solidFill>
                      </a:endParaRPr>
                    </a:p>
                  </a:txBody>
                  <a:tcPr marT="18288" marB="18288" anchor="ctr">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lang="en-AU" sz="900" dirty="0">
                          <a:solidFill>
                            <a:schemeClr val="tx1"/>
                          </a:solidFill>
                          <a:latin typeface="+mn-lt"/>
                          <a:cs typeface="Arial" pitchFamily="34" charset="0"/>
                        </a:rPr>
                        <a:t>Outs. </a:t>
                      </a:r>
                      <a:r>
                        <a:rPr lang="en-US" sz="700" b="0" i="1" dirty="0">
                          <a:solidFill>
                            <a:schemeClr val="tx1"/>
                          </a:solidFill>
                          <a:latin typeface="+mn-lt"/>
                          <a:cs typeface="Arial" pitchFamily="34" charset="0"/>
                        </a:rPr>
                        <a:t>($mm)</a:t>
                      </a:r>
                      <a:endParaRPr lang="en-US" sz="900" dirty="0">
                        <a:solidFill>
                          <a:schemeClr val="tx1"/>
                        </a:solidFill>
                        <a:latin typeface="+mn-lt"/>
                        <a:cs typeface="Arial" pitchFamily="34" charset="0"/>
                      </a:endParaRPr>
                    </a:p>
                  </a:txBody>
                  <a:tcPr marT="18288" marB="18288" anchor="ctr">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lang="en-US" sz="900" dirty="0">
                          <a:solidFill>
                            <a:schemeClr val="tx1"/>
                          </a:solidFill>
                          <a:latin typeface="+mn-lt"/>
                          <a:cs typeface="Arial" pitchFamily="34" charset="0"/>
                        </a:rPr>
                        <a:t>Avail. </a:t>
                      </a:r>
                      <a:r>
                        <a:rPr lang="en-US" sz="700" b="0" i="1" dirty="0">
                          <a:solidFill>
                            <a:schemeClr val="tx1"/>
                          </a:solidFill>
                          <a:latin typeface="+mn-lt"/>
                          <a:cs typeface="Arial" pitchFamily="34" charset="0"/>
                        </a:rPr>
                        <a:t>($mm)</a:t>
                      </a:r>
                      <a:endParaRPr lang="en-US" sz="900" b="0" i="1" dirty="0">
                        <a:solidFill>
                          <a:schemeClr val="tx1"/>
                        </a:solidFill>
                        <a:latin typeface="+mn-lt"/>
                        <a:cs typeface="Arial" pitchFamily="34" charset="0"/>
                      </a:endParaRPr>
                    </a:p>
                  </a:txBody>
                  <a:tcPr marT="18288" marB="18288" anchor="ctr">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lang="en-US" sz="900" dirty="0">
                          <a:solidFill>
                            <a:schemeClr val="tx1"/>
                          </a:solidFill>
                        </a:rPr>
                        <a:t>Maturity</a:t>
                      </a:r>
                    </a:p>
                  </a:txBody>
                  <a:tcPr marT="18288" marB="18288" anchor="ctr">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lang="en-US" sz="900" dirty="0">
                          <a:solidFill>
                            <a:schemeClr val="tx1"/>
                          </a:solidFill>
                        </a:rPr>
                        <a:t>Interest rate</a:t>
                      </a:r>
                    </a:p>
                  </a:txBody>
                  <a:tcPr marT="18288" marB="18288" anchor="ctr">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lang="en-US" sz="900" dirty="0">
                          <a:solidFill>
                            <a:schemeClr val="tx1"/>
                          </a:solidFill>
                        </a:rPr>
                        <a:t>Notes</a:t>
                      </a:r>
                    </a:p>
                  </a:txBody>
                  <a:tcPr marT="18288" marB="18288" anchor="ctr">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0"/>
                  </a:ext>
                </a:extLst>
              </a:tr>
              <a:tr h="1070286">
                <a:tc>
                  <a:txBody>
                    <a:bodyPr/>
                    <a:lstStyle/>
                    <a:p>
                      <a:pPr algn="ctr" rtl="0" fontAlgn="ctr"/>
                      <a:r>
                        <a:rPr lang="en-US" sz="900" b="1" i="0" u="none" strike="noStrike" dirty="0">
                          <a:solidFill>
                            <a:srgbClr val="000000"/>
                          </a:solidFill>
                          <a:effectLst/>
                          <a:latin typeface="Helvetica" panose="020B0604020202020204" pitchFamily="34" charset="0"/>
                        </a:rPr>
                        <a:t>Convertible Senior Unsecured Notes</a:t>
                      </a:r>
                    </a:p>
                  </a:txBody>
                  <a:tcPr marR="0" marT="36000" marB="18288" anchor="ctr">
                    <a:lnT w="6350" cap="flat" cmpd="sng" algn="ctr">
                      <a:solidFill>
                        <a:schemeClr val="tx1"/>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tc>
                  <a:txBody>
                    <a:bodyPr/>
                    <a:lstStyle/>
                    <a:p>
                      <a:pPr algn="ctr" rtl="0" fontAlgn="ctr"/>
                      <a:endParaRPr lang="en-US" sz="900" b="0" i="0" u="none" strike="noStrike" dirty="0">
                        <a:solidFill>
                          <a:srgbClr val="000000"/>
                        </a:solidFill>
                        <a:effectLst/>
                        <a:latin typeface="+mn-lt"/>
                        <a:cs typeface="Arial" pitchFamily="34" charset="0"/>
                      </a:endParaRPr>
                    </a:p>
                  </a:txBody>
                  <a:tcPr marT="36000" marB="18288" anchor="ctr">
                    <a:lnT w="6350" cap="flat" cmpd="sng" algn="ctr">
                      <a:solidFill>
                        <a:schemeClr val="tx1"/>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tc>
                  <a:txBody>
                    <a:bodyPr/>
                    <a:lstStyle/>
                    <a:p>
                      <a:pPr algn="ctr" rtl="0" fontAlgn="ctr"/>
                      <a:endParaRPr lang="en-US" sz="900" b="0" i="0" u="none" strike="noStrike" dirty="0">
                        <a:solidFill>
                          <a:srgbClr val="000000"/>
                        </a:solidFill>
                        <a:effectLst/>
                        <a:latin typeface="+mn-lt"/>
                        <a:cs typeface="Arial" pitchFamily="34" charset="0"/>
                      </a:endParaRPr>
                    </a:p>
                  </a:txBody>
                  <a:tcPr marT="36000" marB="18288" anchor="ctr">
                    <a:lnT w="6350" cap="flat" cmpd="sng" algn="ctr">
                      <a:solidFill>
                        <a:schemeClr val="tx1"/>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tc>
                  <a:txBody>
                    <a:bodyPr/>
                    <a:lstStyle/>
                    <a:p>
                      <a:pPr algn="ctr" rtl="0" fontAlgn="ctr"/>
                      <a:endParaRPr lang="en-US" sz="900" b="0" i="0" u="none" strike="noStrike" dirty="0">
                        <a:solidFill>
                          <a:srgbClr val="000000"/>
                        </a:solidFill>
                        <a:effectLst/>
                        <a:latin typeface="+mn-lt"/>
                      </a:endParaRPr>
                    </a:p>
                  </a:txBody>
                  <a:tcPr marL="0" marR="0" marT="36000" marB="18288" anchor="ctr">
                    <a:lnT w="6350" cap="flat" cmpd="sng" algn="ctr">
                      <a:solidFill>
                        <a:schemeClr val="tx1"/>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tc>
                  <a:txBody>
                    <a:bodyPr/>
                    <a:lstStyle/>
                    <a:p>
                      <a:pPr algn="ctr" rtl="0" fontAlgn="ctr"/>
                      <a:endParaRPr lang="en-US" sz="900" b="0" i="0" u="none" strike="noStrike" dirty="0">
                        <a:solidFill>
                          <a:srgbClr val="000000"/>
                        </a:solidFill>
                        <a:effectLst/>
                        <a:latin typeface="+mn-lt"/>
                      </a:endParaRPr>
                    </a:p>
                  </a:txBody>
                  <a:tcPr marL="0" marR="0" marT="36000" marB="18288" anchor="ctr">
                    <a:lnT w="6350" cap="flat" cmpd="sng" algn="ctr">
                      <a:solidFill>
                        <a:schemeClr val="tx1"/>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900" dirty="0">
                        <a:solidFill>
                          <a:srgbClr val="FF0000"/>
                        </a:solidFill>
                      </a:endParaRPr>
                    </a:p>
                  </a:txBody>
                  <a:tcPr marT="36000" marB="18288" anchor="ctr">
                    <a:lnT w="6350" cap="flat" cmpd="sng" algn="ctr">
                      <a:solidFill>
                        <a:schemeClr val="tx1"/>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extLst>
                  <a:ext uri="{0D108BD9-81ED-4DB2-BD59-A6C34878D82A}">
                    <a16:rowId xmlns:a16="http://schemas.microsoft.com/office/drawing/2014/main" val="10001"/>
                  </a:ext>
                </a:extLst>
              </a:tr>
              <a:tr h="1000928">
                <a:tc>
                  <a:txBody>
                    <a:bodyPr/>
                    <a:lstStyle/>
                    <a:p>
                      <a:pPr algn="ctr" rtl="0" fontAlgn="ctr"/>
                      <a:r>
                        <a:rPr lang="en-US" sz="900" b="1" i="0" u="none" strike="noStrike" dirty="0">
                          <a:solidFill>
                            <a:srgbClr val="000000"/>
                          </a:solidFill>
                          <a:effectLst/>
                          <a:latin typeface="Helvetica" panose="020B0604020202020204" pitchFamily="34" charset="0"/>
                        </a:rPr>
                        <a:t>Revolving</a:t>
                      </a:r>
                      <a:r>
                        <a:rPr lang="en-US" sz="900" b="1" i="0" u="none" strike="noStrike" baseline="0" dirty="0">
                          <a:solidFill>
                            <a:srgbClr val="000000"/>
                          </a:solidFill>
                          <a:effectLst/>
                          <a:latin typeface="Helvetica" panose="020B0604020202020204" pitchFamily="34" charset="0"/>
                        </a:rPr>
                        <a:t> Credit Facility</a:t>
                      </a:r>
                      <a:endParaRPr lang="en-US" sz="900" b="1" i="0" u="none" strike="noStrike" dirty="0">
                        <a:solidFill>
                          <a:srgbClr val="000000"/>
                        </a:solidFill>
                        <a:effectLst/>
                        <a:latin typeface="Helvetica" panose="020B0604020202020204" pitchFamily="34" charset="0"/>
                      </a:endParaRPr>
                    </a:p>
                  </a:txBody>
                  <a:tcPr marR="0" marT="36000" marB="18288" anchor="ctr">
                    <a:lnT w="6350" cap="flat" cmpd="sng" algn="ctr">
                      <a:solidFill>
                        <a:schemeClr val="bg2">
                          <a:lumMod val="9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algn="ctr" defTabSz="914400" rtl="0" eaLnBrk="1" fontAlgn="ctr" latinLnBrk="0" hangingPunct="1"/>
                      <a:endParaRPr lang="en-US" sz="900" b="0" i="0" u="none" strike="noStrike" kern="1200" dirty="0">
                        <a:solidFill>
                          <a:srgbClr val="000000"/>
                        </a:solidFill>
                        <a:effectLst/>
                        <a:latin typeface="+mn-lt"/>
                        <a:ea typeface="+mn-ea"/>
                        <a:cs typeface="Arial" pitchFamily="34" charset="0"/>
                      </a:endParaRPr>
                    </a:p>
                  </a:txBody>
                  <a:tcPr marT="36000" marB="18288" anchor="ctr">
                    <a:lnT w="6350" cap="flat" cmpd="sng" algn="ctr">
                      <a:solidFill>
                        <a:schemeClr val="bg2">
                          <a:lumMod val="9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algn="ctr" defTabSz="914400" rtl="0" eaLnBrk="1" fontAlgn="ctr" latinLnBrk="0" hangingPunct="1"/>
                      <a:endParaRPr lang="en-US" sz="900" b="0" i="0" u="none" strike="noStrike" kern="1200" dirty="0">
                        <a:solidFill>
                          <a:srgbClr val="000000"/>
                        </a:solidFill>
                        <a:effectLst/>
                        <a:latin typeface="+mn-lt"/>
                        <a:ea typeface="+mn-ea"/>
                        <a:cs typeface="Arial" pitchFamily="34" charset="0"/>
                      </a:endParaRPr>
                    </a:p>
                  </a:txBody>
                  <a:tcPr marT="36000" marB="18288" anchor="ctr">
                    <a:lnT w="6350" cap="flat" cmpd="sng" algn="ctr">
                      <a:solidFill>
                        <a:schemeClr val="bg2">
                          <a:lumMod val="9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rtl="0" fontAlgn="ctr"/>
                      <a:endParaRPr lang="en-US" sz="900" b="0" i="0" u="none" strike="noStrike" dirty="0">
                        <a:solidFill>
                          <a:srgbClr val="000000"/>
                        </a:solidFill>
                        <a:effectLst/>
                        <a:latin typeface="+mn-lt"/>
                      </a:endParaRPr>
                    </a:p>
                  </a:txBody>
                  <a:tcPr marL="0" marR="0" marT="36000" marB="18288" anchor="ctr">
                    <a:lnT w="6350" cap="flat" cmpd="sng" algn="ctr">
                      <a:solidFill>
                        <a:schemeClr val="bg2">
                          <a:lumMod val="9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rtl="0" fontAlgn="ctr"/>
                      <a:endParaRPr lang="en-US" sz="900" b="0" i="0" u="none" strike="noStrike" dirty="0">
                        <a:solidFill>
                          <a:srgbClr val="000000"/>
                        </a:solidFill>
                        <a:effectLst/>
                        <a:latin typeface="+mn-lt"/>
                      </a:endParaRPr>
                    </a:p>
                  </a:txBody>
                  <a:tcPr marL="0" marR="0" marT="36000" marB="18288" anchor="ctr">
                    <a:lnT w="6350" cap="flat" cmpd="sng" algn="ctr">
                      <a:solidFill>
                        <a:schemeClr val="bg2">
                          <a:lumMod val="9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900" baseline="0" dirty="0"/>
                    </a:p>
                  </a:txBody>
                  <a:tcPr marT="36000" marB="18288" anchor="ctr">
                    <a:lnT w="6350" cap="flat" cmpd="sng" algn="ctr">
                      <a:solidFill>
                        <a:schemeClr val="bg2">
                          <a:lumMod val="9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12" name="TextBox 11"/>
          <p:cNvSpPr txBox="1"/>
          <p:nvPr/>
        </p:nvSpPr>
        <p:spPr>
          <a:xfrm>
            <a:off x="403200" y="1220881"/>
            <a:ext cx="10273760" cy="278538"/>
          </a:xfrm>
          <a:prstGeom prst="rect">
            <a:avLst/>
          </a:prstGeom>
          <a:solidFill>
            <a:srgbClr val="132E57"/>
          </a:solidFill>
          <a:ln>
            <a:noFill/>
            <a:prstDash val="dash"/>
          </a:ln>
        </p:spPr>
        <p:txBody>
          <a:bodyPr wrap="square" lIns="90000" tIns="45720" bIns="45720" rtlCol="0" anchor="ctr" anchorCtr="0">
            <a:spAutoFit/>
          </a:bodyPr>
          <a:lstStyle/>
          <a:p>
            <a:pPr defTabSz="663558" eaLnBrk="0" hangingPunct="0">
              <a:lnSpc>
                <a:spcPct val="110000"/>
              </a:lnSpc>
              <a:spcAft>
                <a:spcPts val="100"/>
              </a:spcAft>
              <a:buClr>
                <a:srgbClr val="003399"/>
              </a:buClr>
              <a:defRPr/>
            </a:pPr>
            <a:r>
              <a:rPr lang="en-US" sz="1100" b="1" dirty="0">
                <a:solidFill>
                  <a:schemeClr val="bg1"/>
                </a:solidFill>
              </a:rPr>
              <a:t>(What is the overarching theme? If your client takes away only one sentence from this slide, what should it be?)</a:t>
            </a:r>
            <a:endParaRPr lang="en-AU" sz="1100" b="1" dirty="0">
              <a:solidFill>
                <a:schemeClr val="bg1"/>
              </a:solidFill>
            </a:endParaRPr>
          </a:p>
        </p:txBody>
      </p:sp>
      <p:sp>
        <p:nvSpPr>
          <p:cNvPr id="16" name="Title 15">
            <a:extLst>
              <a:ext uri="{FF2B5EF4-FFF2-40B4-BE49-F238E27FC236}">
                <a16:creationId xmlns:a16="http://schemas.microsoft.com/office/drawing/2014/main" id="{34AF4697-CEA4-4DD7-BAFD-A5B9910F7B11}"/>
              </a:ext>
            </a:extLst>
          </p:cNvPr>
          <p:cNvSpPr>
            <a:spLocks noGrp="1"/>
          </p:cNvSpPr>
          <p:nvPr>
            <p:ph type="title"/>
          </p:nvPr>
        </p:nvSpPr>
        <p:spPr/>
        <p:txBody>
          <a:bodyPr>
            <a:normAutofit/>
          </a:bodyPr>
          <a:lstStyle/>
          <a:p>
            <a:r>
              <a:rPr lang="en-CA" dirty="0"/>
              <a:t>Liquidity Analysis</a:t>
            </a:r>
          </a:p>
        </p:txBody>
      </p:sp>
      <p:graphicFrame>
        <p:nvGraphicFramePr>
          <p:cNvPr id="5" name="Table 4">
            <a:extLst>
              <a:ext uri="{FF2B5EF4-FFF2-40B4-BE49-F238E27FC236}">
                <a16:creationId xmlns:a16="http://schemas.microsoft.com/office/drawing/2014/main" id="{734E301E-84D5-324C-9C65-DC954012D795}"/>
              </a:ext>
            </a:extLst>
          </p:cNvPr>
          <p:cNvGraphicFramePr>
            <a:graphicFrameLocks noGrp="1"/>
          </p:cNvGraphicFramePr>
          <p:nvPr>
            <p:extLst>
              <p:ext uri="{D42A27DB-BD31-4B8C-83A1-F6EECF244321}">
                <p14:modId xmlns:p14="http://schemas.microsoft.com/office/powerpoint/2010/main" val="3650724905"/>
              </p:ext>
            </p:extLst>
          </p:nvPr>
        </p:nvGraphicFramePr>
        <p:xfrm>
          <a:off x="403199" y="2691470"/>
          <a:ext cx="10273761" cy="793864"/>
        </p:xfrm>
        <a:graphic>
          <a:graphicData uri="http://schemas.openxmlformats.org/drawingml/2006/table">
            <a:tbl>
              <a:tblPr/>
              <a:tblGrid>
                <a:gridCol w="2303817">
                  <a:extLst>
                    <a:ext uri="{9D8B030D-6E8A-4147-A177-3AD203B41FA5}">
                      <a16:colId xmlns:a16="http://schemas.microsoft.com/office/drawing/2014/main" val="119408143"/>
                    </a:ext>
                  </a:extLst>
                </a:gridCol>
                <a:gridCol w="664162">
                  <a:extLst>
                    <a:ext uri="{9D8B030D-6E8A-4147-A177-3AD203B41FA5}">
                      <a16:colId xmlns:a16="http://schemas.microsoft.com/office/drawing/2014/main" val="1315470352"/>
                    </a:ext>
                  </a:extLst>
                </a:gridCol>
                <a:gridCol w="664162">
                  <a:extLst>
                    <a:ext uri="{9D8B030D-6E8A-4147-A177-3AD203B41FA5}">
                      <a16:colId xmlns:a16="http://schemas.microsoft.com/office/drawing/2014/main" val="993440154"/>
                    </a:ext>
                  </a:extLst>
                </a:gridCol>
                <a:gridCol w="664162">
                  <a:extLst>
                    <a:ext uri="{9D8B030D-6E8A-4147-A177-3AD203B41FA5}">
                      <a16:colId xmlns:a16="http://schemas.microsoft.com/office/drawing/2014/main" val="1550239247"/>
                    </a:ext>
                  </a:extLst>
                </a:gridCol>
                <a:gridCol w="664162">
                  <a:extLst>
                    <a:ext uri="{9D8B030D-6E8A-4147-A177-3AD203B41FA5}">
                      <a16:colId xmlns:a16="http://schemas.microsoft.com/office/drawing/2014/main" val="2024767015"/>
                    </a:ext>
                  </a:extLst>
                </a:gridCol>
                <a:gridCol w="664162">
                  <a:extLst>
                    <a:ext uri="{9D8B030D-6E8A-4147-A177-3AD203B41FA5}">
                      <a16:colId xmlns:a16="http://schemas.microsoft.com/office/drawing/2014/main" val="1458337757"/>
                    </a:ext>
                  </a:extLst>
                </a:gridCol>
                <a:gridCol w="664162">
                  <a:extLst>
                    <a:ext uri="{9D8B030D-6E8A-4147-A177-3AD203B41FA5}">
                      <a16:colId xmlns:a16="http://schemas.microsoft.com/office/drawing/2014/main" val="1783572890"/>
                    </a:ext>
                  </a:extLst>
                </a:gridCol>
                <a:gridCol w="664162">
                  <a:extLst>
                    <a:ext uri="{9D8B030D-6E8A-4147-A177-3AD203B41FA5}">
                      <a16:colId xmlns:a16="http://schemas.microsoft.com/office/drawing/2014/main" val="1908112758"/>
                    </a:ext>
                  </a:extLst>
                </a:gridCol>
                <a:gridCol w="664162">
                  <a:extLst>
                    <a:ext uri="{9D8B030D-6E8A-4147-A177-3AD203B41FA5}">
                      <a16:colId xmlns:a16="http://schemas.microsoft.com/office/drawing/2014/main" val="3296447806"/>
                    </a:ext>
                  </a:extLst>
                </a:gridCol>
                <a:gridCol w="664162">
                  <a:extLst>
                    <a:ext uri="{9D8B030D-6E8A-4147-A177-3AD203B41FA5}">
                      <a16:colId xmlns:a16="http://schemas.microsoft.com/office/drawing/2014/main" val="2597589361"/>
                    </a:ext>
                  </a:extLst>
                </a:gridCol>
                <a:gridCol w="664162">
                  <a:extLst>
                    <a:ext uri="{9D8B030D-6E8A-4147-A177-3AD203B41FA5}">
                      <a16:colId xmlns:a16="http://schemas.microsoft.com/office/drawing/2014/main" val="770169646"/>
                    </a:ext>
                  </a:extLst>
                </a:gridCol>
                <a:gridCol w="664162">
                  <a:extLst>
                    <a:ext uri="{9D8B030D-6E8A-4147-A177-3AD203B41FA5}">
                      <a16:colId xmlns:a16="http://schemas.microsoft.com/office/drawing/2014/main" val="3195150259"/>
                    </a:ext>
                  </a:extLst>
                </a:gridCol>
                <a:gridCol w="664162">
                  <a:extLst>
                    <a:ext uri="{9D8B030D-6E8A-4147-A177-3AD203B41FA5}">
                      <a16:colId xmlns:a16="http://schemas.microsoft.com/office/drawing/2014/main" val="3734961698"/>
                    </a:ext>
                  </a:extLst>
                </a:gridCol>
              </a:tblGrid>
              <a:tr h="138996">
                <a:tc>
                  <a:txBody>
                    <a:bodyPr/>
                    <a:lstStyle/>
                    <a:p>
                      <a:pPr algn="l" fontAlgn="b"/>
                      <a:r>
                        <a:rPr lang="en-US" sz="700" b="0" i="1" u="none" strike="noStrike" dirty="0">
                          <a:solidFill>
                            <a:srgbClr val="FFFFFF"/>
                          </a:solidFill>
                          <a:effectLst/>
                          <a:latin typeface="Open Sans Light" panose="020B0606030504020204" pitchFamily="34" charset="0"/>
                        </a:rPr>
                        <a:t>(in millions of U.S. dollars)</a:t>
                      </a:r>
                    </a:p>
                  </a:txBody>
                  <a:tcPr marL="7966" marR="7966" marT="7966"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132E57"/>
                    </a:solidFill>
                  </a:tcPr>
                </a:tc>
                <a:tc>
                  <a:txBody>
                    <a:bodyPr/>
                    <a:lstStyle/>
                    <a:p>
                      <a:pPr algn="ctr" fontAlgn="b"/>
                      <a:r>
                        <a:rPr lang="en-US" sz="1000" b="1" i="0" u="none" strike="noStrike" dirty="0">
                          <a:solidFill>
                            <a:srgbClr val="FFFFFF"/>
                          </a:solidFill>
                          <a:effectLst/>
                          <a:latin typeface="Open Sans Light" panose="020B0606030504020204" pitchFamily="34" charset="0"/>
                        </a:rPr>
                        <a:t>2014</a:t>
                      </a:r>
                    </a:p>
                  </a:txBody>
                  <a:tcPr marL="7966" marR="7966" marT="7966"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132E57"/>
                    </a:solidFill>
                  </a:tcPr>
                </a:tc>
                <a:tc>
                  <a:txBody>
                    <a:bodyPr/>
                    <a:lstStyle/>
                    <a:p>
                      <a:pPr algn="ctr" fontAlgn="b"/>
                      <a:r>
                        <a:rPr lang="en-US" sz="1000" b="1" i="0" u="none" strike="noStrike" dirty="0">
                          <a:solidFill>
                            <a:srgbClr val="FFFFFF"/>
                          </a:solidFill>
                          <a:effectLst/>
                          <a:latin typeface="Open Sans Light" panose="020B0606030504020204" pitchFamily="34" charset="0"/>
                        </a:rPr>
                        <a:t>2015</a:t>
                      </a:r>
                    </a:p>
                  </a:txBody>
                  <a:tcPr marL="7966" marR="7966" marT="7966"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132E57"/>
                    </a:solidFill>
                  </a:tcPr>
                </a:tc>
                <a:tc>
                  <a:txBody>
                    <a:bodyPr/>
                    <a:lstStyle/>
                    <a:p>
                      <a:pPr algn="ctr" fontAlgn="b"/>
                      <a:r>
                        <a:rPr lang="en-US" sz="1000" b="1" i="0" u="none" strike="noStrike" dirty="0">
                          <a:solidFill>
                            <a:srgbClr val="FFFFFF"/>
                          </a:solidFill>
                          <a:effectLst/>
                          <a:latin typeface="Open Sans Light" panose="020B0606030504020204" pitchFamily="34" charset="0"/>
                        </a:rPr>
                        <a:t>2016</a:t>
                      </a:r>
                    </a:p>
                  </a:txBody>
                  <a:tcPr marL="7966" marR="7966" marT="7966"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132E57"/>
                    </a:solidFill>
                  </a:tcPr>
                </a:tc>
                <a:tc>
                  <a:txBody>
                    <a:bodyPr/>
                    <a:lstStyle/>
                    <a:p>
                      <a:pPr algn="ctr" fontAlgn="b"/>
                      <a:r>
                        <a:rPr lang="en-US" sz="1000" b="1" i="0" u="none" strike="noStrike">
                          <a:solidFill>
                            <a:srgbClr val="FFFFFF"/>
                          </a:solidFill>
                          <a:effectLst/>
                          <a:latin typeface="Open Sans Light" panose="020B0606030504020204" pitchFamily="34" charset="0"/>
                        </a:rPr>
                        <a:t>2017E</a:t>
                      </a:r>
                    </a:p>
                  </a:txBody>
                  <a:tcPr marL="7966" marR="7966" marT="7966"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132E57"/>
                    </a:solidFill>
                  </a:tcPr>
                </a:tc>
                <a:tc>
                  <a:txBody>
                    <a:bodyPr/>
                    <a:lstStyle/>
                    <a:p>
                      <a:pPr algn="ctr" fontAlgn="b"/>
                      <a:r>
                        <a:rPr lang="en-US" sz="1000" b="1" i="0" u="none" strike="noStrike">
                          <a:solidFill>
                            <a:srgbClr val="FFFFFF"/>
                          </a:solidFill>
                          <a:effectLst/>
                          <a:latin typeface="Open Sans Light" panose="020B0606030504020204" pitchFamily="34" charset="0"/>
                        </a:rPr>
                        <a:t>2018E</a:t>
                      </a:r>
                    </a:p>
                  </a:txBody>
                  <a:tcPr marL="7966" marR="7966" marT="7966"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132E57"/>
                    </a:solidFill>
                  </a:tcPr>
                </a:tc>
                <a:tc>
                  <a:txBody>
                    <a:bodyPr/>
                    <a:lstStyle/>
                    <a:p>
                      <a:pPr algn="ctr" fontAlgn="b"/>
                      <a:r>
                        <a:rPr lang="en-US" sz="1000" b="1" i="0" u="none" strike="noStrike">
                          <a:solidFill>
                            <a:srgbClr val="FFFFFF"/>
                          </a:solidFill>
                          <a:effectLst/>
                          <a:latin typeface="Open Sans Light" panose="020B0606030504020204" pitchFamily="34" charset="0"/>
                        </a:rPr>
                        <a:t>2019E</a:t>
                      </a:r>
                    </a:p>
                  </a:txBody>
                  <a:tcPr marL="7966" marR="7966" marT="7966"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132E57"/>
                    </a:solidFill>
                  </a:tcPr>
                </a:tc>
                <a:tc>
                  <a:txBody>
                    <a:bodyPr/>
                    <a:lstStyle/>
                    <a:p>
                      <a:pPr algn="ctr" fontAlgn="b"/>
                      <a:r>
                        <a:rPr lang="en-US" sz="1000" b="1" i="0" u="none" strike="noStrike">
                          <a:solidFill>
                            <a:srgbClr val="FFFFFF"/>
                          </a:solidFill>
                          <a:effectLst/>
                          <a:latin typeface="Open Sans Light" panose="020B0606030504020204" pitchFamily="34" charset="0"/>
                        </a:rPr>
                        <a:t>2020E</a:t>
                      </a:r>
                    </a:p>
                  </a:txBody>
                  <a:tcPr marL="7966" marR="7966" marT="7966"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132E57"/>
                    </a:solidFill>
                  </a:tcPr>
                </a:tc>
                <a:tc>
                  <a:txBody>
                    <a:bodyPr/>
                    <a:lstStyle/>
                    <a:p>
                      <a:pPr algn="ctr" fontAlgn="b"/>
                      <a:r>
                        <a:rPr lang="en-US" sz="1000" b="1" i="0" u="none" strike="noStrike">
                          <a:solidFill>
                            <a:srgbClr val="FFFFFF"/>
                          </a:solidFill>
                          <a:effectLst/>
                          <a:latin typeface="Open Sans Light" panose="020B0606030504020204" pitchFamily="34" charset="0"/>
                        </a:rPr>
                        <a:t>2021E</a:t>
                      </a:r>
                    </a:p>
                  </a:txBody>
                  <a:tcPr marL="7966" marR="7966" marT="7966"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132E57"/>
                    </a:solidFill>
                  </a:tcPr>
                </a:tc>
                <a:tc>
                  <a:txBody>
                    <a:bodyPr/>
                    <a:lstStyle/>
                    <a:p>
                      <a:pPr algn="ctr" fontAlgn="b"/>
                      <a:r>
                        <a:rPr lang="en-US" sz="1000" b="1" i="0" u="none" strike="noStrike">
                          <a:solidFill>
                            <a:srgbClr val="FFFFFF"/>
                          </a:solidFill>
                          <a:effectLst/>
                          <a:latin typeface="Open Sans Light" panose="020B0606030504020204" pitchFamily="34" charset="0"/>
                        </a:rPr>
                        <a:t>2022E</a:t>
                      </a:r>
                    </a:p>
                  </a:txBody>
                  <a:tcPr marL="7966" marR="7966" marT="7966"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132E57"/>
                    </a:solidFill>
                  </a:tcPr>
                </a:tc>
                <a:tc>
                  <a:txBody>
                    <a:bodyPr/>
                    <a:lstStyle/>
                    <a:p>
                      <a:pPr algn="ctr" fontAlgn="b"/>
                      <a:r>
                        <a:rPr lang="en-US" sz="1000" b="1" i="0" u="none" strike="noStrike">
                          <a:solidFill>
                            <a:srgbClr val="FFFFFF"/>
                          </a:solidFill>
                          <a:effectLst/>
                          <a:latin typeface="Open Sans Light" panose="020B0606030504020204" pitchFamily="34" charset="0"/>
                        </a:rPr>
                        <a:t>2023E</a:t>
                      </a:r>
                    </a:p>
                  </a:txBody>
                  <a:tcPr marL="7966" marR="7966" marT="7966"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132E57"/>
                    </a:solidFill>
                  </a:tcPr>
                </a:tc>
                <a:tc>
                  <a:txBody>
                    <a:bodyPr/>
                    <a:lstStyle/>
                    <a:p>
                      <a:pPr algn="ctr" fontAlgn="b"/>
                      <a:r>
                        <a:rPr lang="en-US" sz="1000" b="1" i="0" u="none" strike="noStrike">
                          <a:solidFill>
                            <a:srgbClr val="FFFFFF"/>
                          </a:solidFill>
                          <a:effectLst/>
                          <a:latin typeface="Open Sans Light" panose="020B0606030504020204" pitchFamily="34" charset="0"/>
                        </a:rPr>
                        <a:t>2024E</a:t>
                      </a:r>
                    </a:p>
                  </a:txBody>
                  <a:tcPr marL="7966" marR="7966" marT="7966"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132E57"/>
                    </a:solidFill>
                  </a:tcPr>
                </a:tc>
                <a:tc>
                  <a:txBody>
                    <a:bodyPr/>
                    <a:lstStyle/>
                    <a:p>
                      <a:pPr algn="ctr" fontAlgn="b"/>
                      <a:r>
                        <a:rPr lang="en-US" sz="1000" b="1" i="0" u="none" strike="noStrike">
                          <a:solidFill>
                            <a:srgbClr val="FFFFFF"/>
                          </a:solidFill>
                          <a:effectLst/>
                          <a:latin typeface="Open Sans Light" panose="020B0606030504020204" pitchFamily="34" charset="0"/>
                        </a:rPr>
                        <a:t>2025E</a:t>
                      </a:r>
                    </a:p>
                  </a:txBody>
                  <a:tcPr marL="7966" marR="7966" marT="7966"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132E57"/>
                    </a:solidFill>
                  </a:tcPr>
                </a:tc>
                <a:extLst>
                  <a:ext uri="{0D108BD9-81ED-4DB2-BD59-A6C34878D82A}">
                    <a16:rowId xmlns:a16="http://schemas.microsoft.com/office/drawing/2014/main" val="1951191037"/>
                  </a:ext>
                </a:extLst>
              </a:tr>
              <a:tr h="138996">
                <a:tc>
                  <a:txBody>
                    <a:bodyPr/>
                    <a:lstStyle/>
                    <a:p>
                      <a:pPr algn="l" fontAlgn="b"/>
                      <a:r>
                        <a:rPr lang="en-US" sz="1000" b="0" i="0" u="none" strike="noStrike" dirty="0">
                          <a:solidFill>
                            <a:srgbClr val="132E57"/>
                          </a:solidFill>
                          <a:effectLst/>
                          <a:latin typeface="Open Sans Light" panose="020B0606030504020204" pitchFamily="34" charset="0"/>
                        </a:rPr>
                        <a:t>Historical &amp; Forecasted PP&amp;E Capex</a:t>
                      </a:r>
                    </a:p>
                  </a:txBody>
                  <a:tcPr marL="71697" marR="7966" marT="7966"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l" fontAlgn="b"/>
                      <a:r>
                        <a:rPr lang="en-US" sz="1000" b="0" i="0" u="none" strike="noStrike">
                          <a:solidFill>
                            <a:srgbClr val="132E57"/>
                          </a:solidFill>
                          <a:effectLst/>
                          <a:latin typeface="Open Sans Light" panose="020B0606030504020204" pitchFamily="34" charset="0"/>
                        </a:rPr>
                        <a:t>           50.0 </a:t>
                      </a:r>
                    </a:p>
                  </a:txBody>
                  <a:tcPr marL="7966" marR="7966" marT="7966"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l" fontAlgn="b"/>
                      <a:r>
                        <a:rPr lang="en-US" sz="1000" b="0" i="0" u="none" strike="noStrike" dirty="0">
                          <a:solidFill>
                            <a:srgbClr val="132E57"/>
                          </a:solidFill>
                          <a:effectLst/>
                          <a:latin typeface="Open Sans Light" panose="020B0606030504020204" pitchFamily="34" charset="0"/>
                        </a:rPr>
                        <a:t>           50.0 </a:t>
                      </a:r>
                    </a:p>
                  </a:txBody>
                  <a:tcPr marL="7966" marR="7966" marT="7966"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l" fontAlgn="b"/>
                      <a:r>
                        <a:rPr lang="en-US" sz="1000" b="0" i="0" u="none" strike="noStrike">
                          <a:solidFill>
                            <a:srgbClr val="132E57"/>
                          </a:solidFill>
                          <a:effectLst/>
                          <a:latin typeface="Open Sans Light" panose="020B0606030504020204" pitchFamily="34" charset="0"/>
                        </a:rPr>
                        <a:t>           60.0 </a:t>
                      </a:r>
                    </a:p>
                  </a:txBody>
                  <a:tcPr marL="7966" marR="7966" marT="7966"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l" fontAlgn="b"/>
                      <a:r>
                        <a:rPr lang="en-US" sz="1000" b="0" i="0" u="none" strike="noStrike">
                          <a:solidFill>
                            <a:srgbClr val="132E57"/>
                          </a:solidFill>
                          <a:effectLst/>
                          <a:latin typeface="Open Sans Light" panose="020B0606030504020204" pitchFamily="34" charset="0"/>
                        </a:rPr>
                        <a:t>           80.0 </a:t>
                      </a:r>
                    </a:p>
                  </a:txBody>
                  <a:tcPr marL="7966" marR="7966" marT="7966"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8EEF4"/>
                    </a:solidFill>
                  </a:tcPr>
                </a:tc>
                <a:tc>
                  <a:txBody>
                    <a:bodyPr/>
                    <a:lstStyle/>
                    <a:p>
                      <a:pPr algn="l" fontAlgn="b"/>
                      <a:r>
                        <a:rPr lang="en-US" sz="1000" b="0" i="0" u="none" strike="noStrike">
                          <a:solidFill>
                            <a:srgbClr val="132E57"/>
                          </a:solidFill>
                          <a:effectLst/>
                          <a:latin typeface="Open Sans Light" panose="020B0606030504020204" pitchFamily="34" charset="0"/>
                        </a:rPr>
                        <a:t>         100.0 </a:t>
                      </a:r>
                    </a:p>
                  </a:txBody>
                  <a:tcPr marL="7966" marR="7966" marT="7966"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8EEF4"/>
                    </a:solidFill>
                  </a:tcPr>
                </a:tc>
                <a:tc>
                  <a:txBody>
                    <a:bodyPr/>
                    <a:lstStyle/>
                    <a:p>
                      <a:pPr algn="l" fontAlgn="b"/>
                      <a:r>
                        <a:rPr lang="en-US" sz="1000" b="0" i="0" u="none" strike="noStrike">
                          <a:solidFill>
                            <a:srgbClr val="132E57"/>
                          </a:solidFill>
                          <a:effectLst/>
                          <a:latin typeface="Open Sans Light" panose="020B0606030504020204" pitchFamily="34" charset="0"/>
                        </a:rPr>
                        <a:t>           95.0 </a:t>
                      </a:r>
                    </a:p>
                  </a:txBody>
                  <a:tcPr marL="7966" marR="7966" marT="7966"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8EEF4"/>
                    </a:solidFill>
                  </a:tcPr>
                </a:tc>
                <a:tc>
                  <a:txBody>
                    <a:bodyPr/>
                    <a:lstStyle/>
                    <a:p>
                      <a:pPr algn="l" fontAlgn="b"/>
                      <a:r>
                        <a:rPr lang="en-US" sz="1000" b="0" i="0" u="none" strike="noStrike">
                          <a:solidFill>
                            <a:srgbClr val="132E57"/>
                          </a:solidFill>
                          <a:effectLst/>
                          <a:latin typeface="Open Sans Light" panose="020B0606030504020204" pitchFamily="34" charset="0"/>
                        </a:rPr>
                        <a:t>           90.0 </a:t>
                      </a:r>
                    </a:p>
                  </a:txBody>
                  <a:tcPr marL="7966" marR="7966" marT="7966"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8EEF4"/>
                    </a:solidFill>
                  </a:tcPr>
                </a:tc>
                <a:tc>
                  <a:txBody>
                    <a:bodyPr/>
                    <a:lstStyle/>
                    <a:p>
                      <a:pPr algn="l" fontAlgn="b"/>
                      <a:r>
                        <a:rPr lang="en-US" sz="1000" b="0" i="0" u="none" strike="noStrike">
                          <a:solidFill>
                            <a:srgbClr val="132E57"/>
                          </a:solidFill>
                          <a:effectLst/>
                          <a:latin typeface="Open Sans Light" panose="020B0606030504020204" pitchFamily="34" charset="0"/>
                        </a:rPr>
                        <a:t>           85.0 </a:t>
                      </a:r>
                    </a:p>
                  </a:txBody>
                  <a:tcPr marL="7966" marR="7966" marT="7966"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8EEF4"/>
                    </a:solidFill>
                  </a:tcPr>
                </a:tc>
                <a:tc>
                  <a:txBody>
                    <a:bodyPr/>
                    <a:lstStyle/>
                    <a:p>
                      <a:pPr algn="l" fontAlgn="b"/>
                      <a:r>
                        <a:rPr lang="en-US" sz="1000" b="0" i="0" u="none" strike="noStrike">
                          <a:solidFill>
                            <a:srgbClr val="132E57"/>
                          </a:solidFill>
                          <a:effectLst/>
                          <a:latin typeface="Open Sans Light" panose="020B0606030504020204" pitchFamily="34" charset="0"/>
                        </a:rPr>
                        <a:t>           80.0 </a:t>
                      </a:r>
                    </a:p>
                  </a:txBody>
                  <a:tcPr marL="7966" marR="7966" marT="7966"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8EEF4"/>
                    </a:solidFill>
                  </a:tcPr>
                </a:tc>
                <a:tc>
                  <a:txBody>
                    <a:bodyPr/>
                    <a:lstStyle/>
                    <a:p>
                      <a:pPr algn="l" fontAlgn="b"/>
                      <a:r>
                        <a:rPr lang="en-US" sz="1000" b="0" i="0" u="none" strike="noStrike">
                          <a:solidFill>
                            <a:srgbClr val="132E57"/>
                          </a:solidFill>
                          <a:effectLst/>
                          <a:latin typeface="Open Sans Light" panose="020B0606030504020204" pitchFamily="34" charset="0"/>
                        </a:rPr>
                        <a:t>           75.0 </a:t>
                      </a:r>
                    </a:p>
                  </a:txBody>
                  <a:tcPr marL="7966" marR="7966" marT="7966"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8EEF4"/>
                    </a:solidFill>
                  </a:tcPr>
                </a:tc>
                <a:tc>
                  <a:txBody>
                    <a:bodyPr/>
                    <a:lstStyle/>
                    <a:p>
                      <a:pPr algn="l" fontAlgn="b"/>
                      <a:r>
                        <a:rPr lang="en-US" sz="1000" b="0" i="0" u="none" strike="noStrike">
                          <a:solidFill>
                            <a:srgbClr val="132E57"/>
                          </a:solidFill>
                          <a:effectLst/>
                          <a:latin typeface="Open Sans Light" panose="020B0606030504020204" pitchFamily="34" charset="0"/>
                        </a:rPr>
                        <a:t>           70.0 </a:t>
                      </a:r>
                    </a:p>
                  </a:txBody>
                  <a:tcPr marL="7966" marR="7966" marT="7966"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8EEF4"/>
                    </a:solidFill>
                  </a:tcPr>
                </a:tc>
                <a:tc>
                  <a:txBody>
                    <a:bodyPr/>
                    <a:lstStyle/>
                    <a:p>
                      <a:pPr algn="l" fontAlgn="b"/>
                      <a:r>
                        <a:rPr lang="en-US" sz="1000" b="0" i="0" u="none" strike="noStrike">
                          <a:solidFill>
                            <a:srgbClr val="132E57"/>
                          </a:solidFill>
                          <a:effectLst/>
                          <a:latin typeface="Open Sans Light" panose="020B0606030504020204" pitchFamily="34" charset="0"/>
                        </a:rPr>
                        <a:t>           70.0 </a:t>
                      </a:r>
                    </a:p>
                  </a:txBody>
                  <a:tcPr marL="7966" marR="7966" marT="7966"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8EEF4"/>
                    </a:solidFill>
                  </a:tcPr>
                </a:tc>
                <a:extLst>
                  <a:ext uri="{0D108BD9-81ED-4DB2-BD59-A6C34878D82A}">
                    <a16:rowId xmlns:a16="http://schemas.microsoft.com/office/drawing/2014/main" val="2417902287"/>
                  </a:ext>
                </a:extLst>
              </a:tr>
              <a:tr h="138996">
                <a:tc>
                  <a:txBody>
                    <a:bodyPr/>
                    <a:lstStyle/>
                    <a:p>
                      <a:pPr algn="l" fontAlgn="b"/>
                      <a:r>
                        <a:rPr lang="en-US" sz="1000" b="0" i="0" u="none" strike="noStrike" dirty="0">
                          <a:solidFill>
                            <a:srgbClr val="132E57"/>
                          </a:solidFill>
                          <a:effectLst/>
                          <a:latin typeface="Open Sans Light" panose="020B0606030504020204" pitchFamily="34" charset="0"/>
                        </a:rPr>
                        <a:t>Historical &amp; Forecasted Intangibles Capex</a:t>
                      </a:r>
                    </a:p>
                  </a:txBody>
                  <a:tcPr marL="71697" marR="7966" marT="7966"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FF"/>
                    </a:solidFill>
                  </a:tcPr>
                </a:tc>
                <a:tc>
                  <a:txBody>
                    <a:bodyPr/>
                    <a:lstStyle/>
                    <a:p>
                      <a:pPr algn="l" fontAlgn="b"/>
                      <a:r>
                        <a:rPr lang="en-US" sz="1000" b="0" i="0" u="none" strike="noStrike">
                          <a:solidFill>
                            <a:srgbClr val="132E57"/>
                          </a:solidFill>
                          <a:effectLst/>
                          <a:latin typeface="Open Sans Light" panose="020B0606030504020204" pitchFamily="34" charset="0"/>
                        </a:rPr>
                        <a:t>         200.0 </a:t>
                      </a:r>
                    </a:p>
                  </a:txBody>
                  <a:tcPr marL="7966" marR="7966" marT="7966"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FF"/>
                    </a:solidFill>
                  </a:tcPr>
                </a:tc>
                <a:tc>
                  <a:txBody>
                    <a:bodyPr/>
                    <a:lstStyle/>
                    <a:p>
                      <a:pPr algn="l" fontAlgn="b"/>
                      <a:r>
                        <a:rPr lang="en-US" sz="1000" b="0" i="0" u="none" strike="noStrike">
                          <a:solidFill>
                            <a:srgbClr val="132E57"/>
                          </a:solidFill>
                          <a:effectLst/>
                          <a:latin typeface="Open Sans Light" panose="020B0606030504020204" pitchFamily="34" charset="0"/>
                        </a:rPr>
                        <a:t>         150.0 </a:t>
                      </a:r>
                    </a:p>
                  </a:txBody>
                  <a:tcPr marL="7966" marR="7966" marT="7966"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FF"/>
                    </a:solidFill>
                  </a:tcPr>
                </a:tc>
                <a:tc>
                  <a:txBody>
                    <a:bodyPr/>
                    <a:lstStyle/>
                    <a:p>
                      <a:pPr algn="l" fontAlgn="b"/>
                      <a:r>
                        <a:rPr lang="en-US" sz="1000" b="0" i="0" u="none" strike="noStrike">
                          <a:solidFill>
                            <a:srgbClr val="132E57"/>
                          </a:solidFill>
                          <a:effectLst/>
                          <a:latin typeface="Open Sans Light" panose="020B0606030504020204" pitchFamily="34" charset="0"/>
                        </a:rPr>
                        <a:t>         130.0 </a:t>
                      </a:r>
                    </a:p>
                  </a:txBody>
                  <a:tcPr marL="7966" marR="7966" marT="7966"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FF"/>
                    </a:solidFill>
                  </a:tcPr>
                </a:tc>
                <a:tc>
                  <a:txBody>
                    <a:bodyPr/>
                    <a:lstStyle/>
                    <a:p>
                      <a:pPr algn="l" fontAlgn="b"/>
                      <a:r>
                        <a:rPr lang="en-US" sz="1000" b="0" i="0" u="none" strike="noStrike">
                          <a:solidFill>
                            <a:srgbClr val="132E57"/>
                          </a:solidFill>
                          <a:effectLst/>
                          <a:latin typeface="Open Sans Light" panose="020B0606030504020204" pitchFamily="34" charset="0"/>
                        </a:rPr>
                        <a:t>         110.0 </a:t>
                      </a:r>
                    </a:p>
                  </a:txBody>
                  <a:tcPr marL="7966" marR="7966" marT="7966"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8EEF4"/>
                    </a:solidFill>
                  </a:tcPr>
                </a:tc>
                <a:tc>
                  <a:txBody>
                    <a:bodyPr/>
                    <a:lstStyle/>
                    <a:p>
                      <a:pPr algn="l" fontAlgn="b"/>
                      <a:r>
                        <a:rPr lang="en-US" sz="1000" b="0" i="0" u="none" strike="noStrike">
                          <a:solidFill>
                            <a:srgbClr val="132E57"/>
                          </a:solidFill>
                          <a:effectLst/>
                          <a:latin typeface="Open Sans Light" panose="020B0606030504020204" pitchFamily="34" charset="0"/>
                        </a:rPr>
                        <a:t>         100.0 </a:t>
                      </a:r>
                    </a:p>
                  </a:txBody>
                  <a:tcPr marL="7966" marR="7966" marT="7966"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8EEF4"/>
                    </a:solidFill>
                  </a:tcPr>
                </a:tc>
                <a:tc>
                  <a:txBody>
                    <a:bodyPr/>
                    <a:lstStyle/>
                    <a:p>
                      <a:pPr algn="l" fontAlgn="b"/>
                      <a:r>
                        <a:rPr lang="en-US" sz="1000" b="0" i="0" u="none" strike="noStrike">
                          <a:solidFill>
                            <a:srgbClr val="132E57"/>
                          </a:solidFill>
                          <a:effectLst/>
                          <a:latin typeface="Open Sans Light" panose="020B0606030504020204" pitchFamily="34" charset="0"/>
                        </a:rPr>
                        <a:t>           90.0 </a:t>
                      </a:r>
                    </a:p>
                  </a:txBody>
                  <a:tcPr marL="7966" marR="7966" marT="7966"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8EEF4"/>
                    </a:solidFill>
                  </a:tcPr>
                </a:tc>
                <a:tc>
                  <a:txBody>
                    <a:bodyPr/>
                    <a:lstStyle/>
                    <a:p>
                      <a:pPr algn="l" fontAlgn="b"/>
                      <a:r>
                        <a:rPr lang="en-US" sz="1000" b="0" i="0" u="none" strike="noStrike">
                          <a:solidFill>
                            <a:srgbClr val="132E57"/>
                          </a:solidFill>
                          <a:effectLst/>
                          <a:latin typeface="Open Sans Light" panose="020B0606030504020204" pitchFamily="34" charset="0"/>
                        </a:rPr>
                        <a:t>           80.0 </a:t>
                      </a:r>
                    </a:p>
                  </a:txBody>
                  <a:tcPr marL="7966" marR="7966" marT="7966"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8EEF4"/>
                    </a:solidFill>
                  </a:tcPr>
                </a:tc>
                <a:tc>
                  <a:txBody>
                    <a:bodyPr/>
                    <a:lstStyle/>
                    <a:p>
                      <a:pPr algn="l" fontAlgn="b"/>
                      <a:r>
                        <a:rPr lang="en-US" sz="1000" b="0" i="0" u="none" strike="noStrike">
                          <a:solidFill>
                            <a:srgbClr val="132E57"/>
                          </a:solidFill>
                          <a:effectLst/>
                          <a:latin typeface="Open Sans Light" panose="020B0606030504020204" pitchFamily="34" charset="0"/>
                        </a:rPr>
                        <a:t>           75.0 </a:t>
                      </a:r>
                    </a:p>
                  </a:txBody>
                  <a:tcPr marL="7966" marR="7966" marT="7966"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8EEF4"/>
                    </a:solidFill>
                  </a:tcPr>
                </a:tc>
                <a:tc>
                  <a:txBody>
                    <a:bodyPr/>
                    <a:lstStyle/>
                    <a:p>
                      <a:pPr algn="l" fontAlgn="b"/>
                      <a:r>
                        <a:rPr lang="en-US" sz="1000" b="0" i="0" u="none" strike="noStrike">
                          <a:solidFill>
                            <a:srgbClr val="132E57"/>
                          </a:solidFill>
                          <a:effectLst/>
                          <a:latin typeface="Open Sans Light" panose="020B0606030504020204" pitchFamily="34" charset="0"/>
                        </a:rPr>
                        <a:t>           75.0 </a:t>
                      </a:r>
                    </a:p>
                  </a:txBody>
                  <a:tcPr marL="7966" marR="7966" marT="7966"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8EEF4"/>
                    </a:solidFill>
                  </a:tcPr>
                </a:tc>
                <a:tc>
                  <a:txBody>
                    <a:bodyPr/>
                    <a:lstStyle/>
                    <a:p>
                      <a:pPr algn="l" fontAlgn="b"/>
                      <a:r>
                        <a:rPr lang="en-US" sz="1000" b="0" i="0" u="none" strike="noStrike">
                          <a:solidFill>
                            <a:srgbClr val="132E57"/>
                          </a:solidFill>
                          <a:effectLst/>
                          <a:latin typeface="Open Sans Light" panose="020B0606030504020204" pitchFamily="34" charset="0"/>
                        </a:rPr>
                        <a:t>           75.0 </a:t>
                      </a:r>
                    </a:p>
                  </a:txBody>
                  <a:tcPr marL="7966" marR="7966" marT="7966"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8EEF4"/>
                    </a:solidFill>
                  </a:tcPr>
                </a:tc>
                <a:tc>
                  <a:txBody>
                    <a:bodyPr/>
                    <a:lstStyle/>
                    <a:p>
                      <a:pPr algn="l" fontAlgn="b"/>
                      <a:r>
                        <a:rPr lang="en-US" sz="1000" b="0" i="0" u="none" strike="noStrike">
                          <a:solidFill>
                            <a:srgbClr val="132E57"/>
                          </a:solidFill>
                          <a:effectLst/>
                          <a:latin typeface="Open Sans Light" panose="020B0606030504020204" pitchFamily="34" charset="0"/>
                        </a:rPr>
                        <a:t>           75.0 </a:t>
                      </a:r>
                    </a:p>
                  </a:txBody>
                  <a:tcPr marL="7966" marR="7966" marT="7966"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8EEF4"/>
                    </a:solidFill>
                  </a:tcPr>
                </a:tc>
                <a:tc>
                  <a:txBody>
                    <a:bodyPr/>
                    <a:lstStyle/>
                    <a:p>
                      <a:pPr algn="l" fontAlgn="b"/>
                      <a:r>
                        <a:rPr lang="en-US" sz="1000" b="0" i="0" u="none" strike="noStrike">
                          <a:solidFill>
                            <a:srgbClr val="132E57"/>
                          </a:solidFill>
                          <a:effectLst/>
                          <a:latin typeface="Open Sans Light" panose="020B0606030504020204" pitchFamily="34" charset="0"/>
                        </a:rPr>
                        <a:t>           75.0 </a:t>
                      </a:r>
                    </a:p>
                  </a:txBody>
                  <a:tcPr marL="7966" marR="7966" marT="7966"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8EEF4"/>
                    </a:solidFill>
                  </a:tcPr>
                </a:tc>
                <a:extLst>
                  <a:ext uri="{0D108BD9-81ED-4DB2-BD59-A6C34878D82A}">
                    <a16:rowId xmlns:a16="http://schemas.microsoft.com/office/drawing/2014/main" val="3705036445"/>
                  </a:ext>
                </a:extLst>
              </a:tr>
              <a:tr h="138996">
                <a:tc>
                  <a:txBody>
                    <a:bodyPr/>
                    <a:lstStyle/>
                    <a:p>
                      <a:pPr algn="l" fontAlgn="b"/>
                      <a:r>
                        <a:rPr lang="en-US" sz="1000" b="0" i="0" u="none" strike="noStrike">
                          <a:solidFill>
                            <a:srgbClr val="132E57"/>
                          </a:solidFill>
                          <a:effectLst/>
                          <a:latin typeface="Open Sans Light" panose="020B0606030504020204" pitchFamily="34" charset="0"/>
                        </a:rPr>
                        <a:t>Debt Repayment</a:t>
                      </a:r>
                    </a:p>
                  </a:txBody>
                  <a:tcPr marL="71697" marR="7966" marT="7966"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l" fontAlgn="b"/>
                      <a:r>
                        <a:rPr lang="en-US" sz="1000" b="0" i="0" u="none" strike="noStrike">
                          <a:solidFill>
                            <a:srgbClr val="132E57"/>
                          </a:solidFill>
                          <a:effectLst/>
                          <a:latin typeface="Open Sans Light" panose="020B0606030504020204" pitchFamily="34" charset="0"/>
                        </a:rPr>
                        <a:t>               -   </a:t>
                      </a:r>
                    </a:p>
                  </a:txBody>
                  <a:tcPr marL="7966" marR="7966" marT="7966"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l" fontAlgn="b"/>
                      <a:r>
                        <a:rPr lang="en-US" sz="1000" b="0" i="0" u="none" strike="noStrike">
                          <a:solidFill>
                            <a:srgbClr val="132E57"/>
                          </a:solidFill>
                          <a:effectLst/>
                          <a:latin typeface="Open Sans Light" panose="020B0606030504020204" pitchFamily="34" charset="0"/>
                        </a:rPr>
                        <a:t>               -   </a:t>
                      </a:r>
                    </a:p>
                  </a:txBody>
                  <a:tcPr marL="7966" marR="7966" marT="7966"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l" fontAlgn="b"/>
                      <a:r>
                        <a:rPr lang="en-US" sz="1000" b="0" i="0" u="none" strike="noStrike">
                          <a:solidFill>
                            <a:srgbClr val="132E57"/>
                          </a:solidFill>
                          <a:effectLst/>
                          <a:latin typeface="Open Sans Light" panose="020B0606030504020204" pitchFamily="34" charset="0"/>
                        </a:rPr>
                        <a:t>         100.0 </a:t>
                      </a:r>
                    </a:p>
                  </a:txBody>
                  <a:tcPr marL="7966" marR="7966" marT="7966"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l" fontAlgn="b"/>
                      <a:r>
                        <a:rPr lang="en-US" sz="1000" b="0" i="0" u="none" strike="noStrike">
                          <a:solidFill>
                            <a:srgbClr val="132E57"/>
                          </a:solidFill>
                          <a:effectLst/>
                          <a:latin typeface="Open Sans Light" panose="020B0606030504020204" pitchFamily="34" charset="0"/>
                        </a:rPr>
                        <a:t>           50.0 </a:t>
                      </a:r>
                    </a:p>
                  </a:txBody>
                  <a:tcPr marL="7966" marR="7966" marT="7966"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8EEF4"/>
                    </a:solidFill>
                  </a:tcPr>
                </a:tc>
                <a:tc>
                  <a:txBody>
                    <a:bodyPr/>
                    <a:lstStyle/>
                    <a:p>
                      <a:pPr algn="l" fontAlgn="b"/>
                      <a:r>
                        <a:rPr lang="en-US" sz="1000" b="0" i="0" u="none" strike="noStrike">
                          <a:solidFill>
                            <a:srgbClr val="132E57"/>
                          </a:solidFill>
                          <a:effectLst/>
                          <a:latin typeface="Open Sans Light" panose="020B0606030504020204" pitchFamily="34" charset="0"/>
                        </a:rPr>
                        <a:t>               -   </a:t>
                      </a:r>
                    </a:p>
                  </a:txBody>
                  <a:tcPr marL="7966" marR="7966" marT="7966"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8EEF4"/>
                    </a:solidFill>
                  </a:tcPr>
                </a:tc>
                <a:tc>
                  <a:txBody>
                    <a:bodyPr/>
                    <a:lstStyle/>
                    <a:p>
                      <a:pPr algn="l" fontAlgn="b"/>
                      <a:r>
                        <a:rPr lang="en-US" sz="1000" b="0" i="0" u="none" strike="noStrike">
                          <a:solidFill>
                            <a:srgbClr val="132E57"/>
                          </a:solidFill>
                          <a:effectLst/>
                          <a:latin typeface="Open Sans Light" panose="020B0606030504020204" pitchFamily="34" charset="0"/>
                        </a:rPr>
                        <a:t>           35.0 </a:t>
                      </a:r>
                    </a:p>
                  </a:txBody>
                  <a:tcPr marL="7966" marR="7966" marT="7966"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8EEF4"/>
                    </a:solidFill>
                  </a:tcPr>
                </a:tc>
                <a:tc>
                  <a:txBody>
                    <a:bodyPr/>
                    <a:lstStyle/>
                    <a:p>
                      <a:pPr algn="l" fontAlgn="b"/>
                      <a:r>
                        <a:rPr lang="en-US" sz="1000" b="0" i="0" u="none" strike="noStrike">
                          <a:solidFill>
                            <a:srgbClr val="132E57"/>
                          </a:solidFill>
                          <a:effectLst/>
                          <a:latin typeface="Open Sans Light" panose="020B0606030504020204" pitchFamily="34" charset="0"/>
                        </a:rPr>
                        <a:t>           15.0 </a:t>
                      </a:r>
                    </a:p>
                  </a:txBody>
                  <a:tcPr marL="7966" marR="7966" marT="7966"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8EEF4"/>
                    </a:solidFill>
                  </a:tcPr>
                </a:tc>
                <a:tc>
                  <a:txBody>
                    <a:bodyPr/>
                    <a:lstStyle/>
                    <a:p>
                      <a:pPr algn="l" fontAlgn="b"/>
                      <a:r>
                        <a:rPr lang="en-US" sz="1000" b="0" i="0" u="none" strike="noStrike">
                          <a:solidFill>
                            <a:srgbClr val="132E57"/>
                          </a:solidFill>
                          <a:effectLst/>
                          <a:latin typeface="Open Sans Light" panose="020B0606030504020204" pitchFamily="34" charset="0"/>
                        </a:rPr>
                        <a:t>           50.0 </a:t>
                      </a:r>
                    </a:p>
                  </a:txBody>
                  <a:tcPr marL="7966" marR="7966" marT="7966"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8EEF4"/>
                    </a:solidFill>
                  </a:tcPr>
                </a:tc>
                <a:tc>
                  <a:txBody>
                    <a:bodyPr/>
                    <a:lstStyle/>
                    <a:p>
                      <a:pPr algn="l" fontAlgn="b"/>
                      <a:r>
                        <a:rPr lang="en-US" sz="1000" b="0" i="0" u="none" strike="noStrike">
                          <a:solidFill>
                            <a:srgbClr val="132E57"/>
                          </a:solidFill>
                          <a:effectLst/>
                          <a:latin typeface="Open Sans Light" panose="020B0606030504020204" pitchFamily="34" charset="0"/>
                        </a:rPr>
                        <a:t>               -   </a:t>
                      </a:r>
                    </a:p>
                  </a:txBody>
                  <a:tcPr marL="7966" marR="7966" marT="7966"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8EEF4"/>
                    </a:solidFill>
                  </a:tcPr>
                </a:tc>
                <a:tc>
                  <a:txBody>
                    <a:bodyPr/>
                    <a:lstStyle/>
                    <a:p>
                      <a:pPr algn="l" fontAlgn="b"/>
                      <a:r>
                        <a:rPr lang="en-US" sz="1000" b="0" i="0" u="none" strike="noStrike">
                          <a:solidFill>
                            <a:srgbClr val="132E57"/>
                          </a:solidFill>
                          <a:effectLst/>
                          <a:latin typeface="Open Sans Light" panose="020B0606030504020204" pitchFamily="34" charset="0"/>
                        </a:rPr>
                        <a:t>         100.0 </a:t>
                      </a:r>
                    </a:p>
                  </a:txBody>
                  <a:tcPr marL="7966" marR="7966" marT="7966"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8EEF4"/>
                    </a:solidFill>
                  </a:tcPr>
                </a:tc>
                <a:tc>
                  <a:txBody>
                    <a:bodyPr/>
                    <a:lstStyle/>
                    <a:p>
                      <a:pPr algn="l" fontAlgn="b"/>
                      <a:r>
                        <a:rPr lang="en-US" sz="1000" b="0" i="0" u="none" strike="noStrike">
                          <a:solidFill>
                            <a:srgbClr val="132E57"/>
                          </a:solidFill>
                          <a:effectLst/>
                          <a:latin typeface="Open Sans Light" panose="020B0606030504020204" pitchFamily="34" charset="0"/>
                        </a:rPr>
                        <a:t>               -   </a:t>
                      </a:r>
                    </a:p>
                  </a:txBody>
                  <a:tcPr marL="7966" marR="7966" marT="7966"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8EEF4"/>
                    </a:solidFill>
                  </a:tcPr>
                </a:tc>
                <a:tc>
                  <a:txBody>
                    <a:bodyPr/>
                    <a:lstStyle/>
                    <a:p>
                      <a:pPr algn="l" fontAlgn="b"/>
                      <a:r>
                        <a:rPr lang="en-US" sz="1000" b="0" i="0" u="none" strike="noStrike" dirty="0">
                          <a:solidFill>
                            <a:srgbClr val="132E57"/>
                          </a:solidFill>
                          <a:effectLst/>
                          <a:latin typeface="Open Sans Light" panose="020B0606030504020204" pitchFamily="34" charset="0"/>
                        </a:rPr>
                        <a:t>           50.0 </a:t>
                      </a:r>
                    </a:p>
                  </a:txBody>
                  <a:tcPr marL="7966" marR="7966" marT="7966"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C8EEF4"/>
                    </a:solidFill>
                  </a:tcPr>
                </a:tc>
                <a:extLst>
                  <a:ext uri="{0D108BD9-81ED-4DB2-BD59-A6C34878D82A}">
                    <a16:rowId xmlns:a16="http://schemas.microsoft.com/office/drawing/2014/main" val="3553468587"/>
                  </a:ext>
                </a:extLst>
              </a:tr>
            </a:tbl>
          </a:graphicData>
        </a:graphic>
      </p:graphicFrame>
    </p:spTree>
    <p:extLst>
      <p:ext uri="{BB962C8B-B14F-4D97-AF65-F5344CB8AC3E}">
        <p14:creationId xmlns:p14="http://schemas.microsoft.com/office/powerpoint/2010/main" val="592113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Industry Overview</a:t>
            </a:r>
          </a:p>
        </p:txBody>
      </p:sp>
      <p:sp>
        <p:nvSpPr>
          <p:cNvPr id="3" name="Subtitle 2">
            <a:extLst>
              <a:ext uri="{FF2B5EF4-FFF2-40B4-BE49-F238E27FC236}">
                <a16:creationId xmlns:a16="http://schemas.microsoft.com/office/drawing/2014/main" id="{F82B4245-AC68-4CFC-8C9B-E4F8C32B0B7B}"/>
              </a:ext>
            </a:extLst>
          </p:cNvPr>
          <p:cNvSpPr>
            <a:spLocks noGrp="1"/>
          </p:cNvSpPr>
          <p:nvPr>
            <p:ph type="subTitle" idx="1"/>
          </p:nvPr>
        </p:nvSpPr>
        <p:spPr/>
        <p:txBody>
          <a:bodyPr/>
          <a:lstStyle/>
          <a:p>
            <a:endParaRPr lang="en-CA"/>
          </a:p>
        </p:txBody>
      </p:sp>
    </p:spTree>
    <p:extLst>
      <p:ext uri="{BB962C8B-B14F-4D97-AF65-F5344CB8AC3E}">
        <p14:creationId xmlns:p14="http://schemas.microsoft.com/office/powerpoint/2010/main" val="3146699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311784251"/>
              </p:ext>
            </p:extLst>
          </p:nvPr>
        </p:nvGraphicFramePr>
        <p:xfrm>
          <a:off x="370799" y="1198800"/>
          <a:ext cx="11449724" cy="4751149"/>
        </p:xfrm>
        <a:graphic>
          <a:graphicData uri="http://schemas.openxmlformats.org/drawingml/2006/table">
            <a:tbl>
              <a:tblPr>
                <a:tableStyleId>{3C2FFA5D-87B4-456A-9821-1D502468CF0F}</a:tableStyleId>
              </a:tblPr>
              <a:tblGrid>
                <a:gridCol w="1063009">
                  <a:extLst>
                    <a:ext uri="{9D8B030D-6E8A-4147-A177-3AD203B41FA5}">
                      <a16:colId xmlns:a16="http://schemas.microsoft.com/office/drawing/2014/main" val="20000"/>
                    </a:ext>
                  </a:extLst>
                </a:gridCol>
                <a:gridCol w="1063009">
                  <a:extLst>
                    <a:ext uri="{9D8B030D-6E8A-4147-A177-3AD203B41FA5}">
                      <a16:colId xmlns:a16="http://schemas.microsoft.com/office/drawing/2014/main" val="20001"/>
                    </a:ext>
                  </a:extLst>
                </a:gridCol>
                <a:gridCol w="1163414">
                  <a:extLst>
                    <a:ext uri="{9D8B030D-6E8A-4147-A177-3AD203B41FA5}">
                      <a16:colId xmlns:a16="http://schemas.microsoft.com/office/drawing/2014/main" val="20003"/>
                    </a:ext>
                  </a:extLst>
                </a:gridCol>
                <a:gridCol w="3963570">
                  <a:extLst>
                    <a:ext uri="{9D8B030D-6E8A-4147-A177-3AD203B41FA5}">
                      <a16:colId xmlns:a16="http://schemas.microsoft.com/office/drawing/2014/main" val="20002"/>
                    </a:ext>
                  </a:extLst>
                </a:gridCol>
                <a:gridCol w="4196722">
                  <a:extLst>
                    <a:ext uri="{9D8B030D-6E8A-4147-A177-3AD203B41FA5}">
                      <a16:colId xmlns:a16="http://schemas.microsoft.com/office/drawing/2014/main" val="20004"/>
                    </a:ext>
                  </a:extLst>
                </a:gridCol>
              </a:tblGrid>
              <a:tr h="245636">
                <a:tc>
                  <a:txBody>
                    <a:bodyPr/>
                    <a:lstStyle/>
                    <a:p>
                      <a:pPr algn="ctr" fontAlgn="b"/>
                      <a:r>
                        <a:rPr lang="en-US" sz="1000" u="none" strike="noStrike" dirty="0"/>
                        <a:t>Company</a:t>
                      </a:r>
                      <a:endParaRPr lang="en-US" sz="1000" b="1" i="0" u="none" strike="noStrike" dirty="0">
                        <a:solidFill>
                          <a:schemeClr val="bg1"/>
                        </a:solidFill>
                        <a:latin typeface="+mn-lt"/>
                      </a:endParaRPr>
                    </a:p>
                  </a:txBody>
                  <a:tcPr marL="45720" marR="0" marT="18288" marB="18288" anchor="ctr"/>
                </a:tc>
                <a:tc>
                  <a:txBody>
                    <a:bodyPr/>
                    <a:lstStyle/>
                    <a:p>
                      <a:pPr algn="ctr" fontAlgn="b"/>
                      <a:r>
                        <a:rPr lang="en-US" sz="1000" u="none" strike="noStrike" dirty="0"/>
                        <a:t>EV/ LTM Sales</a:t>
                      </a:r>
                      <a:endParaRPr lang="en-US" sz="1000" b="1" i="0" u="none" strike="noStrike" dirty="0">
                        <a:solidFill>
                          <a:schemeClr val="bg1"/>
                        </a:solidFill>
                        <a:latin typeface="+mn-lt"/>
                      </a:endParaRPr>
                    </a:p>
                  </a:txBody>
                  <a:tcPr marL="0" marR="0" marT="18288" marB="18288" anchor="ctr"/>
                </a:tc>
                <a:tc>
                  <a:txBody>
                    <a:bodyPr/>
                    <a:lstStyle/>
                    <a:p>
                      <a:pPr algn="ctr" fontAlgn="b"/>
                      <a:r>
                        <a:rPr lang="en-US" sz="1000" u="none" strike="noStrike" dirty="0"/>
                        <a:t>EV/ LTM EBITDA</a:t>
                      </a:r>
                      <a:endParaRPr lang="en-US" sz="1000" b="1" i="0" u="none" strike="noStrike" dirty="0">
                        <a:solidFill>
                          <a:schemeClr val="bg1"/>
                        </a:solidFill>
                        <a:latin typeface="+mn-lt"/>
                      </a:endParaRPr>
                    </a:p>
                  </a:txBody>
                  <a:tcPr marL="0" marR="0" marT="18288" marB="18288" anchor="ctr"/>
                </a:tc>
                <a:tc>
                  <a:txBody>
                    <a:bodyPr/>
                    <a:lstStyle/>
                    <a:p>
                      <a:pPr algn="ctr" fontAlgn="b"/>
                      <a:r>
                        <a:rPr lang="en-US" sz="1000" u="none" strike="noStrike" dirty="0"/>
                        <a:t>Strategy</a:t>
                      </a:r>
                      <a:endParaRPr lang="en-US" sz="1000" b="1" i="0" u="none" strike="noStrike" dirty="0">
                        <a:solidFill>
                          <a:schemeClr val="bg1"/>
                        </a:solidFill>
                        <a:latin typeface="+mn-lt"/>
                      </a:endParaRPr>
                    </a:p>
                  </a:txBody>
                  <a:tcPr marL="0" marR="0" marT="18288" marB="18288" anchor="ct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000" u="none" strike="noStrike" dirty="0"/>
                        <a:t>Structure</a:t>
                      </a:r>
                      <a:endParaRPr lang="en-US" sz="1000" b="1" i="0" u="none" strike="noStrike" dirty="0">
                        <a:solidFill>
                          <a:schemeClr val="bg1"/>
                        </a:solidFill>
                        <a:latin typeface="+mn-lt"/>
                      </a:endParaRPr>
                    </a:p>
                  </a:txBody>
                  <a:tcPr marL="0" marR="0" marT="18288" marB="18288" anchor="ctr"/>
                </a:tc>
                <a:extLst>
                  <a:ext uri="{0D108BD9-81ED-4DB2-BD59-A6C34878D82A}">
                    <a16:rowId xmlns:a16="http://schemas.microsoft.com/office/drawing/2014/main" val="10001"/>
                  </a:ext>
                </a:extLst>
              </a:tr>
              <a:tr h="799418">
                <a:tc>
                  <a:txBody>
                    <a:bodyPr/>
                    <a:lstStyle/>
                    <a:p>
                      <a:pPr algn="ctr" fontAlgn="b"/>
                      <a:endParaRPr lang="en-US" sz="1000" b="1" i="0" u="none" strike="noStrike" dirty="0">
                        <a:solidFill>
                          <a:srgbClr val="444960"/>
                        </a:solidFill>
                        <a:latin typeface="+mn-lt"/>
                      </a:endParaRPr>
                    </a:p>
                  </a:txBody>
                  <a:tcPr marL="45720" marR="0" marT="18288" marB="18288" anchor="ctr"/>
                </a:tc>
                <a:tc>
                  <a:txBody>
                    <a:bodyPr/>
                    <a:lstStyle/>
                    <a:p>
                      <a:pPr marL="115888" marR="0" lvl="0" indent="-115888" algn="ctr" defTabSz="914400" rtl="0" eaLnBrk="0" fontAlgn="base" latinLnBrk="0" hangingPunct="0">
                        <a:lnSpc>
                          <a:spcPct val="100000"/>
                        </a:lnSpc>
                        <a:spcBef>
                          <a:spcPct val="0"/>
                        </a:spcBef>
                        <a:spcAft>
                          <a:spcPts val="300"/>
                        </a:spcAft>
                        <a:buClr>
                          <a:srgbClr val="003399"/>
                        </a:buClr>
                        <a:buSzPct val="70000"/>
                        <a:buFont typeface="Wingdings" pitchFamily="2" charset="2"/>
                        <a:buNone/>
                        <a:tabLst/>
                        <a:defRPr/>
                      </a:pPr>
                      <a:r>
                        <a:rPr lang="en-US" sz="1000" kern="1200" baseline="0" dirty="0"/>
                        <a:t>** What are the relevant valuation metrics for comps? **</a:t>
                      </a:r>
                      <a:endParaRPr lang="en-US" sz="1000" b="0" kern="1200" baseline="0" dirty="0">
                        <a:solidFill>
                          <a:schemeClr val="tx1"/>
                        </a:solidFill>
                        <a:latin typeface="+mn-lt"/>
                        <a:ea typeface="+mn-ea"/>
                        <a:cs typeface="+mn-cs"/>
                      </a:endParaRPr>
                    </a:p>
                  </a:txBody>
                  <a:tcPr marL="27432" marR="0" marT="18288" marB="18288" anchor="ctr"/>
                </a:tc>
                <a:tc>
                  <a:txBody>
                    <a:bodyPr/>
                    <a:lstStyle/>
                    <a:p>
                      <a:pPr marL="115888" marR="0" lvl="0" indent="-115888" algn="ctr" defTabSz="914400" rtl="0" eaLnBrk="0" fontAlgn="base" latinLnBrk="0" hangingPunct="0">
                        <a:lnSpc>
                          <a:spcPct val="100000"/>
                        </a:lnSpc>
                        <a:spcBef>
                          <a:spcPct val="0"/>
                        </a:spcBef>
                        <a:spcAft>
                          <a:spcPts val="300"/>
                        </a:spcAft>
                        <a:buClr>
                          <a:srgbClr val="003399"/>
                        </a:buClr>
                        <a:buSzPct val="70000"/>
                        <a:buFont typeface="Wingdings" pitchFamily="2" charset="2"/>
                        <a:buNone/>
                        <a:tabLst/>
                        <a:defRPr/>
                      </a:pPr>
                      <a:r>
                        <a:rPr lang="en-US" sz="1000" kern="1200" baseline="0" dirty="0"/>
                        <a:t>(P/NAV? P/CF? EV/EBITDAR? etc.)</a:t>
                      </a:r>
                      <a:endParaRPr lang="en-US" sz="1000" b="0" kern="1200" baseline="0" dirty="0">
                        <a:solidFill>
                          <a:schemeClr val="tx1"/>
                        </a:solidFill>
                        <a:latin typeface="+mn-lt"/>
                        <a:ea typeface="+mn-ea"/>
                        <a:cs typeface="+mn-cs"/>
                      </a:endParaRPr>
                    </a:p>
                  </a:txBody>
                  <a:tcPr marL="27432" marR="0" marT="18288" marB="18288" anchor="ctr"/>
                </a:tc>
                <a:tc>
                  <a:txBody>
                    <a:bodyPr/>
                    <a:lstStyle/>
                    <a:p>
                      <a:pPr marL="171450" marR="0" lvl="0" indent="-171450" algn="l" defTabSz="914400" rtl="0" eaLnBrk="0" fontAlgn="base" latinLnBrk="0" hangingPunct="0">
                        <a:lnSpc>
                          <a:spcPct val="100000"/>
                        </a:lnSpc>
                        <a:spcBef>
                          <a:spcPct val="0"/>
                        </a:spcBef>
                        <a:spcAft>
                          <a:spcPts val="300"/>
                        </a:spcAft>
                        <a:buClr>
                          <a:srgbClr val="1E3448"/>
                        </a:buClr>
                        <a:buSzPct val="150000"/>
                        <a:buFont typeface="Arial" panose="020B0604020202020204" pitchFamily="34" charset="0"/>
                        <a:buChar char="•"/>
                        <a:tabLst/>
                        <a:defRPr/>
                      </a:pPr>
                      <a:r>
                        <a:rPr lang="en-US" sz="1000" kern="1200" baseline="0" dirty="0"/>
                        <a:t>(Any recent developments? Analyst consensus / sentiment? Overarching themes? Stated growth strategies? Are they direct competitors?)</a:t>
                      </a:r>
                      <a:endParaRPr lang="en-US" sz="1000" b="0" kern="1200" baseline="0" dirty="0">
                        <a:solidFill>
                          <a:schemeClr val="tx1"/>
                        </a:solidFill>
                        <a:latin typeface="+mn-lt"/>
                        <a:ea typeface="+mn-ea"/>
                        <a:cs typeface="+mn-cs"/>
                      </a:endParaRPr>
                    </a:p>
                  </a:txBody>
                  <a:tcPr marL="27432" marR="0" marT="18288" marB="18288" anchor="ctr"/>
                </a:tc>
                <a:tc>
                  <a:txBody>
                    <a:bodyPr/>
                    <a:lstStyle/>
                    <a:p>
                      <a:pPr marL="171450" marR="0" lvl="0" indent="-171450" algn="l" defTabSz="914400" rtl="0" eaLnBrk="0" fontAlgn="base" latinLnBrk="0" hangingPunct="0">
                        <a:lnSpc>
                          <a:spcPct val="100000"/>
                        </a:lnSpc>
                        <a:spcBef>
                          <a:spcPct val="0"/>
                        </a:spcBef>
                        <a:spcAft>
                          <a:spcPts val="300"/>
                        </a:spcAft>
                        <a:buClr>
                          <a:srgbClr val="1E3448"/>
                        </a:buClr>
                        <a:buSzPct val="150000"/>
                        <a:buFont typeface="Arial" panose="020B0604020202020204" pitchFamily="34" charset="0"/>
                        <a:buChar char="•"/>
                        <a:tabLst/>
                        <a:defRPr/>
                      </a:pPr>
                      <a:r>
                        <a:rPr lang="en-US" sz="1000" kern="1200" baseline="0" dirty="0"/>
                        <a:t>(What industry verticals do they operate in? What are their business segments? What’s the revenue split?) </a:t>
                      </a:r>
                      <a:endParaRPr lang="en-US" sz="1000" b="0" kern="1200" baseline="0" dirty="0">
                        <a:solidFill>
                          <a:schemeClr val="tx1"/>
                        </a:solidFill>
                        <a:latin typeface="+mn-lt"/>
                        <a:ea typeface="+mn-ea"/>
                        <a:cs typeface="+mn-cs"/>
                      </a:endParaRPr>
                    </a:p>
                  </a:txBody>
                  <a:tcPr marL="27432" marR="0" marT="18288" marB="18288" anchor="ctr"/>
                </a:tc>
                <a:extLst>
                  <a:ext uri="{0D108BD9-81ED-4DB2-BD59-A6C34878D82A}">
                    <a16:rowId xmlns:a16="http://schemas.microsoft.com/office/drawing/2014/main" val="10005"/>
                  </a:ext>
                </a:extLst>
              </a:tr>
              <a:tr h="741219">
                <a:tc>
                  <a:txBody>
                    <a:bodyPr/>
                    <a:lstStyle/>
                    <a:p>
                      <a:pPr algn="ctr" fontAlgn="b"/>
                      <a:r>
                        <a:rPr lang="en-US" sz="1000" u="none" strike="noStrike" dirty="0"/>
                        <a:t>(LOGO B)</a:t>
                      </a:r>
                      <a:endParaRPr lang="en-US" sz="1000" b="1" i="0" u="none" strike="noStrike" dirty="0">
                        <a:solidFill>
                          <a:srgbClr val="444960"/>
                        </a:solidFill>
                        <a:latin typeface="+mn-lt"/>
                      </a:endParaRPr>
                    </a:p>
                  </a:txBody>
                  <a:tcPr marL="45720" marR="0" marT="18288" marB="18288" anchor="ctr"/>
                </a:tc>
                <a:tc>
                  <a:txBody>
                    <a:bodyPr/>
                    <a:lstStyle/>
                    <a:p>
                      <a:pPr marL="115888" marR="0" lvl="0" indent="-115888" algn="ctr" defTabSz="914400" rtl="0" eaLnBrk="0" fontAlgn="base" latinLnBrk="0" hangingPunct="0">
                        <a:lnSpc>
                          <a:spcPct val="100000"/>
                        </a:lnSpc>
                        <a:spcBef>
                          <a:spcPct val="0"/>
                        </a:spcBef>
                        <a:spcAft>
                          <a:spcPts val="300"/>
                        </a:spcAft>
                        <a:buClr>
                          <a:srgbClr val="003399"/>
                        </a:buClr>
                        <a:buSzPct val="70000"/>
                        <a:buFont typeface="Wingdings" pitchFamily="2" charset="2"/>
                        <a:buNone/>
                        <a:tabLst/>
                        <a:defRPr/>
                      </a:pPr>
                      <a:endParaRPr lang="en-US" sz="1000" b="0" kern="1200" baseline="0" dirty="0">
                        <a:solidFill>
                          <a:schemeClr val="tx1"/>
                        </a:solidFill>
                        <a:latin typeface="+mn-lt"/>
                        <a:ea typeface="+mn-ea"/>
                        <a:cs typeface="+mn-cs"/>
                      </a:endParaRPr>
                    </a:p>
                  </a:txBody>
                  <a:tcPr marL="27432" marR="0" marT="18288" marB="18288" anchor="ctr"/>
                </a:tc>
                <a:tc>
                  <a:txBody>
                    <a:bodyPr/>
                    <a:lstStyle/>
                    <a:p>
                      <a:pPr marL="115888" marR="0" lvl="0" indent="-115888" algn="ctr" defTabSz="914400" rtl="0" eaLnBrk="0" fontAlgn="base" latinLnBrk="0" hangingPunct="0">
                        <a:lnSpc>
                          <a:spcPct val="100000"/>
                        </a:lnSpc>
                        <a:spcBef>
                          <a:spcPct val="0"/>
                        </a:spcBef>
                        <a:spcAft>
                          <a:spcPts val="300"/>
                        </a:spcAft>
                        <a:buClr>
                          <a:srgbClr val="003399"/>
                        </a:buClr>
                        <a:buSzPct val="70000"/>
                        <a:buFont typeface="Wingdings" pitchFamily="2" charset="2"/>
                        <a:buNone/>
                        <a:tabLst/>
                        <a:defRPr/>
                      </a:pPr>
                      <a:endParaRPr lang="en-US" sz="1000" b="0" kern="1200" baseline="0" dirty="0">
                        <a:solidFill>
                          <a:schemeClr val="tx1"/>
                        </a:solidFill>
                        <a:latin typeface="+mn-lt"/>
                        <a:ea typeface="+mn-ea"/>
                        <a:cs typeface="+mn-cs"/>
                      </a:endParaRPr>
                    </a:p>
                  </a:txBody>
                  <a:tcPr marL="27432" marR="0" marT="18288" marB="18288" anchor="ctr"/>
                </a:tc>
                <a:tc>
                  <a:txBody>
                    <a:bodyPr/>
                    <a:lstStyle/>
                    <a:p>
                      <a:pPr marL="171450" marR="0" lvl="0" indent="-171450" algn="l" defTabSz="914400" rtl="0" eaLnBrk="0" fontAlgn="base" latinLnBrk="0" hangingPunct="0">
                        <a:lnSpc>
                          <a:spcPct val="100000"/>
                        </a:lnSpc>
                        <a:spcBef>
                          <a:spcPct val="0"/>
                        </a:spcBef>
                        <a:spcAft>
                          <a:spcPts val="300"/>
                        </a:spcAft>
                        <a:buClr>
                          <a:srgbClr val="1E3448"/>
                        </a:buClr>
                        <a:buSzPct val="150000"/>
                        <a:buFont typeface="Arial" panose="020B0604020202020204" pitchFamily="34" charset="0"/>
                        <a:buChar char="•"/>
                        <a:tabLst/>
                        <a:defRPr/>
                      </a:pPr>
                      <a:r>
                        <a:rPr lang="en-US" sz="1000" kern="1200" baseline="0" dirty="0"/>
                        <a:t>(Any recent developments? Analyst consensus / sentiment? Overarching themes? Stated growth strategies? Are they direct competitors?)</a:t>
                      </a:r>
                      <a:endParaRPr lang="en-US" sz="1000" b="0" kern="1200" baseline="0" dirty="0">
                        <a:solidFill>
                          <a:schemeClr val="tx1"/>
                        </a:solidFill>
                        <a:latin typeface="+mn-lt"/>
                        <a:ea typeface="+mn-ea"/>
                        <a:cs typeface="+mn-cs"/>
                      </a:endParaRPr>
                    </a:p>
                  </a:txBody>
                  <a:tcPr marL="27432" marR="0" marT="18288" marB="18288" anchor="ctr"/>
                </a:tc>
                <a:tc>
                  <a:txBody>
                    <a:bodyPr/>
                    <a:lstStyle/>
                    <a:p>
                      <a:pPr marL="171450" marR="0" lvl="0" indent="-171450" algn="l" defTabSz="914400" rtl="0" eaLnBrk="0" fontAlgn="base" latinLnBrk="0" hangingPunct="0">
                        <a:lnSpc>
                          <a:spcPct val="100000"/>
                        </a:lnSpc>
                        <a:spcBef>
                          <a:spcPct val="0"/>
                        </a:spcBef>
                        <a:spcAft>
                          <a:spcPts val="300"/>
                        </a:spcAft>
                        <a:buClr>
                          <a:srgbClr val="1E3448"/>
                        </a:buClr>
                        <a:buSzPct val="150000"/>
                        <a:buFont typeface="Arial" panose="020B0604020202020204" pitchFamily="34" charset="0"/>
                        <a:buChar char="•"/>
                        <a:tabLst/>
                        <a:defRPr/>
                      </a:pPr>
                      <a:r>
                        <a:rPr lang="en-US" sz="1000" kern="1200" baseline="0" dirty="0"/>
                        <a:t>(What industry verticals do they operate in? What are their business segments? What’s the revenue split?) </a:t>
                      </a:r>
                      <a:endParaRPr lang="en-US" sz="1000" b="0" kern="1200" baseline="0" dirty="0">
                        <a:solidFill>
                          <a:schemeClr val="tx1"/>
                        </a:solidFill>
                        <a:latin typeface="+mn-lt"/>
                        <a:ea typeface="+mn-ea"/>
                        <a:cs typeface="+mn-cs"/>
                      </a:endParaRPr>
                    </a:p>
                  </a:txBody>
                  <a:tcPr marL="27432" marR="0" marT="18288" marB="18288" anchor="ctr"/>
                </a:tc>
                <a:extLst>
                  <a:ext uri="{0D108BD9-81ED-4DB2-BD59-A6C34878D82A}">
                    <a16:rowId xmlns:a16="http://schemas.microsoft.com/office/drawing/2014/main" val="10002"/>
                  </a:ext>
                </a:extLst>
              </a:tr>
              <a:tr h="741219">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000" u="none" strike="noStrike" dirty="0"/>
                        <a:t>(LOGO C)</a:t>
                      </a:r>
                      <a:endParaRPr lang="en-US" sz="1000" b="1" i="0" u="none" strike="noStrike" dirty="0">
                        <a:solidFill>
                          <a:srgbClr val="444960"/>
                        </a:solidFill>
                        <a:latin typeface="+mn-lt"/>
                      </a:endParaRPr>
                    </a:p>
                  </a:txBody>
                  <a:tcPr marL="45720" marR="0" marT="18288" marB="18288" anchor="ctr"/>
                </a:tc>
                <a:tc>
                  <a:txBody>
                    <a:bodyPr/>
                    <a:lstStyle/>
                    <a:p>
                      <a:pPr marL="115888" marR="0" lvl="0" indent="-115888" algn="ctr" defTabSz="914400" rtl="0" eaLnBrk="0" fontAlgn="base" latinLnBrk="0" hangingPunct="0">
                        <a:lnSpc>
                          <a:spcPct val="100000"/>
                        </a:lnSpc>
                        <a:spcBef>
                          <a:spcPct val="0"/>
                        </a:spcBef>
                        <a:spcAft>
                          <a:spcPts val="300"/>
                        </a:spcAft>
                        <a:buClr>
                          <a:srgbClr val="003399"/>
                        </a:buClr>
                        <a:buSzPct val="70000"/>
                        <a:buFont typeface="Wingdings" pitchFamily="2" charset="2"/>
                        <a:buNone/>
                        <a:tabLst/>
                        <a:defRPr/>
                      </a:pPr>
                      <a:endParaRPr lang="en-US" sz="1000" b="0" kern="1200" baseline="0" dirty="0">
                        <a:solidFill>
                          <a:schemeClr val="tx1"/>
                        </a:solidFill>
                        <a:latin typeface="+mn-lt"/>
                        <a:ea typeface="+mn-ea"/>
                        <a:cs typeface="+mn-cs"/>
                      </a:endParaRPr>
                    </a:p>
                  </a:txBody>
                  <a:tcPr marL="27432" marR="0" marT="18288" marB="18288" anchor="ctr"/>
                </a:tc>
                <a:tc>
                  <a:txBody>
                    <a:bodyPr/>
                    <a:lstStyle/>
                    <a:p>
                      <a:pPr marL="115888" marR="0" lvl="0" indent="-115888" algn="ctr" defTabSz="914400" rtl="0" eaLnBrk="0" fontAlgn="base" latinLnBrk="0" hangingPunct="0">
                        <a:lnSpc>
                          <a:spcPct val="100000"/>
                        </a:lnSpc>
                        <a:spcBef>
                          <a:spcPct val="0"/>
                        </a:spcBef>
                        <a:spcAft>
                          <a:spcPts val="300"/>
                        </a:spcAft>
                        <a:buClr>
                          <a:srgbClr val="003399"/>
                        </a:buClr>
                        <a:buSzPct val="70000"/>
                        <a:buFont typeface="Wingdings" pitchFamily="2" charset="2"/>
                        <a:buNone/>
                        <a:tabLst/>
                        <a:defRPr/>
                      </a:pPr>
                      <a:endParaRPr lang="en-US" sz="1000" b="0" kern="1200" baseline="0" dirty="0">
                        <a:solidFill>
                          <a:schemeClr val="tx1"/>
                        </a:solidFill>
                        <a:latin typeface="+mn-lt"/>
                        <a:ea typeface="+mn-ea"/>
                        <a:cs typeface="+mn-cs"/>
                      </a:endParaRPr>
                    </a:p>
                  </a:txBody>
                  <a:tcPr marL="27432" marR="0" marT="18288" marB="18288" anchor="ctr"/>
                </a:tc>
                <a:tc>
                  <a:txBody>
                    <a:bodyPr/>
                    <a:lstStyle/>
                    <a:p>
                      <a:pPr marL="171450" marR="0" lvl="0" indent="-171450" algn="l" defTabSz="914400" rtl="0" eaLnBrk="0" fontAlgn="base" latinLnBrk="0" hangingPunct="0">
                        <a:lnSpc>
                          <a:spcPct val="100000"/>
                        </a:lnSpc>
                        <a:spcBef>
                          <a:spcPct val="0"/>
                        </a:spcBef>
                        <a:spcAft>
                          <a:spcPts val="300"/>
                        </a:spcAft>
                        <a:buClr>
                          <a:srgbClr val="1E3448"/>
                        </a:buClr>
                        <a:buSzPct val="150000"/>
                        <a:buFont typeface="Arial" panose="020B0604020202020204" pitchFamily="34" charset="0"/>
                        <a:buChar char="•"/>
                        <a:tabLst/>
                        <a:defRPr/>
                      </a:pPr>
                      <a:r>
                        <a:rPr lang="en-US" sz="1000" kern="1200" baseline="0" dirty="0"/>
                        <a:t>(Any recent developments? Analyst consensus / sentiment? Overarching themes? Stated growth strategies? Are they direct competitors?)</a:t>
                      </a:r>
                      <a:endParaRPr lang="en-US" sz="1000" b="0" kern="1200" baseline="0" dirty="0">
                        <a:solidFill>
                          <a:schemeClr val="tx1"/>
                        </a:solidFill>
                        <a:latin typeface="+mn-lt"/>
                        <a:ea typeface="+mn-ea"/>
                        <a:cs typeface="+mn-cs"/>
                      </a:endParaRPr>
                    </a:p>
                  </a:txBody>
                  <a:tcPr marL="27432" marR="0" marT="18288" marB="18288" anchor="ctr"/>
                </a:tc>
                <a:tc>
                  <a:txBody>
                    <a:bodyPr/>
                    <a:lstStyle/>
                    <a:p>
                      <a:pPr marL="171450" marR="0" lvl="0" indent="-171450" algn="l" defTabSz="914400" rtl="0" eaLnBrk="0" fontAlgn="base" latinLnBrk="0" hangingPunct="0">
                        <a:lnSpc>
                          <a:spcPct val="100000"/>
                        </a:lnSpc>
                        <a:spcBef>
                          <a:spcPct val="0"/>
                        </a:spcBef>
                        <a:spcAft>
                          <a:spcPts val="300"/>
                        </a:spcAft>
                        <a:buClr>
                          <a:srgbClr val="1E3448"/>
                        </a:buClr>
                        <a:buSzPct val="150000"/>
                        <a:buFont typeface="Arial" panose="020B0604020202020204" pitchFamily="34" charset="0"/>
                        <a:buChar char="•"/>
                        <a:tabLst/>
                        <a:defRPr/>
                      </a:pPr>
                      <a:r>
                        <a:rPr lang="en-US" sz="1000" kern="1200" baseline="0" dirty="0"/>
                        <a:t>(What industry verticals do they operate in? What are their business segments? What’s the revenue split?) </a:t>
                      </a:r>
                      <a:endParaRPr lang="en-US" sz="1000" b="0" kern="1200" baseline="0" dirty="0">
                        <a:solidFill>
                          <a:schemeClr val="tx1"/>
                        </a:solidFill>
                        <a:latin typeface="+mn-lt"/>
                        <a:ea typeface="+mn-ea"/>
                        <a:cs typeface="+mn-cs"/>
                      </a:endParaRPr>
                    </a:p>
                  </a:txBody>
                  <a:tcPr marL="27432" marR="0" marT="18288" marB="18288" anchor="ctr"/>
                </a:tc>
                <a:extLst>
                  <a:ext uri="{0D108BD9-81ED-4DB2-BD59-A6C34878D82A}">
                    <a16:rowId xmlns:a16="http://schemas.microsoft.com/office/drawing/2014/main" val="10003"/>
                  </a:ext>
                </a:extLst>
              </a:tr>
              <a:tr h="741219">
                <a:tc>
                  <a:txBody>
                    <a:bodyPr/>
                    <a:lstStyle/>
                    <a:p>
                      <a:pPr algn="ctr" fontAlgn="b"/>
                      <a:r>
                        <a:rPr lang="en-US" sz="1000" u="none" strike="noStrike" dirty="0"/>
                        <a:t>(LOGO D)</a:t>
                      </a:r>
                      <a:endParaRPr lang="en-US" sz="1000" b="1" i="0" u="none" strike="noStrike" dirty="0">
                        <a:solidFill>
                          <a:srgbClr val="444960"/>
                        </a:solidFill>
                        <a:latin typeface="+mn-lt"/>
                      </a:endParaRPr>
                    </a:p>
                  </a:txBody>
                  <a:tcPr marL="45720" marR="0" marT="18288" marB="18288" anchor="ctr"/>
                </a:tc>
                <a:tc>
                  <a:txBody>
                    <a:bodyPr/>
                    <a:lstStyle/>
                    <a:p>
                      <a:pPr marL="115888" marR="0" lvl="0" indent="-115888" algn="ctr" defTabSz="914400" rtl="0" eaLnBrk="0" fontAlgn="base" latinLnBrk="0" hangingPunct="0">
                        <a:lnSpc>
                          <a:spcPct val="100000"/>
                        </a:lnSpc>
                        <a:spcBef>
                          <a:spcPct val="0"/>
                        </a:spcBef>
                        <a:spcAft>
                          <a:spcPts val="300"/>
                        </a:spcAft>
                        <a:buClr>
                          <a:srgbClr val="003399"/>
                        </a:buClr>
                        <a:buSzPct val="70000"/>
                        <a:buFont typeface="Wingdings" pitchFamily="2" charset="2"/>
                        <a:buNone/>
                        <a:tabLst/>
                        <a:defRPr/>
                      </a:pPr>
                      <a:endParaRPr lang="en-US" sz="1000" b="0" kern="1200" baseline="0" dirty="0">
                        <a:solidFill>
                          <a:schemeClr val="tx1"/>
                        </a:solidFill>
                        <a:latin typeface="+mn-lt"/>
                        <a:ea typeface="+mn-ea"/>
                        <a:cs typeface="+mn-cs"/>
                      </a:endParaRPr>
                    </a:p>
                  </a:txBody>
                  <a:tcPr marL="27432" marR="0" marT="18288" marB="18288" anchor="ctr"/>
                </a:tc>
                <a:tc>
                  <a:txBody>
                    <a:bodyPr/>
                    <a:lstStyle/>
                    <a:p>
                      <a:pPr marL="115888" marR="0" lvl="0" indent="-115888" algn="ctr" defTabSz="914400" rtl="0" eaLnBrk="0" fontAlgn="base" latinLnBrk="0" hangingPunct="0">
                        <a:lnSpc>
                          <a:spcPct val="100000"/>
                        </a:lnSpc>
                        <a:spcBef>
                          <a:spcPct val="0"/>
                        </a:spcBef>
                        <a:spcAft>
                          <a:spcPts val="300"/>
                        </a:spcAft>
                        <a:buClr>
                          <a:srgbClr val="003399"/>
                        </a:buClr>
                        <a:buSzPct val="70000"/>
                        <a:buFont typeface="Wingdings" pitchFamily="2" charset="2"/>
                        <a:buNone/>
                        <a:tabLst/>
                        <a:defRPr/>
                      </a:pPr>
                      <a:endParaRPr lang="en-US" sz="1000" b="0" kern="1200" baseline="0" dirty="0">
                        <a:solidFill>
                          <a:schemeClr val="tx1"/>
                        </a:solidFill>
                        <a:latin typeface="+mn-lt"/>
                        <a:ea typeface="+mn-ea"/>
                        <a:cs typeface="+mn-cs"/>
                      </a:endParaRPr>
                    </a:p>
                  </a:txBody>
                  <a:tcPr marL="27432" marR="0" marT="18288" marB="18288" anchor="ctr"/>
                </a:tc>
                <a:tc>
                  <a:txBody>
                    <a:bodyPr/>
                    <a:lstStyle/>
                    <a:p>
                      <a:pPr marL="171450" marR="0" lvl="0" indent="-171450" algn="l" defTabSz="914400" rtl="0" eaLnBrk="0" fontAlgn="base" latinLnBrk="0" hangingPunct="0">
                        <a:lnSpc>
                          <a:spcPct val="100000"/>
                        </a:lnSpc>
                        <a:spcBef>
                          <a:spcPct val="0"/>
                        </a:spcBef>
                        <a:spcAft>
                          <a:spcPts val="300"/>
                        </a:spcAft>
                        <a:buClr>
                          <a:srgbClr val="1E3448"/>
                        </a:buClr>
                        <a:buSzPct val="150000"/>
                        <a:buFont typeface="Arial" panose="020B0604020202020204" pitchFamily="34" charset="0"/>
                        <a:buChar char="•"/>
                        <a:tabLst/>
                        <a:defRPr/>
                      </a:pPr>
                      <a:r>
                        <a:rPr lang="en-US" sz="1000" kern="1200" baseline="0" dirty="0"/>
                        <a:t>(Any recent developments? Analyst consensus / sentiment? Overarching themes? Stated growth strategies? Are they direct competitors?)</a:t>
                      </a:r>
                      <a:endParaRPr lang="en-US" sz="1000" b="0" kern="1200" baseline="0" dirty="0">
                        <a:solidFill>
                          <a:schemeClr val="tx1"/>
                        </a:solidFill>
                        <a:latin typeface="+mn-lt"/>
                        <a:ea typeface="+mn-ea"/>
                        <a:cs typeface="+mn-cs"/>
                      </a:endParaRPr>
                    </a:p>
                  </a:txBody>
                  <a:tcPr marL="27432" marR="0" marT="18288" marB="18288" anchor="ctr"/>
                </a:tc>
                <a:tc>
                  <a:txBody>
                    <a:bodyPr/>
                    <a:lstStyle/>
                    <a:p>
                      <a:pPr marL="171450" marR="0" lvl="0" indent="-171450" algn="l" defTabSz="914400" rtl="0" eaLnBrk="0" fontAlgn="base" latinLnBrk="0" hangingPunct="0">
                        <a:lnSpc>
                          <a:spcPct val="100000"/>
                        </a:lnSpc>
                        <a:spcBef>
                          <a:spcPct val="0"/>
                        </a:spcBef>
                        <a:spcAft>
                          <a:spcPts val="300"/>
                        </a:spcAft>
                        <a:buClr>
                          <a:srgbClr val="1E3448"/>
                        </a:buClr>
                        <a:buSzPct val="150000"/>
                        <a:buFont typeface="Arial" panose="020B0604020202020204" pitchFamily="34" charset="0"/>
                        <a:buChar char="•"/>
                        <a:tabLst/>
                        <a:defRPr/>
                      </a:pPr>
                      <a:r>
                        <a:rPr lang="en-US" sz="1000" kern="1200" baseline="0" dirty="0"/>
                        <a:t>(What industry verticals do they operate in? What are their business segments? What’s the revenue split?) </a:t>
                      </a:r>
                      <a:endParaRPr lang="en-US" sz="1000" b="0" kern="1200" baseline="0" dirty="0">
                        <a:solidFill>
                          <a:schemeClr val="tx1"/>
                        </a:solidFill>
                        <a:latin typeface="+mn-lt"/>
                        <a:ea typeface="+mn-ea"/>
                        <a:cs typeface="+mn-cs"/>
                      </a:endParaRPr>
                    </a:p>
                  </a:txBody>
                  <a:tcPr marL="27432" marR="0" marT="18288" marB="18288" anchor="ctr"/>
                </a:tc>
                <a:extLst>
                  <a:ext uri="{0D108BD9-81ED-4DB2-BD59-A6C34878D82A}">
                    <a16:rowId xmlns:a16="http://schemas.microsoft.com/office/drawing/2014/main" val="10004"/>
                  </a:ext>
                </a:extLst>
              </a:tr>
              <a:tr h="741219">
                <a:tc>
                  <a:txBody>
                    <a:bodyPr/>
                    <a:lstStyle/>
                    <a:p>
                      <a:pPr algn="ctr" fontAlgn="b"/>
                      <a:r>
                        <a:rPr lang="en-US" sz="1000" u="none" strike="noStrike" dirty="0"/>
                        <a:t>(LOGO E)</a:t>
                      </a:r>
                      <a:endParaRPr lang="en-US" sz="1000" b="1" i="0" u="none" strike="noStrike" dirty="0">
                        <a:solidFill>
                          <a:srgbClr val="444960"/>
                        </a:solidFill>
                        <a:latin typeface="+mn-lt"/>
                      </a:endParaRPr>
                    </a:p>
                  </a:txBody>
                  <a:tcPr marL="45720" marR="0" marT="18288" marB="18288" anchor="ctr"/>
                </a:tc>
                <a:tc>
                  <a:txBody>
                    <a:bodyPr/>
                    <a:lstStyle/>
                    <a:p>
                      <a:pPr marL="115888" marR="0" lvl="0" indent="-115888" algn="ctr" defTabSz="914400" rtl="0" eaLnBrk="0" fontAlgn="base" latinLnBrk="0" hangingPunct="0">
                        <a:lnSpc>
                          <a:spcPct val="100000"/>
                        </a:lnSpc>
                        <a:spcBef>
                          <a:spcPct val="0"/>
                        </a:spcBef>
                        <a:spcAft>
                          <a:spcPts val="300"/>
                        </a:spcAft>
                        <a:buClr>
                          <a:srgbClr val="003399"/>
                        </a:buClr>
                        <a:buSzPct val="70000"/>
                        <a:buFont typeface="Wingdings" pitchFamily="2" charset="2"/>
                        <a:buNone/>
                        <a:tabLst/>
                        <a:defRPr/>
                      </a:pPr>
                      <a:endParaRPr lang="en-US" sz="1000" b="0" kern="1200" baseline="0" dirty="0">
                        <a:solidFill>
                          <a:schemeClr val="tx1"/>
                        </a:solidFill>
                        <a:latin typeface="+mn-lt"/>
                        <a:ea typeface="+mn-ea"/>
                        <a:cs typeface="+mn-cs"/>
                      </a:endParaRPr>
                    </a:p>
                  </a:txBody>
                  <a:tcPr marL="27432" marR="0" marT="18288" marB="18288" anchor="ctr"/>
                </a:tc>
                <a:tc>
                  <a:txBody>
                    <a:bodyPr/>
                    <a:lstStyle/>
                    <a:p>
                      <a:pPr marL="115888" marR="0" lvl="0" indent="-115888" algn="ctr" defTabSz="914400" rtl="0" eaLnBrk="0" fontAlgn="base" latinLnBrk="0" hangingPunct="0">
                        <a:lnSpc>
                          <a:spcPct val="100000"/>
                        </a:lnSpc>
                        <a:spcBef>
                          <a:spcPct val="0"/>
                        </a:spcBef>
                        <a:spcAft>
                          <a:spcPts val="300"/>
                        </a:spcAft>
                        <a:buClr>
                          <a:srgbClr val="003399"/>
                        </a:buClr>
                        <a:buSzPct val="70000"/>
                        <a:buFont typeface="Wingdings" pitchFamily="2" charset="2"/>
                        <a:buNone/>
                        <a:tabLst/>
                        <a:defRPr/>
                      </a:pPr>
                      <a:endParaRPr lang="en-US" sz="1000" b="0" kern="1200" baseline="0" dirty="0">
                        <a:solidFill>
                          <a:schemeClr val="tx1"/>
                        </a:solidFill>
                        <a:latin typeface="+mn-lt"/>
                        <a:ea typeface="+mn-ea"/>
                        <a:cs typeface="+mn-cs"/>
                      </a:endParaRPr>
                    </a:p>
                  </a:txBody>
                  <a:tcPr marL="27432" marR="0" marT="18288" marB="18288" anchor="ctr"/>
                </a:tc>
                <a:tc>
                  <a:txBody>
                    <a:bodyPr/>
                    <a:lstStyle/>
                    <a:p>
                      <a:pPr marL="171450" marR="0" lvl="0" indent="-171450" algn="l" defTabSz="914400" rtl="0" eaLnBrk="0" fontAlgn="base" latinLnBrk="0" hangingPunct="0">
                        <a:lnSpc>
                          <a:spcPct val="100000"/>
                        </a:lnSpc>
                        <a:spcBef>
                          <a:spcPct val="0"/>
                        </a:spcBef>
                        <a:spcAft>
                          <a:spcPts val="300"/>
                        </a:spcAft>
                        <a:buClr>
                          <a:srgbClr val="1E3448"/>
                        </a:buClr>
                        <a:buSzPct val="150000"/>
                        <a:buFont typeface="Arial" panose="020B0604020202020204" pitchFamily="34" charset="0"/>
                        <a:buChar char="•"/>
                        <a:tabLst/>
                        <a:defRPr/>
                      </a:pPr>
                      <a:r>
                        <a:rPr lang="en-US" sz="1000" kern="1200" baseline="0" dirty="0"/>
                        <a:t>(Any recent developments? Analyst consensus / sentiment? Overarching themes? Stated growth strategies? Are they direct competitors?)</a:t>
                      </a:r>
                      <a:endParaRPr lang="en-US" sz="1000" b="0" kern="1200" baseline="0" dirty="0">
                        <a:solidFill>
                          <a:schemeClr val="tx1"/>
                        </a:solidFill>
                        <a:latin typeface="+mn-lt"/>
                        <a:ea typeface="+mn-ea"/>
                        <a:cs typeface="+mn-cs"/>
                      </a:endParaRPr>
                    </a:p>
                  </a:txBody>
                  <a:tcPr marL="27432" marR="0" marT="18288" marB="18288" anchor="ctr"/>
                </a:tc>
                <a:tc>
                  <a:txBody>
                    <a:bodyPr/>
                    <a:lstStyle/>
                    <a:p>
                      <a:pPr marL="171450" marR="0" lvl="0" indent="-171450" algn="l" defTabSz="914400" rtl="0" eaLnBrk="0" fontAlgn="base" latinLnBrk="0" hangingPunct="0">
                        <a:lnSpc>
                          <a:spcPct val="100000"/>
                        </a:lnSpc>
                        <a:spcBef>
                          <a:spcPct val="0"/>
                        </a:spcBef>
                        <a:spcAft>
                          <a:spcPts val="300"/>
                        </a:spcAft>
                        <a:buClr>
                          <a:srgbClr val="1E3448"/>
                        </a:buClr>
                        <a:buSzPct val="150000"/>
                        <a:buFont typeface="Arial" panose="020B0604020202020204" pitchFamily="34" charset="0"/>
                        <a:buChar char="•"/>
                        <a:tabLst/>
                        <a:defRPr/>
                      </a:pPr>
                      <a:r>
                        <a:rPr lang="en-US" sz="1000" kern="1200" baseline="0" dirty="0"/>
                        <a:t>(What industry verticals do they operate in? What are their business segments? What’s the revenue split?) </a:t>
                      </a:r>
                      <a:endParaRPr lang="en-US" sz="1000" b="0" kern="1200" baseline="0" dirty="0">
                        <a:solidFill>
                          <a:schemeClr val="tx1"/>
                        </a:solidFill>
                        <a:latin typeface="+mn-lt"/>
                        <a:ea typeface="+mn-ea"/>
                        <a:cs typeface="+mn-cs"/>
                      </a:endParaRPr>
                    </a:p>
                  </a:txBody>
                  <a:tcPr marL="27432" marR="0" marT="18288" marB="18288" anchor="ctr"/>
                </a:tc>
                <a:extLst>
                  <a:ext uri="{0D108BD9-81ED-4DB2-BD59-A6C34878D82A}">
                    <a16:rowId xmlns:a16="http://schemas.microsoft.com/office/drawing/2014/main" val="10006"/>
                  </a:ext>
                </a:extLst>
              </a:tr>
              <a:tr h="741219">
                <a:tc>
                  <a:txBody>
                    <a:bodyPr/>
                    <a:lstStyle/>
                    <a:p>
                      <a:pPr algn="ctr" fontAlgn="b"/>
                      <a:r>
                        <a:rPr lang="en-US" sz="1000" u="none" strike="noStrike" dirty="0"/>
                        <a:t>(LOGO F)</a:t>
                      </a:r>
                      <a:endParaRPr lang="en-US" sz="1000" b="1" i="0" u="none" strike="noStrike" dirty="0">
                        <a:solidFill>
                          <a:srgbClr val="444960"/>
                        </a:solidFill>
                        <a:latin typeface="+mn-lt"/>
                      </a:endParaRPr>
                    </a:p>
                  </a:txBody>
                  <a:tcPr marL="45720" marR="0" marT="18288" marB="18288" anchor="ctr"/>
                </a:tc>
                <a:tc>
                  <a:txBody>
                    <a:bodyPr/>
                    <a:lstStyle/>
                    <a:p>
                      <a:pPr marL="115888" marR="0" lvl="0" indent="-115888" algn="ctr" defTabSz="914400" rtl="0" eaLnBrk="0" fontAlgn="base" latinLnBrk="0" hangingPunct="0">
                        <a:lnSpc>
                          <a:spcPct val="100000"/>
                        </a:lnSpc>
                        <a:spcBef>
                          <a:spcPct val="0"/>
                        </a:spcBef>
                        <a:spcAft>
                          <a:spcPts val="300"/>
                        </a:spcAft>
                        <a:buClr>
                          <a:srgbClr val="003399"/>
                        </a:buClr>
                        <a:buSzPct val="70000"/>
                        <a:buFont typeface="Wingdings" pitchFamily="2" charset="2"/>
                        <a:buNone/>
                        <a:tabLst/>
                        <a:defRPr/>
                      </a:pPr>
                      <a:endParaRPr lang="en-US" sz="1000" b="0" kern="1200" baseline="0" dirty="0">
                        <a:solidFill>
                          <a:schemeClr val="tx1"/>
                        </a:solidFill>
                        <a:latin typeface="+mn-lt"/>
                        <a:ea typeface="+mn-ea"/>
                        <a:cs typeface="+mn-cs"/>
                      </a:endParaRPr>
                    </a:p>
                  </a:txBody>
                  <a:tcPr marL="27432" marR="0" marT="18288" marB="18288" anchor="ctr"/>
                </a:tc>
                <a:tc>
                  <a:txBody>
                    <a:bodyPr/>
                    <a:lstStyle/>
                    <a:p>
                      <a:pPr marL="115888" marR="0" lvl="0" indent="-115888" algn="ctr" defTabSz="914400" rtl="0" eaLnBrk="0" fontAlgn="base" latinLnBrk="0" hangingPunct="0">
                        <a:lnSpc>
                          <a:spcPct val="100000"/>
                        </a:lnSpc>
                        <a:spcBef>
                          <a:spcPct val="0"/>
                        </a:spcBef>
                        <a:spcAft>
                          <a:spcPts val="300"/>
                        </a:spcAft>
                        <a:buClr>
                          <a:srgbClr val="003399"/>
                        </a:buClr>
                        <a:buSzPct val="70000"/>
                        <a:buFont typeface="Wingdings" pitchFamily="2" charset="2"/>
                        <a:buNone/>
                        <a:tabLst/>
                        <a:defRPr/>
                      </a:pPr>
                      <a:endParaRPr lang="en-US" sz="1000" b="0" kern="1200" baseline="0" dirty="0">
                        <a:solidFill>
                          <a:schemeClr val="tx1"/>
                        </a:solidFill>
                        <a:latin typeface="+mn-lt"/>
                        <a:ea typeface="+mn-ea"/>
                        <a:cs typeface="+mn-cs"/>
                      </a:endParaRPr>
                    </a:p>
                  </a:txBody>
                  <a:tcPr marL="27432" marR="0" marT="18288" marB="18288" anchor="ctr"/>
                </a:tc>
                <a:tc>
                  <a:txBody>
                    <a:bodyPr/>
                    <a:lstStyle/>
                    <a:p>
                      <a:pPr marL="171450" marR="0" lvl="0" indent="-171450" algn="l" defTabSz="914400" rtl="0" eaLnBrk="0" fontAlgn="base" latinLnBrk="0" hangingPunct="0">
                        <a:lnSpc>
                          <a:spcPct val="100000"/>
                        </a:lnSpc>
                        <a:spcBef>
                          <a:spcPct val="0"/>
                        </a:spcBef>
                        <a:spcAft>
                          <a:spcPts val="300"/>
                        </a:spcAft>
                        <a:buClr>
                          <a:srgbClr val="1E3448"/>
                        </a:buClr>
                        <a:buSzPct val="150000"/>
                        <a:buFont typeface="Arial" panose="020B0604020202020204" pitchFamily="34" charset="0"/>
                        <a:buChar char="•"/>
                        <a:tabLst/>
                        <a:defRPr/>
                      </a:pPr>
                      <a:r>
                        <a:rPr lang="en-US" sz="1000" kern="1200" baseline="0" dirty="0"/>
                        <a:t>(Any recent developments? Analyst consensus / sentiment? Overarching themes? Stated growth strategies? Are they direct competitors?)</a:t>
                      </a:r>
                      <a:endParaRPr lang="en-US" sz="1000" b="0" kern="1200" baseline="0" dirty="0">
                        <a:solidFill>
                          <a:schemeClr val="tx1"/>
                        </a:solidFill>
                        <a:latin typeface="+mn-lt"/>
                        <a:ea typeface="+mn-ea"/>
                        <a:cs typeface="+mn-cs"/>
                      </a:endParaRPr>
                    </a:p>
                  </a:txBody>
                  <a:tcPr marL="27432" marR="0" marT="18288" marB="18288" anchor="ctr"/>
                </a:tc>
                <a:tc>
                  <a:txBody>
                    <a:bodyPr/>
                    <a:lstStyle/>
                    <a:p>
                      <a:pPr marL="171450" marR="0" lvl="0" indent="-171450" algn="l" defTabSz="914400" rtl="0" eaLnBrk="0" fontAlgn="base" latinLnBrk="0" hangingPunct="0">
                        <a:lnSpc>
                          <a:spcPct val="100000"/>
                        </a:lnSpc>
                        <a:spcBef>
                          <a:spcPct val="0"/>
                        </a:spcBef>
                        <a:spcAft>
                          <a:spcPts val="300"/>
                        </a:spcAft>
                        <a:buClr>
                          <a:srgbClr val="1E3448"/>
                        </a:buClr>
                        <a:buSzPct val="150000"/>
                        <a:buFont typeface="Arial" panose="020B0604020202020204" pitchFamily="34" charset="0"/>
                        <a:buChar char="•"/>
                        <a:tabLst/>
                        <a:defRPr/>
                      </a:pPr>
                      <a:r>
                        <a:rPr lang="en-US" sz="1000" kern="1200" baseline="0" dirty="0"/>
                        <a:t>(What industry verticals do they operate in? What are their business segments? What’s the revenue split?) </a:t>
                      </a:r>
                      <a:endParaRPr lang="en-US" sz="1000" b="0" kern="1200" baseline="0" dirty="0">
                        <a:solidFill>
                          <a:schemeClr val="tx1"/>
                        </a:solidFill>
                        <a:latin typeface="+mn-lt"/>
                        <a:ea typeface="+mn-ea"/>
                        <a:cs typeface="+mn-cs"/>
                      </a:endParaRPr>
                    </a:p>
                  </a:txBody>
                  <a:tcPr marL="27432" marR="0" marT="18288" marB="18288" anchor="ctr"/>
                </a:tc>
                <a:extLst>
                  <a:ext uri="{0D108BD9-81ED-4DB2-BD59-A6C34878D82A}">
                    <a16:rowId xmlns:a16="http://schemas.microsoft.com/office/drawing/2014/main" val="10007"/>
                  </a:ext>
                </a:extLst>
              </a:tr>
            </a:tbl>
          </a:graphicData>
        </a:graphic>
      </p:graphicFrame>
      <p:sp>
        <p:nvSpPr>
          <p:cNvPr id="15" name="Title 14">
            <a:extLst>
              <a:ext uri="{FF2B5EF4-FFF2-40B4-BE49-F238E27FC236}">
                <a16:creationId xmlns:a16="http://schemas.microsoft.com/office/drawing/2014/main" id="{3A10DA61-10B6-4636-BCBF-FF6578D807C8}"/>
              </a:ext>
            </a:extLst>
          </p:cNvPr>
          <p:cNvSpPr>
            <a:spLocks noGrp="1"/>
          </p:cNvSpPr>
          <p:nvPr>
            <p:ph type="title"/>
          </p:nvPr>
        </p:nvSpPr>
        <p:spPr/>
        <p:txBody>
          <a:bodyPr/>
          <a:lstStyle/>
          <a:p>
            <a:r>
              <a:rPr lang="en-CA" dirty="0"/>
              <a:t>Competitive Environment</a:t>
            </a:r>
          </a:p>
        </p:txBody>
      </p:sp>
      <p:pic>
        <p:nvPicPr>
          <p:cNvPr id="35" name="Graphic 5">
            <a:extLst>
              <a:ext uri="{FF2B5EF4-FFF2-40B4-BE49-F238E27FC236}">
                <a16:creationId xmlns:a16="http://schemas.microsoft.com/office/drawing/2014/main" id="{678A4205-FB95-C945-BEB1-789A0C3C3934}"/>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1490" y="1657168"/>
            <a:ext cx="890588" cy="392863"/>
          </a:xfrm>
          <a:prstGeom prst="rect">
            <a:avLst/>
          </a:prstGeom>
        </p:spPr>
      </p:pic>
    </p:spTree>
    <p:extLst>
      <p:ext uri="{BB962C8B-B14F-4D97-AF65-F5344CB8AC3E}">
        <p14:creationId xmlns:p14="http://schemas.microsoft.com/office/powerpoint/2010/main" val="12250118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2306</TotalTime>
  <Words>3845</Words>
  <Application>Microsoft Office PowerPoint</Application>
  <PresentationFormat>Widescreen</PresentationFormat>
  <Paragraphs>1137</Paragraphs>
  <Slides>26</Slides>
  <Notes>12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26</vt:i4>
      </vt:variant>
    </vt:vector>
  </HeadingPairs>
  <TitlesOfParts>
    <vt:vector size="39" baseType="lpstr">
      <vt:lpstr>HelveticaNeue LT 45 Lt</vt:lpstr>
      <vt:lpstr>MS PGothic</vt:lpstr>
      <vt:lpstr>MS PGothic</vt:lpstr>
      <vt:lpstr>等线</vt:lpstr>
      <vt:lpstr>Arial</vt:lpstr>
      <vt:lpstr>Calibri</vt:lpstr>
      <vt:lpstr>Calibri Light</vt:lpstr>
      <vt:lpstr>Helvetica</vt:lpstr>
      <vt:lpstr>Open Sans</vt:lpstr>
      <vt:lpstr>Open Sans Light</vt:lpstr>
      <vt:lpstr>Verdana</vt:lpstr>
      <vt:lpstr>Wingdings</vt:lpstr>
      <vt:lpstr>Office Theme</vt:lpstr>
      <vt:lpstr>Investment Banking Pitchbook Template</vt:lpstr>
      <vt:lpstr>Table of Contents</vt:lpstr>
      <vt:lpstr>Company Overview</vt:lpstr>
      <vt:lpstr>Business Model</vt:lpstr>
      <vt:lpstr>Operating Forecast</vt:lpstr>
      <vt:lpstr>Shareholder Ownership</vt:lpstr>
      <vt:lpstr>Liquidity Analysis</vt:lpstr>
      <vt:lpstr>Industry Overview</vt:lpstr>
      <vt:lpstr>Competitive Environment</vt:lpstr>
      <vt:lpstr>Key Industry Trends</vt:lpstr>
      <vt:lpstr>Corporate Finance Activity</vt:lpstr>
      <vt:lpstr>Valuation</vt:lpstr>
      <vt:lpstr>Historical Share Price Performance</vt:lpstr>
      <vt:lpstr>Valuation Summary</vt:lpstr>
      <vt:lpstr>Valuation Analysis</vt:lpstr>
      <vt:lpstr>Comparables Analysis</vt:lpstr>
      <vt:lpstr>Precedents Analysis</vt:lpstr>
      <vt:lpstr>Transaction Opportunities</vt:lpstr>
      <vt:lpstr>Strategic Review and Opportunities</vt:lpstr>
      <vt:lpstr>Recommendation 1</vt:lpstr>
      <vt:lpstr>Recommendation: Content/Production Focus</vt:lpstr>
      <vt:lpstr>Recommendation: Content/Production Focus</vt:lpstr>
      <vt:lpstr>Team Overview</vt:lpstr>
      <vt:lpstr>Investment Banking Team</vt:lpstr>
      <vt:lpstr>Deal Tombstones</vt:lpstr>
      <vt:lpstr>Appendices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Susie Chen</dc:creator>
  <cp:lastModifiedBy>Susie Chen</cp:lastModifiedBy>
  <cp:revision>77</cp:revision>
  <dcterms:created xsi:type="dcterms:W3CDTF">2017-12-07T17:40:14Z</dcterms:created>
  <dcterms:modified xsi:type="dcterms:W3CDTF">2018-03-09T22:23:46Z</dcterms:modified>
</cp:coreProperties>
</file>