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3DC2-DE31-48A2-820D-BFF938AA822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16E2-D0AA-4D5C-9578-D8B6C637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19933-D5B5-324F-8645-B6D5C20BF3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06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DF2E-5561-4816-8C4E-72D624F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4A12-EB4F-44BF-ACA6-6C1BB29C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9EC9-DD32-4F6E-B005-5DCE40E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F6D5-99BA-4A5D-AC9B-D98F96C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1D5A-2324-43E7-8FCB-5A22778D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B09C-8F5F-4676-9A38-8364CD8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131D1-723C-4DB7-B4C2-E3DA81E2C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4240-DA88-4603-8726-0D53FFB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039F-A38F-46EA-8858-EAAB3072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34C1-9CD5-485E-B370-216D904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44433-F0D5-436A-95DB-39A2BB91A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0FB5-62B4-4EE0-8CE9-5D26804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3E3-417C-4E46-94EF-5630B955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EDB2-F0A3-49B5-BECF-75313E00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C2CA-AA7F-4B14-BC85-1902A4E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2955-C92E-4951-BFFF-195A2F3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A74-FE95-411A-A200-B8E134F2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9AFF-4467-4613-8592-3F96F60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5DC5-1477-4567-8C13-87E79B6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988-D478-4EE7-BFCA-A86EF78C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FB-7B08-4D75-A34B-340E965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10A6-D519-4040-AED7-AB1E1697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2E68-DE08-49DC-8222-1A7DE38A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1273-F4A5-4A00-AFB4-A4928C7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2DBF-5058-4E5D-B4BE-5AAA1930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F91F-A00B-44AD-9FDD-4CF0E2B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947B-B515-488C-935E-9A30DC36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9A62-0994-45DC-ABE7-EAD80465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F7AB-2145-48C1-9568-3D3E6D9E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CE99-69A7-46CF-ABB1-31B3B26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2E68-8697-4F48-9960-9D4608BE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8C1E-670C-4256-BCD3-9A86D2C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CA28-0117-47D5-A14C-D785C454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860-4D97-4191-AF00-9ABAF1AE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5590B-DBC9-46D0-9B9D-166B482A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AA1E6-144A-4BE6-89FA-EB1DB7D2F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93DBB-A235-4C68-8E40-D07D821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4DD51-2F55-494F-9310-BA6E6E9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1488E-2C74-4453-A3A6-6E28E4ED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7962-B96A-4479-83CE-C2CB9B5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5AF31-BE8B-44F0-A875-84835AFE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49A7-30A9-4049-91CD-5F108EA3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52DE-B6FB-4149-AEF8-0D30F647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9E10E-84CA-4B2D-87CA-D589A35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448EF-7107-4C68-BEB4-3A60B42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C2B-D3B6-4F99-A2F8-B1DA0EB5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0E52-4887-4581-B27E-81AD99A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F71E-480C-46F6-BE51-35F1E5E4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2FF30-3514-4926-8B33-268BE5BB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C452-3D19-4A96-9562-E2757E8B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5E2A-ECB4-47D0-85F7-B2A82F67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07CE-94AF-4B1F-96C7-7DAEA8D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6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A4F5-12DE-4351-88D8-17FD9750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DED9B-0E99-495E-AAEC-5C312BF0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3E52-77C8-461C-89C7-B50DE07D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430C-C429-416B-96CE-3C428547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CC33-9D59-4C79-BC57-3C678A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56A0-A949-4EC6-8A5C-9D30CAB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C7559-B8F6-462F-A4F9-2B31EA3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0AE-8416-4862-96E3-DAEFEED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46FA-0BD6-499D-9E4F-8488A306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E740-C071-494C-8E05-22BE295FC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077B-BA05-451A-9080-3319D5CF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FA62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2397B6-9F82-4538-8B78-081564B84939}"/>
              </a:ext>
            </a:extLst>
          </p:cNvPr>
          <p:cNvSpPr txBox="1"/>
          <p:nvPr/>
        </p:nvSpPr>
        <p:spPr>
          <a:xfrm>
            <a:off x="95450" y="6501935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corporatefinanceinstitute.com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C6673-8EC7-4D83-B60F-15AC3F57F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50" y="403906"/>
            <a:ext cx="10746721" cy="388937"/>
          </a:xfrm>
        </p:spPr>
        <p:txBody>
          <a:bodyPr>
            <a:noAutofit/>
          </a:bodyPr>
          <a:lstStyle/>
          <a:p>
            <a:r>
              <a:rPr lang="en-CA" altLang="en-US" sz="4800" dirty="0">
                <a:solidFill>
                  <a:srgbClr val="FA621C"/>
                </a:solidFill>
                <a:latin typeface="Open Sans Light" charset="0"/>
                <a:ea typeface="Open Sans Light" charset="0"/>
                <a:cs typeface="Open Sans Light" charset="0"/>
              </a:rPr>
              <a:t>Competitive forces model exercise</a:t>
            </a:r>
          </a:p>
        </p:txBody>
      </p:sp>
      <p:pic>
        <p:nvPicPr>
          <p:cNvPr id="16" name="Graphic 5">
            <a:extLst>
              <a:ext uri="{FF2B5EF4-FFF2-40B4-BE49-F238E27FC236}">
                <a16:creationId xmlns:a16="http://schemas.microsoft.com/office/drawing/2014/main" id="{9247FD57-154C-4A9A-8695-1733C599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1400" y="6370682"/>
            <a:ext cx="890588" cy="39286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CF537C-7FC1-7044-916F-1482CCC66487}"/>
              </a:ext>
            </a:extLst>
          </p:cNvPr>
          <p:cNvCxnSpPr>
            <a:cxnSpLocks/>
          </p:cNvCxnSpPr>
          <p:nvPr/>
        </p:nvCxnSpPr>
        <p:spPr>
          <a:xfrm>
            <a:off x="5349101" y="3885954"/>
            <a:ext cx="397416" cy="1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A761A82-1A5C-2B44-80FD-4381CCC683CB}"/>
              </a:ext>
            </a:extLst>
          </p:cNvPr>
          <p:cNvSpPr/>
          <p:nvPr/>
        </p:nvSpPr>
        <p:spPr>
          <a:xfrm>
            <a:off x="4920461" y="2941056"/>
            <a:ext cx="2374143" cy="23741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7B11D7-96F0-A445-98DE-C8477D493BA0}"/>
              </a:ext>
            </a:extLst>
          </p:cNvPr>
          <p:cNvGrpSpPr/>
          <p:nvPr/>
        </p:nvGrpSpPr>
        <p:grpSpPr>
          <a:xfrm>
            <a:off x="5110548" y="4769992"/>
            <a:ext cx="752904" cy="752904"/>
            <a:chOff x="4439704" y="5092959"/>
            <a:chExt cx="752904" cy="7529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9D99A5-A84C-9C49-878F-7DEA6275E707}"/>
                </a:ext>
              </a:extLst>
            </p:cNvPr>
            <p:cNvSpPr/>
            <p:nvPr/>
          </p:nvSpPr>
          <p:spPr>
            <a:xfrm>
              <a:off x="4439704" y="5092959"/>
              <a:ext cx="752904" cy="752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780E8E-019C-C148-B92D-CFB4E10D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0809" y="5154063"/>
              <a:ext cx="630697" cy="63069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B13384-ABEF-C94E-A93F-968E3FF45D39}"/>
              </a:ext>
            </a:extLst>
          </p:cNvPr>
          <p:cNvGrpSpPr/>
          <p:nvPr/>
        </p:nvGrpSpPr>
        <p:grpSpPr>
          <a:xfrm>
            <a:off x="6349827" y="4770771"/>
            <a:ext cx="752904" cy="752904"/>
            <a:chOff x="7200920" y="2982454"/>
            <a:chExt cx="752904" cy="75290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B06751-C3D7-304A-8272-70BEACB67D9B}"/>
                </a:ext>
              </a:extLst>
            </p:cNvPr>
            <p:cNvSpPr/>
            <p:nvPr/>
          </p:nvSpPr>
          <p:spPr>
            <a:xfrm>
              <a:off x="7200920" y="2982454"/>
              <a:ext cx="752904" cy="7529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9B9E56-90AE-0246-A987-D95C72CE6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57140" y="3017541"/>
              <a:ext cx="630697" cy="630697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923D028-1F01-7949-8D45-BDDFF2878618}"/>
              </a:ext>
            </a:extLst>
          </p:cNvPr>
          <p:cNvSpPr/>
          <p:nvPr/>
        </p:nvSpPr>
        <p:spPr>
          <a:xfrm>
            <a:off x="5731080" y="2603057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21A8EA-E418-A443-AC76-F2AAACC4C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2184" y="2638144"/>
            <a:ext cx="630697" cy="63069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2BAB654-0470-E144-ABB8-90AF68DF1720}"/>
              </a:ext>
            </a:extLst>
          </p:cNvPr>
          <p:cNvSpPr/>
          <p:nvPr/>
        </p:nvSpPr>
        <p:spPr>
          <a:xfrm>
            <a:off x="6852542" y="3413189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E85602-C71E-9041-9119-623B95699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3647" y="3470717"/>
            <a:ext cx="630697" cy="63069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F05622-5C13-854C-95DF-2F0CA8FE20EE}"/>
              </a:ext>
            </a:extLst>
          </p:cNvPr>
          <p:cNvSpPr/>
          <p:nvPr/>
        </p:nvSpPr>
        <p:spPr>
          <a:xfrm>
            <a:off x="4625055" y="3387172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3F3060-1B52-5447-BF3C-A64F0807C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6160" y="3448276"/>
            <a:ext cx="630697" cy="630697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1B62350-FCC0-484C-ACE7-49254B3B8D25}"/>
              </a:ext>
            </a:extLst>
          </p:cNvPr>
          <p:cNvSpPr/>
          <p:nvPr/>
        </p:nvSpPr>
        <p:spPr>
          <a:xfrm>
            <a:off x="5731080" y="3751675"/>
            <a:ext cx="752904" cy="752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DDB5E4-1B0F-D648-BF47-261871713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2184" y="3812779"/>
            <a:ext cx="630697" cy="63069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C0B630-0911-E743-BE6D-A93997729FCE}"/>
              </a:ext>
            </a:extLst>
          </p:cNvPr>
          <p:cNvCxnSpPr>
            <a:stCxn id="11" idx="4"/>
            <a:endCxn id="38" idx="0"/>
          </p:cNvCxnSpPr>
          <p:nvPr/>
        </p:nvCxnSpPr>
        <p:spPr>
          <a:xfrm>
            <a:off x="6107532" y="3355961"/>
            <a:ext cx="0" cy="3957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F9FBCD-EF6E-CB44-B058-8A32A90F1EC2}"/>
              </a:ext>
            </a:extLst>
          </p:cNvPr>
          <p:cNvCxnSpPr>
            <a:cxnSpLocks/>
          </p:cNvCxnSpPr>
          <p:nvPr/>
        </p:nvCxnSpPr>
        <p:spPr>
          <a:xfrm flipH="1" flipV="1">
            <a:off x="6327572" y="4443281"/>
            <a:ext cx="273514" cy="36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AD0CFF-7C24-124F-8031-55565F2D0BF6}"/>
              </a:ext>
            </a:extLst>
          </p:cNvPr>
          <p:cNvCxnSpPr>
            <a:cxnSpLocks/>
          </p:cNvCxnSpPr>
          <p:nvPr/>
        </p:nvCxnSpPr>
        <p:spPr>
          <a:xfrm flipH="1">
            <a:off x="6468012" y="3885954"/>
            <a:ext cx="397416" cy="1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154412-21A0-E849-AE01-62D1230E39BC}"/>
              </a:ext>
            </a:extLst>
          </p:cNvPr>
          <p:cNvCxnSpPr>
            <a:cxnSpLocks/>
          </p:cNvCxnSpPr>
          <p:nvPr/>
        </p:nvCxnSpPr>
        <p:spPr>
          <a:xfrm flipV="1">
            <a:off x="5640833" y="4443722"/>
            <a:ext cx="273514" cy="36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9B5285E-BAC5-654E-B019-39A1E0C73D2F}"/>
              </a:ext>
            </a:extLst>
          </p:cNvPr>
          <p:cNvSpPr/>
          <p:nvPr/>
        </p:nvSpPr>
        <p:spPr>
          <a:xfrm>
            <a:off x="8402513" y="917655"/>
            <a:ext cx="1946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9571B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of potential entrants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365614-F138-7D4D-986A-C58979F88B78}"/>
              </a:ext>
            </a:extLst>
          </p:cNvPr>
          <p:cNvSpPr txBox="1"/>
          <p:nvPr/>
        </p:nvSpPr>
        <p:spPr>
          <a:xfrm>
            <a:off x="8438174" y="1446633"/>
            <a:ext cx="2938885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F9B4-B60D-3048-B9F0-8C60555C1E76}"/>
              </a:ext>
            </a:extLst>
          </p:cNvPr>
          <p:cNvSpPr/>
          <p:nvPr/>
        </p:nvSpPr>
        <p:spPr>
          <a:xfrm>
            <a:off x="8470638" y="2938430"/>
            <a:ext cx="1946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8928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Bargaining power of buyers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C2A660-0D46-C34D-859B-6F2322EC5B3C}"/>
              </a:ext>
            </a:extLst>
          </p:cNvPr>
          <p:cNvSpPr txBox="1"/>
          <p:nvPr/>
        </p:nvSpPr>
        <p:spPr>
          <a:xfrm>
            <a:off x="8470638" y="3467408"/>
            <a:ext cx="290642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3056D3-4824-B444-AC9B-7F2974F3A0CF}"/>
              </a:ext>
            </a:extLst>
          </p:cNvPr>
          <p:cNvSpPr/>
          <p:nvPr/>
        </p:nvSpPr>
        <p:spPr>
          <a:xfrm>
            <a:off x="8470638" y="4957339"/>
            <a:ext cx="1946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C798B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Bargaining power of suppliers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0992AF-1A98-9541-8276-55DC8C1CD882}"/>
              </a:ext>
            </a:extLst>
          </p:cNvPr>
          <p:cNvSpPr txBox="1"/>
          <p:nvPr/>
        </p:nvSpPr>
        <p:spPr>
          <a:xfrm>
            <a:off x="8470637" y="5486317"/>
            <a:ext cx="2906423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EC1D13-AB4B-D141-90AB-FF90A7822FCD}"/>
              </a:ext>
            </a:extLst>
          </p:cNvPr>
          <p:cNvSpPr/>
          <p:nvPr/>
        </p:nvSpPr>
        <p:spPr>
          <a:xfrm>
            <a:off x="995410" y="4957294"/>
            <a:ext cx="2062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F2C9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of substitute goods/services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060F27-2D42-4B4B-896C-A412C8A81196}"/>
              </a:ext>
            </a:extLst>
          </p:cNvPr>
          <p:cNvSpPr txBox="1"/>
          <p:nvPr/>
        </p:nvSpPr>
        <p:spPr>
          <a:xfrm>
            <a:off x="995408" y="5480514"/>
            <a:ext cx="2692001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A03FD4-7D9A-9647-8C75-7C8A1641DEB9}"/>
              </a:ext>
            </a:extLst>
          </p:cNvPr>
          <p:cNvSpPr/>
          <p:nvPr/>
        </p:nvSpPr>
        <p:spPr>
          <a:xfrm>
            <a:off x="991488" y="2938430"/>
            <a:ext cx="263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DC88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of complementary good/service providers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B4C903-1CB8-B448-8FE4-4A494DE36B71}"/>
              </a:ext>
            </a:extLst>
          </p:cNvPr>
          <p:cNvSpPr txBox="1"/>
          <p:nvPr/>
        </p:nvSpPr>
        <p:spPr>
          <a:xfrm>
            <a:off x="1027150" y="3467408"/>
            <a:ext cx="284693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A15792-FE4D-CD4B-A040-8513B045D4AF}"/>
              </a:ext>
            </a:extLst>
          </p:cNvPr>
          <p:cNvSpPr/>
          <p:nvPr/>
        </p:nvSpPr>
        <p:spPr>
          <a:xfrm>
            <a:off x="2617443" y="1152463"/>
            <a:ext cx="1846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3284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Intensity of industry rivalry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0D87FD-FA6D-4140-874F-6267A8E9D163}"/>
              </a:ext>
            </a:extLst>
          </p:cNvPr>
          <p:cNvSpPr txBox="1"/>
          <p:nvPr/>
        </p:nvSpPr>
        <p:spPr>
          <a:xfrm>
            <a:off x="2653104" y="1681441"/>
            <a:ext cx="2881421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3284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0E71A3-2092-7941-A260-D918A8739BC8}"/>
              </a:ext>
            </a:extLst>
          </p:cNvPr>
          <p:cNvSpPr txBox="1"/>
          <p:nvPr/>
        </p:nvSpPr>
        <p:spPr>
          <a:xfrm>
            <a:off x="694944" y="5449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0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 animBg="1"/>
      <p:bldP spid="9" grpId="0" animBg="1"/>
      <p:bldP spid="12" grpId="0" animBg="1"/>
      <p:bldP spid="38" grpId="0" animBg="1"/>
      <p:bldP spid="63" grpId="0"/>
      <p:bldP spid="64" grpId="0" animBg="1"/>
      <p:bldP spid="65" grpId="0"/>
      <p:bldP spid="66" grpId="0" animBg="1"/>
      <p:bldP spid="69" grpId="0"/>
      <p:bldP spid="70" grpId="0" animBg="1"/>
      <p:bldP spid="72" grpId="0"/>
      <p:bldP spid="73" grpId="0" animBg="1"/>
      <p:bldP spid="74" grpId="0"/>
      <p:bldP spid="75" grpId="0" animBg="1"/>
      <p:bldP spid="76" grpId="0"/>
      <p:bldP spid="7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FI">
      <a:dk1>
        <a:sysClr val="windowText" lastClr="000000"/>
      </a:dk1>
      <a:lt1>
        <a:sysClr val="window" lastClr="FFFFFF"/>
      </a:lt1>
      <a:dk2>
        <a:srgbClr val="FA621C"/>
      </a:dk2>
      <a:lt2>
        <a:srgbClr val="132E57"/>
      </a:lt2>
      <a:accent1>
        <a:srgbClr val="E6E7E8"/>
      </a:accent1>
      <a:accent2>
        <a:srgbClr val="F57A16"/>
      </a:accent2>
      <a:accent3>
        <a:srgbClr val="1E8496"/>
      </a:accent3>
      <a:accent4>
        <a:srgbClr val="E6E7E8"/>
      </a:accent4>
      <a:accent5>
        <a:srgbClr val="ED942D"/>
      </a:accent5>
      <a:accent6>
        <a:srgbClr val="1E2A39"/>
      </a:accent6>
      <a:hlink>
        <a:srgbClr val="E6E7E8"/>
      </a:hlink>
      <a:folHlink>
        <a:srgbClr val="676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1_Office Theme</vt:lpstr>
      <vt:lpstr>Competitive forces model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forces model exercise</dc:title>
  <dc:creator>CFI</dc:creator>
  <cp:lastModifiedBy>Owner</cp:lastModifiedBy>
  <cp:revision>1</cp:revision>
  <dcterms:created xsi:type="dcterms:W3CDTF">2018-06-05T20:07:58Z</dcterms:created>
  <dcterms:modified xsi:type="dcterms:W3CDTF">2018-06-05T20:09:05Z</dcterms:modified>
</cp:coreProperties>
</file>