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1" r:id="rId17"/>
    <p:sldId id="271" r:id="rId18"/>
    <p:sldId id="272" r:id="rId19"/>
    <p:sldId id="273" r:id="rId20"/>
    <p:sldId id="274" r:id="rId21"/>
    <p:sldId id="275" r:id="rId22"/>
    <p:sldId id="292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7551" autoAdjust="0"/>
  </p:normalViewPr>
  <p:slideViewPr>
    <p:cSldViewPr snapToGrid="0">
      <p:cViewPr varScale="1">
        <p:scale>
          <a:sx n="68" d="100"/>
          <a:sy n="68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731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0fc239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0fc2392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Trusted Timestamping = </a:t>
            </a:r>
            <a:r>
              <a:rPr lang="en-US" dirty="0" err="1"/>
              <a:t>sellos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confiables</a:t>
            </a:r>
            <a:endParaRPr lang="en-US" dirty="0"/>
          </a:p>
        </p:txBody>
      </p:sp>
      <p:sp>
        <p:nvSpPr>
          <p:cNvPr id="151" name="Google Shape;151;g33c0fc2392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15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c0fc239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c0fc2392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3c0fc2392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757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b1095c5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b1095c5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db1095c5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52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5632a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5632a4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e45632a4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82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45632a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45632a4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4e45632a4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61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45632a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45632a4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e45632a40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01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45632a4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45632a40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e45632a40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834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45632a4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45632a40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e45632a40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0656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45632a4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45632a40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4e45632a40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292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45632a4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45632a40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e45632a40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2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095c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095c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db1095c5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39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45632a4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45632a40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4e45632a4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655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a7a9d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ca7a9d12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3ca7a9d12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2890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ca7a9d1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ca7a9d1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33ca7a9d12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379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ca7a9d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ca7a9d12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3ca7a9d12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29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ca7a9d1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ca7a9d12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3ca7a9d1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50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ca7a9d1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ca7a9d1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3ca7a9d12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802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ca7a9d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ca7a9d1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3ca7a9d1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73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ca7a9d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ca7a9d12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33ca7a9d12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7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ca7a9d1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ca7a9d12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a7a9d12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113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ca7a9d1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ca7a9d12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33ca7a9d12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91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14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12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b1095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b1095c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db1095c5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0fc23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0fc239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Withdraw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flaw</a:t>
            </a:r>
            <a:r>
              <a:rPr lang="es-ES" dirty="0"/>
              <a:t>= retirado debido a un defecto</a:t>
            </a:r>
            <a:endParaRPr dirty="0"/>
          </a:p>
        </p:txBody>
      </p:sp>
      <p:sp>
        <p:nvSpPr>
          <p:cNvPr id="113" name="Google Shape;113;g33c0fc2392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95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c0fc239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c0fc2392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c0fc2392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68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0fc23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c0fc2392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3c0fc2392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3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c0fc23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c0fc239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3c0fc2392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0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0fc23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0fc23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c0fc23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3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E7DC0D-6CB4-EC1A-4664-42A28D3BC1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4" name="Imagen 3" descr="Imagen que contiene firmar, calle, señal, palo&#10;&#10;Descripción generada automáticamente">
            <a:extLst>
              <a:ext uri="{FF2B5EF4-FFF2-40B4-BE49-F238E27FC236}">
                <a16:creationId xmlns:a16="http://schemas.microsoft.com/office/drawing/2014/main" id="{27DE6036-0002-7EE2-7F32-FAA1ABDD3E8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4400" y="5922000"/>
            <a:ext cx="695794" cy="799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tacker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One-Way Hash Functions</a:t>
            </a:r>
            <a:endParaRPr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CC9FAB84-A1CB-DBCB-4154-8FEAEA237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Ing. Fabián Astudillo Salinas, PhD.</a:t>
            </a:r>
          </a:p>
          <a:p>
            <a:endParaRPr lang="es-ES" dirty="0"/>
          </a:p>
          <a:p>
            <a:r>
              <a:rPr lang="es-ES" dirty="0"/>
              <a:t>Diapositivas realizadas por: </a:t>
            </a:r>
            <a:r>
              <a:rPr lang="es-ES" dirty="0" err="1"/>
              <a:t>Wenliang</a:t>
            </a:r>
            <a:r>
              <a:rPr lang="es-ES" dirty="0"/>
              <a:t> (Kevin) Du, PhD</a:t>
            </a:r>
            <a:endParaRPr lang="es-EC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One-Way Hash Functions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will cover: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Integrity Verification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Committing a Secret Without Telling It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Password Verification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Trusted Timestamping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Integrity Verification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Changing one bit of the original data changes hash value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Detect change in system files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Detect if file downloaded from website is corrupted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50" y="2406250"/>
            <a:ext cx="8168297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Committing a Secret Without Telling It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One-way property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Disclosing the hash does not disclose the original message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Useful to commit secret without disclosing the secret itself</a:t>
            </a:r>
            <a:endParaRPr dirty="0"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Usage Example - Stock Market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Need to make prediction about the stock market about a certain day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Publish the hash of the secret on your website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On the particular day, release the secret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audience can verify it against the hash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Verification 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login into account, user needs to tell a secret (password)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Cannot store the secrets in their plaintext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 for: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storage where nobody can know what the password is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provided with a password, it verified against the stored password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Solution: one-way hash function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Linux stores passwords in the /etc/shadow file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38" y="5183700"/>
            <a:ext cx="9826726" cy="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Study: Linux Shadow File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Password field has 3 parts: algorithm used, salt, password hash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Salt and password hash are encoded into printable characters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Multiple rounds of hash function (slow down brute-force attack)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86" y="3533275"/>
            <a:ext cx="8174827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 of Salt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salt, same input can result in different hashes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Password hash = one-way hash rounds (password || random string)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Random string is the salt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88" y="3417250"/>
            <a:ext cx="7885425" cy="2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DE78-EE47-4991-8BC3-B5F6DA5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Linux </a:t>
            </a:r>
            <a:r>
              <a:rPr lang="es-ES" dirty="0" err="1"/>
              <a:t>password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5F5BB-4C74-514D-3E1F-50D187CFC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r>
              <a:rPr lang="es-ES" dirty="0"/>
              <a:t> </a:t>
            </a:r>
            <a:r>
              <a:rPr lang="es-ES" dirty="0" err="1"/>
              <a:t>passwd</a:t>
            </a:r>
            <a:r>
              <a:rPr lang="es-ES" dirty="0"/>
              <a:t> -6 –</a:t>
            </a:r>
            <a:r>
              <a:rPr lang="es-ES" dirty="0" err="1"/>
              <a:t>salt</a:t>
            </a:r>
            <a:r>
              <a:rPr lang="es-ES" dirty="0"/>
              <a:t> </a:t>
            </a:r>
            <a:r>
              <a:rPr lang="es-ES" dirty="0" err="1"/>
              <a:t>xyz</a:t>
            </a:r>
            <a:r>
              <a:rPr lang="es-ES" dirty="0"/>
              <a:t> </a:t>
            </a:r>
            <a:r>
              <a:rPr lang="es-ES" dirty="0" err="1"/>
              <a:t>password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7963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Attacks Prevented by Salt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Dictionary Attack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Put candidate words in a dictionary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Try each against the targeted password hash to find a match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Rainbow Table Attack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Precomputed table for reversing cryptographic hash functions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Salt Prevents them ?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target password is same as precomputed data, the hash will be the same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this property does not hold, all the precomputed data are useless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Salt destroys that property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Trusted Timestamping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Need</a:t>
            </a:r>
            <a:r>
              <a:rPr lang="en-US"/>
              <a:t>:  How to prove that a document existed prior to certain date ?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Timestamping Approaches: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1</a:t>
            </a:r>
            <a:r>
              <a:rPr lang="en-US"/>
              <a:t>: Publish one-way hash (instead of document) in a newspaper or a magazine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2</a:t>
            </a:r>
            <a:r>
              <a:rPr lang="en-US"/>
              <a:t>: Time Stamping Authority (TSA) can sign the document hash using private key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3</a:t>
            </a:r>
            <a:r>
              <a:rPr lang="en-US"/>
              <a:t>: 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Blockchain i.e. a growing list of record (blocks)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Publish document hash in a block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Blockchain depends on one-way hash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Authentication Code (MAC)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Network communication can encounter MITM attacks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MITM can intercept and modify data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Receiver needs to verify integrity of data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Attach tag to data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one-way hash as tag won’t work because MITM can recompute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a shared secret (key) between sender and receiver in the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MITM cannot compute hash without secret 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One-way Hash Functions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Essential building block in cryptography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One-way and collision resistant properties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Usage example: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Password authentication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Integrity preservation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Blockchain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Possible Attacks: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Length extension attack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Collision attack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 Attack on MAC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 and message need to be mixed properly before computing hash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Simple concatenation (K || M) does not work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50" y="3037698"/>
            <a:ext cx="7169276" cy="2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Keyed-Hash MAC (HMAC)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Uses hash function H (compression function block size B) and a secret key 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ipad = 0x36 (B times), opad = 0x5c (B times)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be used with any one-way hash function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01" y="3912700"/>
            <a:ext cx="6543376" cy="24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8958-25B3-855F-C9A0-B13F3380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Explanation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56874-2FD5-D8C3-431E-E73943995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819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Collision Attacks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Popular one-way hash functions have trouble maintaining the collision-resistance property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will cover: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Security Impact of Collision Attacks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Generating Two Different Files with the Same MD5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Generating Two Programs with the Same MD5 Hash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Impact of Collision Attacks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Forging public-key certificates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Assume two certificate requests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www.attacker.com</a:t>
            </a:r>
            <a:r>
              <a:rPr lang="en-US"/>
              <a:t> have same hash due to collision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 signing of either request would be equivalent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Attacker can get certificate signed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-US"/>
              <a:t> without owning it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Integrity of Programs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Ask CA to sign a legitimate program’s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Attacker creates a malicious program with same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certificate for legitimate program is also valid for malicious version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two examples are theoretical with questionable feasibility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Two Different Files with the Same MD5 Hash 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md5collgen tool generates two files with same prefix 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0" y="2473600"/>
            <a:ext cx="8248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025" y="4021175"/>
            <a:ext cx="7029450" cy="57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025" y="4916475"/>
            <a:ext cx="7029451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Generate two files with same prefix and same suffix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Focus on  MD5, SHA-1, SHA-2 using Merkle-Damgard construction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Hash (M) = Hash (N), then for any input T, Hash (M || T) = Hash (N || 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50" y="3396048"/>
            <a:ext cx="8611701" cy="30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 (Contd.)</a:t>
            </a: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 using out1.bin and out2.bin generated by md5collgen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608888"/>
            <a:ext cx="78867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Two Programs with the Same MD5 Hash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two versions of program below with different value for xyz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650" y="2417024"/>
            <a:ext cx="7314700" cy="4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Program will be compiled into binary (fill xyz with fixed value)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Portion of binary containing xyz will be divided into three parts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38" y="2974848"/>
            <a:ext cx="9273326" cy="3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One-way Hash Function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Difference from Hash Function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Hash function: maps arbitrary size data to data of fixed size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Example: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f(x) = x mod 1000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Properties: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One-way: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hash(m) = h</a:t>
            </a:r>
            <a:r>
              <a:rPr lang="en-US"/>
              <a:t>, difficult to find m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resistant: Difficult to find m1 and m2 s.t.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hash(m1) = hash(m2)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Common One-way Hash Functions: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 series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 series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md5collgen on prefix: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 two files with same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last 128 bit of each generated file is P and Q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 (prefix ||  P) = MD5 (prefix ||  Q)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 (prefix ||  P ||  suffix) = MD5 (prefix ||  Q ||  suffix)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838200" y="12922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292225"/>
            <a:ext cx="102203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759075"/>
            <a:ext cx="102584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63" y="3654413"/>
            <a:ext cx="102393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663" y="4540238"/>
            <a:ext cx="10239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One-way hash function is an essential building block in cryptography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Important Properties: One-way and Collision resistant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Applications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Password authentication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Trusted Timestamping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MAC used to preserve integrity of communication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One-way hash are subject to length extension and collision attacks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One-Way Hash Functions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MD stands for Message Digest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Developed by Ron Rivest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Includes MD2, MD4, MD5,and MD6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Status of Algorithms: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MD2, MD4 - severely broken (obsolete)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MD5 - collision resistance property broken, one-way property not broken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MD6 - developed in response to proposal by NIST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Published by NIST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Includes SHA-0, SHA-1, SHA-2, and SHA-3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Status of Algorithms: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SHA-0: withdrawn due to flaw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SHA-1: Designed by NSA; Collision attack found in 2017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SHA-2: Designed by NSA; Includes SHA-256 and SHA-512; Other truncated versions; No significant attack found yet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SHA-3: Released in 2015; Has different construction structure (compared to SHA-1 and SHA-2)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One-Way Hash Algorithm Works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Construction method called Merkle–Damgard (Figure)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by algorithms like MD5, SHA-1, and SHA-2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0" y="3460100"/>
            <a:ext cx="10047499" cy="2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Linux utility programs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md5sum, sha224sum, sha256sum, sha384sum and sha512sum</a:t>
            </a:r>
            <a:endParaRPr dirty="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3838775"/>
            <a:ext cx="1033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 (Contd.)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openssl command to calculate hash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74" y="2879300"/>
            <a:ext cx="9523049" cy="31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One-Way Hash in Programs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Different languages including C/C++, Python, SQL, PHP provide support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Language specific: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MySQL - SHA2 function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Python - Use hashlib package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 - Use functions from openssl/sha.h header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1319</Words>
  <Application>Microsoft Office PowerPoint</Application>
  <PresentationFormat>Panorámica</PresentationFormat>
  <Paragraphs>205</Paragraphs>
  <Slides>32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One-Way Hash Functions</vt:lpstr>
      <vt:lpstr>Overview of One-way Hash Functions</vt:lpstr>
      <vt:lpstr>Properties of One-way Hash Function</vt:lpstr>
      <vt:lpstr>MD One-Way Hash Functions</vt:lpstr>
      <vt:lpstr>SHA </vt:lpstr>
      <vt:lpstr>How One-Way Hash Algorithm Works</vt:lpstr>
      <vt:lpstr>One-Way Hash Commands</vt:lpstr>
      <vt:lpstr>One-Way Hash Commands (Contd.)</vt:lpstr>
      <vt:lpstr>Computing One-Way Hash in Programs</vt:lpstr>
      <vt:lpstr>Applications of One-Way Hash Functions</vt:lpstr>
      <vt:lpstr>Integrity Verification</vt:lpstr>
      <vt:lpstr>Committing a Secret Without Telling It</vt:lpstr>
      <vt:lpstr>Password Verification </vt:lpstr>
      <vt:lpstr>Case Study: Linux Shadow File</vt:lpstr>
      <vt:lpstr>Purpose of Salt</vt:lpstr>
      <vt:lpstr>Generate the Linux password</vt:lpstr>
      <vt:lpstr>Attacks Prevented by Salt</vt:lpstr>
      <vt:lpstr>Trusted Timestamping</vt:lpstr>
      <vt:lpstr>Message Authentication Code (MAC)</vt:lpstr>
      <vt:lpstr>Length Extension Attack on MAC</vt:lpstr>
      <vt:lpstr>Keyed-Hash MAC (HMAC)</vt:lpstr>
      <vt:lpstr>Explanation</vt:lpstr>
      <vt:lpstr>Hash Collision Attacks</vt:lpstr>
      <vt:lpstr>Security Impact of Collision Attacks</vt:lpstr>
      <vt:lpstr>Generating Two Different Files with the Same MD5 Hash </vt:lpstr>
      <vt:lpstr>Length Extension</vt:lpstr>
      <vt:lpstr>Length Extension (Contd.)</vt:lpstr>
      <vt:lpstr>Generating Two Programs with the Same MD5 Hash</vt:lpstr>
      <vt:lpstr>Two Programs with Same Hash (Contd.)</vt:lpstr>
      <vt:lpstr>Two Programs with Same Hash (Contd.)</vt:lpstr>
      <vt:lpstr>Two Programs with Same Hash (Contd.)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Fabian Astudillo</cp:lastModifiedBy>
  <cp:revision>9</cp:revision>
  <dcterms:modified xsi:type="dcterms:W3CDTF">2022-11-08T19:36:59Z</dcterms:modified>
</cp:coreProperties>
</file>