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7" r:id="rId2"/>
    <p:sldId id="264" r:id="rId3"/>
    <p:sldId id="322" r:id="rId4"/>
    <p:sldId id="324" r:id="rId5"/>
    <p:sldId id="34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42" r:id="rId18"/>
    <p:sldId id="336" r:id="rId19"/>
    <p:sldId id="337" r:id="rId20"/>
    <p:sldId id="339" r:id="rId21"/>
    <p:sldId id="338" r:id="rId22"/>
    <p:sldId id="340" r:id="rId23"/>
    <p:sldId id="318" r:id="rId24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1" autoAdjust="0"/>
    <p:restoredTop sz="94660" autoAdjust="0"/>
  </p:normalViewPr>
  <p:slideViewPr>
    <p:cSldViewPr>
      <p:cViewPr>
        <p:scale>
          <a:sx n="111" d="100"/>
          <a:sy n="111" d="100"/>
        </p:scale>
        <p:origin x="640" y="8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25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32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0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1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58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1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11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33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83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4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91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40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12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1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5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2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2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5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C634D5AD-1B1F-451F-AAA1-B5DD960C827B}"/>
              </a:ext>
            </a:extLst>
          </p:cNvPr>
          <p:cNvSpPr txBox="1">
            <a:spLocks noChangeArrowheads="1"/>
          </p:cNvSpPr>
          <p:nvPr/>
        </p:nvSpPr>
        <p:spPr>
          <a:xfrm>
            <a:off x="2051720" y="1344357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xmlns="" id="{0620A04B-5411-4A0A-A3A9-C51ED4F5FB47}"/>
              </a:ext>
            </a:extLst>
          </p:cNvPr>
          <p:cNvSpPr txBox="1">
            <a:spLocks noChangeArrowheads="1"/>
          </p:cNvSpPr>
          <p:nvPr/>
        </p:nvSpPr>
        <p:spPr>
          <a:xfrm>
            <a:off x="4139952" y="2723890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小组成员：穆鹏飞 胡明昊 刘晔 汪晓燕</a:t>
            </a: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0DA8D70-8F94-468B-B755-DA9280BC46E8}"/>
              </a:ext>
            </a:extLst>
          </p:cNvPr>
          <p:cNvSpPr txBox="1"/>
          <p:nvPr/>
        </p:nvSpPr>
        <p:spPr>
          <a:xfrm>
            <a:off x="868766" y="8435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测试重点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FF99A3D0-C26F-48A1-B94E-2038FED2C63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197100"/>
          <a:ext cx="8229600" cy="1400175"/>
        </p:xfrm>
        <a:graphic>
          <a:graphicData uri="http://schemas.openxmlformats.org/drawingml/2006/table">
            <a:tbl>
              <a:tblPr firstRow="1" firstCol="1" bandRow="1"/>
              <a:tblGrid>
                <a:gridCol w="2213762">
                  <a:extLst>
                    <a:ext uri="{9D8B030D-6E8A-4147-A177-3AD203B41FA5}">
                      <a16:colId xmlns:a16="http://schemas.microsoft.com/office/drawing/2014/main" xmlns="" val="1858435379"/>
                    </a:ext>
                  </a:extLst>
                </a:gridCol>
                <a:gridCol w="1818742">
                  <a:extLst>
                    <a:ext uri="{9D8B030D-6E8A-4147-A177-3AD203B41FA5}">
                      <a16:colId xmlns:a16="http://schemas.microsoft.com/office/drawing/2014/main" xmlns="" val="2491730396"/>
                    </a:ext>
                  </a:extLst>
                </a:gridCol>
                <a:gridCol w="2518258">
                  <a:extLst>
                    <a:ext uri="{9D8B030D-6E8A-4147-A177-3AD203B41FA5}">
                      <a16:colId xmlns:a16="http://schemas.microsoft.com/office/drawing/2014/main" xmlns="" val="1159638109"/>
                    </a:ext>
                  </a:extLst>
                </a:gridCol>
                <a:gridCol w="1678838">
                  <a:extLst>
                    <a:ext uri="{9D8B030D-6E8A-4147-A177-3AD203B41FA5}">
                      <a16:colId xmlns:a16="http://schemas.microsoft.com/office/drawing/2014/main" xmlns="" val="2454630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重点项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重要性说明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860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大规模并发的</a:t>
                      </a: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用户请求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框架，应当能够处理大量的并发用户请求，并且能够提供好的用户体验。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需要考虑自动化工具支持。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1563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数据操作的效率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框架，系统要能够支持快速的数据库操作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可以考虑使用单元测试方法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1623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耦合度分析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框架，系统既要提高开发的效率，也应注重框架的性能。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考虑使用代码静态审查方法，人工检查。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2857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76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0DA8D70-8F94-468B-B755-DA9280BC46E8}"/>
              </a:ext>
            </a:extLst>
          </p:cNvPr>
          <p:cNvSpPr txBox="1"/>
          <p:nvPr/>
        </p:nvSpPr>
        <p:spPr>
          <a:xfrm>
            <a:off x="868766" y="8435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01B1A756-BA4C-4F43-82BE-2A8BD5AC7BFC}"/>
              </a:ext>
            </a:extLst>
          </p:cNvPr>
          <p:cNvGraphicFramePr>
            <a:graphicFrameLocks noGrp="1"/>
          </p:cNvGraphicFramePr>
          <p:nvPr/>
        </p:nvGraphicFramePr>
        <p:xfrm>
          <a:off x="924636" y="1195886"/>
          <a:ext cx="7294728" cy="3402604"/>
        </p:xfrm>
        <a:graphic>
          <a:graphicData uri="http://schemas.openxmlformats.org/drawingml/2006/table">
            <a:tbl>
              <a:tblPr firstRow="1" firstCol="1" bandRow="1"/>
              <a:tblGrid>
                <a:gridCol w="1208007">
                  <a:extLst>
                    <a:ext uri="{9D8B030D-6E8A-4147-A177-3AD203B41FA5}">
                      <a16:colId xmlns:a16="http://schemas.microsoft.com/office/drawing/2014/main" xmlns="" val="3896852846"/>
                    </a:ext>
                  </a:extLst>
                </a:gridCol>
                <a:gridCol w="1178828">
                  <a:extLst>
                    <a:ext uri="{9D8B030D-6E8A-4147-A177-3AD203B41FA5}">
                      <a16:colId xmlns:a16="http://schemas.microsoft.com/office/drawing/2014/main" xmlns="" val="3808942896"/>
                    </a:ext>
                  </a:extLst>
                </a:gridCol>
                <a:gridCol w="1048981">
                  <a:extLst>
                    <a:ext uri="{9D8B030D-6E8A-4147-A177-3AD203B41FA5}">
                      <a16:colId xmlns:a16="http://schemas.microsoft.com/office/drawing/2014/main" xmlns="" val="476823883"/>
                    </a:ext>
                  </a:extLst>
                </a:gridCol>
                <a:gridCol w="1832436">
                  <a:extLst>
                    <a:ext uri="{9D8B030D-6E8A-4147-A177-3AD203B41FA5}">
                      <a16:colId xmlns:a16="http://schemas.microsoft.com/office/drawing/2014/main" xmlns="" val="1818559352"/>
                    </a:ext>
                  </a:extLst>
                </a:gridCol>
                <a:gridCol w="1407883">
                  <a:extLst>
                    <a:ext uri="{9D8B030D-6E8A-4147-A177-3AD203B41FA5}">
                      <a16:colId xmlns:a16="http://schemas.microsoft.com/office/drawing/2014/main" xmlns="" val="2512395158"/>
                    </a:ext>
                  </a:extLst>
                </a:gridCol>
                <a:gridCol w="618593">
                  <a:extLst>
                    <a:ext uri="{9D8B030D-6E8A-4147-A177-3AD203B41FA5}">
                      <a16:colId xmlns:a16="http://schemas.microsoft.com/office/drawing/2014/main" xmlns="" val="2632110692"/>
                    </a:ext>
                  </a:extLst>
                </a:gridCol>
              </a:tblGrid>
              <a:tr h="17730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项目阶段</a:t>
                      </a: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时间段</a:t>
                      </a: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参与人员</a:t>
                      </a: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测试工作内容安排</a:t>
                      </a: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产出</a:t>
                      </a: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1820900"/>
                  </a:ext>
                </a:extLst>
              </a:tr>
              <a:tr h="17730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讨论阶段</a:t>
                      </a: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参与分析讨论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7590463"/>
                  </a:ext>
                </a:extLst>
              </a:tr>
              <a:tr h="759868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需求评审阶段</a:t>
                      </a: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了解项目背景资料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反馈评审问题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参与需求评审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确认评审结论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初步评估测试计划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评审批注反馈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初步测试计划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0915882"/>
                  </a:ext>
                </a:extLst>
              </a:tr>
              <a:tr h="1063815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详细设计及实施阶段</a:t>
                      </a: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进行测试点拆分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确定测试方案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撰写测试</a:t>
                      </a: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case</a:t>
                      </a: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和相关关键字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准备测试数据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自动化生成</a:t>
                      </a: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测试框架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测试点拆分文档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关键字列表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Case</a:t>
                      </a: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书写规范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</a:t>
                      </a: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case</a:t>
                      </a: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文档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自动化</a:t>
                      </a: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测试工具和程序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8477937"/>
                  </a:ext>
                </a:extLst>
              </a:tr>
              <a:tr h="911841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全面测试</a:t>
                      </a: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执行手工测试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执行自动化</a:t>
                      </a: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性能测试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完善自动化</a:t>
                      </a: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手工测试结论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部分关键字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完善或新补充的自动化</a:t>
                      </a: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性能测试结果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自动化</a:t>
                      </a: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case</a:t>
                      </a: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6471532"/>
                  </a:ext>
                </a:extLst>
              </a:tr>
              <a:tr h="303947">
                <a:tc>
                  <a:txBody>
                    <a:bodyPr/>
                    <a:lstStyle/>
                    <a:p>
                      <a:pPr indent="2413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项目总结阶段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相关总结；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资料汇总；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789" marR="60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996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79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0DA8D70-8F94-468B-B755-DA9280BC46E8}"/>
              </a:ext>
            </a:extLst>
          </p:cNvPr>
          <p:cNvSpPr txBox="1"/>
          <p:nvPr/>
        </p:nvSpPr>
        <p:spPr>
          <a:xfrm>
            <a:off x="868766" y="8435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7AEA0110-00D1-44B9-8FCD-C8C6063B5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27972"/>
              </p:ext>
            </p:extLst>
          </p:nvPr>
        </p:nvGraphicFramePr>
        <p:xfrm>
          <a:off x="868766" y="1635646"/>
          <a:ext cx="7807690" cy="2600325"/>
        </p:xfrm>
        <a:graphic>
          <a:graphicData uri="http://schemas.openxmlformats.org/drawingml/2006/table">
            <a:tbl>
              <a:tblPr firstRow="1" firstCol="1" bandRow="1"/>
              <a:tblGrid>
                <a:gridCol w="2581223">
                  <a:extLst>
                    <a:ext uri="{9D8B030D-6E8A-4147-A177-3AD203B41FA5}">
                      <a16:colId xmlns:a16="http://schemas.microsoft.com/office/drawing/2014/main" xmlns="" val="1866424131"/>
                    </a:ext>
                  </a:extLst>
                </a:gridCol>
                <a:gridCol w="5226467">
                  <a:extLst>
                    <a:ext uri="{9D8B030D-6E8A-4147-A177-3AD203B41FA5}">
                      <a16:colId xmlns:a16="http://schemas.microsoft.com/office/drawing/2014/main" xmlns="" val="2106438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主要职责或注释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9273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分析测试需求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制定测试方案测试全程参与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完成框架的耦合度静态评审分析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完成框架的并发请求的性能测试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4902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胡明昊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测试全程参与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IOC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功能模块的单元测试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完成改进部分的单元测试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482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穆鹏飞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测试全程参与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制定测试计划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完成数据操作功能模块的单元测试及其性能测试。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076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汪晓燕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负责管理文档资料、</a:t>
                      </a: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case</a:t>
                      </a: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、程序、工具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测试全程参与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完成路由转发功能的单元测试及其性能测试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测试分析和测试报告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135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79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0DA8D70-8F94-468B-B755-DA9280BC46E8}"/>
              </a:ext>
            </a:extLst>
          </p:cNvPr>
          <p:cNvSpPr txBox="1"/>
          <p:nvPr/>
        </p:nvSpPr>
        <p:spPr>
          <a:xfrm>
            <a:off x="868766" y="8435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DF818830-5726-4FC1-A6F4-E0B8227BA626}"/>
              </a:ext>
            </a:extLst>
          </p:cNvPr>
          <p:cNvGraphicFramePr>
            <a:graphicFrameLocks noGrp="1"/>
          </p:cNvGraphicFramePr>
          <p:nvPr/>
        </p:nvGraphicFramePr>
        <p:xfrm>
          <a:off x="1866900" y="2177097"/>
          <a:ext cx="5410200" cy="1440180"/>
        </p:xfrm>
        <a:graphic>
          <a:graphicData uri="http://schemas.openxmlformats.org/drawingml/2006/table">
            <a:tbl>
              <a:tblPr firstRow="1" firstCol="1" bandRow="1"/>
              <a:tblGrid>
                <a:gridCol w="5410200">
                  <a:extLst>
                    <a:ext uri="{9D8B030D-6E8A-4147-A177-3AD203B41FA5}">
                      <a16:colId xmlns:a16="http://schemas.microsoft.com/office/drawing/2014/main" xmlns="" val="1562654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硬件环境（服务器、网络、虚拟机等需求）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624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局域网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7645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普通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机（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i5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处理器，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8G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内存以上）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6890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软件环境（相关操作系统、软件及环境配置等）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7532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8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以上或者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Ubuntu 16.04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8875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Blade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框架或其上开发的应用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5919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Chrome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浏览器（或者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firefox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IE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836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IdeaJ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集成开发环境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402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Java8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虚拟机环境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3935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99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0DA8D70-8F94-468B-B755-DA9280BC46E8}"/>
              </a:ext>
            </a:extLst>
          </p:cNvPr>
          <p:cNvSpPr txBox="1"/>
          <p:nvPr/>
        </p:nvSpPr>
        <p:spPr>
          <a:xfrm>
            <a:off x="868766" y="8435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测试工具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F4608EAC-092E-41EA-B838-1B593033C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21569"/>
              </p:ext>
            </p:extLst>
          </p:nvPr>
        </p:nvGraphicFramePr>
        <p:xfrm>
          <a:off x="971600" y="1851670"/>
          <a:ext cx="7499176" cy="2257425"/>
        </p:xfrm>
        <a:graphic>
          <a:graphicData uri="http://schemas.openxmlformats.org/drawingml/2006/table">
            <a:tbl>
              <a:tblPr firstRow="1" firstCol="1" bandRow="1"/>
              <a:tblGrid>
                <a:gridCol w="1111378">
                  <a:extLst>
                    <a:ext uri="{9D8B030D-6E8A-4147-A177-3AD203B41FA5}">
                      <a16:colId xmlns:a16="http://schemas.microsoft.com/office/drawing/2014/main" xmlns="" val="2646135343"/>
                    </a:ext>
                  </a:extLst>
                </a:gridCol>
                <a:gridCol w="949395">
                  <a:extLst>
                    <a:ext uri="{9D8B030D-6E8A-4147-A177-3AD203B41FA5}">
                      <a16:colId xmlns:a16="http://schemas.microsoft.com/office/drawing/2014/main" xmlns="" val="2365360104"/>
                    </a:ext>
                  </a:extLst>
                </a:gridCol>
                <a:gridCol w="1352852">
                  <a:extLst>
                    <a:ext uri="{9D8B030D-6E8A-4147-A177-3AD203B41FA5}">
                      <a16:colId xmlns:a16="http://schemas.microsoft.com/office/drawing/2014/main" xmlns="" val="1730120251"/>
                    </a:ext>
                  </a:extLst>
                </a:gridCol>
                <a:gridCol w="983892">
                  <a:extLst>
                    <a:ext uri="{9D8B030D-6E8A-4147-A177-3AD203B41FA5}">
                      <a16:colId xmlns:a16="http://schemas.microsoft.com/office/drawing/2014/main" xmlns="" val="3173404035"/>
                    </a:ext>
                  </a:extLst>
                </a:gridCol>
                <a:gridCol w="1058884">
                  <a:extLst>
                    <a:ext uri="{9D8B030D-6E8A-4147-A177-3AD203B41FA5}">
                      <a16:colId xmlns:a16="http://schemas.microsoft.com/office/drawing/2014/main" xmlns="" val="674470998"/>
                    </a:ext>
                  </a:extLst>
                </a:gridCol>
                <a:gridCol w="1034886">
                  <a:extLst>
                    <a:ext uri="{9D8B030D-6E8A-4147-A177-3AD203B41FA5}">
                      <a16:colId xmlns:a16="http://schemas.microsoft.com/office/drawing/2014/main" xmlns="" val="3999273156"/>
                    </a:ext>
                  </a:extLst>
                </a:gridCol>
                <a:gridCol w="1007889">
                  <a:extLst>
                    <a:ext uri="{9D8B030D-6E8A-4147-A177-3AD203B41FA5}">
                      <a16:colId xmlns:a16="http://schemas.microsoft.com/office/drawing/2014/main" xmlns="" val="412108819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获取和访问地址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支持人员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使用阶段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使用时间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21621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Word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撰写方案、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case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测试准备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387307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Microsoft Project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撰写测试计划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测试准备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02775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Git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bhsei/17TeamB_blade.git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代码、文档、工具管理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测试报告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测试数据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测试准备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测试执行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测试总结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301859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模拟大规模并发请求工具（待定）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或者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Ubuntu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性能压力测试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性能测试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65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0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0DA8D70-8F94-468B-B755-DA9280BC46E8}"/>
              </a:ext>
            </a:extLst>
          </p:cNvPr>
          <p:cNvSpPr txBox="1"/>
          <p:nvPr/>
        </p:nvSpPr>
        <p:spPr>
          <a:xfrm>
            <a:off x="868766" y="8435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测试风险评估和应对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022380CB-95DF-4230-9CD6-A2BAC4044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83054"/>
              </p:ext>
            </p:extLst>
          </p:nvPr>
        </p:nvGraphicFramePr>
        <p:xfrm>
          <a:off x="827345" y="1995686"/>
          <a:ext cx="7931224" cy="1977814"/>
        </p:xfrm>
        <a:graphic>
          <a:graphicData uri="http://schemas.openxmlformats.org/drawingml/2006/table">
            <a:tbl>
              <a:tblPr firstRow="1" firstCol="1" bandRow="1"/>
              <a:tblGrid>
                <a:gridCol w="1032645">
                  <a:extLst>
                    <a:ext uri="{9D8B030D-6E8A-4147-A177-3AD203B41FA5}">
                      <a16:colId xmlns:a16="http://schemas.microsoft.com/office/drawing/2014/main" xmlns="" val="3742043818"/>
                    </a:ext>
                  </a:extLst>
                </a:gridCol>
                <a:gridCol w="886711">
                  <a:extLst>
                    <a:ext uri="{9D8B030D-6E8A-4147-A177-3AD203B41FA5}">
                      <a16:colId xmlns:a16="http://schemas.microsoft.com/office/drawing/2014/main" xmlns="" val="4132871009"/>
                    </a:ext>
                  </a:extLst>
                </a:gridCol>
                <a:gridCol w="674154">
                  <a:extLst>
                    <a:ext uri="{9D8B030D-6E8A-4147-A177-3AD203B41FA5}">
                      <a16:colId xmlns:a16="http://schemas.microsoft.com/office/drawing/2014/main" xmlns="" val="3221387596"/>
                    </a:ext>
                  </a:extLst>
                </a:gridCol>
                <a:gridCol w="886711">
                  <a:extLst>
                    <a:ext uri="{9D8B030D-6E8A-4147-A177-3AD203B41FA5}">
                      <a16:colId xmlns:a16="http://schemas.microsoft.com/office/drawing/2014/main" xmlns="" val="1148158609"/>
                    </a:ext>
                  </a:extLst>
                </a:gridCol>
                <a:gridCol w="1040577">
                  <a:extLst>
                    <a:ext uri="{9D8B030D-6E8A-4147-A177-3AD203B41FA5}">
                      <a16:colId xmlns:a16="http://schemas.microsoft.com/office/drawing/2014/main" xmlns="" val="2684688794"/>
                    </a:ext>
                  </a:extLst>
                </a:gridCol>
                <a:gridCol w="910504">
                  <a:extLst>
                    <a:ext uri="{9D8B030D-6E8A-4147-A177-3AD203B41FA5}">
                      <a16:colId xmlns:a16="http://schemas.microsoft.com/office/drawing/2014/main" xmlns="" val="650425504"/>
                    </a:ext>
                  </a:extLst>
                </a:gridCol>
                <a:gridCol w="780433">
                  <a:extLst>
                    <a:ext uri="{9D8B030D-6E8A-4147-A177-3AD203B41FA5}">
                      <a16:colId xmlns:a16="http://schemas.microsoft.com/office/drawing/2014/main" xmlns="" val="2053715057"/>
                    </a:ext>
                  </a:extLst>
                </a:gridCol>
                <a:gridCol w="932712">
                  <a:extLst>
                    <a:ext uri="{9D8B030D-6E8A-4147-A177-3AD203B41FA5}">
                      <a16:colId xmlns:a16="http://schemas.microsoft.com/office/drawing/2014/main" xmlns="" val="2496294859"/>
                    </a:ext>
                  </a:extLst>
                </a:gridCol>
                <a:gridCol w="786777">
                  <a:extLst>
                    <a:ext uri="{9D8B030D-6E8A-4147-A177-3AD203B41FA5}">
                      <a16:colId xmlns:a16="http://schemas.microsoft.com/office/drawing/2014/main" xmlns="" val="3396534182"/>
                    </a:ext>
                  </a:extLst>
                </a:gridCol>
              </a:tblGrid>
              <a:tr h="408081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风险类型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风险</a:t>
                      </a:r>
                    </a:p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责任方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风险</a:t>
                      </a:r>
                    </a:p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相应处理优先级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可能发生的阶段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可能发生的时间段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应对所需资源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应对</a:t>
                      </a:r>
                    </a:p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措施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084625"/>
                  </a:ext>
                </a:extLst>
              </a:tr>
              <a:tr h="527266"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时间计划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合理计划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及时调整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0031290"/>
                  </a:ext>
                </a:extLst>
              </a:tr>
              <a:tr h="524675"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资源协调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充分估计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预留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buffer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及时调整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404378"/>
                  </a:ext>
                </a:extLst>
              </a:tr>
              <a:tr h="309303"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插入事务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预留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buffer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及时调整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3338204"/>
                  </a:ext>
                </a:extLst>
              </a:tr>
              <a:tr h="174892"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任务超预期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及时调整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228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25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0DA8D70-8F94-468B-B755-DA9280BC46E8}"/>
              </a:ext>
            </a:extLst>
          </p:cNvPr>
          <p:cNvSpPr txBox="1"/>
          <p:nvPr/>
        </p:nvSpPr>
        <p:spPr>
          <a:xfrm>
            <a:off x="518696" y="77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路由转发功能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E92D7B9-5C05-4471-9C8E-14F9ACB58D3B}"/>
              </a:ext>
            </a:extLst>
          </p:cNvPr>
          <p:cNvSpPr txBox="1"/>
          <p:nvPr/>
        </p:nvSpPr>
        <p:spPr>
          <a:xfrm>
            <a:off x="517977" y="1576378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BB2D697-66F9-4CF6-BA48-0E7400E5E6F2}"/>
              </a:ext>
            </a:extLst>
          </p:cNvPr>
          <p:cNvSpPr txBox="1"/>
          <p:nvPr/>
        </p:nvSpPr>
        <p:spPr>
          <a:xfrm>
            <a:off x="3839120" y="1610683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D5F08D8-7B39-4AC6-B810-95A76B063847}"/>
              </a:ext>
            </a:extLst>
          </p:cNvPr>
          <p:cNvSpPr txBox="1"/>
          <p:nvPr/>
        </p:nvSpPr>
        <p:spPr>
          <a:xfrm>
            <a:off x="395536" y="2139702"/>
            <a:ext cx="31683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由于请求响应模块中设计的流程比较多，这里选取其中重要的部分即路由转发功能模块，测试其路由转发模块是否正常的工作。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路由转发模块主要用于进行资源请求与控制逻辑的匹配，以求获得正确的业务处理返回结果。  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由于用户请求的不确定性，模块既需要提供处理正确请求的路由转发，也要能对一些错误的请求进行适当处理。</a:t>
            </a:r>
          </a:p>
          <a:p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79E5C55B-097D-41E1-B754-4ADA8CCE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36065"/>
              </p:ext>
            </p:extLst>
          </p:nvPr>
        </p:nvGraphicFramePr>
        <p:xfrm>
          <a:off x="3830140" y="2283718"/>
          <a:ext cx="5210175" cy="1571625"/>
        </p:xfrm>
        <a:graphic>
          <a:graphicData uri="http://schemas.openxmlformats.org/drawingml/2006/table">
            <a:tbl>
              <a:tblPr firstRow="1" firstCol="1" bandRow="1"/>
              <a:tblGrid>
                <a:gridCol w="1542720">
                  <a:extLst>
                    <a:ext uri="{9D8B030D-6E8A-4147-A177-3AD203B41FA5}">
                      <a16:colId xmlns:a16="http://schemas.microsoft.com/office/drawing/2014/main" xmlns="" val="4118863428"/>
                    </a:ext>
                  </a:extLst>
                </a:gridCol>
                <a:gridCol w="1278392">
                  <a:extLst>
                    <a:ext uri="{9D8B030D-6E8A-4147-A177-3AD203B41FA5}">
                      <a16:colId xmlns:a16="http://schemas.microsoft.com/office/drawing/2014/main" xmlns="" val="197094627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1591585400"/>
                    </a:ext>
                  </a:extLst>
                </a:gridCol>
                <a:gridCol w="732879">
                  <a:extLst>
                    <a:ext uri="{9D8B030D-6E8A-4147-A177-3AD203B41FA5}">
                      <a16:colId xmlns:a16="http://schemas.microsoft.com/office/drawing/2014/main" xmlns="" val="1756088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测试方法类型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测试方法详述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032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正确请求的路由转发是否成功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手工测试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自动化测试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自动化辅助测试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准备测试数据，根据测试数据编写需要测试的应用，手工或者自动化生成测试用例。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8308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无效请求的路由转发处理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手工测试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自动化测试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自动化辅助测试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准备测试数据，根据测试数据编写需要测试的应用，手工或者自动化生成测试用例。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283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18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测试用例模板</a:t>
            </a:r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05724"/>
              </p:ext>
            </p:extLst>
          </p:nvPr>
        </p:nvGraphicFramePr>
        <p:xfrm>
          <a:off x="107504" y="880608"/>
          <a:ext cx="8856983" cy="3923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802"/>
                <a:gridCol w="2088475"/>
                <a:gridCol w="1399404"/>
                <a:gridCol w="1573001"/>
                <a:gridCol w="611131"/>
                <a:gridCol w="673132"/>
                <a:gridCol w="1100038"/>
              </a:tblGrid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项目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r>
                        <a:rPr lang="zh-CN" sz="1000" kern="100" dirty="0">
                          <a:effectLst/>
                        </a:rPr>
                        <a:t>软件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BLADE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程序版本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0.1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 rowSpan="8" gridSpan="3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功能模块名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Login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编制人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xxx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用例编号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BLADE_Login_1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编制时间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2017.5.12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相关的用例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功能特性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用户身份验证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测试目的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验证是否输入合法的信息，允许合法登陆，阻止非法登陆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预置条件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无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特殊规程说明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如数据库访问权限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参考信息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需求说明中关于“登陆”的说明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测试数据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 gridSpan="6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用户名</a:t>
                      </a:r>
                      <a:r>
                        <a:rPr lang="en-US" sz="1000" kern="100" dirty="0">
                          <a:effectLst/>
                        </a:rPr>
                        <a:t>=yiyh </a:t>
                      </a:r>
                      <a:r>
                        <a:rPr lang="zh-CN" sz="1000" kern="100" dirty="0">
                          <a:effectLst/>
                        </a:rPr>
                        <a:t>密码</a:t>
                      </a:r>
                      <a:r>
                        <a:rPr lang="en-US" sz="1000" kern="100" dirty="0">
                          <a:effectLst/>
                        </a:rPr>
                        <a:t>=1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操作步骤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操作描述</a:t>
                      </a: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r>
                        <a:rPr lang="zh-CN" sz="1000" kern="100">
                          <a:effectLst/>
                        </a:rPr>
                        <a:t>据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期望结果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实际结果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实际结果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测试状态（</a:t>
                      </a:r>
                      <a:r>
                        <a:rPr lang="en-US" sz="1000" kern="100">
                          <a:effectLst/>
                        </a:rPr>
                        <a:t>P/F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</a:tr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输入用户名称，按“登陆”按钮。</a:t>
                      </a: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用户名</a:t>
                      </a:r>
                      <a:r>
                        <a:rPr lang="en-US" sz="1000" kern="100">
                          <a:effectLst/>
                        </a:rPr>
                        <a:t>=yiyh</a:t>
                      </a:r>
                      <a:r>
                        <a:rPr lang="zh-CN" sz="1000" kern="100">
                          <a:effectLst/>
                        </a:rPr>
                        <a:t>，密码为空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显示警告信息“请输入用户名和密码！”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</a:tr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输入密码，按“登陆”按钮。</a:t>
                      </a: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用户名为空，密码</a:t>
                      </a:r>
                      <a:r>
                        <a:rPr lang="en-US" sz="1000" kern="100">
                          <a:effectLst/>
                        </a:rPr>
                        <a:t>=1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显示警告信息“请输入用户名和密码！”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</a:tr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.....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.....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.....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.....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.....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.....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.....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</a:tr>
              <a:tr h="24624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测试人员</a:t>
                      </a: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开发人员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项目负责人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1951" marR="11951" marT="11951" marB="1195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4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0DA8D70-8F94-468B-B755-DA9280BC46E8}"/>
              </a:ext>
            </a:extLst>
          </p:cNvPr>
          <p:cNvSpPr txBox="1"/>
          <p:nvPr/>
        </p:nvSpPr>
        <p:spPr>
          <a:xfrm>
            <a:off x="518696" y="77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路由转发功能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E92D7B9-5C05-4471-9C8E-14F9ACB58D3B}"/>
              </a:ext>
            </a:extLst>
          </p:cNvPr>
          <p:cNvSpPr txBox="1"/>
          <p:nvPr/>
        </p:nvSpPr>
        <p:spPr>
          <a:xfrm>
            <a:off x="514529" y="1184761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大规模并发请求的一般场景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BB2D697-66F9-4CF6-BA48-0E7400E5E6F2}"/>
              </a:ext>
            </a:extLst>
          </p:cNvPr>
          <p:cNvSpPr txBox="1"/>
          <p:nvPr/>
        </p:nvSpPr>
        <p:spPr>
          <a:xfrm>
            <a:off x="4355976" y="1184761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786705A-FF81-43F6-B8B8-430BC6A6BE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8768" y="2319722"/>
            <a:ext cx="4032448" cy="1944214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FE545AB5-7A9F-461F-927D-3132B9199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43043"/>
              </p:ext>
            </p:extLst>
          </p:nvPr>
        </p:nvGraphicFramePr>
        <p:xfrm>
          <a:off x="4454599" y="2067694"/>
          <a:ext cx="4186809" cy="2448271"/>
        </p:xfrm>
        <a:graphic>
          <a:graphicData uri="http://schemas.openxmlformats.org/drawingml/2006/table">
            <a:tbl>
              <a:tblPr firstRow="1" firstCol="1" bandRow="1"/>
              <a:tblGrid>
                <a:gridCol w="1483805">
                  <a:extLst>
                    <a:ext uri="{9D8B030D-6E8A-4147-A177-3AD203B41FA5}">
                      <a16:colId xmlns:a16="http://schemas.microsoft.com/office/drawing/2014/main" xmlns="" val="362975778"/>
                    </a:ext>
                  </a:extLst>
                </a:gridCol>
                <a:gridCol w="1483805">
                  <a:extLst>
                    <a:ext uri="{9D8B030D-6E8A-4147-A177-3AD203B41FA5}">
                      <a16:colId xmlns:a16="http://schemas.microsoft.com/office/drawing/2014/main" xmlns="" val="1706942133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xmlns="" val="971722152"/>
                    </a:ext>
                  </a:extLst>
                </a:gridCol>
              </a:tblGrid>
              <a:tr h="42850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性能场景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执行策略（并发数、时长）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4832166"/>
                  </a:ext>
                </a:extLst>
              </a:tr>
              <a:tr h="657625">
                <a:tc rowSpan="3"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发送请求，等待响应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用户并发，发送请求，等待响应，重复操作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分钟，退出。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得到不同并发数下系统的性能指标</a:t>
                      </a:r>
                    </a:p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对系统的容量做出估计</a:t>
                      </a:r>
                    </a:p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列出测试的数据指标项有哪些，值在什么区间内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6848947"/>
                  </a:ext>
                </a:extLst>
              </a:tr>
              <a:tr h="657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用户并发，，发送请求，等待响应，重复操作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分钟，退出。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027962"/>
                  </a:ext>
                </a:extLst>
              </a:tr>
              <a:tr h="7045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用户并发，发送请求，等待响应，重复操作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分钟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866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4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97064" y="241956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本周工作总结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89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411760" y="177966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411760" y="245927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411760" y="316112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11760" y="384361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91013" y="179297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配置管理工具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91013" y="248712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Blade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测试方案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91013" y="318127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本周工作总结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91013" y="387543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下周工作计划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本周工作总结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2CAFF12-7273-44D8-B0CE-86D360EAE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99542"/>
            <a:ext cx="7848872" cy="25861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9846D32-00F5-42DF-A0E9-025C6E0D2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507854"/>
            <a:ext cx="7848872" cy="6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8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4761" y="237518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3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971600" y="2211710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7155" y="2447923"/>
            <a:ext cx="90868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800" b="1" dirty="0"/>
              <a:t>下周工作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356492" y="1254822"/>
            <a:ext cx="4479052" cy="451685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50968" y="1335678"/>
            <a:ext cx="547516" cy="310827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356492" y="2642611"/>
            <a:ext cx="4479052" cy="4516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5004" y="1374966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修改本周评审中遇到的问题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5004" y="2757177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根据测试文档对框架进行测试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67981" y="4064281"/>
            <a:ext cx="4479052" cy="451685"/>
          </a:xfrm>
          <a:prstGeom prst="roundRect">
            <a:avLst>
              <a:gd name="adj" fmla="val 268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6493" y="4178847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评价其他组测试文档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28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626015" y="1344357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 感谢观看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组合 48"/>
          <p:cNvGrpSpPr/>
          <p:nvPr/>
        </p:nvGrpSpPr>
        <p:grpSpPr>
          <a:xfrm>
            <a:off x="8633370" y="462083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37226" y="462122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5298" y="462083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41082" y="462083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89154" y="462083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8627" y="239259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配置管理工具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1999738" y="1647825"/>
            <a:ext cx="5196206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507448" y="2951789"/>
            <a:ext cx="1564386" cy="3065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文件太多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579456" y="3257747"/>
            <a:ext cx="1500567" cy="4658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文件太多，由于命名相似，文件夹繁多，在查看最新提交文件时，所需的时间较多。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2386775" y="3111919"/>
            <a:ext cx="1" cy="104021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6" name="Shape 1627"/>
          <p:cNvSpPr/>
          <p:nvPr/>
        </p:nvSpPr>
        <p:spPr>
          <a:xfrm flipV="1">
            <a:off x="3382967" y="1975933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7" name="Shape 1628"/>
          <p:cNvSpPr/>
          <p:nvPr/>
        </p:nvSpPr>
        <p:spPr>
          <a:xfrm flipV="1">
            <a:off x="4343418" y="1472577"/>
            <a:ext cx="1" cy="15371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9" name="Shape 1630"/>
          <p:cNvSpPr/>
          <p:nvPr/>
        </p:nvSpPr>
        <p:spPr>
          <a:xfrm>
            <a:off x="2228247" y="2954713"/>
            <a:ext cx="317057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0" name="Shape 1636"/>
          <p:cNvSpPr/>
          <p:nvPr/>
        </p:nvSpPr>
        <p:spPr>
          <a:xfrm>
            <a:off x="3221931" y="1802836"/>
            <a:ext cx="31705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1" name="Shape 1642"/>
          <p:cNvSpPr/>
          <p:nvPr/>
        </p:nvSpPr>
        <p:spPr>
          <a:xfrm>
            <a:off x="4187009" y="1174572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3" name="Shape 1653"/>
          <p:cNvSpPr/>
          <p:nvPr/>
        </p:nvSpPr>
        <p:spPr>
          <a:xfrm>
            <a:off x="2343445" y="4114971"/>
            <a:ext cx="86660" cy="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4" name="Shape 1654"/>
          <p:cNvSpPr/>
          <p:nvPr/>
        </p:nvSpPr>
        <p:spPr>
          <a:xfrm>
            <a:off x="3315555" y="3387638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5" name="Shape 1655"/>
          <p:cNvSpPr/>
          <p:nvPr/>
        </p:nvSpPr>
        <p:spPr>
          <a:xfrm>
            <a:off x="4256766" y="2925803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1371545" y="1812023"/>
            <a:ext cx="168787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查看文件时容易遗漏</a:t>
            </a: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1337990" y="2114409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由于随着项目进度的推进，导致文件数量的急剧增长，导致在查看最新提交的文件时容易遗漏。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4660474" y="1196615"/>
            <a:ext cx="1391589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手动管理复杂</a:t>
            </a: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4650358" y="1498061"/>
            <a:ext cx="1401705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随着项目中文件的增多，去手工管理每周最新提交的文件需要花费大量的时间和精力。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2290347" y="3007902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3284033" y="1845469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4251948" y="1217207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8" name="Shape 1625"/>
          <p:cNvSpPr/>
          <p:nvPr/>
        </p:nvSpPr>
        <p:spPr>
          <a:xfrm>
            <a:off x="7276200" y="1603542"/>
            <a:ext cx="1040216" cy="104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29" name="Shape 1657"/>
          <p:cNvSpPr/>
          <p:nvPr/>
        </p:nvSpPr>
        <p:spPr>
          <a:xfrm>
            <a:off x="7641329" y="1743566"/>
            <a:ext cx="31014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300"/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7407388" y="2103606"/>
            <a:ext cx="765012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配置工具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目录管理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53282" y="4022636"/>
            <a:ext cx="265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</a:t>
            </a:r>
            <a:endParaRPr kumimoji="1"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快速定位更新内容</a:t>
            </a:r>
            <a:endParaRPr kumimoji="1"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按日期追踪更新内容</a:t>
            </a:r>
            <a:endParaRPr kumimoji="1"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尽可能不破坏原有目录结构</a:t>
            </a:r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38989" y="4022636"/>
            <a:ext cx="265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kumimoji="1"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评审找不到更新文件</a:t>
            </a:r>
            <a:endParaRPr kumimoji="1"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评审找不到最新版本</a:t>
            </a:r>
            <a:endParaRPr kumimoji="1"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53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weekScanner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94" y="792088"/>
            <a:ext cx="5445224" cy="4083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792088"/>
            <a:ext cx="2635242" cy="3939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82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配置管理工具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22029" y="3972243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78077" y="3972243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2700000" flipH="1">
            <a:off x="3079195" y="3351386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8900000">
            <a:off x="4320911" y="3351386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619672" y="3424708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07928" y="3663941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453144" y="2663168"/>
            <a:ext cx="2237712" cy="2948289"/>
            <a:chOff x="3815003" y="3087488"/>
            <a:chExt cx="2237712" cy="2948289"/>
          </a:xfrm>
        </p:grpSpPr>
        <p:sp>
          <p:nvSpPr>
            <p:cNvPr id="19" name="椭圆 18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815003" y="3087488"/>
              <a:ext cx="2237712" cy="2948289"/>
              <a:chOff x="3692888" y="2889538"/>
              <a:chExt cx="2473262" cy="3258636"/>
            </a:xfrm>
          </p:grpSpPr>
          <p:sp>
            <p:nvSpPr>
              <p:cNvPr id="21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710544" y="5261738"/>
                <a:ext cx="437950" cy="88643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Rectangle 11"/>
          <p:cNvSpPr>
            <a:spLocks noChangeArrowheads="1"/>
          </p:cNvSpPr>
          <p:nvPr/>
        </p:nvSpPr>
        <p:spPr bwMode="gray">
          <a:xfrm>
            <a:off x="3843954" y="3411792"/>
            <a:ext cx="1463708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week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Scanner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349684" y="1747973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52120" y="1707654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456872" y="3424708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33264" y="1889714"/>
            <a:ext cx="890944" cy="852032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不影响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文件结构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0376" y="1853578"/>
            <a:ext cx="890944" cy="852032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自定义忽略关键词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45128" y="3663941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590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65185" y="2395170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测试方案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0DA8D70-8F94-468B-B755-DA9280BC46E8}"/>
              </a:ext>
            </a:extLst>
          </p:cNvPr>
          <p:cNvSpPr txBox="1"/>
          <p:nvPr/>
        </p:nvSpPr>
        <p:spPr>
          <a:xfrm>
            <a:off x="868766" y="8435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测试所需参考文档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D36F44FF-C235-411A-8DCA-B44649E9E71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897062"/>
          <a:ext cx="8229600" cy="2000250"/>
        </p:xfrm>
        <a:graphic>
          <a:graphicData uri="http://schemas.openxmlformats.org/drawingml/2006/table">
            <a:tbl>
              <a:tblPr firstRow="1" firstCol="1" bandRow="1"/>
              <a:tblGrid>
                <a:gridCol w="2538009">
                  <a:extLst>
                    <a:ext uri="{9D8B030D-6E8A-4147-A177-3AD203B41FA5}">
                      <a16:colId xmlns:a16="http://schemas.microsoft.com/office/drawing/2014/main" xmlns="" val="1099543887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xmlns="" val="2121663519"/>
                    </a:ext>
                  </a:extLst>
                </a:gridCol>
                <a:gridCol w="1478036">
                  <a:extLst>
                    <a:ext uri="{9D8B030D-6E8A-4147-A177-3AD203B41FA5}">
                      <a16:colId xmlns:a16="http://schemas.microsoft.com/office/drawing/2014/main" xmlns="" val="486640531"/>
                    </a:ext>
                  </a:extLst>
                </a:gridCol>
                <a:gridCol w="1232794">
                  <a:extLst>
                    <a:ext uri="{9D8B030D-6E8A-4147-A177-3AD203B41FA5}">
                      <a16:colId xmlns:a16="http://schemas.microsoft.com/office/drawing/2014/main" xmlns="" val="2481694121"/>
                    </a:ext>
                  </a:extLst>
                </a:gridCol>
                <a:gridCol w="1417137">
                  <a:extLst>
                    <a:ext uri="{9D8B030D-6E8A-4147-A177-3AD203B41FA5}">
                      <a16:colId xmlns:a16="http://schemas.microsoft.com/office/drawing/2014/main" xmlns="" val="463777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文档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具体的文档名称和列表（版本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日期）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已创建或可用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已被接收或已经过复审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729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软件需求分析说明书（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v1.7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lang="zh-CN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组全体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540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lang="zh-CN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组全体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650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组全体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3997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用例场景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组全体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5695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单元测试设计方案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组各成员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773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性能测试方案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组全体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5995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静态评审方案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组全体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057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测试工具参考文档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组全体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2834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51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0DA8D70-8F94-468B-B755-DA9280BC46E8}"/>
              </a:ext>
            </a:extLst>
          </p:cNvPr>
          <p:cNvSpPr txBox="1"/>
          <p:nvPr/>
        </p:nvSpPr>
        <p:spPr>
          <a:xfrm>
            <a:off x="868766" y="8435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测试所需提交文档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DDF92F80-5FEE-4BDE-90AD-22761EE043C3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997075"/>
          <a:ext cx="8229600" cy="1800225"/>
        </p:xfrm>
        <a:graphic>
          <a:graphicData uri="http://schemas.openxmlformats.org/drawingml/2006/table">
            <a:tbl>
              <a:tblPr firstRow="1" firstCol="1" bandRow="1"/>
              <a:tblGrid>
                <a:gridCol w="2538009">
                  <a:extLst>
                    <a:ext uri="{9D8B030D-6E8A-4147-A177-3AD203B41FA5}">
                      <a16:colId xmlns:a16="http://schemas.microsoft.com/office/drawing/2014/main" xmlns="" val="3921596452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xmlns="" val="293490991"/>
                    </a:ext>
                  </a:extLst>
                </a:gridCol>
                <a:gridCol w="1478036">
                  <a:extLst>
                    <a:ext uri="{9D8B030D-6E8A-4147-A177-3AD203B41FA5}">
                      <a16:colId xmlns:a16="http://schemas.microsoft.com/office/drawing/2014/main" xmlns="" val="2184009249"/>
                    </a:ext>
                  </a:extLst>
                </a:gridCol>
                <a:gridCol w="1232794">
                  <a:extLst>
                    <a:ext uri="{9D8B030D-6E8A-4147-A177-3AD203B41FA5}">
                      <a16:colId xmlns:a16="http://schemas.microsoft.com/office/drawing/2014/main" xmlns="" val="1858353924"/>
                    </a:ext>
                  </a:extLst>
                </a:gridCol>
                <a:gridCol w="1417137">
                  <a:extLst>
                    <a:ext uri="{9D8B030D-6E8A-4147-A177-3AD203B41FA5}">
                      <a16:colId xmlns:a16="http://schemas.microsoft.com/office/drawing/2014/main" xmlns="" val="1944788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文档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具体的文档名称和列表（版本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日期）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已创建或可用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已被接收或已经过复审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835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测试计划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穆鹏飞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4944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单元测试设计（单元测试报告）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组各成员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40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性能测试设计（性能测试报告）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组全体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839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静态评审报告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组全体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6145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项目总结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组全体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4738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缺陷分析和测试设计补充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组全体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415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项目投入和时间数据汇总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是□否□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穆鹏飞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731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8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1587</Words>
  <Application>Microsoft Macintosh PowerPoint</Application>
  <PresentationFormat>全屏显示(16:9)</PresentationFormat>
  <Paragraphs>494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Calibri</vt:lpstr>
      <vt:lpstr>Impact</vt:lpstr>
      <vt:lpstr>Open Sans</vt:lpstr>
      <vt:lpstr>Open Sans Light</vt:lpstr>
      <vt:lpstr>Roboto Light</vt:lpstr>
      <vt:lpstr>Times New Roman</vt:lpstr>
      <vt:lpstr>宋体</vt:lpstr>
      <vt:lpstr>微软雅黑</vt:lpstr>
      <vt:lpstr>微软雅黑 Light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胡明昊</cp:lastModifiedBy>
  <cp:revision>142</cp:revision>
  <dcterms:created xsi:type="dcterms:W3CDTF">2015-12-11T17:46:17Z</dcterms:created>
  <dcterms:modified xsi:type="dcterms:W3CDTF">2017-05-19T10:26:50Z</dcterms:modified>
</cp:coreProperties>
</file>