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87" r:id="rId4"/>
    <p:sldId id="288" r:id="rId5"/>
    <p:sldId id="289" r:id="rId6"/>
    <p:sldId id="290" r:id="rId7"/>
    <p:sldId id="291" r:id="rId8"/>
    <p:sldId id="293" r:id="rId9"/>
    <p:sldId id="295" r:id="rId10"/>
    <p:sldId id="292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10" r:id="rId24"/>
    <p:sldId id="311" r:id="rId25"/>
    <p:sldId id="312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4328" autoAdjust="0"/>
  </p:normalViewPr>
  <p:slideViewPr>
    <p:cSldViewPr snapToGrid="0">
      <p:cViewPr>
        <p:scale>
          <a:sx n="100" d="100"/>
          <a:sy n="100" d="100"/>
        </p:scale>
        <p:origin x="-474" y="-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ED71-3897-4403-99DE-D1937230D20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72FC0-F231-42E8-9449-E83F71EDA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98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31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72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03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9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5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4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99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8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3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32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29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1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08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99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33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6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3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4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9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2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6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1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/>
          <p:nvPr/>
        </p:nvSpPr>
        <p:spPr>
          <a:xfrm>
            <a:off x="0" y="4075115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4" name="矩形 7"/>
          <p:cNvSpPr/>
          <p:nvPr userDrawn="1"/>
        </p:nvSpPr>
        <p:spPr>
          <a:xfrm>
            <a:off x="0" y="4447661"/>
            <a:ext cx="12192000" cy="2410339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" fmla="*/ 0 w 12192000"/>
              <a:gd name="connsiteY0" fmla="*/ 397042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397042 h 2334126"/>
              <a:gd name="connsiteX0" fmla="*/ 0 w 12192000"/>
              <a:gd name="connsiteY0" fmla="*/ 168442 h 2105526"/>
              <a:gd name="connsiteX1" fmla="*/ 12192000 w 12192000"/>
              <a:gd name="connsiteY1" fmla="*/ 0 h 2105526"/>
              <a:gd name="connsiteX2" fmla="*/ 12192000 w 12192000"/>
              <a:gd name="connsiteY2" fmla="*/ 2105526 h 2105526"/>
              <a:gd name="connsiteX3" fmla="*/ 0 w 12192000"/>
              <a:gd name="connsiteY3" fmla="*/ 2105526 h 2105526"/>
              <a:gd name="connsiteX4" fmla="*/ 0 w 12192000"/>
              <a:gd name="connsiteY4" fmla="*/ 168442 h 2105526"/>
              <a:gd name="connsiteX0" fmla="*/ 0 w 12192000"/>
              <a:gd name="connsiteY0" fmla="*/ 249365 h 2186449"/>
              <a:gd name="connsiteX1" fmla="*/ 12192000 w 12192000"/>
              <a:gd name="connsiteY1" fmla="*/ 80923 h 2186449"/>
              <a:gd name="connsiteX2" fmla="*/ 12192000 w 12192000"/>
              <a:gd name="connsiteY2" fmla="*/ 2186449 h 2186449"/>
              <a:gd name="connsiteX3" fmla="*/ 0 w 12192000"/>
              <a:gd name="connsiteY3" fmla="*/ 2186449 h 2186449"/>
              <a:gd name="connsiteX4" fmla="*/ 0 w 12192000"/>
              <a:gd name="connsiteY4" fmla="*/ 249365 h 2186449"/>
              <a:gd name="connsiteX0" fmla="*/ 0 w 12192000"/>
              <a:gd name="connsiteY0" fmla="*/ 351557 h 2288641"/>
              <a:gd name="connsiteX1" fmla="*/ 12192000 w 12192000"/>
              <a:gd name="connsiteY1" fmla="*/ 183115 h 2288641"/>
              <a:gd name="connsiteX2" fmla="*/ 12192000 w 12192000"/>
              <a:gd name="connsiteY2" fmla="*/ 2288641 h 2288641"/>
              <a:gd name="connsiteX3" fmla="*/ 0 w 12192000"/>
              <a:gd name="connsiteY3" fmla="*/ 2288641 h 2288641"/>
              <a:gd name="connsiteX4" fmla="*/ 0 w 12192000"/>
              <a:gd name="connsiteY4" fmla="*/ 351557 h 2288641"/>
              <a:gd name="connsiteX0" fmla="*/ 0 w 12192000"/>
              <a:gd name="connsiteY0" fmla="*/ 405664 h 2342748"/>
              <a:gd name="connsiteX1" fmla="*/ 12192000 w 12192000"/>
              <a:gd name="connsiteY1" fmla="*/ 237222 h 2342748"/>
              <a:gd name="connsiteX2" fmla="*/ 12192000 w 12192000"/>
              <a:gd name="connsiteY2" fmla="*/ 2342748 h 2342748"/>
              <a:gd name="connsiteX3" fmla="*/ 0 w 12192000"/>
              <a:gd name="connsiteY3" fmla="*/ 2342748 h 2342748"/>
              <a:gd name="connsiteX4" fmla="*/ 0 w 12192000"/>
              <a:gd name="connsiteY4" fmla="*/ 405664 h 2342748"/>
              <a:gd name="connsiteX0" fmla="*/ 0 w 12192000"/>
              <a:gd name="connsiteY0" fmla="*/ 437801 h 2374885"/>
              <a:gd name="connsiteX1" fmla="*/ 12192000 w 12192000"/>
              <a:gd name="connsiteY1" fmla="*/ 269359 h 2374885"/>
              <a:gd name="connsiteX2" fmla="*/ 12192000 w 12192000"/>
              <a:gd name="connsiteY2" fmla="*/ 2374885 h 2374885"/>
              <a:gd name="connsiteX3" fmla="*/ 0 w 12192000"/>
              <a:gd name="connsiteY3" fmla="*/ 2374885 h 2374885"/>
              <a:gd name="connsiteX4" fmla="*/ 0 w 12192000"/>
              <a:gd name="connsiteY4" fmla="*/ 437801 h 2374885"/>
              <a:gd name="connsiteX0" fmla="*/ 0 w 12192000"/>
              <a:gd name="connsiteY0" fmla="*/ 482664 h 2419748"/>
              <a:gd name="connsiteX1" fmla="*/ 8650705 w 12192000"/>
              <a:gd name="connsiteY1" fmla="*/ 25466 h 2419748"/>
              <a:gd name="connsiteX2" fmla="*/ 12192000 w 12192000"/>
              <a:gd name="connsiteY2" fmla="*/ 314222 h 2419748"/>
              <a:gd name="connsiteX3" fmla="*/ 12192000 w 12192000"/>
              <a:gd name="connsiteY3" fmla="*/ 2419748 h 2419748"/>
              <a:gd name="connsiteX4" fmla="*/ 0 w 12192000"/>
              <a:gd name="connsiteY4" fmla="*/ 2419748 h 2419748"/>
              <a:gd name="connsiteX5" fmla="*/ 0 w 12192000"/>
              <a:gd name="connsiteY5" fmla="*/ 482664 h 2419748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40438 h 2365491"/>
              <a:gd name="connsiteX1" fmla="*/ 8321844 w 12192000"/>
              <a:gd name="connsiteY1" fmla="*/ 0 h 2365491"/>
              <a:gd name="connsiteX2" fmla="*/ 12192000 w 12192000"/>
              <a:gd name="connsiteY2" fmla="*/ 259965 h 2365491"/>
              <a:gd name="connsiteX3" fmla="*/ 12192000 w 12192000"/>
              <a:gd name="connsiteY3" fmla="*/ 2365491 h 2365491"/>
              <a:gd name="connsiteX4" fmla="*/ 0 w 12192000"/>
              <a:gd name="connsiteY4" fmla="*/ 2365491 h 2365491"/>
              <a:gd name="connsiteX5" fmla="*/ 0 w 12192000"/>
              <a:gd name="connsiteY5" fmla="*/ 440438 h 2365491"/>
              <a:gd name="connsiteX0" fmla="*/ 0 w 12192000"/>
              <a:gd name="connsiteY0" fmla="*/ 455788 h 2380841"/>
              <a:gd name="connsiteX1" fmla="*/ 8321844 w 12192000"/>
              <a:gd name="connsiteY1" fmla="*/ 15350 h 2380841"/>
              <a:gd name="connsiteX2" fmla="*/ 12192000 w 12192000"/>
              <a:gd name="connsiteY2" fmla="*/ 275315 h 2380841"/>
              <a:gd name="connsiteX3" fmla="*/ 12192000 w 12192000"/>
              <a:gd name="connsiteY3" fmla="*/ 2380841 h 2380841"/>
              <a:gd name="connsiteX4" fmla="*/ 0 w 12192000"/>
              <a:gd name="connsiteY4" fmla="*/ 2380841 h 2380841"/>
              <a:gd name="connsiteX5" fmla="*/ 0 w 12192000"/>
              <a:gd name="connsiteY5" fmla="*/ 455788 h 2380841"/>
              <a:gd name="connsiteX0" fmla="*/ 0 w 12192000"/>
              <a:gd name="connsiteY0" fmla="*/ 501983 h 2427036"/>
              <a:gd name="connsiteX1" fmla="*/ 8245644 w 12192000"/>
              <a:gd name="connsiteY1" fmla="*/ 12559 h 2427036"/>
              <a:gd name="connsiteX2" fmla="*/ 12192000 w 12192000"/>
              <a:gd name="connsiteY2" fmla="*/ 321510 h 2427036"/>
              <a:gd name="connsiteX3" fmla="*/ 12192000 w 12192000"/>
              <a:gd name="connsiteY3" fmla="*/ 2427036 h 2427036"/>
              <a:gd name="connsiteX4" fmla="*/ 0 w 12192000"/>
              <a:gd name="connsiteY4" fmla="*/ 2427036 h 2427036"/>
              <a:gd name="connsiteX5" fmla="*/ 0 w 12192000"/>
              <a:gd name="connsiteY5" fmla="*/ 501983 h 2427036"/>
              <a:gd name="connsiteX0" fmla="*/ 0 w 12192000"/>
              <a:gd name="connsiteY0" fmla="*/ 478761 h 2403814"/>
              <a:gd name="connsiteX1" fmla="*/ 8191216 w 12192000"/>
              <a:gd name="connsiteY1" fmla="*/ 13830 h 2403814"/>
              <a:gd name="connsiteX2" fmla="*/ 12192000 w 12192000"/>
              <a:gd name="connsiteY2" fmla="*/ 298288 h 2403814"/>
              <a:gd name="connsiteX3" fmla="*/ 12192000 w 12192000"/>
              <a:gd name="connsiteY3" fmla="*/ 2403814 h 2403814"/>
              <a:gd name="connsiteX4" fmla="*/ 0 w 12192000"/>
              <a:gd name="connsiteY4" fmla="*/ 2403814 h 2403814"/>
              <a:gd name="connsiteX5" fmla="*/ 0 w 12192000"/>
              <a:gd name="connsiteY5" fmla="*/ 478761 h 2403814"/>
              <a:gd name="connsiteX0" fmla="*/ 0 w 12192000"/>
              <a:gd name="connsiteY0" fmla="*/ 464955 h 2390008"/>
              <a:gd name="connsiteX1" fmla="*/ 8191216 w 12192000"/>
              <a:gd name="connsiteY1" fmla="*/ 24 h 2390008"/>
              <a:gd name="connsiteX2" fmla="*/ 12192000 w 12192000"/>
              <a:gd name="connsiteY2" fmla="*/ 284482 h 2390008"/>
              <a:gd name="connsiteX3" fmla="*/ 12192000 w 12192000"/>
              <a:gd name="connsiteY3" fmla="*/ 2390008 h 2390008"/>
              <a:gd name="connsiteX4" fmla="*/ 0 w 12192000"/>
              <a:gd name="connsiteY4" fmla="*/ 2390008 h 2390008"/>
              <a:gd name="connsiteX5" fmla="*/ 0 w 12192000"/>
              <a:gd name="connsiteY5" fmla="*/ 464955 h 2390008"/>
              <a:gd name="connsiteX0" fmla="*/ 0 w 12192000"/>
              <a:gd name="connsiteY0" fmla="*/ 481278 h 2406331"/>
              <a:gd name="connsiteX1" fmla="*/ 8223873 w 12192000"/>
              <a:gd name="connsiteY1" fmla="*/ 19 h 2406331"/>
              <a:gd name="connsiteX2" fmla="*/ 12192000 w 12192000"/>
              <a:gd name="connsiteY2" fmla="*/ 300805 h 2406331"/>
              <a:gd name="connsiteX3" fmla="*/ 12192000 w 12192000"/>
              <a:gd name="connsiteY3" fmla="*/ 2406331 h 2406331"/>
              <a:gd name="connsiteX4" fmla="*/ 0 w 12192000"/>
              <a:gd name="connsiteY4" fmla="*/ 2406331 h 2406331"/>
              <a:gd name="connsiteX5" fmla="*/ 0 w 12192000"/>
              <a:gd name="connsiteY5" fmla="*/ 481278 h 2406331"/>
              <a:gd name="connsiteX0" fmla="*/ 0 w 12192000"/>
              <a:gd name="connsiteY0" fmla="*/ 494217 h 2419270"/>
              <a:gd name="connsiteX1" fmla="*/ 8223873 w 12192000"/>
              <a:gd name="connsiteY1" fmla="*/ 12958 h 2419270"/>
              <a:gd name="connsiteX2" fmla="*/ 12192000 w 12192000"/>
              <a:gd name="connsiteY2" fmla="*/ 313744 h 2419270"/>
              <a:gd name="connsiteX3" fmla="*/ 12192000 w 12192000"/>
              <a:gd name="connsiteY3" fmla="*/ 2419270 h 2419270"/>
              <a:gd name="connsiteX4" fmla="*/ 0 w 12192000"/>
              <a:gd name="connsiteY4" fmla="*/ 2419270 h 2419270"/>
              <a:gd name="connsiteX5" fmla="*/ 0 w 12192000"/>
              <a:gd name="connsiteY5" fmla="*/ 494217 h 2419270"/>
              <a:gd name="connsiteX0" fmla="*/ 0 w 12192000"/>
              <a:gd name="connsiteY0" fmla="*/ 513042 h 2438095"/>
              <a:gd name="connsiteX1" fmla="*/ 8223873 w 12192000"/>
              <a:gd name="connsiteY1" fmla="*/ 31783 h 2438095"/>
              <a:gd name="connsiteX2" fmla="*/ 12192000 w 12192000"/>
              <a:gd name="connsiteY2" fmla="*/ 332569 h 2438095"/>
              <a:gd name="connsiteX3" fmla="*/ 12192000 w 12192000"/>
              <a:gd name="connsiteY3" fmla="*/ 2438095 h 2438095"/>
              <a:gd name="connsiteX4" fmla="*/ 0 w 12192000"/>
              <a:gd name="connsiteY4" fmla="*/ 2438095 h 2438095"/>
              <a:gd name="connsiteX5" fmla="*/ 0 w 12192000"/>
              <a:gd name="connsiteY5" fmla="*/ 513042 h 2438095"/>
              <a:gd name="connsiteX0" fmla="*/ 0 w 12192000"/>
              <a:gd name="connsiteY0" fmla="*/ 492188 h 2417241"/>
              <a:gd name="connsiteX1" fmla="*/ 8223873 w 12192000"/>
              <a:gd name="connsiteY1" fmla="*/ 10929 h 2417241"/>
              <a:gd name="connsiteX2" fmla="*/ 12192000 w 12192000"/>
              <a:gd name="connsiteY2" fmla="*/ 311715 h 2417241"/>
              <a:gd name="connsiteX3" fmla="*/ 12192000 w 12192000"/>
              <a:gd name="connsiteY3" fmla="*/ 2417241 h 2417241"/>
              <a:gd name="connsiteX4" fmla="*/ 0 w 12192000"/>
              <a:gd name="connsiteY4" fmla="*/ 2417241 h 2417241"/>
              <a:gd name="connsiteX5" fmla="*/ 0 w 12192000"/>
              <a:gd name="connsiteY5" fmla="*/ 492188 h 2417241"/>
              <a:gd name="connsiteX0" fmla="*/ 0 w 12192000"/>
              <a:gd name="connsiteY0" fmla="*/ 506505 h 2431558"/>
              <a:gd name="connsiteX1" fmla="*/ 8223873 w 12192000"/>
              <a:gd name="connsiteY1" fmla="*/ 25246 h 2431558"/>
              <a:gd name="connsiteX2" fmla="*/ 12192000 w 12192000"/>
              <a:gd name="connsiteY2" fmla="*/ 326032 h 2431558"/>
              <a:gd name="connsiteX3" fmla="*/ 12192000 w 12192000"/>
              <a:gd name="connsiteY3" fmla="*/ 2431558 h 2431558"/>
              <a:gd name="connsiteX4" fmla="*/ 0 w 12192000"/>
              <a:gd name="connsiteY4" fmla="*/ 2431558 h 2431558"/>
              <a:gd name="connsiteX5" fmla="*/ 0 w 12192000"/>
              <a:gd name="connsiteY5" fmla="*/ 506505 h 2431558"/>
              <a:gd name="connsiteX0" fmla="*/ 0 w 12192000"/>
              <a:gd name="connsiteY0" fmla="*/ 498993 h 2424046"/>
              <a:gd name="connsiteX1" fmla="*/ 8223873 w 12192000"/>
              <a:gd name="connsiteY1" fmla="*/ 17734 h 2424046"/>
              <a:gd name="connsiteX2" fmla="*/ 12192000 w 12192000"/>
              <a:gd name="connsiteY2" fmla="*/ 318520 h 2424046"/>
              <a:gd name="connsiteX3" fmla="*/ 12192000 w 12192000"/>
              <a:gd name="connsiteY3" fmla="*/ 2424046 h 2424046"/>
              <a:gd name="connsiteX4" fmla="*/ 0 w 12192000"/>
              <a:gd name="connsiteY4" fmla="*/ 2424046 h 2424046"/>
              <a:gd name="connsiteX5" fmla="*/ 0 w 12192000"/>
              <a:gd name="connsiteY5" fmla="*/ 498993 h 2424046"/>
              <a:gd name="connsiteX0" fmla="*/ 0 w 12192000"/>
              <a:gd name="connsiteY0" fmla="*/ 485285 h 2410338"/>
              <a:gd name="connsiteX1" fmla="*/ 8223873 w 12192000"/>
              <a:gd name="connsiteY1" fmla="*/ 4026 h 2410338"/>
              <a:gd name="connsiteX2" fmla="*/ 12192000 w 12192000"/>
              <a:gd name="connsiteY2" fmla="*/ 304812 h 2410338"/>
              <a:gd name="connsiteX3" fmla="*/ 12192000 w 12192000"/>
              <a:gd name="connsiteY3" fmla="*/ 2410338 h 2410338"/>
              <a:gd name="connsiteX4" fmla="*/ 0 w 12192000"/>
              <a:gd name="connsiteY4" fmla="*/ 2410338 h 2410338"/>
              <a:gd name="connsiteX5" fmla="*/ 0 w 12192000"/>
              <a:gd name="connsiteY5" fmla="*/ 485285 h 241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930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51562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81255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0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7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9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1533"/>
            <a:ext cx="12192000" cy="58105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任意多边形 14"/>
          <p:cNvSpPr/>
          <p:nvPr/>
        </p:nvSpPr>
        <p:spPr>
          <a:xfrm>
            <a:off x="0" y="6260581"/>
            <a:ext cx="12192000" cy="597419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3639733" cy="22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595260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3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50000"/>
        <a:buFontTx/>
        <a:buBlip>
          <a:blip r:embed="rId14"/>
        </a:buBlip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032"/>
          <a:stretch/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314325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27843" y="2917701"/>
            <a:ext cx="2698175" cy="138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23614" y="4939011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穆鹏飞 胡明昊 汪晓燕 刘晔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3014" y="0"/>
            <a:ext cx="185698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err="1">
                <a:solidFill>
                  <a:srgbClr val="188CB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TeamB</a:t>
            </a:r>
            <a:endParaRPr lang="zh-CN" altLang="en-US" sz="4000" b="1" dirty="0">
              <a:solidFill>
                <a:srgbClr val="188CB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6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  <p:bldP spid="1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6917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重构需求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—IOC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时序图</a:t>
            </a:r>
          </a:p>
        </p:txBody>
      </p:sp>
      <p:sp>
        <p:nvSpPr>
          <p:cNvPr id="23" name="Rectangle 5"/>
          <p:cNvSpPr>
            <a:spLocks/>
          </p:cNvSpPr>
          <p:nvPr/>
        </p:nvSpPr>
        <p:spPr bwMode="auto">
          <a:xfrm>
            <a:off x="1060674" y="1026894"/>
            <a:ext cx="4260626" cy="492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）开发人员对声明交由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IOC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容器管理的对象。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）开发人员需要编写注入的字段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）开发人员编写其他业务代码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）开发人员编译并启动程序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blade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调用构造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IOC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应用对象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IOC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应用对象扫描配置目录下的所有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JavaBean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类，并在存储在系统中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IOC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应用在对应的上下文中扫描所有需要注入的字段，并存储在系统中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IOC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应用向所有需要注入的字段注入对象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pic>
        <p:nvPicPr>
          <p:cNvPr id="27" name="图片 26"/>
          <p:cNvPicPr/>
          <p:nvPr/>
        </p:nvPicPr>
        <p:blipFill>
          <a:blip r:embed="rId3"/>
          <a:stretch>
            <a:fillRect/>
          </a:stretch>
        </p:blipFill>
        <p:spPr>
          <a:xfrm>
            <a:off x="5321300" y="554544"/>
            <a:ext cx="5831410" cy="52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5" name="Flowchart: Document 1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屏幕截图&#10;&#10;已生成极高可信度的说明"/>
          <p:cNvPicPr/>
          <p:nvPr/>
        </p:nvPicPr>
        <p:blipFill>
          <a:blip r:embed="rId3"/>
          <a:stretch>
            <a:fillRect/>
          </a:stretch>
        </p:blipFill>
        <p:spPr>
          <a:xfrm>
            <a:off x="5636228" y="640080"/>
            <a:ext cx="4490946" cy="5578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拦截器 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RUCM</a:t>
            </a:r>
            <a:endParaRPr lang="en-US" altLang="zh-CN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29215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2" name="Flowchart: Document 1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F:\qq文件\1064454792\Image\Group\1QPO0E(0_KM)D%LO3LHR`WP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4780" y="640080"/>
            <a:ext cx="6333843" cy="5578816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拦截器 类图</a:t>
            </a:r>
            <a:endParaRPr lang="en-US" altLang="zh-CN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8667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30059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重构需求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拦截器时序图</a:t>
            </a:r>
          </a:p>
        </p:txBody>
      </p:sp>
      <p:sp>
        <p:nvSpPr>
          <p:cNvPr id="23" name="Rectangle 5"/>
          <p:cNvSpPr>
            <a:spLocks/>
          </p:cNvSpPr>
          <p:nvPr/>
        </p:nvSpPr>
        <p:spPr bwMode="auto">
          <a:xfrm>
            <a:off x="1060674" y="1026895"/>
            <a:ext cx="4509948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）开发人员实现拦截器接口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）开发人员配置拦截前置操作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）开发人员配置拦截器后置操作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110514" y="719850"/>
            <a:ext cx="4717325" cy="41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2" name="Flowchart: Document 1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图片包含 屏幕截图&#10;&#10;已生成高可信度的说明"/>
          <p:cNvPicPr/>
          <p:nvPr/>
        </p:nvPicPr>
        <p:blipFill>
          <a:blip r:embed="rId3"/>
          <a:stretch>
            <a:fillRect/>
          </a:stretch>
        </p:blipFill>
        <p:spPr>
          <a:xfrm>
            <a:off x="5657149" y="640080"/>
            <a:ext cx="4449105" cy="5578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请求响应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RUCM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53622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Flowchart: Document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C:\Users\Istudy\AppData\Local\Microsoft\Windows\INetCache\Content.Word\请求响应_v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7933" y="958878"/>
            <a:ext cx="7347537" cy="4941219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请求响应 类图</a:t>
            </a:r>
            <a:endParaRPr lang="en-US" altLang="zh-CN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32130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Flowchart: Document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F:\qq文件\1064454792\Image\Group\~M{63NMH9]}%Y4L_E})V6QJ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29080" y="640080"/>
            <a:ext cx="7105242" cy="5578816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请求响应时序图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46301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Flowchart: Document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屏幕截图&#10;&#10;已生成极高可信度的说明"/>
          <p:cNvPicPr/>
          <p:nvPr/>
        </p:nvPicPr>
        <p:blipFill>
          <a:blip r:embed="rId3"/>
          <a:stretch>
            <a:fillRect/>
          </a:stretch>
        </p:blipFill>
        <p:spPr>
          <a:xfrm>
            <a:off x="5155055" y="640080"/>
            <a:ext cx="5453292" cy="5578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 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RUCM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51786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4" name="Flowchart: Document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C:\Users\OovEver\AppData\Local\Microsoft\Windows\INetCache\Content.Word\Mai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0049" y="640080"/>
            <a:ext cx="4923304" cy="5578816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 类图</a:t>
            </a:r>
            <a:endParaRPr lang="en-US" altLang="zh-CN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4407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749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重构需求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配置时序图</a:t>
            </a:r>
          </a:p>
        </p:txBody>
      </p:sp>
      <p:sp>
        <p:nvSpPr>
          <p:cNvPr id="23" name="Rectangle 5"/>
          <p:cNvSpPr>
            <a:spLocks/>
          </p:cNvSpPr>
          <p:nvPr/>
        </p:nvSpPr>
        <p:spPr bwMode="auto">
          <a:xfrm>
            <a:off x="1060674" y="1026895"/>
            <a:ext cx="3625626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在配置过程中，首先配置端口、应用信息别名等基本信息，之后设置开发者模式，设置完成之后对静态资源与出错界面进行设置，最后进行最终的配置过程，从而完成整个配置。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72050" y="101600"/>
            <a:ext cx="6732815" cy="57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74" y="2107668"/>
            <a:ext cx="2031325" cy="139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586491" y="3393839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2319" y="959347"/>
            <a:ext cx="330032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本周工作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52318" y="1850350"/>
            <a:ext cx="330032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改进方案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2317" y="2741353"/>
            <a:ext cx="330032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重构需求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52316" y="3632356"/>
            <a:ext cx="365940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工作量统计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6714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25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25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25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4" name="Flowchart: Document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图片包含 屏幕截图&#10;&#10;已生成极高可信度的说明"/>
          <p:cNvPicPr/>
          <p:nvPr/>
        </p:nvPicPr>
        <p:blipFill>
          <a:blip r:embed="rId3"/>
          <a:stretch>
            <a:fillRect/>
          </a:stretch>
        </p:blipFill>
        <p:spPr>
          <a:xfrm>
            <a:off x="5685043" y="640080"/>
            <a:ext cx="4393317" cy="5578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数据库增加</a:t>
            </a:r>
            <a:r>
              <a:rPr lang="en-US" altLang="zh-CN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RUCM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9190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4" name="Flowchart: Document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C:\Users\OovEver\AppData\Local\Microsoft\Windows\INetCache\Content.Word\Mai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14246" y="640080"/>
            <a:ext cx="5934910" cy="5578816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数据库操作  类图</a:t>
            </a:r>
            <a:endParaRPr lang="en-US" altLang="zh-CN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80283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32624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重构需求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添加数据时序图</a:t>
            </a:r>
          </a:p>
        </p:txBody>
      </p:sp>
      <p:sp>
        <p:nvSpPr>
          <p:cNvPr id="23" name="Rectangle 5"/>
          <p:cNvSpPr>
            <a:spLocks/>
          </p:cNvSpPr>
          <p:nvPr/>
        </p:nvSpPr>
        <p:spPr bwMode="auto">
          <a:xfrm>
            <a:off x="1060674" y="1026895"/>
            <a:ext cx="3625626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在数据库增加过程中，首先对数据库的属性信息进行加载，之后对加载出的信息进行配置，在一切都完成之后进行插入操作。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82005" y="101600"/>
            <a:ext cx="5274310" cy="54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8687" y="1334358"/>
            <a:ext cx="3005951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工作量统计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9343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7" name="Flowchart: Document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145457"/>
            <a:ext cx="7347537" cy="45680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工作量统计</a:t>
            </a:r>
            <a:endParaRPr lang="en-US" altLang="zh-CN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12948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5" name="Rectangle 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0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675420"/>
            <a:ext cx="5455917" cy="12622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675420"/>
            <a:ext cx="5455917" cy="12622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5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工作量统计</a:t>
            </a:r>
            <a:endParaRPr lang="en-US" altLang="zh-CN" sz="54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62127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032"/>
          <a:stretch/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29673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8058" y="2674782"/>
            <a:ext cx="5315879" cy="1812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65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236510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675" y="1382484"/>
            <a:ext cx="2441694" cy="88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本周工作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808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210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本周工作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 rot="-5400000">
            <a:off x="5304110" y="-1547672"/>
            <a:ext cx="1841541" cy="10234990"/>
          </a:xfrm>
          <a:prstGeom prst="downArrow">
            <a:avLst>
              <a:gd name="adj1" fmla="val 49065"/>
              <a:gd name="adj2" fmla="val 4484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eaVert" lIns="121370" tIns="60685" rIns="121370" bIns="60685"/>
          <a:lstStyle/>
          <a:p>
            <a:endParaRPr lang="zh-CN" altLang="en-US" sz="2634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59"/>
          <p:cNvGrpSpPr>
            <a:grpSpLocks/>
          </p:cNvGrpSpPr>
          <p:nvPr/>
        </p:nvGrpSpPr>
        <p:grpSpPr bwMode="auto">
          <a:xfrm>
            <a:off x="3552157" y="2603263"/>
            <a:ext cx="2269575" cy="2026691"/>
            <a:chOff x="1214414" y="2786058"/>
            <a:chExt cx="1935848" cy="175101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84B5D5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solidFill>
                <a:srgbClr val="84B5D5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214414" y="341311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改进方案</a:t>
              </a:r>
            </a:p>
          </p:txBody>
        </p: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5821732" y="2603263"/>
            <a:ext cx="2269575" cy="2026691"/>
            <a:chOff x="1214414" y="2786058"/>
            <a:chExt cx="1935848" cy="1751017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chemeClr val="accent5">
                  <a:lumMod val="75000"/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213719">
                  <a:defRPr/>
                </a:pPr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重构需求</a:t>
              </a:r>
            </a:p>
          </p:txBody>
        </p:sp>
      </p:grpSp>
      <p:grpSp>
        <p:nvGrpSpPr>
          <p:cNvPr id="15" name="组合 69"/>
          <p:cNvGrpSpPr>
            <a:grpSpLocks/>
          </p:cNvGrpSpPr>
          <p:nvPr/>
        </p:nvGrpSpPr>
        <p:grpSpPr bwMode="auto">
          <a:xfrm>
            <a:off x="8113208" y="2603263"/>
            <a:ext cx="2269575" cy="2026691"/>
            <a:chOff x="1214414" y="2786058"/>
            <a:chExt cx="1935848" cy="1751017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84B5D5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rgbClr val="84B5D5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213719">
                  <a:defRPr/>
                </a:pPr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图示说明</a:t>
              </a:r>
            </a:p>
          </p:txBody>
        </p:sp>
      </p:grpSp>
      <p:grpSp>
        <p:nvGrpSpPr>
          <p:cNvPr id="20" name="组合 40"/>
          <p:cNvGrpSpPr>
            <a:grpSpLocks/>
          </p:cNvGrpSpPr>
          <p:nvPr/>
        </p:nvGrpSpPr>
        <p:grpSpPr bwMode="auto">
          <a:xfrm>
            <a:off x="1334344" y="2603263"/>
            <a:ext cx="2269575" cy="2026691"/>
            <a:chOff x="1214414" y="2786058"/>
            <a:chExt cx="1935848" cy="1751017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chemeClr val="accent5">
                  <a:lumMod val="75000"/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修复问题</a:t>
              </a:r>
            </a:p>
          </p:txBody>
        </p:sp>
      </p:grpSp>
      <p:sp>
        <p:nvSpPr>
          <p:cNvPr id="25" name="矩形标注 24"/>
          <p:cNvSpPr/>
          <p:nvPr/>
        </p:nvSpPr>
        <p:spPr>
          <a:xfrm>
            <a:off x="3996119" y="4996271"/>
            <a:ext cx="1968956" cy="59726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1740478" y="2145366"/>
            <a:ext cx="2112298" cy="85607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968246" y="5046042"/>
            <a:ext cx="1966965" cy="398080"/>
          </a:xfrm>
          <a:prstGeom prst="rect">
            <a:avLst/>
          </a:prstGeom>
          <a:noFill/>
          <a:ln>
            <a:noFill/>
          </a:ln>
          <a:extLst/>
        </p:spPr>
        <p:txBody>
          <a:bodyPr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添加改进方案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830067" y="1430649"/>
            <a:ext cx="1966965" cy="724515"/>
          </a:xfrm>
          <a:prstGeom prst="rect">
            <a:avLst/>
          </a:prstGeom>
          <a:noFill/>
          <a:ln>
            <a:noFill/>
          </a:ln>
          <a:extLst/>
        </p:spPr>
        <p:txBody>
          <a:bodyPr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修复上周同学们提出的问题</a:t>
            </a:r>
          </a:p>
        </p:txBody>
      </p:sp>
      <p:sp>
        <p:nvSpPr>
          <p:cNvPr id="29" name="矩形标注 28"/>
          <p:cNvSpPr/>
          <p:nvPr/>
        </p:nvSpPr>
        <p:spPr>
          <a:xfrm>
            <a:off x="6156196" y="2145366"/>
            <a:ext cx="2114289" cy="85607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245785" y="1430649"/>
            <a:ext cx="1966965" cy="398080"/>
          </a:xfrm>
          <a:prstGeom prst="rect">
            <a:avLst/>
          </a:prstGeom>
          <a:noFill/>
          <a:ln>
            <a:noFill/>
          </a:ln>
          <a:extLst/>
        </p:spPr>
        <p:txBody>
          <a:bodyPr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使需求变得更合理</a:t>
            </a:r>
          </a:p>
        </p:txBody>
      </p:sp>
      <p:sp>
        <p:nvSpPr>
          <p:cNvPr id="31" name="矩形标注 30"/>
          <p:cNvSpPr/>
          <p:nvPr/>
        </p:nvSpPr>
        <p:spPr>
          <a:xfrm>
            <a:off x="8602959" y="4996271"/>
            <a:ext cx="1970947" cy="59726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8577077" y="5046042"/>
            <a:ext cx="1966965" cy="724515"/>
          </a:xfrm>
          <a:prstGeom prst="rect">
            <a:avLst/>
          </a:prstGeom>
          <a:noFill/>
          <a:ln>
            <a:noFill/>
          </a:ln>
          <a:extLst/>
        </p:spPr>
        <p:txBody>
          <a:bodyPr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为文档中出现的图添加说明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8938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50"/>
                            </p:stCondLst>
                            <p:childTnLst>
                              <p:par>
                                <p:cTn id="7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750"/>
                            </p:stCondLst>
                            <p:childTnLst>
                              <p:par>
                                <p:cTn id="9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250"/>
                            </p:stCondLst>
                            <p:childTnLst>
                              <p:par>
                                <p:cTn id="9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0"/>
                            </p:stCondLst>
                            <p:childTnLst>
                              <p:par>
                                <p:cTn id="103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0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2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/>
      <p:bldP spid="27" grpId="1"/>
      <p:bldP spid="28" grpId="0"/>
      <p:bldP spid="28" grpId="1"/>
      <p:bldP spid="29" grpId="0" animBg="1"/>
      <p:bldP spid="29" grpId="1" animBg="1"/>
      <p:bldP spid="29" grpId="2" animBg="1"/>
      <p:bldP spid="30" grpId="0"/>
      <p:bldP spid="30" grpId="1"/>
      <p:bldP spid="31" grpId="0" animBg="1"/>
      <p:bldP spid="31" grpId="1" animBg="1"/>
      <p:bldP spid="31" grpId="2" animBg="1"/>
      <p:bldP spid="32" grpId="0"/>
      <p:bldP spid="32" grpId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236510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单击此处添加标题</a:t>
            </a: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680" y="-16669"/>
            <a:ext cx="12216680" cy="68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5549" y="1382484"/>
            <a:ext cx="3231997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改进方案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4944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210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改进方案</a:t>
            </a:r>
          </a:p>
        </p:txBody>
      </p:sp>
      <p:sp>
        <p:nvSpPr>
          <p:cNvPr id="4" name="Freeform 15"/>
          <p:cNvSpPr>
            <a:spLocks/>
          </p:cNvSpPr>
          <p:nvPr/>
        </p:nvSpPr>
        <p:spPr bwMode="auto">
          <a:xfrm>
            <a:off x="4254113" y="15962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3" cstate="email">
            <a:lum brigh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0"/>
          <a:stretch>
            <a:fillRect/>
          </a:stretch>
        </p:blipFill>
        <p:spPr bwMode="auto">
          <a:xfrm rot="16200000" flipH="1">
            <a:off x="1477872" y="3453318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3" cstate="email">
            <a:lum brigh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0"/>
          <a:stretch>
            <a:fillRect/>
          </a:stretch>
        </p:blipFill>
        <p:spPr bwMode="auto">
          <a:xfrm rot="5400000">
            <a:off x="4460996" y="3454185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5"/>
          <p:cNvSpPr>
            <a:spLocks/>
          </p:cNvSpPr>
          <p:nvPr/>
        </p:nvSpPr>
        <p:spPr bwMode="auto">
          <a:xfrm>
            <a:off x="4254113" y="37806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 flipH="1">
            <a:off x="6013618" y="15962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 flipH="1">
            <a:off x="6013618" y="37806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116139" y="1940101"/>
            <a:ext cx="203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Blade</a:t>
            </a:r>
            <a:r>
              <a:rPr lang="zh-CN" altLang="zh-CN" dirty="0"/>
              <a:t>并未提供测试的解决方案。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388974" y="22786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674974" y="22786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388974" y="44884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6674974" y="44884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04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7660228" y="1863157"/>
            <a:ext cx="203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Blade</a:t>
            </a:r>
            <a:r>
              <a:rPr lang="zh-CN" altLang="zh-CN" dirty="0"/>
              <a:t>对数据库提供了单一的文档性数据库，这使得大数据量下的使用、备份变得困难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2116139" y="4211456"/>
            <a:ext cx="2039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Blade</a:t>
            </a:r>
            <a:r>
              <a:rPr lang="zh-CN" altLang="zh-CN" dirty="0"/>
              <a:t>在处理静态文件时，无法识别中文路径、包含空格的路径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7660228" y="4295921"/>
            <a:ext cx="2039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Blade</a:t>
            </a:r>
            <a:r>
              <a:rPr lang="zh-CN" altLang="zh-CN" dirty="0"/>
              <a:t>在网络负载均衡方面提供了非常简陋的算法做处理。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1003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1" grpId="0"/>
          <p:bldP spid="12" grpId="0"/>
          <p:bldP spid="13" grpId="0"/>
          <p:bldP spid="14" grpId="0"/>
          <p:bldP spid="15" grpId="0"/>
          <p:bldP spid="17" grpId="0"/>
          <p:bldP spid="19" grpId="0"/>
          <p:bldP spid="21" grpId="0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1" grpId="0"/>
          <p:bldP spid="12" grpId="0"/>
          <p:bldP spid="13" grpId="0"/>
          <p:bldP spid="14" grpId="0"/>
          <p:bldP spid="15" grpId="0"/>
          <p:bldP spid="17" grpId="0"/>
          <p:bldP spid="19" grpId="0"/>
          <p:bldP spid="21" grpId="0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8687" y="1334358"/>
            <a:ext cx="2441694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重构需求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0712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8" name="Flowchart: Document 1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图片 86" descr="图片包含 屏幕截图&#10;&#10;已生成极高可信度的说明"/>
          <p:cNvPicPr/>
          <p:nvPr/>
        </p:nvPicPr>
        <p:blipFill>
          <a:blip r:embed="rId3"/>
          <a:stretch>
            <a:fillRect/>
          </a:stretch>
        </p:blipFill>
        <p:spPr>
          <a:xfrm>
            <a:off x="5880301" y="640080"/>
            <a:ext cx="4002800" cy="5578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—IOC</a:t>
            </a: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RUCM</a:t>
            </a:r>
            <a:endParaRPr lang="zh-CN" alt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5365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4" name="Flowchart: Document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图片 64" descr="F:\qq文件\1064454792\Image\Group\WYS{CC{TY0L`V]64[4UUTMB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7933" y="683346"/>
            <a:ext cx="7347537" cy="549228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重构需求</a:t>
            </a: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—IOC </a:t>
            </a: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61325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300</TotalTime>
  <Words>715</Words>
  <Application>Microsoft Office PowerPoint</Application>
  <PresentationFormat>宽屏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Gill Sans</vt:lpstr>
      <vt:lpstr>华文仿宋</vt:lpstr>
      <vt:lpstr>宋体</vt:lpstr>
      <vt:lpstr>微软雅黑</vt:lpstr>
      <vt:lpstr>幼圆</vt:lpstr>
      <vt:lpstr>Arial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11商业计划书</dc:title>
  <dc:creator>www.1ppt.com</dc:creator>
  <cp:lastModifiedBy>穆鹏飞</cp:lastModifiedBy>
  <cp:revision>46</cp:revision>
  <dcterms:created xsi:type="dcterms:W3CDTF">2015-06-24T14:18:22Z</dcterms:created>
  <dcterms:modified xsi:type="dcterms:W3CDTF">2017-04-07T07:20:12Z</dcterms:modified>
</cp:coreProperties>
</file>