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9" r:id="rId2"/>
    <p:sldId id="290" r:id="rId3"/>
    <p:sldId id="258" r:id="rId4"/>
    <p:sldId id="305" r:id="rId5"/>
    <p:sldId id="282" r:id="rId6"/>
    <p:sldId id="291" r:id="rId7"/>
    <p:sldId id="283" r:id="rId8"/>
    <p:sldId id="284" r:id="rId9"/>
    <p:sldId id="287" r:id="rId10"/>
    <p:sldId id="269" r:id="rId11"/>
    <p:sldId id="270" r:id="rId12"/>
    <p:sldId id="262" r:id="rId13"/>
    <p:sldId id="281" r:id="rId14"/>
    <p:sldId id="301" r:id="rId15"/>
    <p:sldId id="268" r:id="rId16"/>
    <p:sldId id="271" r:id="rId17"/>
    <p:sldId id="272" r:id="rId18"/>
    <p:sldId id="273" r:id="rId19"/>
    <p:sldId id="296" r:id="rId20"/>
    <p:sldId id="280" r:id="rId21"/>
    <p:sldId id="30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8094D-4B72-4479-8774-C4C4B0968A4E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1BB7-A8CE-456B-8DE0-918563631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B3FF9-718A-4A35-969E-44EC6192C0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blog/press to VeriSol webpage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B3FF9-718A-4A35-969E-44EC6192C0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3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B3FF9-718A-4A35-969E-44EC6192C0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17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91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02CA-D950-49AA-8FD6-96A2D31925F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CD34B5-98AC-4359-9D88-4F520A3A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crosoft/veris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pirola.it/copia-di-studenti/orientamento-in-uscita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openclipart.org/detail/167549/green-tick-simp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pirola.it/copia-di-studenti/orientamento-in-uscita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openclipart.org/detail/167549/green-tick-simp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research/blog/researchers-work-to-secure-azure-blockchain-smart-contracts-with-formal-verificat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eriso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eriso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erisol/wiki/Experimental--options-in-VeriSol" TargetMode="External"/><Relationship Id="rId2" Type="http://schemas.openxmlformats.org/officeDocument/2006/relationships/hyperlink" Target="https://github.com/microsoft/verisol/blob/master/INSTALL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blockchain/tree/master/blockchain-workbench/application-and-smart-contract-samples/asset-transf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418-8F69-4320-80C8-5945965A7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68" y="314105"/>
            <a:ext cx="10227732" cy="232601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a typeface="+mj-lt"/>
                <a:cs typeface="+mj-lt"/>
              </a:rPr>
              <a:t>VeriSol</a:t>
            </a:r>
            <a:r>
              <a:rPr lang="en-US" sz="4000" dirty="0">
                <a:ea typeface="+mj-lt"/>
                <a:cs typeface="+mj-lt"/>
              </a:rPr>
              <a:t>:</a:t>
            </a:r>
            <a:r>
              <a:rPr lang="en-US" sz="4000" dirty="0"/>
              <a:t> Bringing Formal Verification to Solidity Smart Contract Developers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76D9C-048E-4ED7-A177-AA175EC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224" y="3468293"/>
            <a:ext cx="7073601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Shuvendu Lahiri</a:t>
            </a:r>
          </a:p>
          <a:p>
            <a:pPr algn="ctr"/>
            <a:r>
              <a:rPr lang="en-US" sz="2400" dirty="0"/>
              <a:t>Microsoft Research, Redmond, WA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C8EAF-E855-4DA7-9682-E98FC631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622CEE-4CAD-49E7-9189-B2E59DA904A6}"/>
              </a:ext>
            </a:extLst>
          </p:cNvPr>
          <p:cNvSpPr txBox="1">
            <a:spLocks/>
          </p:cNvSpPr>
          <p:nvPr/>
        </p:nvSpPr>
        <p:spPr>
          <a:xfrm>
            <a:off x="2200275" y="5213481"/>
            <a:ext cx="7073601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09DE7-4C59-4746-854C-E4179250CA62}"/>
              </a:ext>
            </a:extLst>
          </p:cNvPr>
          <p:cNvSpPr/>
          <p:nvPr/>
        </p:nvSpPr>
        <p:spPr>
          <a:xfrm>
            <a:off x="3997676" y="5879251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DevCon</a:t>
            </a:r>
            <a:r>
              <a:rPr lang="en-US" b="1" dirty="0"/>
              <a:t> 2019 (October 8th,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8197-7F7C-470A-8344-A0A65F8B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260"/>
          </a:xfrm>
        </p:spPr>
        <p:txBody>
          <a:bodyPr/>
          <a:lstStyle/>
          <a:p>
            <a:r>
              <a:rPr lang="en-US"/>
              <a:t>VeriSol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EDC9-164A-48CC-B729-06EDE415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20" y="1210712"/>
            <a:ext cx="9401091" cy="1563759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Formal verification for Solidity </a:t>
            </a:r>
          </a:p>
          <a:p>
            <a:pPr lvl="1"/>
            <a:r>
              <a:rPr lang="en-US" sz="2000">
                <a:hlinkClick r:id="rId2"/>
              </a:rPr>
              <a:t>https://github.com/Microsoft/verisol</a:t>
            </a:r>
            <a:r>
              <a:rPr lang="en-US" sz="2000"/>
              <a:t> </a:t>
            </a:r>
          </a:p>
          <a:p>
            <a:r>
              <a:rPr lang="en-US" sz="2400"/>
              <a:t>Based on a decade of investment that Microsoft Research made in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EAD20-6ACB-4FD3-863E-543FCEE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7ACBDE20-EE0A-49BD-A78B-79CA1C220F5B}"/>
              </a:ext>
            </a:extLst>
          </p:cNvPr>
          <p:cNvSpPr/>
          <p:nvPr/>
        </p:nvSpPr>
        <p:spPr>
          <a:xfrm>
            <a:off x="838200" y="2981208"/>
            <a:ext cx="906651" cy="1022888"/>
          </a:xfrm>
          <a:prstGeom prst="foldedCorner">
            <a:avLst>
              <a:gd name="adj" fmla="val 2523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44C39267-4429-4A01-B5E1-7B0CD0266F5D}"/>
              </a:ext>
            </a:extLst>
          </p:cNvPr>
          <p:cNvSpPr/>
          <p:nvPr/>
        </p:nvSpPr>
        <p:spPr>
          <a:xfrm>
            <a:off x="990600" y="3133608"/>
            <a:ext cx="906651" cy="1022888"/>
          </a:xfrm>
          <a:prstGeom prst="foldedCorner">
            <a:avLst>
              <a:gd name="adj" fmla="val 2523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92914D0C-9181-43A6-8598-14C30128078F}"/>
              </a:ext>
            </a:extLst>
          </p:cNvPr>
          <p:cNvSpPr/>
          <p:nvPr/>
        </p:nvSpPr>
        <p:spPr>
          <a:xfrm>
            <a:off x="1213885" y="3264408"/>
            <a:ext cx="906651" cy="1022888"/>
          </a:xfrm>
          <a:prstGeom prst="foldedCorner">
            <a:avLst>
              <a:gd name="adj" fmla="val 2523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1E2EB-C815-4677-8690-5E4D501239F0}"/>
              </a:ext>
            </a:extLst>
          </p:cNvPr>
          <p:cNvSpPr txBox="1"/>
          <p:nvPr/>
        </p:nvSpPr>
        <p:spPr>
          <a:xfrm>
            <a:off x="401521" y="4359574"/>
            <a:ext cx="211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Solidity program with specifications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B0C7C2-F059-419D-B09D-195B42C9EEDD}"/>
              </a:ext>
            </a:extLst>
          </p:cNvPr>
          <p:cNvCxnSpPr>
            <a:cxnSpLocks/>
          </p:cNvCxnSpPr>
          <p:nvPr/>
        </p:nvCxnSpPr>
        <p:spPr>
          <a:xfrm>
            <a:off x="2368511" y="4443662"/>
            <a:ext cx="780131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99CACF-72D0-44DA-B62E-54F31A00B185}"/>
              </a:ext>
            </a:extLst>
          </p:cNvPr>
          <p:cNvSpPr/>
          <p:nvPr/>
        </p:nvSpPr>
        <p:spPr>
          <a:xfrm>
            <a:off x="3081628" y="3165984"/>
            <a:ext cx="4011283" cy="236363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529B3-AFCD-4988-B9F6-7E926CFEDA37}"/>
              </a:ext>
            </a:extLst>
          </p:cNvPr>
          <p:cNvSpPr txBox="1"/>
          <p:nvPr/>
        </p:nvSpPr>
        <p:spPr>
          <a:xfrm>
            <a:off x="5259797" y="3187550"/>
            <a:ext cx="1927989" cy="259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/>
              <a:t>Z3</a:t>
            </a:r>
          </a:p>
          <a:p>
            <a:pPr algn="ctr">
              <a:lnSpc>
                <a:spcPct val="150000"/>
              </a:lnSpc>
            </a:pPr>
            <a:r>
              <a:rPr lang="en-US" sz="2400"/>
              <a:t>Boogie</a:t>
            </a:r>
          </a:p>
          <a:p>
            <a:pPr algn="ctr">
              <a:lnSpc>
                <a:spcPct val="150000"/>
              </a:lnSpc>
            </a:pPr>
            <a:r>
              <a:rPr lang="en-US" sz="2400"/>
              <a:t>Corral</a:t>
            </a:r>
          </a:p>
          <a:p>
            <a:pPr algn="ctr">
              <a:lnSpc>
                <a:spcPct val="150000"/>
              </a:lnSpc>
            </a:pPr>
            <a:r>
              <a:rPr lang="en-US" sz="2400"/>
              <a:t>Houdini</a:t>
            </a:r>
          </a:p>
          <a:p>
            <a:pPr algn="ctr">
              <a:lnSpc>
                <a:spcPct val="150000"/>
              </a:lnSpc>
            </a:pPr>
            <a:endParaRPr lang="en-US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5F7BB8-F404-4A31-97E6-610DB03BFA93}"/>
              </a:ext>
            </a:extLst>
          </p:cNvPr>
          <p:cNvSpPr/>
          <p:nvPr/>
        </p:nvSpPr>
        <p:spPr>
          <a:xfrm>
            <a:off x="3386428" y="3521072"/>
            <a:ext cx="2148854" cy="16462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79E97-ECBC-4DB4-AA22-B73F1F832785}"/>
              </a:ext>
            </a:extLst>
          </p:cNvPr>
          <p:cNvSpPr txBox="1"/>
          <p:nvPr/>
        </p:nvSpPr>
        <p:spPr>
          <a:xfrm>
            <a:off x="3496853" y="3743581"/>
            <a:ext cx="192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Solidity To Boogie compiler</a:t>
            </a:r>
            <a:endParaRPr lang="en-US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AA2551-0DB9-43FD-A54E-0281B9763750}"/>
              </a:ext>
            </a:extLst>
          </p:cNvPr>
          <p:cNvCxnSpPr>
            <a:cxnSpLocks/>
          </p:cNvCxnSpPr>
          <p:nvPr/>
        </p:nvCxnSpPr>
        <p:spPr>
          <a:xfrm flipV="1">
            <a:off x="7344217" y="3269411"/>
            <a:ext cx="1049284" cy="52355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5AAF10-C781-4A79-BA7E-2B81553CE30E}"/>
              </a:ext>
            </a:extLst>
          </p:cNvPr>
          <p:cNvCxnSpPr>
            <a:cxnSpLocks/>
          </p:cNvCxnSpPr>
          <p:nvPr/>
        </p:nvCxnSpPr>
        <p:spPr>
          <a:xfrm>
            <a:off x="7344217" y="4906463"/>
            <a:ext cx="998384" cy="50578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57D6E-DE55-4F43-8391-601612BE94E2}"/>
              </a:ext>
            </a:extLst>
          </p:cNvPr>
          <p:cNvCxnSpPr/>
          <p:nvPr/>
        </p:nvCxnSpPr>
        <p:spPr>
          <a:xfrm>
            <a:off x="7359900" y="4297650"/>
            <a:ext cx="1017917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0713C34-B7B7-4D96-929A-F2DDFA256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9002" y="3165984"/>
            <a:ext cx="573705" cy="437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C8D0D2-EB66-440E-BEAD-AD2E70AEBBD9}"/>
              </a:ext>
            </a:extLst>
          </p:cNvPr>
          <p:cNvSpPr txBox="1"/>
          <p:nvPr/>
        </p:nvSpPr>
        <p:spPr>
          <a:xfrm>
            <a:off x="9142706" y="3144941"/>
            <a:ext cx="268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Fully verified (“Proof”)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FE56C3-1998-4B8C-BC99-08CA2A95FA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9001" y="4006270"/>
            <a:ext cx="573705" cy="4373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3256CA-7896-43D8-BA97-CE8FA345F229}"/>
              </a:ext>
            </a:extLst>
          </p:cNvPr>
          <p:cNvSpPr txBox="1"/>
          <p:nvPr/>
        </p:nvSpPr>
        <p:spPr>
          <a:xfrm>
            <a:off x="9142707" y="3884743"/>
            <a:ext cx="168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Verified up to K transactions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8C79E-FE61-4229-B05D-DB41DF582D68}"/>
              </a:ext>
            </a:extLst>
          </p:cNvPr>
          <p:cNvSpPr txBox="1"/>
          <p:nvPr/>
        </p:nvSpPr>
        <p:spPr>
          <a:xfrm>
            <a:off x="9142706" y="5164274"/>
            <a:ext cx="18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Violating trace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7CF179-A467-4A54-AF89-4A48F449BE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95001" y="5093387"/>
            <a:ext cx="700692" cy="467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86D82A-23F0-4DE7-B2B6-A753E0D69B76}"/>
              </a:ext>
            </a:extLst>
          </p:cNvPr>
          <p:cNvSpPr txBox="1"/>
          <p:nvPr/>
        </p:nvSpPr>
        <p:spPr>
          <a:xfrm>
            <a:off x="2910096" y="6223924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Actively developed since</a:t>
            </a:r>
          </a:p>
          <a:p>
            <a:r>
              <a:rPr lang="en-US" b="1"/>
              <a:t>2019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1DCAD5-DAEE-49B8-86F2-E293520816CA}"/>
              </a:ext>
            </a:extLst>
          </p:cNvPr>
          <p:cNvCxnSpPr>
            <a:cxnSpLocks/>
          </p:cNvCxnSpPr>
          <p:nvPr/>
        </p:nvCxnSpPr>
        <p:spPr>
          <a:xfrm flipV="1">
            <a:off x="4167502" y="5229797"/>
            <a:ext cx="1" cy="99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24039D-1F10-4877-A304-2897B52B10DF}"/>
              </a:ext>
            </a:extLst>
          </p:cNvPr>
          <p:cNvSpPr txBox="1"/>
          <p:nvPr/>
        </p:nvSpPr>
        <p:spPr>
          <a:xfrm>
            <a:off x="6133854" y="6083321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Decade of MSR </a:t>
            </a:r>
          </a:p>
          <a:p>
            <a:r>
              <a:rPr lang="en-US" b="1"/>
              <a:t>investment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5830A1C-134F-4A0E-A676-4FA721163163}"/>
              </a:ext>
            </a:extLst>
          </p:cNvPr>
          <p:cNvSpPr/>
          <p:nvPr/>
        </p:nvSpPr>
        <p:spPr>
          <a:xfrm>
            <a:off x="6715125" y="3362325"/>
            <a:ext cx="222910" cy="204991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F6FB782-9B58-4A80-A682-8D8D83D60F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95460" y="5026020"/>
            <a:ext cx="2283934" cy="177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3EF665-87C2-41AF-9295-5D10FB81DD19}"/>
              </a:ext>
            </a:extLst>
          </p:cNvPr>
          <p:cNvSpPr txBox="1"/>
          <p:nvPr/>
        </p:nvSpPr>
        <p:spPr>
          <a:xfrm>
            <a:off x="4398368" y="2789430"/>
            <a:ext cx="9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VeriSol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4CA407F9-E706-4E05-8B6E-B3E7DE6A7A92}"/>
              </a:ext>
            </a:extLst>
          </p:cNvPr>
          <p:cNvSpPr/>
          <p:nvPr/>
        </p:nvSpPr>
        <p:spPr>
          <a:xfrm>
            <a:off x="868827" y="5201036"/>
            <a:ext cx="1120504" cy="1055918"/>
          </a:xfrm>
          <a:prstGeom prst="foldedCorner">
            <a:avLst>
              <a:gd name="adj" fmla="val 2523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chemeClr val="tx1"/>
                </a:solidFill>
              </a:rPr>
              <a:t>Code contracts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library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2C395A-060C-4074-8FC2-0257152C111B}"/>
              </a:ext>
            </a:extLst>
          </p:cNvPr>
          <p:cNvCxnSpPr>
            <a:cxnSpLocks/>
          </p:cNvCxnSpPr>
          <p:nvPr/>
        </p:nvCxnSpPr>
        <p:spPr>
          <a:xfrm flipH="1" flipV="1">
            <a:off x="2028624" y="6112855"/>
            <a:ext cx="877895" cy="29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7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154C413-23A5-4782-BFAB-FBD50BA1C62A}"/>
              </a:ext>
            </a:extLst>
          </p:cNvPr>
          <p:cNvSpPr/>
          <p:nvPr/>
        </p:nvSpPr>
        <p:spPr>
          <a:xfrm>
            <a:off x="6457950" y="396875"/>
            <a:ext cx="4874079" cy="3165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9877C-2C25-4719-9029-293542D9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84" y="396875"/>
            <a:ext cx="8596668" cy="1320800"/>
          </a:xfrm>
        </p:spPr>
        <p:txBody>
          <a:bodyPr/>
          <a:lstStyle/>
          <a:p>
            <a:r>
              <a:rPr lang="en-US"/>
              <a:t>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A1D80-CB18-4504-ADC2-C238C1C8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689EE-5745-4422-98A9-308A0A3C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5" y="1158876"/>
            <a:ext cx="5732980" cy="40290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285095-A8D4-4B27-903A-AD55A78397C1}"/>
              </a:ext>
            </a:extLst>
          </p:cNvPr>
          <p:cNvCxnSpPr>
            <a:cxnSpLocks/>
          </p:cNvCxnSpPr>
          <p:nvPr/>
        </p:nvCxnSpPr>
        <p:spPr>
          <a:xfrm flipV="1">
            <a:off x="7079025" y="937780"/>
            <a:ext cx="1049284" cy="52355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E3DFDA-F7CF-47C0-B713-A12D1F3F87CC}"/>
              </a:ext>
            </a:extLst>
          </p:cNvPr>
          <p:cNvCxnSpPr/>
          <p:nvPr/>
        </p:nvCxnSpPr>
        <p:spPr>
          <a:xfrm>
            <a:off x="7094708" y="1966019"/>
            <a:ext cx="1017917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C31C71-C310-456D-A7E3-9B2EAD353A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03810" y="834353"/>
            <a:ext cx="573705" cy="437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723FA6-A4E7-4D17-853D-D5EF5A7E0D61}"/>
              </a:ext>
            </a:extLst>
          </p:cNvPr>
          <p:cNvSpPr txBox="1"/>
          <p:nvPr/>
        </p:nvSpPr>
        <p:spPr>
          <a:xfrm>
            <a:off x="8877513" y="707596"/>
            <a:ext cx="234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Fully verified (proof)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08C3D-AC1F-4040-BB76-34BCAC8BC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03809" y="1674639"/>
            <a:ext cx="573705" cy="437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F94645-C576-4E1B-9590-393A62312F44}"/>
              </a:ext>
            </a:extLst>
          </p:cNvPr>
          <p:cNvSpPr txBox="1"/>
          <p:nvPr/>
        </p:nvSpPr>
        <p:spPr>
          <a:xfrm>
            <a:off x="8877515" y="1553112"/>
            <a:ext cx="168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Verified up to K transactions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550D2-02F7-4E75-9E49-530939AF6E37}"/>
              </a:ext>
            </a:extLst>
          </p:cNvPr>
          <p:cNvSpPr txBox="1"/>
          <p:nvPr/>
        </p:nvSpPr>
        <p:spPr>
          <a:xfrm>
            <a:off x="8877514" y="2832643"/>
            <a:ext cx="18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Violating trace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46556-BA44-4BC2-A104-7178F5A157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29809" y="2761756"/>
            <a:ext cx="700692" cy="4672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0FDB2C-C9A7-4F41-A0BA-679D03C05B6F}"/>
              </a:ext>
            </a:extLst>
          </p:cNvPr>
          <p:cNvCxnSpPr>
            <a:cxnSpLocks/>
          </p:cNvCxnSpPr>
          <p:nvPr/>
        </p:nvCxnSpPr>
        <p:spPr>
          <a:xfrm>
            <a:off x="7073285" y="2489589"/>
            <a:ext cx="998384" cy="50578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EBD5ED-9103-4F19-98B3-9693C3A3E6C6}"/>
              </a:ext>
            </a:extLst>
          </p:cNvPr>
          <p:cNvSpPr txBox="1"/>
          <p:nvPr/>
        </p:nvSpPr>
        <p:spPr>
          <a:xfrm>
            <a:off x="4948981" y="208582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err="1">
                <a:latin typeface="Calibri" panose="020F0502020204030204" pitchFamily="34" charset="0"/>
                <a:cs typeface="Calibri" panose="020F0502020204030204" pitchFamily="34" charset="0"/>
              </a:rPr>
              <a:t>msg.sender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VeriSol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04807"/>
            <a:ext cx="9519611" cy="483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Solidity Code Contracts library </a:t>
            </a:r>
            <a:r>
              <a:rPr lang="en-US" sz="3200" dirty="0"/>
              <a:t>to support specifications and proofs</a:t>
            </a:r>
          </a:p>
          <a:p>
            <a:pPr lvl="1"/>
            <a:r>
              <a:rPr lang="en-US" sz="3000" dirty="0"/>
              <a:t>Start with a known language</a:t>
            </a:r>
          </a:p>
          <a:p>
            <a:r>
              <a:rPr lang="en-US" sz="3200" b="1" dirty="0"/>
              <a:t>Scalable/push-button violations </a:t>
            </a:r>
            <a:r>
              <a:rPr lang="en-US" sz="3200" dirty="0"/>
              <a:t>(and transaction-depth-bounded verification) using Corral</a:t>
            </a:r>
          </a:p>
          <a:p>
            <a:r>
              <a:rPr lang="en-US" sz="3200" b="1" dirty="0"/>
              <a:t>Highly automated proofs </a:t>
            </a:r>
            <a:r>
              <a:rPr lang="en-US" sz="3200" dirty="0"/>
              <a:t>using Boogie</a:t>
            </a:r>
          </a:p>
          <a:p>
            <a:pPr lvl="1"/>
            <a:r>
              <a:rPr lang="en-US" sz="3000" dirty="0"/>
              <a:t>Simple but scalable conjunctive invariant inference using Houdini</a:t>
            </a:r>
          </a:p>
        </p:txBody>
      </p:sp>
    </p:spTree>
    <p:extLst>
      <p:ext uri="{BB962C8B-B14F-4D97-AF65-F5344CB8AC3E}">
        <p14:creationId xmlns:p14="http://schemas.microsoft.com/office/powerpoint/2010/main" val="288092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EF04-583C-481E-9403-C26ADB1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62201" cy="1320800"/>
          </a:xfrm>
        </p:spPr>
        <p:txBody>
          <a:bodyPr/>
          <a:lstStyle/>
          <a:p>
            <a:r>
              <a:rPr lang="en-US" dirty="0"/>
              <a:t>Applications in Microsoft Azure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A129-6E5B-4965-B5E2-9B7B9FAB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5808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Checking the </a:t>
            </a:r>
            <a:r>
              <a:rPr lang="en-US" sz="2000" b="1" dirty="0"/>
              <a:t>workflow policies </a:t>
            </a:r>
            <a:r>
              <a:rPr lang="en-US" sz="2000" dirty="0"/>
              <a:t>as specification on Solidity implementations for </a:t>
            </a:r>
            <a:r>
              <a:rPr lang="en-US" sz="2000" b="1" dirty="0"/>
              <a:t>Azure </a:t>
            </a:r>
            <a:r>
              <a:rPr lang="en-US" sz="2000" b="1" dirty="0" err="1"/>
              <a:t>Blockchain</a:t>
            </a:r>
            <a:r>
              <a:rPr lang="en-US" sz="2000" b="1" dirty="0"/>
              <a:t> Workbench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Formalizing and checking critical “consortium governance” smart contracts for </a:t>
            </a:r>
            <a:r>
              <a:rPr lang="en-US" sz="2000" b="1" dirty="0"/>
              <a:t>Ethereum on Azure </a:t>
            </a:r>
            <a:r>
              <a:rPr lang="en-US" sz="2000" dirty="0"/>
              <a:t>and </a:t>
            </a:r>
            <a:r>
              <a:rPr lang="en-US" sz="2000" b="1" dirty="0"/>
              <a:t>Azure Blockchain Service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B50B-13FB-4E24-9D2E-B7075603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E25F4-1175-4AEB-8D10-9FDBC073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72" y="1460073"/>
            <a:ext cx="5625305" cy="4275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579D7E-0421-4640-8A0E-228D6691408F}"/>
              </a:ext>
            </a:extLst>
          </p:cNvPr>
          <p:cNvSpPr/>
          <p:nvPr/>
        </p:nvSpPr>
        <p:spPr>
          <a:xfrm>
            <a:off x="504611" y="5718196"/>
            <a:ext cx="10407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4"/>
              </a:rPr>
              <a:t>https://www.microsoft.com/en-us/research/blog/researchers-work-to-secure-azure-blockchain-smart-contracts-with-formal-verification/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76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6AD1-3877-48CA-B0ED-EB66C8F4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80193" cy="1320800"/>
          </a:xfrm>
        </p:spPr>
        <p:txBody>
          <a:bodyPr/>
          <a:lstStyle/>
          <a:p>
            <a:r>
              <a:rPr lang="en-US" dirty="0"/>
              <a:t>Formal verification of governance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CCAD-BB16-4678-84E8-CE544F02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60170" cy="3880773"/>
          </a:xfrm>
        </p:spPr>
        <p:txBody>
          <a:bodyPr/>
          <a:lstStyle/>
          <a:p>
            <a:r>
              <a:rPr lang="en-US"/>
              <a:t>Consortium governance </a:t>
            </a:r>
          </a:p>
          <a:p>
            <a:pPr lvl="1"/>
            <a:r>
              <a:rPr lang="en-US"/>
              <a:t>Determines how members are added, removed, vote, …</a:t>
            </a:r>
          </a:p>
          <a:p>
            <a:pPr lvl="1"/>
            <a:r>
              <a:rPr lang="en-US"/>
              <a:t>Specified as smart contracts </a:t>
            </a:r>
          </a:p>
          <a:p>
            <a:pPr lvl="1"/>
            <a:r>
              <a:rPr lang="en-US"/>
              <a:t>Part of </a:t>
            </a:r>
            <a:r>
              <a:rPr lang="en-US">
                <a:solidFill>
                  <a:srgbClr val="FF0000"/>
                </a:solidFill>
              </a:rPr>
              <a:t>Ethereum on Azure </a:t>
            </a:r>
            <a:r>
              <a:rPr lang="en-US"/>
              <a:t>and 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Azure Blockchain Service</a:t>
            </a:r>
          </a:p>
          <a:p>
            <a:pPr indent="-285750"/>
            <a:r>
              <a:rPr lang="en-US"/>
              <a:t>Critical to Azure Blockchain </a:t>
            </a:r>
          </a:p>
          <a:p>
            <a:pPr lvl="1"/>
            <a:r>
              <a:rPr lang="en-US"/>
              <a:t>Bugs can be exploited to deadlock the blockchain network (e.g. # of admins is 0)</a:t>
            </a:r>
          </a:p>
          <a:p>
            <a:pPr lvl="1"/>
            <a:r>
              <a:rPr lang="en-US"/>
              <a:t>Bugs can result in members cheating (e.g. a removed member can cast vote)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46753-B642-4246-AE83-FF291A61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3574F-0C58-4A2D-9115-842E6E83753A}"/>
              </a:ext>
            </a:extLst>
          </p:cNvPr>
          <p:cNvSpPr txBox="1">
            <a:spLocks/>
          </p:cNvSpPr>
          <p:nvPr/>
        </p:nvSpPr>
        <p:spPr>
          <a:xfrm>
            <a:off x="5596128" y="2160588"/>
            <a:ext cx="545592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Verification consists of 4 parts</a:t>
            </a:r>
          </a:p>
          <a:p>
            <a:pPr lvl="1"/>
            <a:r>
              <a:rPr lang="en-US"/>
              <a:t>Talking to developers to allow them to come up with specifications (and invariants)</a:t>
            </a:r>
          </a:p>
          <a:p>
            <a:pPr lvl="1"/>
            <a:r>
              <a:rPr lang="en-US"/>
              <a:t>Running a bounded verifiers up to a sufficient depth to catch bugs</a:t>
            </a:r>
          </a:p>
          <a:p>
            <a:pPr lvl="1"/>
            <a:r>
              <a:rPr lang="en-US"/>
              <a:t>Tool infers simple invariants</a:t>
            </a:r>
          </a:p>
          <a:p>
            <a:pPr lvl="1"/>
            <a:r>
              <a:rPr lang="en-US"/>
              <a:t>Researchers fill in missing “inductive invariants” to perform unbounded proof</a:t>
            </a:r>
          </a:p>
          <a:p>
            <a:pPr lvl="1"/>
            <a:endParaRPr lang="en-US"/>
          </a:p>
          <a:p>
            <a:r>
              <a:rPr lang="en-US"/>
              <a:t>Integrated into smart contract CI/build process</a:t>
            </a:r>
          </a:p>
          <a:p>
            <a:pPr lvl="1"/>
            <a:r>
              <a:rPr lang="en-US"/>
              <a:t>Subtle bugs found and fixed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183666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88E8-F6A3-4F57-8A52-9ADB1561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prototype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community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9DCB-4106-44CF-B18B-78B9BCF5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0310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VeriSol so far</a:t>
            </a:r>
          </a:p>
          <a:p>
            <a:pPr lvl="1"/>
            <a:r>
              <a:rPr lang="en-US" sz="2000" dirty="0"/>
              <a:t>Focused on specific applications within </a:t>
            </a:r>
            <a:r>
              <a:rPr lang="en-US" sz="2000" b="1" dirty="0"/>
              <a:t>Azure Blockchain</a:t>
            </a:r>
          </a:p>
          <a:p>
            <a:pPr lvl="1"/>
            <a:r>
              <a:rPr lang="en-US" sz="2000" dirty="0"/>
              <a:t>Focus on Solidity subset most common in </a:t>
            </a:r>
            <a:r>
              <a:rPr lang="en-US" sz="2000" b="1" dirty="0"/>
              <a:t>enterprise scenarios </a:t>
            </a:r>
            <a:r>
              <a:rPr lang="en-US" sz="2000" dirty="0"/>
              <a:t>(e.g. non-payable, no inline assemblies, no low-level calls, ..)</a:t>
            </a:r>
          </a:p>
          <a:p>
            <a:r>
              <a:rPr lang="en-US" sz="2400" dirty="0"/>
              <a:t>VeriSol going forward</a:t>
            </a:r>
          </a:p>
          <a:p>
            <a:pPr lvl="1"/>
            <a:r>
              <a:rPr lang="en-US" sz="2000" dirty="0"/>
              <a:t>Enable the community to leverage power of formal verification for smart contract development</a:t>
            </a:r>
          </a:p>
          <a:p>
            <a:pPr lvl="1"/>
            <a:r>
              <a:rPr lang="en-US" sz="2000" dirty="0"/>
              <a:t>Useful for experimentation/prototyping </a:t>
            </a:r>
          </a:p>
          <a:p>
            <a:pPr lvl="1"/>
            <a:r>
              <a:rPr lang="en-US" sz="2000" dirty="0"/>
              <a:t>Serious usage within ecosystem for audit/verification of business logic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0FFA-3918-4AD5-86A8-A97EF75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DC90-397C-4C7D-975F-385A99E1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0F8B-86A2-440E-BAC2-8A4CB3B9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6769"/>
            <a:ext cx="4809066" cy="463459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new code-contract library </a:t>
            </a:r>
            <a:r>
              <a:rPr lang="en-US" b="1" dirty="0" err="1">
                <a:solidFill>
                  <a:schemeClr val="accent5"/>
                </a:solidFill>
              </a:rPr>
              <a:t>VeriSolContracts.sol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To express the inductive specification</a:t>
            </a:r>
          </a:p>
          <a:p>
            <a:pPr lvl="1"/>
            <a:r>
              <a:rPr lang="en-US" b="1" dirty="0"/>
              <a:t>Postconditions</a:t>
            </a:r>
            <a:endParaRPr lang="en-US" i="1" dirty="0">
              <a:solidFill>
                <a:schemeClr val="accent5"/>
              </a:solidFill>
            </a:endParaRPr>
          </a:p>
          <a:p>
            <a:pPr lvl="1"/>
            <a:r>
              <a:rPr lang="en-US" b="1" dirty="0"/>
              <a:t>Preconditions</a:t>
            </a:r>
          </a:p>
          <a:p>
            <a:pPr lvl="1"/>
            <a:r>
              <a:rPr lang="en-US" b="1" dirty="0"/>
              <a:t>Contract invariants</a:t>
            </a:r>
            <a:endParaRPr lang="en-US" i="1" dirty="0">
              <a:solidFill>
                <a:schemeClr val="accent5"/>
              </a:solidFill>
            </a:endParaRPr>
          </a:p>
          <a:p>
            <a:pPr lvl="1"/>
            <a:r>
              <a:rPr lang="en-US" b="1" dirty="0"/>
              <a:t>Loop invariants</a:t>
            </a:r>
            <a:endParaRPr lang="en-US" i="1" dirty="0">
              <a:solidFill>
                <a:schemeClr val="accent5"/>
              </a:solidFill>
            </a:endParaRPr>
          </a:p>
          <a:p>
            <a:r>
              <a:rPr lang="en-US" dirty="0"/>
              <a:t>Extend the expression language</a:t>
            </a:r>
          </a:p>
          <a:p>
            <a:pPr lvl="1"/>
            <a:r>
              <a:rPr lang="en-US" dirty="0"/>
              <a:t>Old, Sum, Quantifiers, …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2FBD-7A86-4425-8A0D-3D3C1FE3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88424-66FE-46D1-A149-6C4795E3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651" y="779793"/>
            <a:ext cx="6421358" cy="34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3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FFBC-910F-4492-92D2-9B1109B7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inductive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E8579-5B88-4F08-A2DF-AAB4017F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055"/>
            <a:ext cx="8817648" cy="455430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“bool-expr” is a side-effect-free expression (pure function calls coming)</a:t>
            </a:r>
          </a:p>
          <a:p>
            <a:r>
              <a:rPr lang="en-US" dirty="0"/>
              <a:t>Contract invariants</a:t>
            </a:r>
          </a:p>
          <a:p>
            <a:pPr lvl="1"/>
            <a:r>
              <a:rPr lang="en-US" i="1" dirty="0" err="1">
                <a:solidFill>
                  <a:schemeClr val="accent5"/>
                </a:solidFill>
              </a:rPr>
              <a:t>VeriSol.ContractInvariant</a:t>
            </a:r>
            <a:r>
              <a:rPr lang="en-US" i="1" dirty="0">
                <a:solidFill>
                  <a:schemeClr val="accent5"/>
                </a:solidFill>
              </a:rPr>
              <a:t>(bool-expr)</a:t>
            </a:r>
            <a:endParaRPr lang="en-US" dirty="0"/>
          </a:p>
          <a:p>
            <a:pPr lvl="1"/>
            <a:r>
              <a:rPr lang="en-US" dirty="0"/>
              <a:t>bool-expr is an expression over state variables only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i="1" dirty="0" err="1">
                <a:solidFill>
                  <a:schemeClr val="accent5"/>
                </a:solidFill>
              </a:rPr>
              <a:t>VeriSol.Requires</a:t>
            </a:r>
            <a:r>
              <a:rPr lang="en-US" i="1" dirty="0">
                <a:solidFill>
                  <a:schemeClr val="accent5"/>
                </a:solidFill>
              </a:rPr>
              <a:t>(</a:t>
            </a:r>
            <a:r>
              <a:rPr lang="en-US" dirty="0"/>
              <a:t>bool-expr</a:t>
            </a:r>
            <a:r>
              <a:rPr lang="en-US" i="1" dirty="0">
                <a:solidFill>
                  <a:schemeClr val="accent5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Failures show up in callers</a:t>
            </a:r>
          </a:p>
          <a:p>
            <a:r>
              <a:rPr lang="en-US" dirty="0"/>
              <a:t>Postconditions </a:t>
            </a:r>
          </a:p>
          <a:p>
            <a:pPr lvl="1"/>
            <a:r>
              <a:rPr lang="en-US" i="1" dirty="0" err="1">
                <a:solidFill>
                  <a:schemeClr val="accent5"/>
                </a:solidFill>
              </a:rPr>
              <a:t>VeriSol.Ensures</a:t>
            </a:r>
            <a:r>
              <a:rPr lang="en-US" i="1" dirty="0">
                <a:solidFill>
                  <a:schemeClr val="accent5"/>
                </a:solidFill>
              </a:rPr>
              <a:t>(</a:t>
            </a:r>
            <a:r>
              <a:rPr lang="en-US" dirty="0"/>
              <a:t>bool-expr</a:t>
            </a:r>
            <a:r>
              <a:rPr lang="en-US" i="1" dirty="0">
                <a:solidFill>
                  <a:schemeClr val="accent5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Allows covering all the different return paths</a:t>
            </a:r>
          </a:p>
          <a:p>
            <a:pPr indent="-285750"/>
            <a:r>
              <a:rPr lang="en-US" dirty="0"/>
              <a:t>Loop invariant</a:t>
            </a:r>
            <a:endParaRPr lang="en-US" i="1" dirty="0">
              <a:solidFill>
                <a:schemeClr val="accent5"/>
              </a:solidFill>
            </a:endParaRPr>
          </a:p>
          <a:p>
            <a:pPr lvl="1"/>
            <a:r>
              <a:rPr lang="en-US" i="1" dirty="0" err="1">
                <a:solidFill>
                  <a:schemeClr val="accent5"/>
                </a:solidFill>
              </a:rPr>
              <a:t>VeriSol.Invariant</a:t>
            </a:r>
            <a:r>
              <a:rPr lang="en-US" i="1" dirty="0">
                <a:solidFill>
                  <a:schemeClr val="accent5"/>
                </a:solidFill>
              </a:rPr>
              <a:t>(bool-expr)</a:t>
            </a:r>
            <a:endParaRPr lang="en-US" dirty="0"/>
          </a:p>
          <a:p>
            <a:pPr lvl="1"/>
            <a:r>
              <a:rPr lang="en-US" dirty="0"/>
              <a:t>bool-expr is an expression in scope at the loop head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5C358-5F87-4529-8875-DD85241E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2645-C096-43EB-9034-8D904F31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the assertion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D168-026B-4840-B4B2-10D819AA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Allows user access to functions/predicates to write specifications concisely</a:t>
            </a:r>
          </a:p>
          <a:p>
            <a:endParaRPr lang="en-US"/>
          </a:p>
          <a:p>
            <a:pPr lvl="1"/>
            <a:r>
              <a:rPr lang="en-US" i="1" err="1">
                <a:solidFill>
                  <a:schemeClr val="accent5"/>
                </a:solidFill>
              </a:rPr>
              <a:t>VeriSol.Old</a:t>
            </a:r>
            <a:r>
              <a:rPr lang="en-US" i="1">
                <a:solidFill>
                  <a:schemeClr val="accent5"/>
                </a:solidFill>
              </a:rPr>
              <a:t>(expr)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Refers to value of expr at entry to the function</a:t>
            </a:r>
          </a:p>
          <a:p>
            <a:pPr lvl="1"/>
            <a:r>
              <a:rPr lang="en-US" i="1" err="1">
                <a:solidFill>
                  <a:schemeClr val="accent5"/>
                </a:solidFill>
              </a:rPr>
              <a:t>VeriSol.SumMapping</a:t>
            </a:r>
            <a:r>
              <a:rPr lang="en-US" i="1">
                <a:solidFill>
                  <a:schemeClr val="accent5"/>
                </a:solidFill>
              </a:rPr>
              <a:t>(mapping(address =&gt; </a:t>
            </a:r>
            <a:r>
              <a:rPr lang="en-US" i="1" err="1">
                <a:solidFill>
                  <a:schemeClr val="accent5"/>
                </a:solidFill>
              </a:rPr>
              <a:t>uint</a:t>
            </a:r>
            <a:r>
              <a:rPr lang="en-US" i="1">
                <a:solidFill>
                  <a:schemeClr val="accent5"/>
                </a:solidFill>
              </a:rPr>
              <a:t>) x)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Sum {x[a] | a is an address}</a:t>
            </a:r>
            <a:endParaRPr lang="en-US" i="1">
              <a:solidFill>
                <a:schemeClr val="accent5"/>
              </a:solidFill>
            </a:endParaRPr>
          </a:p>
          <a:p>
            <a:pPr lvl="1"/>
            <a:r>
              <a:rPr lang="en-US" i="1" err="1">
                <a:solidFill>
                  <a:schemeClr val="accent5"/>
                </a:solidFill>
              </a:rPr>
              <a:t>VeriSol.Forall</a:t>
            </a:r>
            <a:r>
              <a:rPr lang="en-US" i="1">
                <a:solidFill>
                  <a:schemeClr val="accent5"/>
                </a:solidFill>
              </a:rPr>
              <a:t>(x, e(x)), </a:t>
            </a:r>
            <a:r>
              <a:rPr lang="en-US" i="1" err="1">
                <a:solidFill>
                  <a:schemeClr val="accent5"/>
                </a:solidFill>
              </a:rPr>
              <a:t>VeriSol.Exists</a:t>
            </a:r>
            <a:r>
              <a:rPr lang="en-US" i="1">
                <a:solidFill>
                  <a:schemeClr val="accent5"/>
                </a:solidFill>
              </a:rPr>
              <a:t>(x, e(x))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HACK: x is a fresh variable not used in the original program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e[x] holds true for all (respectively, at least one) x (can range over integers or addresses or strings)</a:t>
            </a:r>
          </a:p>
          <a:p>
            <a:pPr lvl="2"/>
            <a:r>
              <a:rPr lang="en-US" i="1" err="1">
                <a:solidFill>
                  <a:schemeClr val="accent5"/>
                </a:solidFill>
              </a:rPr>
              <a:t>VeriSol.Forall</a:t>
            </a:r>
            <a:r>
              <a:rPr lang="en-US" i="1">
                <a:solidFill>
                  <a:schemeClr val="accent5"/>
                </a:solidFill>
              </a:rPr>
              <a:t>(x, !(0 &lt;= x &amp;&amp; x &lt; </a:t>
            </a:r>
            <a:r>
              <a:rPr lang="en-US" i="1" err="1">
                <a:solidFill>
                  <a:schemeClr val="accent5"/>
                </a:solidFill>
              </a:rPr>
              <a:t>arr.length</a:t>
            </a:r>
            <a:r>
              <a:rPr lang="en-US" i="1">
                <a:solidFill>
                  <a:schemeClr val="accent5"/>
                </a:solidFill>
              </a:rPr>
              <a:t>) || </a:t>
            </a:r>
            <a:r>
              <a:rPr lang="en-US" i="1" err="1">
                <a:solidFill>
                  <a:schemeClr val="accent5"/>
                </a:solidFill>
              </a:rPr>
              <a:t>arr</a:t>
            </a:r>
            <a:r>
              <a:rPr lang="en-US" i="1">
                <a:solidFill>
                  <a:schemeClr val="accent5"/>
                </a:solidFill>
              </a:rPr>
              <a:t>[x] &gt; 0)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The array </a:t>
            </a:r>
            <a:r>
              <a:rPr lang="en-US" err="1">
                <a:solidFill>
                  <a:schemeClr val="tx1"/>
                </a:solidFill>
              </a:rPr>
              <a:t>arr</a:t>
            </a:r>
            <a:r>
              <a:rPr lang="en-US">
                <a:solidFill>
                  <a:schemeClr val="tx1"/>
                </a:solidFill>
              </a:rPr>
              <a:t> only contains positive values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AB37-BCAE-490F-AF43-5D6E6A33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18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2FB4966-ACFD-44B9-8B36-A4E8EA64CA62}"/>
              </a:ext>
            </a:extLst>
          </p:cNvPr>
          <p:cNvSpPr/>
          <p:nvPr/>
        </p:nvSpPr>
        <p:spPr>
          <a:xfrm>
            <a:off x="8654144" y="4220309"/>
            <a:ext cx="399422" cy="18210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BC658-0A4A-44C3-9622-50C6D263871A}"/>
              </a:ext>
            </a:extLst>
          </p:cNvPr>
          <p:cNvSpPr txBox="1"/>
          <p:nvPr/>
        </p:nvSpPr>
        <p:spPr>
          <a:xfrm>
            <a:off x="9111343" y="4857750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Under </a:t>
            </a:r>
          </a:p>
          <a:p>
            <a:r>
              <a:rPr lang="en-US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38389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5644"/>
            <a:ext cx="9418011" cy="4665083"/>
          </a:xfrm>
        </p:spPr>
        <p:txBody>
          <a:bodyPr>
            <a:noAutofit/>
          </a:bodyPr>
          <a:lstStyle/>
          <a:p>
            <a:r>
              <a:rPr lang="en-US" sz="2000" dirty="0"/>
              <a:t>Next ~3-6 months</a:t>
            </a:r>
          </a:p>
          <a:p>
            <a:pPr lvl="1"/>
            <a:r>
              <a:rPr lang="en-US" sz="1800" dirty="0"/>
              <a:t>Improved coverage of subset of Solidity that permits “high-level” reasoning </a:t>
            </a:r>
          </a:p>
          <a:p>
            <a:pPr lvl="1"/>
            <a:r>
              <a:rPr lang="en-US" sz="1800" dirty="0"/>
              <a:t>Several bug fixes</a:t>
            </a:r>
          </a:p>
          <a:p>
            <a:pPr lvl="1"/>
            <a:r>
              <a:rPr lang="en-US" sz="1800" dirty="0" err="1"/>
              <a:t>VSCode</a:t>
            </a:r>
            <a:r>
              <a:rPr lang="en-US" sz="1800" dirty="0"/>
              <a:t> extension</a:t>
            </a:r>
          </a:p>
          <a:p>
            <a:r>
              <a:rPr lang="en-US" sz="2000" dirty="0"/>
              <a:t>Next ~6-12 months</a:t>
            </a:r>
          </a:p>
          <a:p>
            <a:pPr lvl="1"/>
            <a:r>
              <a:rPr lang="en-US" sz="1800" dirty="0"/>
              <a:t>Richer specifications (e.g. temporal logics, …), in conjunction with RV team</a:t>
            </a:r>
          </a:p>
          <a:p>
            <a:pPr lvl="1"/>
            <a:r>
              <a:rPr lang="en-US" sz="1800" dirty="0"/>
              <a:t>Improved invariant inference</a:t>
            </a:r>
          </a:p>
          <a:p>
            <a:pPr lvl="1"/>
            <a:r>
              <a:rPr lang="en-US" sz="1800" dirty="0"/>
              <a:t>Allow users to control templates for Houdini-based invariant inference (similar to HAVOC for C)</a:t>
            </a:r>
          </a:p>
          <a:p>
            <a:pPr lvl="1"/>
            <a:r>
              <a:rPr lang="en-US" sz="1800" dirty="0"/>
              <a:t>Pushing high-level proofs in source code through KEVM pipeline to get assurance at bytecode level</a:t>
            </a:r>
          </a:p>
        </p:txBody>
      </p:sp>
    </p:spTree>
    <p:extLst>
      <p:ext uri="{BB962C8B-B14F-4D97-AF65-F5344CB8AC3E}">
        <p14:creationId xmlns:p14="http://schemas.microsoft.com/office/powerpoint/2010/main" val="27034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6A7-293B-449F-B726-A3D5565D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VeriSol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5DA9-F4D9-478E-9426-2C198E8A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9418"/>
            <a:ext cx="9658157" cy="44619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b="1" dirty="0"/>
              <a:t>A formal specification and verifier for Solidity Smart Contracts</a:t>
            </a:r>
          </a:p>
          <a:p>
            <a:pPr lvl="1"/>
            <a:r>
              <a:rPr lang="en-US" sz="2400" dirty="0"/>
              <a:t>A research project from Microsoft Research</a:t>
            </a:r>
            <a:r>
              <a:rPr lang="en-US" sz="2400" b="1" dirty="0"/>
              <a:t>	</a:t>
            </a:r>
          </a:p>
          <a:p>
            <a:r>
              <a:rPr lang="en-US" sz="2800" dirty="0" err="1"/>
              <a:t>Github</a:t>
            </a:r>
            <a:endParaRPr lang="en-US" sz="2800" dirty="0"/>
          </a:p>
          <a:p>
            <a:pPr lvl="1"/>
            <a:r>
              <a:rPr lang="en-US" sz="2400" dirty="0">
                <a:hlinkClick r:id="rId2"/>
              </a:rPr>
              <a:t>https://github.com/Microsoft/verisol</a:t>
            </a:r>
            <a:r>
              <a:rPr lang="en-US" sz="2400" dirty="0"/>
              <a:t> </a:t>
            </a:r>
          </a:p>
          <a:p>
            <a:r>
              <a:rPr lang="en-US" sz="2800" dirty="0"/>
              <a:t>Contributors/collaborators</a:t>
            </a:r>
          </a:p>
          <a:p>
            <a:pPr lvl="1"/>
            <a:r>
              <a:rPr lang="en-US" sz="2400" dirty="0"/>
              <a:t>Shuo Chen, Ella Bounimova, Cody Born, Xinxing Liu (Microsoft)</a:t>
            </a:r>
          </a:p>
          <a:p>
            <a:pPr lvl="1"/>
            <a:r>
              <a:rPr lang="en-US" sz="2400" dirty="0"/>
              <a:t>Yuepeng Wang, Rong Pan, Isil Dillig, Jon Stephens, Kostas Ferles (UT Austin)</a:t>
            </a:r>
          </a:p>
          <a:p>
            <a:pPr lvl="1"/>
            <a:r>
              <a:rPr lang="en-US" sz="2400" dirty="0"/>
              <a:t>Diego Garbervetsky (Univ of Buenos Aires)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B9C9-4C68-401C-BF1D-76CC6D5C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724-0816-4130-8E9F-48CCECA8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23" y="1730829"/>
            <a:ext cx="9039527" cy="16981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https://github.com/Microsoft/verisol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03B2F-7EBA-40D4-B664-5A812A74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06" y="2530763"/>
            <a:ext cx="8596668" cy="1320800"/>
          </a:xfrm>
        </p:spPr>
        <p:txBody>
          <a:bodyPr/>
          <a:lstStyle/>
          <a:p>
            <a:r>
              <a:rPr lang="en-US" dirty="0"/>
              <a:t>							Backups</a:t>
            </a:r>
          </a:p>
        </p:txBody>
      </p:sp>
    </p:spTree>
    <p:extLst>
      <p:ext uri="{BB962C8B-B14F-4D97-AF65-F5344CB8AC3E}">
        <p14:creationId xmlns:p14="http://schemas.microsoft.com/office/powerpoint/2010/main" val="27858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VeriSol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040" y="1270000"/>
            <a:ext cx="9928360" cy="3729326"/>
          </a:xfrm>
        </p:spPr>
        <p:txBody>
          <a:bodyPr>
            <a:noAutofit/>
          </a:bodyPr>
          <a:lstStyle/>
          <a:p>
            <a:r>
              <a:rPr lang="en-US" sz="2400" b="1" dirty="0"/>
              <a:t>Empower Smart Contract developers </a:t>
            </a:r>
            <a:r>
              <a:rPr lang="en-US" sz="2400" dirty="0"/>
              <a:t>to specify and check properties of their business logic</a:t>
            </a:r>
          </a:p>
          <a:p>
            <a:pPr lvl="1"/>
            <a:r>
              <a:rPr lang="en-US" sz="2000" dirty="0"/>
              <a:t>Initial focus: Smart contracts in </a:t>
            </a:r>
            <a:r>
              <a:rPr lang="en-US" sz="2000" b="1" dirty="0">
                <a:solidFill>
                  <a:srgbClr val="FF0000"/>
                </a:solidFill>
              </a:rPr>
              <a:t>Azure </a:t>
            </a:r>
            <a:r>
              <a:rPr lang="en-US" sz="2000" b="1" dirty="0" err="1">
                <a:solidFill>
                  <a:srgbClr val="FF0000"/>
                </a:solidFill>
              </a:rPr>
              <a:t>Blockchain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infrastructure and samples</a:t>
            </a:r>
          </a:p>
          <a:p>
            <a:r>
              <a:rPr lang="en-US" sz="2400" b="1" dirty="0"/>
              <a:t>Expose decades of advances in formal verification </a:t>
            </a:r>
            <a:r>
              <a:rPr lang="en-US" sz="2400" dirty="0"/>
              <a:t>techniques developed within </a:t>
            </a:r>
            <a:r>
              <a:rPr lang="en-US" sz="2400" b="1" dirty="0"/>
              <a:t>Microsoft Research </a:t>
            </a:r>
            <a:r>
              <a:rPr lang="en-US" sz="2400" dirty="0"/>
              <a:t>(with open-source contributions)</a:t>
            </a:r>
          </a:p>
          <a:p>
            <a:pPr lvl="1"/>
            <a:r>
              <a:rPr lang="en-US" sz="2000" b="1" dirty="0"/>
              <a:t>Z3</a:t>
            </a:r>
            <a:r>
              <a:rPr lang="en-US" sz="2000" dirty="0"/>
              <a:t>: state-of-the-art theorem prover (e.g. used by </a:t>
            </a:r>
            <a:r>
              <a:rPr lang="en-US" sz="2000" dirty="0" err="1"/>
              <a:t>SMTChecker</a:t>
            </a:r>
            <a:r>
              <a:rPr lang="en-US" sz="2000" dirty="0"/>
              <a:t> in Solidity comp)</a:t>
            </a:r>
          </a:p>
          <a:p>
            <a:pPr lvl="1"/>
            <a:r>
              <a:rPr lang="en-US" sz="2000" b="1" dirty="0"/>
              <a:t>Boogie</a:t>
            </a:r>
            <a:r>
              <a:rPr lang="en-US" sz="2000" dirty="0"/>
              <a:t>: state-of-the-art intermediate verification language</a:t>
            </a:r>
          </a:p>
          <a:p>
            <a:pPr lvl="1"/>
            <a:r>
              <a:rPr lang="en-US" sz="2000" b="1" dirty="0"/>
              <a:t>Corral</a:t>
            </a:r>
            <a:r>
              <a:rPr lang="en-US" sz="2000" dirty="0"/>
              <a:t>: state-of-the-art push-button Interprocedural verifier for Boogie</a:t>
            </a:r>
          </a:p>
          <a:p>
            <a:pPr lvl="1"/>
            <a:r>
              <a:rPr lang="en-US" sz="2000" b="1" dirty="0"/>
              <a:t>Houdini</a:t>
            </a:r>
            <a:r>
              <a:rPr lang="en-US" sz="2000" dirty="0"/>
              <a:t>: lightweight (but predictable) conjunctive invariant inference</a:t>
            </a:r>
            <a:endParaRPr lang="en-US" sz="2000" b="1" dirty="0"/>
          </a:p>
          <a:p>
            <a:r>
              <a:rPr lang="en-US" sz="2400" dirty="0"/>
              <a:t>Push the </a:t>
            </a:r>
            <a:r>
              <a:rPr lang="en-US" sz="2400" b="1" dirty="0"/>
              <a:t>envelope of specification and automation research </a:t>
            </a:r>
            <a:r>
              <a:rPr lang="en-US" sz="2400" dirty="0"/>
              <a:t>for smart contracts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9670474" y="3537527"/>
            <a:ext cx="508000" cy="2225963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78473" y="3934690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Avoids over-optimization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based on few examples</a:t>
            </a:r>
          </a:p>
        </p:txBody>
      </p:sp>
    </p:spTree>
    <p:extLst>
      <p:ext uri="{BB962C8B-B14F-4D97-AF65-F5344CB8AC3E}">
        <p14:creationId xmlns:p14="http://schemas.microsoft.com/office/powerpoint/2010/main" val="336058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06666" cy="1320800"/>
          </a:xfrm>
        </p:spPr>
        <p:txBody>
          <a:bodyPr/>
          <a:lstStyle/>
          <a:p>
            <a:r>
              <a:rPr lang="en-US" dirty="0"/>
              <a:t>Built on proven formal verification capability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68993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Microsoft tools that leverage </a:t>
            </a:r>
            <a:r>
              <a:rPr lang="en-US" b="1" dirty="0"/>
              <a:t>Boogie/Corral/Houdini+Z3-based </a:t>
            </a:r>
            <a:r>
              <a:rPr lang="en-US" dirty="0"/>
              <a:t>verification</a:t>
            </a:r>
          </a:p>
          <a:p>
            <a:pPr lvl="1"/>
            <a:r>
              <a:rPr lang="en-US" dirty="0"/>
              <a:t>Windows Static Driver Verifier (SDV)</a:t>
            </a:r>
          </a:p>
          <a:p>
            <a:pPr lvl="1"/>
            <a:r>
              <a:rPr lang="en-US" dirty="0"/>
              <a:t>HAVOC</a:t>
            </a:r>
          </a:p>
          <a:p>
            <a:pPr lvl="1"/>
            <a:endParaRPr lang="en-US" dirty="0"/>
          </a:p>
          <a:p>
            <a:r>
              <a:rPr lang="en-US" dirty="0"/>
              <a:t>Reports of tools </a:t>
            </a:r>
            <a:r>
              <a:rPr lang="en-US" u="sng" dirty="0"/>
              <a:t>shipped/deployed </a:t>
            </a:r>
            <a:r>
              <a:rPr lang="en-US" dirty="0"/>
              <a:t>in production for Windows/IE codebases (before VeriSol)</a:t>
            </a:r>
          </a:p>
          <a:p>
            <a:pPr lvl="1"/>
            <a:r>
              <a:rPr lang="en-US" b="1" dirty="0"/>
              <a:t>Towards Practical Reactive Security Audit Using Extended Static Checkers. </a:t>
            </a:r>
            <a:r>
              <a:rPr lang="en-US" i="1" dirty="0"/>
              <a:t>Vanegue, </a:t>
            </a:r>
            <a:r>
              <a:rPr lang="en-US" b="1" i="1" dirty="0"/>
              <a:t>Lahiri </a:t>
            </a:r>
            <a:r>
              <a:rPr lang="en-US" i="1" dirty="0"/>
              <a:t>[S&amp;P’13]</a:t>
            </a:r>
          </a:p>
          <a:p>
            <a:pPr lvl="1"/>
            <a:r>
              <a:rPr lang="en-US" b="1" dirty="0"/>
              <a:t>Powering the static driver verifier using corral. </a:t>
            </a:r>
            <a:r>
              <a:rPr lang="en-US" i="1" dirty="0"/>
              <a:t>Lal, Qadeer [FSE‘14]</a:t>
            </a:r>
          </a:p>
          <a:p>
            <a:pPr lvl="1"/>
            <a:r>
              <a:rPr lang="en-US" b="1" dirty="0"/>
              <a:t>Angelic Verification: Precise Verification Modulo Unknowns. </a:t>
            </a:r>
            <a:r>
              <a:rPr lang="en-US" i="1" dirty="0"/>
              <a:t>Das, </a:t>
            </a:r>
            <a:r>
              <a:rPr lang="en-US" b="1" i="1" dirty="0"/>
              <a:t>Lahiri</a:t>
            </a:r>
            <a:r>
              <a:rPr lang="en-US" i="1" dirty="0"/>
              <a:t>, Lal, Li [CAV‘15]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5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B5AB-A7E4-4171-A797-1EC089E7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9" y="2325512"/>
            <a:ext cx="9943092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VeriSol in action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F95B4-795F-4CC3-9C12-5579E4CC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6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VeriSol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https://github.com/microsoft/verisol/blob/master/INSTALL.md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As a </a:t>
            </a:r>
            <a:r>
              <a:rPr lang="en-US" b="1" dirty="0"/>
              <a:t>.NET Core global tool</a:t>
            </a:r>
          </a:p>
          <a:p>
            <a:pPr lvl="1"/>
            <a:r>
              <a:rPr lang="en-US" dirty="0"/>
              <a:t>Install </a:t>
            </a:r>
            <a:r>
              <a:rPr lang="en-US" b="1" dirty="0"/>
              <a:t>.NET Core</a:t>
            </a:r>
            <a:r>
              <a:rPr lang="en-US" dirty="0"/>
              <a:t> (version </a:t>
            </a:r>
            <a:r>
              <a:rPr lang="en-US" b="1" dirty="0"/>
              <a:t>2.2</a:t>
            </a:r>
            <a:r>
              <a:rPr lang="en-US" dirty="0"/>
              <a:t>) for Windows/Linux/OSX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tool install --global VeriSol --version 0.1.1-alpha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for today</a:t>
            </a:r>
          </a:p>
          <a:p>
            <a:pPr lvl="1"/>
            <a:r>
              <a:rPr lang="en-US" dirty="0">
                <a:hlinkClick r:id="rId3"/>
              </a:rPr>
              <a:t>https://github.com/microsoft/verisol/wiki/Experimental--options-in-VeriSol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20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51F3-1CBF-4737-B756-ED75CAED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TheDAO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588E5-105A-4C2E-B229-D3699B23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7BD87-A72E-453B-8ABD-59A067EB8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37" y="1071724"/>
            <a:ext cx="4729863" cy="43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6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5134-EA50-400A-A741-BA5C9E0C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ERC20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9873-7985-4FBB-8008-96CB80FF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C2571-CEDA-4340-AE7A-B2FAC62E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45" y="1760708"/>
            <a:ext cx="4544688" cy="493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DE71E-0020-417D-A4F6-9E509A284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415" y="2032331"/>
            <a:ext cx="5810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0329-90BE-418D-B3E8-710429CC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48" y="369046"/>
            <a:ext cx="10515600" cy="816694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Workflow policies in Azure </a:t>
            </a:r>
            <a:r>
              <a:rPr lang="en-US" dirty="0" err="1"/>
              <a:t>Blockchain</a:t>
            </a:r>
            <a:r>
              <a:rPr lang="en-US" dirty="0"/>
              <a:t> Workbench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0A7A-F78B-4656-A947-9E70017E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BB9-1E8F-4EF6-BD4B-255ABF28BFB7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A1581677-F352-4AC3-B672-BE949792F17E}"/>
              </a:ext>
            </a:extLst>
          </p:cNvPr>
          <p:cNvSpPr/>
          <p:nvPr/>
        </p:nvSpPr>
        <p:spPr>
          <a:xfrm>
            <a:off x="5805256" y="1054742"/>
            <a:ext cx="6254151" cy="5624773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function Accept() private  </a:t>
            </a:r>
          </a:p>
          <a:p>
            <a:r>
              <a:rPr lang="en-US" sz="1600">
                <a:solidFill>
                  <a:schemeClr val="tx1"/>
                </a:solidFill>
              </a:rPr>
              <a:t>{    if (</a:t>
            </a:r>
            <a:r>
              <a:rPr lang="en-US" sz="1600" err="1">
                <a:solidFill>
                  <a:schemeClr val="tx1"/>
                </a:solidFill>
              </a:rPr>
              <a:t>msg.sender</a:t>
            </a:r>
            <a:r>
              <a:rPr lang="en-US" sz="1600">
                <a:solidFill>
                  <a:schemeClr val="tx1"/>
                </a:solidFill>
              </a:rPr>
              <a:t> == </a:t>
            </a:r>
            <a:r>
              <a:rPr lang="en-US" sz="1600" err="1">
                <a:solidFill>
                  <a:schemeClr val="tx1"/>
                </a:solidFill>
              </a:rPr>
              <a:t>InstanceBuyer</a:t>
            </a:r>
            <a:r>
              <a:rPr lang="en-US" sz="1600">
                <a:solidFill>
                  <a:schemeClr val="tx1"/>
                </a:solidFill>
              </a:rPr>
              <a:t>)</a:t>
            </a:r>
          </a:p>
          <a:p>
            <a:r>
              <a:rPr lang="en-US" sz="1600">
                <a:solidFill>
                  <a:schemeClr val="tx1"/>
                </a:solidFill>
              </a:rPr>
              <a:t>        {   if (State == </a:t>
            </a:r>
            <a:r>
              <a:rPr lang="en-US" sz="1600" err="1">
                <a:solidFill>
                  <a:schemeClr val="tx1"/>
                </a:solidFill>
              </a:rPr>
              <a:t>StateType.NotionalAcceptance</a:t>
            </a:r>
            <a:r>
              <a:rPr lang="en-US" sz="1600">
                <a:solidFill>
                  <a:schemeClr val="tx1"/>
                </a:solidFill>
              </a:rPr>
              <a:t>)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{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    State = </a:t>
            </a:r>
            <a:r>
              <a:rPr lang="en-US" sz="1600" err="1">
                <a:solidFill>
                  <a:schemeClr val="tx1"/>
                </a:solidFill>
              </a:rPr>
              <a:t>StateType.BuyerAccepted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}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else if (State == </a:t>
            </a:r>
            <a:r>
              <a:rPr lang="en-US" sz="1600" err="1">
                <a:solidFill>
                  <a:schemeClr val="tx1"/>
                </a:solidFill>
              </a:rPr>
              <a:t>StateType.SellerAccepted</a:t>
            </a:r>
            <a:r>
              <a:rPr lang="en-US" sz="1600">
                <a:solidFill>
                  <a:schemeClr val="tx1"/>
                </a:solidFill>
              </a:rPr>
              <a:t>)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{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    State = </a:t>
            </a:r>
            <a:r>
              <a:rPr lang="en-US" sz="1600" err="1">
                <a:solidFill>
                  <a:schemeClr val="tx1"/>
                </a:solidFill>
              </a:rPr>
              <a:t>StateType.Accepted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}</a:t>
            </a:r>
          </a:p>
          <a:p>
            <a:r>
              <a:rPr lang="en-US" sz="1600">
                <a:solidFill>
                  <a:schemeClr val="tx1"/>
                </a:solidFill>
              </a:rPr>
              <a:t>        }</a:t>
            </a:r>
          </a:p>
          <a:p>
            <a:r>
              <a:rPr lang="en-US" sz="1600">
                <a:solidFill>
                  <a:schemeClr val="tx1"/>
                </a:solidFill>
              </a:rPr>
              <a:t>        else </a:t>
            </a:r>
          </a:p>
          <a:p>
            <a:r>
              <a:rPr lang="en-US" sz="1600">
                <a:solidFill>
                  <a:schemeClr val="tx1"/>
                </a:solidFill>
              </a:rPr>
              <a:t>        {   if (State == </a:t>
            </a:r>
            <a:r>
              <a:rPr lang="en-US" sz="1600" err="1">
                <a:solidFill>
                  <a:schemeClr val="tx1"/>
                </a:solidFill>
              </a:rPr>
              <a:t>StateType.NotionalAcceptance</a:t>
            </a:r>
            <a:r>
              <a:rPr lang="en-US" sz="1600">
                <a:solidFill>
                  <a:schemeClr val="tx1"/>
                </a:solidFill>
              </a:rPr>
              <a:t>)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{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    State = </a:t>
            </a:r>
            <a:r>
              <a:rPr lang="en-US" sz="1600" err="1">
                <a:solidFill>
                  <a:schemeClr val="tx1"/>
                </a:solidFill>
              </a:rPr>
              <a:t>StateType.SellerAccepted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}</a:t>
            </a:r>
          </a:p>
          <a:p>
            <a:r>
              <a:rPr lang="en-US" sz="1600">
                <a:solidFill>
                  <a:schemeClr val="tx1"/>
                </a:solidFill>
              </a:rPr>
              <a:t>            else </a:t>
            </a:r>
            <a:r>
              <a:rPr lang="en-US" sz="1600">
                <a:solidFill>
                  <a:srgbClr val="FF0000"/>
                </a:solidFill>
              </a:rPr>
              <a:t>if (State == </a:t>
            </a:r>
            <a:r>
              <a:rPr lang="en-US" sz="1600" err="1">
                <a:solidFill>
                  <a:srgbClr val="FF0000"/>
                </a:solidFill>
              </a:rPr>
              <a:t>StateType.BuyerAccepted</a:t>
            </a:r>
            <a:r>
              <a:rPr lang="en-US" sz="1600">
                <a:solidFill>
                  <a:srgbClr val="FF0000"/>
                </a:solidFill>
              </a:rPr>
              <a:t>)</a:t>
            </a:r>
          </a:p>
          <a:p>
            <a:r>
              <a:rPr lang="en-US" sz="1600">
                <a:solidFill>
                  <a:srgbClr val="FF0000"/>
                </a:solidFill>
              </a:rPr>
              <a:t>            {</a:t>
            </a:r>
          </a:p>
          <a:p>
            <a:r>
              <a:rPr lang="en-US" sz="1600">
                <a:solidFill>
                  <a:srgbClr val="FF0000"/>
                </a:solidFill>
              </a:rPr>
              <a:t>                State = </a:t>
            </a:r>
            <a:r>
              <a:rPr lang="en-US" sz="1600" err="1">
                <a:solidFill>
                  <a:srgbClr val="FF0000"/>
                </a:solidFill>
              </a:rPr>
              <a:t>StateType.Accepted</a:t>
            </a:r>
            <a:r>
              <a:rPr lang="en-US" sz="1600">
                <a:solidFill>
                  <a:srgbClr val="FF0000"/>
                </a:solidFill>
              </a:rPr>
              <a:t>;</a:t>
            </a:r>
          </a:p>
          <a:p>
            <a:r>
              <a:rPr lang="en-US" sz="1600">
                <a:solidFill>
                  <a:srgbClr val="FF0000"/>
                </a:solidFill>
              </a:rPr>
              <a:t>            }</a:t>
            </a:r>
          </a:p>
          <a:p>
            <a:r>
              <a:rPr lang="en-US" sz="1600">
                <a:solidFill>
                  <a:schemeClr val="tx1"/>
                </a:solidFill>
              </a:rPr>
              <a:t>        }</a:t>
            </a:r>
          </a:p>
          <a:p>
            <a:r>
              <a:rPr lang="en-US" sz="1600">
                <a:solidFill>
                  <a:schemeClr val="tx1"/>
                </a:solidFill>
              </a:rPr>
              <a:t>        </a:t>
            </a:r>
            <a:r>
              <a:rPr lang="en-US" sz="1600" err="1">
                <a:solidFill>
                  <a:schemeClr val="tx1"/>
                </a:solidFill>
              </a:rPr>
              <a:t>ContractUpdated</a:t>
            </a:r>
            <a:r>
              <a:rPr lang="en-US" sz="1600">
                <a:solidFill>
                  <a:schemeClr val="tx1"/>
                </a:solidFill>
              </a:rPr>
              <a:t>('Accept');</a:t>
            </a:r>
          </a:p>
          <a:p>
            <a:r>
              <a:rPr lang="en-US" sz="160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0D1D5-0595-401A-B9FC-C2E6938BFD12}"/>
              </a:ext>
            </a:extLst>
          </p:cNvPr>
          <p:cNvGrpSpPr/>
          <p:nvPr/>
        </p:nvGrpSpPr>
        <p:grpSpPr>
          <a:xfrm>
            <a:off x="305870" y="5756185"/>
            <a:ext cx="4907112" cy="923330"/>
            <a:chOff x="305870" y="5756185"/>
            <a:chExt cx="4907112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8B0D3C-C861-49A8-A9B7-77314D0C8C09}"/>
                </a:ext>
              </a:extLst>
            </p:cNvPr>
            <p:cNvSpPr txBox="1"/>
            <p:nvPr/>
          </p:nvSpPr>
          <p:spPr>
            <a:xfrm>
              <a:off x="305870" y="5756185"/>
              <a:ext cx="4907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the discrepancy was fixed, the tool verified the absence of discrepancy for any sequence of transactions </a:t>
              </a:r>
              <a:r>
                <a:rPr lang="en-US" b="1"/>
                <a:t>automatically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5C692A-9D18-44DA-9C2D-CFE982E9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8731" y="6220557"/>
              <a:ext cx="573705" cy="437392"/>
            </a:xfrm>
            <a:prstGeom prst="rect">
              <a:avLst/>
            </a:prstGeom>
          </p:spPr>
        </p:pic>
      </p:grp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71350C1-A930-4314-8CE0-EA47102BC678}"/>
              </a:ext>
            </a:extLst>
          </p:cNvPr>
          <p:cNvSpPr/>
          <p:nvPr/>
        </p:nvSpPr>
        <p:spPr>
          <a:xfrm>
            <a:off x="3262023" y="3867128"/>
            <a:ext cx="2513416" cy="1850818"/>
          </a:xfrm>
          <a:prstGeom prst="leftRightArrow">
            <a:avLst>
              <a:gd name="adj1" fmla="val 60738"/>
              <a:gd name="adj2" fmla="val 26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Solidity implements state-machine policy?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5EA8B-497F-4C15-8D42-20E79E256DDD}"/>
              </a:ext>
            </a:extLst>
          </p:cNvPr>
          <p:cNvSpPr/>
          <p:nvPr/>
        </p:nvSpPr>
        <p:spPr>
          <a:xfrm>
            <a:off x="758985" y="3669057"/>
            <a:ext cx="2552302" cy="95410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3"/>
              </a:rPr>
              <a:t>JSON policy </a:t>
            </a:r>
          </a:p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3"/>
              </a:rPr>
              <a:t>state machine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F73FE-F33C-4F3E-BEC4-F4F51B2E2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70" y="1634649"/>
            <a:ext cx="3973521" cy="21513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F935AF7-BD20-4592-B307-028538A89644}"/>
              </a:ext>
            </a:extLst>
          </p:cNvPr>
          <p:cNvSpPr/>
          <p:nvPr/>
        </p:nvSpPr>
        <p:spPr>
          <a:xfrm>
            <a:off x="9274002" y="5756185"/>
            <a:ext cx="2334293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Solidity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56D44D0-2661-4CC2-B255-C57A1EFA91C6}"/>
              </a:ext>
            </a:extLst>
          </p:cNvPr>
          <p:cNvSpPr/>
          <p:nvPr/>
        </p:nvSpPr>
        <p:spPr>
          <a:xfrm>
            <a:off x="3011424" y="2363531"/>
            <a:ext cx="299863" cy="20898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5453FC4-E111-4787-9D1E-E43BC7C468F1}"/>
              </a:ext>
            </a:extLst>
          </p:cNvPr>
          <p:cNvSpPr/>
          <p:nvPr/>
        </p:nvSpPr>
        <p:spPr>
          <a:xfrm>
            <a:off x="4840224" y="2363531"/>
            <a:ext cx="3438253" cy="167202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Will catch many semantic mistakes during development!</a:t>
            </a:r>
          </a:p>
        </p:txBody>
      </p:sp>
    </p:spTree>
    <p:extLst>
      <p:ext uri="{BB962C8B-B14F-4D97-AF65-F5344CB8AC3E}">
        <p14:creationId xmlns:p14="http://schemas.microsoft.com/office/powerpoint/2010/main" val="32977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3237</TotalTime>
  <Words>1284</Words>
  <Application>Microsoft Office PowerPoint</Application>
  <PresentationFormat>Widescreen</PresentationFormat>
  <Paragraphs>209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VeriSol: Bringing Formal Verification to Solidity Smart Contract Developers</vt:lpstr>
      <vt:lpstr>VeriSol</vt:lpstr>
      <vt:lpstr>Motivation of VeriSol</vt:lpstr>
      <vt:lpstr>Built on proven formal verification capability in industry</vt:lpstr>
      <vt:lpstr>VeriSol in action </vt:lpstr>
      <vt:lpstr>VeriSol installation</vt:lpstr>
      <vt:lpstr>TheDAO</vt:lpstr>
      <vt:lpstr>ERC20</vt:lpstr>
      <vt:lpstr>Checking Workflow policies in Azure Blockchain Workbench</vt:lpstr>
      <vt:lpstr>VeriSol</vt:lpstr>
      <vt:lpstr>Formal verification</vt:lpstr>
      <vt:lpstr>VeriSol capabilities</vt:lpstr>
      <vt:lpstr>Applications in Microsoft Azure Blockchain</vt:lpstr>
      <vt:lpstr>Formal verification of governance protocols</vt:lpstr>
      <vt:lpstr>Research prototype  community tool</vt:lpstr>
      <vt:lpstr>Specifications</vt:lpstr>
      <vt:lpstr>Examples of inductive specifications</vt:lpstr>
      <vt:lpstr>Augmenting the assertion language</vt:lpstr>
      <vt:lpstr>Roadmap</vt:lpstr>
      <vt:lpstr>Questions?  https://github.com/Microsoft/verisol  </vt:lpstr>
      <vt:lpstr>       Backups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VeriSol: Pay-as-you-go formal specification and verification for Solidity</dc:title>
  <dc:creator>Shuvendu Lahiri</dc:creator>
  <cp:lastModifiedBy>Shuvendu Lahiri</cp:lastModifiedBy>
  <cp:revision>122</cp:revision>
  <dcterms:created xsi:type="dcterms:W3CDTF">2019-10-06T22:01:32Z</dcterms:created>
  <dcterms:modified xsi:type="dcterms:W3CDTF">2019-11-25T07:54:16Z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Shuvendu@microsoft.com</vt:lpwstr>
  </property>
  <property fmtid="{D5CDD505-2E9C-101B-9397-08002B2CF9AE}" pid="5" name="MSIP_Label_f42aa342-8706-4288-bd11-ebb85995028c_SetDate">
    <vt:lpwstr>2019-10-06T22:02:27.2632412Z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a0f2621d-b658-4798-8159-a38d8f4ad761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