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8"/>
  </p:notesMasterIdLst>
  <p:sldIdLst>
    <p:sldId id="256" r:id="rId3"/>
    <p:sldId id="281" r:id="rId4"/>
    <p:sldId id="268" r:id="rId5"/>
    <p:sldId id="269" r:id="rId6"/>
    <p:sldId id="270" r:id="rId7"/>
    <p:sldId id="271" r:id="rId8"/>
    <p:sldId id="272" r:id="rId9"/>
    <p:sldId id="273" r:id="rId10"/>
    <p:sldId id="276" r:id="rId11"/>
    <p:sldId id="274" r:id="rId12"/>
    <p:sldId id="277" r:id="rId13"/>
    <p:sldId id="275" r:id="rId14"/>
    <p:sldId id="278" r:id="rId15"/>
    <p:sldId id="279" r:id="rId16"/>
    <p:sldId id="28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s-I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62B33-BAA3-4F73-8748-B485C696A599}" type="datetimeFigureOut">
              <a:rPr lang="is-IS" smtClean="0"/>
              <a:t>21.6.2018</a:t>
            </a:fld>
            <a:endParaRPr lang="is-I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s-I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E82F68-7CA5-4DE3-B275-F36E62C3E600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90192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5342-721B-44F7-ACC9-E5B0111253D9}" type="datetimeFigureOut">
              <a:rPr lang="is-IS" smtClean="0"/>
              <a:t>21.6.2018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7238-3460-46FC-82B7-EDA5DFB71E16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29875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5342-721B-44F7-ACC9-E5B0111253D9}" type="datetimeFigureOut">
              <a:rPr lang="is-IS" smtClean="0"/>
              <a:t>21.6.2018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7238-3460-46FC-82B7-EDA5DFB71E16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765153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5342-721B-44F7-ACC9-E5B0111253D9}" type="datetimeFigureOut">
              <a:rPr lang="is-IS" smtClean="0"/>
              <a:t>21.6.2018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7238-3460-46FC-82B7-EDA5DFB71E16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976504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9092D-1350-482E-934B-0B73D352C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09D1E-0FE4-492B-939A-0376DB561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1CCE5-D7A5-429A-8FA0-61DAB6DCA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5A64A-6694-4D99-A063-273B93AADC2C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83DE2-4ADD-41C7-B9E2-C5A9DA8D2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AA51B-CC9F-4720-B8FE-953733AC9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17385-2BEA-4F22-BB57-256B8BE3E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87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3064E-8855-4AFB-98D0-DECB4583C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A551D-DF2C-48AA-B2CD-FAC4DA3A3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4899E-8A22-4F92-B048-F097E091A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5A64A-6694-4D99-A063-273B93AADC2C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0ABDE-187D-4710-9CFC-E483EB171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993B7-E147-4AFA-8AFC-63C44C9EE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17385-2BEA-4F22-BB57-256B8BE3E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87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E9725-BC75-48C8-8F56-C7B144776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915FA-F1FC-4C2E-BF10-AC8C40A77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B1CD7-A437-4421-9D0B-5397D6C03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5A64A-6694-4D99-A063-273B93AADC2C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6BEB6-F4C0-433E-AA34-9A63A4068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ED587-32D9-40D0-BA1B-63D2FAFF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17385-2BEA-4F22-BB57-256B8BE3E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171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2C8-90A3-4AA5-9AF2-CC297367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7D4CB-613F-4374-865F-C54933F5FB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379F18-4C85-4054-8A67-E9F91F47D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B9E53-9DCB-4AA2-AF0F-1D72F04CA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5A64A-6694-4D99-A063-273B93AADC2C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F7C1A-E695-4897-BBB5-8AC775A5A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DC779-F073-461F-9DC4-7B81F4463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17385-2BEA-4F22-BB57-256B8BE3E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03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B3929-34F2-4DE2-A1D4-006DFFBA5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B9118-5E86-4CCE-A961-399CE1A75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B5562-9E70-444F-8127-8129258CB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43E883-6116-4E5A-A3A8-7CEBB3167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479D33-870B-477F-AD8B-13AA76DA75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DD5C61-A522-44EF-9AF0-D85CD68D0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5A64A-6694-4D99-A063-273B93AADC2C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D25B39-093D-46C3-A6DA-36B384B60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00FB32-AC7C-4549-BAAD-ECC9C47F4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17385-2BEA-4F22-BB57-256B8BE3E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32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F0720-20F4-48B0-9CB7-6B1398A6B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F4B47C-9354-4495-97FE-5B286EC16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5A64A-6694-4D99-A063-273B93AADC2C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DAB917-A1D4-4E49-8486-5CC6A3D96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5BEFE8-2355-47C2-A939-0B8BF4B68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17385-2BEA-4F22-BB57-256B8BE3E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002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46C1E9-34CD-450A-8691-901551650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5A64A-6694-4D99-A063-273B93AADC2C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F60BDC-8A40-487E-92C5-8AE55747D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78722-E0C0-4594-9E3A-844021363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17385-2BEA-4F22-BB57-256B8BE3E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722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C68BA-BDDC-45FF-B0A9-8C9ABCA23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C0186-53B4-4618-B541-4A6CC81B8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C0561-5A62-4BFB-8B67-AE40B960D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0DBA2-3E54-442D-A4AA-9ABFAF8D4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5A64A-6694-4D99-A063-273B93AADC2C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11EE7-A7ED-4E7E-ABCB-D513545D1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45687-AADA-495C-8E1C-6BA998658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17385-2BEA-4F22-BB57-256B8BE3E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79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5342-721B-44F7-ACC9-E5B0111253D9}" type="datetimeFigureOut">
              <a:rPr lang="is-IS" smtClean="0"/>
              <a:t>21.6.2018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7238-3460-46FC-82B7-EDA5DFB71E16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4483380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EA3D0-264B-4230-9A62-F77950E23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8D3E5E-8537-46A0-B26C-9F4AF4EFFC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D8E93-90D8-4DDC-9FEF-17F79C5B6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3422C-81AB-41DE-8B81-94BA6FEF7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5A64A-6694-4D99-A063-273B93AADC2C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77194-3204-4580-8B5A-508D2E51D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AE52B-6056-4B42-8C57-F79525099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17385-2BEA-4F22-BB57-256B8BE3E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434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E1F68-5786-48EC-9E9F-DFCD939E3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B63B0C-B194-4CD1-B847-693F2C854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1BA38-7B7D-4406-98B8-53486D1A0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5A64A-6694-4D99-A063-273B93AADC2C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C8539-359A-4842-911C-8D4A5DDB7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C503D-851B-4210-B7A5-A5A11AE7F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17385-2BEA-4F22-BB57-256B8BE3E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09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F3DF6F-D612-4F83-B776-C11B643E20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98E449-B033-414E-B16F-9F5126B33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DB664-169A-4CDD-B095-5B495B778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5A64A-6694-4D99-A063-273B93AADC2C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DCE75-999C-453A-BA68-EF7DCB29E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F6583-0EE3-4E15-81B9-FECE2346F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17385-2BEA-4F22-BB57-256B8BE3E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47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5342-721B-44F7-ACC9-E5B0111253D9}" type="datetimeFigureOut">
              <a:rPr lang="is-IS" smtClean="0"/>
              <a:t>21.6.2018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7238-3460-46FC-82B7-EDA5DFB71E16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963335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5342-721B-44F7-ACC9-E5B0111253D9}" type="datetimeFigureOut">
              <a:rPr lang="is-IS" smtClean="0"/>
              <a:t>21.6.2018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7238-3460-46FC-82B7-EDA5DFB71E16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88522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5342-721B-44F7-ACC9-E5B0111253D9}" type="datetimeFigureOut">
              <a:rPr lang="is-IS" smtClean="0"/>
              <a:t>21.6.2018</a:t>
            </a:fld>
            <a:endParaRPr lang="is-I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7238-3460-46FC-82B7-EDA5DFB71E16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89588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5342-721B-44F7-ACC9-E5B0111253D9}" type="datetimeFigureOut">
              <a:rPr lang="is-IS" smtClean="0"/>
              <a:t>21.6.2018</a:t>
            </a:fld>
            <a:endParaRPr lang="is-I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7238-3460-46FC-82B7-EDA5DFB71E16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133184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5342-721B-44F7-ACC9-E5B0111253D9}" type="datetimeFigureOut">
              <a:rPr lang="is-IS" smtClean="0"/>
              <a:t>21.6.2018</a:t>
            </a:fld>
            <a:endParaRPr lang="is-I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7238-3460-46FC-82B7-EDA5DFB71E16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44713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5342-721B-44F7-ACC9-E5B0111253D9}" type="datetimeFigureOut">
              <a:rPr lang="is-IS" smtClean="0"/>
              <a:t>21.6.2018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7238-3460-46FC-82B7-EDA5DFB71E16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773950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5342-721B-44F7-ACC9-E5B0111253D9}" type="datetimeFigureOut">
              <a:rPr lang="is-IS" smtClean="0"/>
              <a:t>21.6.2018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7238-3460-46FC-82B7-EDA5DFB71E16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590001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55342-721B-44F7-ACC9-E5B0111253D9}" type="datetimeFigureOut">
              <a:rPr lang="is-IS" smtClean="0"/>
              <a:t>21.6.2018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87238-3460-46FC-82B7-EDA5DFB71E16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8549562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F87C54-F168-434C-B82E-D4595D093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CF272-A883-4E9B-B7A5-A98FEF8AC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27F6D-F6D3-490C-B550-AB91823F4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5A64A-6694-4D99-A063-273B93AADC2C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6915F-D759-4B2E-A1F9-D60F84FBC0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24C96-B8A5-4D80-B53D-90D7E1B587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17385-2BEA-4F22-BB57-256B8BE3E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57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nordur-my.sharepoint.com/:f:/g/personal/asgeir_nordur_onmicrosoft_com/Eig32lmqw1pGss2-UogYGNkBT9prEOQHkehSwrF5IHXUjg?e=lnn8fD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hyperlink" Target="https://is.linkedin.com/in/asgeirgun" TargetMode="External"/><Relationship Id="rId7" Type="http://schemas.openxmlformats.org/officeDocument/2006/relationships/image" Target="../media/image14.png"/><Relationship Id="rId2" Type="http://schemas.openxmlformats.org/officeDocument/2006/relationships/hyperlink" Target="mailto:agunnarsson@ossur.com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mt704103(v=sql.105).aspx" TargetMode="External"/><Relationship Id="rId2" Type="http://schemas.openxmlformats.org/officeDocument/2006/relationships/hyperlink" Target="https://docs.microsoft.com/en-us/sql/analysis-services/instances/use-dynamic-management-views-dmvs-to-monitor-analysis-services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purplefrogsystems.com/blog/2010/09/olap-cube-documentation-in-ssrs-part-1/" TargetMode="External"/><Relationship Id="rId4" Type="http://schemas.openxmlformats.org/officeDocument/2006/relationships/hyperlink" Target="https://gist.github.com/mlongoria/a9a0bff0f51a5e9c200b9c8b378d79d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8826966-DB4D-4ADB-B3FD-5B8C82532D72}"/>
              </a:ext>
            </a:extLst>
          </p:cNvPr>
          <p:cNvSpPr txBox="1">
            <a:spLocks/>
          </p:cNvSpPr>
          <p:nvPr/>
        </p:nvSpPr>
        <p:spPr>
          <a:xfrm>
            <a:off x="1916388" y="788744"/>
            <a:ext cx="7955531" cy="24763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5080" dirty="0"/>
              <a:t>SSAS DNA </a:t>
            </a:r>
            <a:br>
              <a:rPr lang="nl-BE" sz="5080" dirty="0"/>
            </a:br>
            <a:r>
              <a:rPr lang="nl-BE" sz="5080" dirty="0"/>
              <a:t>Automatic Documentation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99DC9A1-0D92-435C-91DA-64C32D514B5A}"/>
              </a:ext>
            </a:extLst>
          </p:cNvPr>
          <p:cNvSpPr txBox="1">
            <a:spLocks/>
          </p:cNvSpPr>
          <p:nvPr/>
        </p:nvSpPr>
        <p:spPr>
          <a:xfrm>
            <a:off x="2994393" y="4510062"/>
            <a:ext cx="6203213" cy="11424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s-I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sz="2800" dirty="0"/>
              <a:t>Ásgeir Gunnarsson</a:t>
            </a:r>
          </a:p>
        </p:txBody>
      </p:sp>
    </p:spTree>
    <p:extLst>
      <p:ext uri="{BB962C8B-B14F-4D97-AF65-F5344CB8AC3E}">
        <p14:creationId xmlns:p14="http://schemas.microsoft.com/office/powerpoint/2010/main" val="326179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DCAB6-E334-4297-B696-11823428F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Tabular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2AF5B-67FD-4BDD-A432-634440C43B4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64566" y="1825625"/>
            <a:ext cx="8222322" cy="4351338"/>
          </a:xfrm>
        </p:spPr>
        <p:txBody>
          <a:bodyPr/>
          <a:lstStyle/>
          <a:p>
            <a:pPr marL="0" indent="0">
              <a:buNone/>
            </a:pPr>
            <a:r>
              <a:rPr lang="is-IS" dirty="0"/>
              <a:t>Tabular – Compatability level 1200</a:t>
            </a:r>
          </a:p>
          <a:p>
            <a:pPr marL="0" indent="0">
              <a:buNone/>
            </a:pPr>
            <a:r>
              <a:rPr lang="is-IS" dirty="0"/>
              <a:t>TMSCHEMA instead of MDSCHEMA</a:t>
            </a:r>
          </a:p>
        </p:txBody>
      </p:sp>
    </p:spTree>
    <p:extLst>
      <p:ext uri="{BB962C8B-B14F-4D97-AF65-F5344CB8AC3E}">
        <p14:creationId xmlns:p14="http://schemas.microsoft.com/office/powerpoint/2010/main" val="3300773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9AD3A8-25D4-417D-A84F-F1094DA93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967162" y="3197645"/>
            <a:ext cx="4257675" cy="147478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s-IS" sz="72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59972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CD4B7-399E-4A14-8AA5-818B6300A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6874F-D1B5-4C4D-BD90-51457A4B353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61049" y="1825625"/>
            <a:ext cx="8333776" cy="4351338"/>
          </a:xfrm>
        </p:spPr>
        <p:txBody>
          <a:bodyPr/>
          <a:lstStyle/>
          <a:p>
            <a:pPr marL="0" indent="0">
              <a:buNone/>
            </a:pPr>
            <a:r>
              <a:rPr lang="is-IS" dirty="0"/>
              <a:t>Technical documentation</a:t>
            </a:r>
          </a:p>
          <a:p>
            <a:pPr marL="0" indent="0">
              <a:buNone/>
            </a:pPr>
            <a:r>
              <a:rPr lang="is-IS" dirty="0"/>
              <a:t>Bus matrix</a:t>
            </a:r>
          </a:p>
          <a:p>
            <a:pPr marL="0" indent="0">
              <a:buNone/>
            </a:pPr>
            <a:r>
              <a:rPr lang="is-IS" dirty="0"/>
              <a:t>Attribute definitions</a:t>
            </a:r>
          </a:p>
          <a:p>
            <a:pPr marL="0" indent="0">
              <a:buNone/>
            </a:pPr>
            <a:r>
              <a:rPr lang="is-IS" dirty="0"/>
              <a:t>Measure expressions</a:t>
            </a:r>
          </a:p>
          <a:p>
            <a:pPr marL="0" indent="0">
              <a:buNone/>
            </a:pPr>
            <a:r>
              <a:rPr lang="is-IS" dirty="0"/>
              <a:t>End user documentation</a:t>
            </a:r>
          </a:p>
          <a:p>
            <a:endParaRPr lang="is-IS" dirty="0"/>
          </a:p>
          <a:p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1075204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74555-0776-461B-9BD9-09FAF43AC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E4C86-F4F4-4413-94EE-3CB5048C048D}"/>
              </a:ext>
            </a:extLst>
          </p:cNvPr>
          <p:cNvSpPr txBox="1">
            <a:spLocks/>
          </p:cNvSpPr>
          <p:nvPr/>
        </p:nvSpPr>
        <p:spPr>
          <a:xfrm>
            <a:off x="812502" y="1825649"/>
            <a:ext cx="9704378" cy="4351272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1"/>
              </a:buClr>
              <a:buFont typeface="Coo Hew" pitchFamily="2" charset="0"/>
              <a:buChar char="×"/>
              <a:defRPr sz="2400" kern="1200">
                <a:solidFill>
                  <a:schemeClr val="tx1"/>
                </a:solidFill>
                <a:latin typeface="Work Sans" panose="00000500000000000000" pitchFamily="2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Work Sans" panose="00000500000000000000" pitchFamily="2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Work Sans" panose="00000500000000000000" pitchFamily="2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Work Sans" panose="00000500000000000000" pitchFamily="2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Work Sans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s-IS" sz="3810" dirty="0">
                <a:solidFill>
                  <a:schemeClr val="tx2"/>
                </a:solidFill>
                <a:latin typeface="+mn-lt"/>
              </a:rPr>
              <a:t>Historical data</a:t>
            </a:r>
          </a:p>
          <a:p>
            <a:r>
              <a:rPr lang="is-IS" sz="3810" dirty="0">
                <a:solidFill>
                  <a:schemeClr val="tx2"/>
                </a:solidFill>
                <a:latin typeface="+mn-lt"/>
              </a:rPr>
              <a:t>More information in such as roles and performance data</a:t>
            </a:r>
          </a:p>
          <a:p>
            <a:r>
              <a:rPr lang="is-IS" sz="3810" dirty="0">
                <a:solidFill>
                  <a:schemeClr val="tx2"/>
                </a:solidFill>
                <a:latin typeface="+mn-lt"/>
              </a:rPr>
              <a:t>Mastering measures and dimensions – Golden record</a:t>
            </a:r>
          </a:p>
        </p:txBody>
      </p:sp>
    </p:spTree>
    <p:extLst>
      <p:ext uri="{BB962C8B-B14F-4D97-AF65-F5344CB8AC3E}">
        <p14:creationId xmlns:p14="http://schemas.microsoft.com/office/powerpoint/2010/main" val="3883799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2A3984-0603-46AB-8DD3-2F1614BD1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48025" y="3057525"/>
            <a:ext cx="5695950" cy="18240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s-IS" sz="72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442265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Session material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1825625"/>
            <a:ext cx="9347200" cy="4351338"/>
          </a:xfrm>
        </p:spPr>
        <p:txBody>
          <a:bodyPr/>
          <a:lstStyle/>
          <a:p>
            <a:r>
              <a:rPr lang="is-IS" sz="2400" dirty="0"/>
              <a:t>To download the PBIX, Visual Studio project and reports please visit the below link</a:t>
            </a:r>
          </a:p>
          <a:p>
            <a:endParaRPr lang="is-IS" sz="2400" dirty="0"/>
          </a:p>
          <a:p>
            <a:r>
              <a:rPr lang="en-US" sz="2400" dirty="0">
                <a:hlinkClick r:id="rId2"/>
              </a:rPr>
              <a:t>Slides, PBIX, Visual Studio Project and Reports</a:t>
            </a:r>
            <a:endParaRPr lang="is-IS" sz="2400" dirty="0"/>
          </a:p>
          <a:p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2719144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F92762-AFDF-418D-989D-EA73BB65D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81" y="5422116"/>
            <a:ext cx="2819400" cy="1000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57CA5F-BA09-4F64-854F-E6E3753E3C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787" y="4151207"/>
            <a:ext cx="4066387" cy="6777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BAC502-F43D-40F8-8194-E45B9EB122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76" y="2345970"/>
            <a:ext cx="3046780" cy="7577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7A65B7-701B-4A08-BB0B-8A202E0CEA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084" y="5608014"/>
            <a:ext cx="3566398" cy="6259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F9A1AE-3022-4E21-9234-079AD3D0DC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369" y="3543274"/>
            <a:ext cx="3463724" cy="8303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4A3AA57-A85A-49FD-B87F-63E28453E7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142" y="2310494"/>
            <a:ext cx="2857500" cy="8286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24E6161-1F7D-4A49-ACE3-218C3C92BE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40" y="3624221"/>
            <a:ext cx="3001149" cy="83031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6041732-5FF7-44B2-A2D6-FFB008F5787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108" y="330722"/>
            <a:ext cx="3310472" cy="169834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B65F2E2-C5C5-4287-9F44-4ADC81FE6AB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120" y="5422116"/>
            <a:ext cx="2221759" cy="116148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97C6743-618A-4E22-BF33-BF0B1CE0BD1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435" y="1721937"/>
            <a:ext cx="3457093" cy="215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055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dirty="0"/>
              <a:t>Agenda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FCAAA-EE70-44A6-B7E3-9EAD129A7D9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59457" y="1825625"/>
            <a:ext cx="8135368" cy="4351338"/>
          </a:xfrm>
        </p:spPr>
        <p:txBody>
          <a:bodyPr/>
          <a:lstStyle/>
          <a:p>
            <a:endParaRPr lang="is-IS" dirty="0"/>
          </a:p>
          <a:p>
            <a:pPr marL="0" indent="0">
              <a:buNone/>
            </a:pPr>
            <a:r>
              <a:rPr lang="is-IS" dirty="0"/>
              <a:t>Who am I</a:t>
            </a:r>
          </a:p>
          <a:p>
            <a:pPr marL="0" indent="0">
              <a:buNone/>
            </a:pPr>
            <a:r>
              <a:rPr lang="is-IS" dirty="0"/>
              <a:t>Why this topic</a:t>
            </a:r>
          </a:p>
          <a:p>
            <a:pPr marL="0" indent="0">
              <a:buNone/>
            </a:pPr>
            <a:r>
              <a:rPr lang="is-IS" dirty="0"/>
              <a:t>The Data</a:t>
            </a:r>
          </a:p>
          <a:p>
            <a:pPr marL="0" indent="0">
              <a:buNone/>
            </a:pPr>
            <a:r>
              <a:rPr lang="is-IS" dirty="0"/>
              <a:t>Demo</a:t>
            </a:r>
          </a:p>
          <a:p>
            <a:pPr marL="0" indent="0">
              <a:buNone/>
            </a:pPr>
            <a:r>
              <a:rPr lang="is-IS" dirty="0"/>
              <a:t>Next steps</a:t>
            </a:r>
          </a:p>
          <a:p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1563076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Who am I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type="body" sz="quarter" idx="4294967295"/>
          </p:nvPr>
        </p:nvSpPr>
        <p:spPr>
          <a:xfrm>
            <a:off x="1500996" y="2592388"/>
            <a:ext cx="7233429" cy="3681412"/>
          </a:xfrm>
        </p:spPr>
        <p:txBody>
          <a:bodyPr>
            <a:normAutofit fontScale="85000" lnSpcReduction="20000"/>
          </a:bodyPr>
          <a:lstStyle/>
          <a:p>
            <a:pPr marL="114206" indent="0">
              <a:lnSpc>
                <a:spcPct val="150000"/>
              </a:lnSpc>
              <a:buSzPct val="100000"/>
              <a:buNone/>
            </a:pPr>
            <a:r>
              <a:rPr lang="en-US" dirty="0"/>
              <a:t>Data Platform MVP</a:t>
            </a:r>
          </a:p>
          <a:p>
            <a:pPr marL="114206" indent="0">
              <a:lnSpc>
                <a:spcPct val="150000"/>
              </a:lnSpc>
              <a:buSzPct val="100000"/>
              <a:buNone/>
            </a:pPr>
            <a:r>
              <a:rPr lang="en-US" dirty="0"/>
              <a:t>BI developer for </a:t>
            </a:r>
            <a:r>
              <a:rPr lang="en-US" dirty="0" err="1"/>
              <a:t>Össur</a:t>
            </a:r>
            <a:endParaRPr lang="en-US" dirty="0"/>
          </a:p>
          <a:p>
            <a:pPr marL="114206" indent="0">
              <a:lnSpc>
                <a:spcPct val="150000"/>
              </a:lnSpc>
              <a:buSzPct val="100000"/>
              <a:buNone/>
            </a:pPr>
            <a:r>
              <a:rPr lang="en-US" dirty="0"/>
              <a:t>In BI since 2007</a:t>
            </a:r>
          </a:p>
          <a:p>
            <a:pPr marL="114206" indent="0">
              <a:lnSpc>
                <a:spcPct val="150000"/>
              </a:lnSpc>
              <a:buSzPct val="100000"/>
              <a:buNone/>
            </a:pPr>
            <a:r>
              <a:rPr lang="en-US" dirty="0"/>
              <a:t>Group leader of the PASS Icelandic Group</a:t>
            </a:r>
            <a:endParaRPr lang="en-US" sz="1333" i="1" dirty="0">
              <a:solidFill>
                <a:srgbClr val="0065A2"/>
              </a:solidFill>
            </a:endParaRPr>
          </a:p>
          <a:p>
            <a:pPr marL="114287" lvl="1" indent="0">
              <a:lnSpc>
                <a:spcPct val="150000"/>
              </a:lnSpc>
              <a:buSzPct val="250000"/>
              <a:buNone/>
            </a:pPr>
            <a:r>
              <a:rPr lang="en-US" sz="1867" i="1" dirty="0">
                <a:solidFill>
                  <a:srgbClr val="0065A2"/>
                </a:solidFill>
                <a:hlinkClick r:id="rId2"/>
              </a:rPr>
              <a:t>agunnarsson@ossur.com</a:t>
            </a:r>
            <a:endParaRPr lang="en-US" sz="1867" i="1" dirty="0">
              <a:solidFill>
                <a:srgbClr val="0065A2"/>
              </a:solidFill>
            </a:endParaRPr>
          </a:p>
          <a:p>
            <a:pPr marL="114287" lvl="1" indent="0">
              <a:lnSpc>
                <a:spcPct val="150000"/>
              </a:lnSpc>
              <a:buSzPct val="250000"/>
              <a:buNone/>
            </a:pPr>
            <a:r>
              <a:rPr lang="en-US" sz="1867" i="1" dirty="0">
                <a:solidFill>
                  <a:srgbClr val="0065A2"/>
                </a:solidFill>
              </a:rPr>
              <a:t>@</a:t>
            </a:r>
            <a:r>
              <a:rPr lang="en-US" sz="1867" i="1" dirty="0" err="1">
                <a:solidFill>
                  <a:srgbClr val="0065A2"/>
                </a:solidFill>
              </a:rPr>
              <a:t>bidgeir</a:t>
            </a:r>
            <a:endParaRPr lang="en-US" sz="1867" i="1" dirty="0">
              <a:solidFill>
                <a:srgbClr val="0065A2"/>
              </a:solidFill>
            </a:endParaRPr>
          </a:p>
          <a:p>
            <a:pPr marL="114287" lvl="1" indent="0">
              <a:lnSpc>
                <a:spcPct val="150000"/>
              </a:lnSpc>
              <a:buSzPct val="250000"/>
              <a:buNone/>
            </a:pPr>
            <a:r>
              <a:rPr lang="en-US" sz="1867" dirty="0">
                <a:hlinkClick r:id="rId3"/>
              </a:rPr>
              <a:t> https://is.linkedin.com/in/asgeirgun</a:t>
            </a:r>
            <a:endParaRPr lang="en-US" sz="1867" dirty="0"/>
          </a:p>
          <a:p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11214" y="1825625"/>
            <a:ext cx="8366185" cy="6794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Ásgeir Gunnarsson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358" y="1321848"/>
            <a:ext cx="2168175" cy="38505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387" y="2734386"/>
            <a:ext cx="2967593" cy="16692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51" y="5765093"/>
            <a:ext cx="382725" cy="382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086" y="5398996"/>
            <a:ext cx="342910" cy="2787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C2F9AB-07B3-43A0-BCA1-AA3E5C82D2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406" y="5503884"/>
            <a:ext cx="4201552" cy="105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005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2D773F-8974-45CF-B51F-978CCD201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Why this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CA3F7-436B-4BF7-B979-384EB873995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50830" y="1825625"/>
            <a:ext cx="8175745" cy="4351338"/>
          </a:xfrm>
        </p:spPr>
        <p:txBody>
          <a:bodyPr/>
          <a:lstStyle/>
          <a:p>
            <a:pPr marL="0" indent="0">
              <a:buNone/>
            </a:pPr>
            <a:r>
              <a:rPr lang="is-IS" dirty="0"/>
              <a:t>Difficult to get up to date overview</a:t>
            </a:r>
          </a:p>
          <a:p>
            <a:pPr marL="0" indent="0">
              <a:buNone/>
            </a:pPr>
            <a:r>
              <a:rPr lang="is-IS" dirty="0"/>
              <a:t>Mutildimensional and Tabular</a:t>
            </a:r>
          </a:p>
          <a:p>
            <a:pPr marL="0" indent="0">
              <a:buNone/>
            </a:pPr>
            <a:r>
              <a:rPr lang="is-IS" dirty="0"/>
              <a:t>Specific need to align dimensions</a:t>
            </a:r>
          </a:p>
        </p:txBody>
      </p:sp>
    </p:spTree>
    <p:extLst>
      <p:ext uri="{BB962C8B-B14F-4D97-AF65-F5344CB8AC3E}">
        <p14:creationId xmlns:p14="http://schemas.microsoft.com/office/powerpoint/2010/main" val="4145870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0B196D-CC4C-43DA-83F9-945FDC5EA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The Data – The DNA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72B37-63CB-4E65-A4B4-B6C49BC7329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397478" y="1825625"/>
            <a:ext cx="7949721" cy="4351338"/>
          </a:xfrm>
        </p:spPr>
        <p:txBody>
          <a:bodyPr/>
          <a:lstStyle/>
          <a:p>
            <a:pPr marL="0" indent="0">
              <a:buNone/>
            </a:pPr>
            <a:r>
              <a:rPr lang="is-IS" dirty="0"/>
              <a:t>SSAS Dynamic Management Views (DMV)</a:t>
            </a:r>
          </a:p>
          <a:p>
            <a:pPr marL="0" indent="0">
              <a:buNone/>
            </a:pPr>
            <a:r>
              <a:rPr lang="is-IS" dirty="0"/>
              <a:t>Information about structures</a:t>
            </a:r>
          </a:p>
          <a:p>
            <a:pPr marL="0" indent="0">
              <a:buNone/>
            </a:pPr>
            <a:r>
              <a:rPr lang="is-IS" dirty="0"/>
              <a:t>Server and performance information</a:t>
            </a:r>
          </a:p>
          <a:p>
            <a:pPr marL="0" indent="0">
              <a:buNone/>
            </a:pPr>
            <a:r>
              <a:rPr lang="is-IS" dirty="0"/>
              <a:t>Works on both Multidimensional and Tabular</a:t>
            </a:r>
          </a:p>
        </p:txBody>
      </p:sp>
    </p:spTree>
    <p:extLst>
      <p:ext uri="{BB962C8B-B14F-4D97-AF65-F5344CB8AC3E}">
        <p14:creationId xmlns:p14="http://schemas.microsoft.com/office/powerpoint/2010/main" val="478382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F4269-11A5-4187-8F68-9FE8C3987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Syntax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A834D3-A470-4353-AA1C-4180D2B914FA}"/>
              </a:ext>
            </a:extLst>
          </p:cNvPr>
          <p:cNvSpPr txBox="1">
            <a:spLocks/>
          </p:cNvSpPr>
          <p:nvPr/>
        </p:nvSpPr>
        <p:spPr>
          <a:xfrm>
            <a:off x="1168918" y="1759237"/>
            <a:ext cx="5443706" cy="3844964"/>
          </a:xfrm>
          <a:prstGeom prst="rect">
            <a:avLst/>
          </a:prstGeom>
        </p:spPr>
        <p:txBody>
          <a:bodyPr vert="horz" lIns="121918" tIns="60960" rIns="121918" bIns="6096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SELECT [DISTINCT] [TOP &lt;n&gt;] &lt;select list&gt; </a:t>
            </a:r>
          </a:p>
          <a:p>
            <a:pPr marL="0" indent="0">
              <a:buNone/>
            </a:pPr>
            <a:r>
              <a:rPr lang="en-US" sz="2400" dirty="0"/>
              <a:t>FROM $System.&lt;</a:t>
            </a:r>
            <a:r>
              <a:rPr lang="en-US" sz="2400" dirty="0" err="1"/>
              <a:t>schemaRowset</a:t>
            </a:r>
            <a:r>
              <a:rPr lang="en-US" sz="2400" dirty="0"/>
              <a:t>&gt; </a:t>
            </a:r>
          </a:p>
          <a:p>
            <a:pPr marL="0" indent="0">
              <a:buNone/>
            </a:pPr>
            <a:r>
              <a:rPr lang="en-US" sz="2400" dirty="0"/>
              <a:t>[WHERE &lt;condition expression&gt;] </a:t>
            </a:r>
          </a:p>
          <a:p>
            <a:pPr marL="0" indent="0">
              <a:buNone/>
            </a:pPr>
            <a:r>
              <a:rPr lang="en-US" sz="2400" dirty="0"/>
              <a:t>[ORDER BY &lt;expression&gt;[DESC|ASC]]</a:t>
            </a:r>
            <a:endParaRPr lang="is-IS" sz="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8EB232-0AEF-4BA5-B53B-5F0E47477E2E}"/>
              </a:ext>
            </a:extLst>
          </p:cNvPr>
          <p:cNvSpPr/>
          <p:nvPr/>
        </p:nvSpPr>
        <p:spPr>
          <a:xfrm>
            <a:off x="6769202" y="1841788"/>
            <a:ext cx="542270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dirty="0">
                <a:latin typeface="Consolas" panose="020B0609020204030204" pitchFamily="49" charset="0"/>
              </a:rPr>
              <a:t>SELECT [CATALOG_NAME] ,</a:t>
            </a:r>
          </a:p>
          <a:p>
            <a:r>
              <a:rPr lang="is-IS" dirty="0">
                <a:latin typeface="Consolas" panose="020B0609020204030204" pitchFamily="49" charset="0"/>
              </a:rPr>
              <a:t>      	[CUBE_NAME] ,</a:t>
            </a:r>
          </a:p>
          <a:p>
            <a:r>
              <a:rPr lang="is-IS" dirty="0">
                <a:latin typeface="Consolas" panose="020B0609020204030204" pitchFamily="49" charset="0"/>
              </a:rPr>
              <a:t>       [MEASUREGROUP_NAME] ,</a:t>
            </a:r>
          </a:p>
          <a:p>
            <a:r>
              <a:rPr lang="is-IS" dirty="0">
                <a:latin typeface="Consolas" panose="020B0609020204030204" pitchFamily="49" charset="0"/>
              </a:rPr>
              <a:t>       [MEASURE_DISPLAY_FOLDER] ,</a:t>
            </a:r>
          </a:p>
          <a:p>
            <a:r>
              <a:rPr lang="is-IS" dirty="0">
                <a:latin typeface="Consolas" panose="020B0609020204030204" pitchFamily="49" charset="0"/>
              </a:rPr>
              <a:t>       [MEASURE_CAPTION] ,</a:t>
            </a:r>
          </a:p>
          <a:p>
            <a:r>
              <a:rPr lang="is-IS" dirty="0">
                <a:latin typeface="Consolas" panose="020B0609020204030204" pitchFamily="49" charset="0"/>
              </a:rPr>
              <a:t>       [MEASURE_IS_VISIBLE] ,</a:t>
            </a:r>
          </a:p>
          <a:p>
            <a:r>
              <a:rPr lang="is-IS" dirty="0">
                <a:latin typeface="Consolas" panose="020B0609020204030204" pitchFamily="49" charset="0"/>
              </a:rPr>
              <a:t>       [EXPRESSION],</a:t>
            </a:r>
          </a:p>
          <a:p>
            <a:r>
              <a:rPr lang="is-IS" dirty="0">
                <a:latin typeface="Consolas" panose="020B0609020204030204" pitchFamily="49" charset="0"/>
              </a:rPr>
              <a:t>       [DEFAULT_FORMAT_STRING] ,</a:t>
            </a:r>
          </a:p>
          <a:p>
            <a:r>
              <a:rPr lang="is-IS" dirty="0">
                <a:latin typeface="Consolas" panose="020B0609020204030204" pitchFamily="49" charset="0"/>
              </a:rPr>
              <a:t>       [MEASURE_AGGREGATOR]</a:t>
            </a:r>
          </a:p>
          <a:p>
            <a:r>
              <a:rPr lang="is-IS" dirty="0">
                <a:solidFill>
                  <a:srgbClr val="FFFF00"/>
                </a:solidFill>
                <a:latin typeface="Consolas" panose="020B0609020204030204" pitchFamily="49" charset="0"/>
              </a:rPr>
              <a:t>FROM</a:t>
            </a:r>
            <a:r>
              <a:rPr lang="is-IS" dirty="0">
                <a:latin typeface="Consolas" panose="020B0609020204030204" pitchFamily="49" charset="0"/>
              </a:rPr>
              <a:t>   $SYSTEM.MDSCHEMA_MEASURES</a:t>
            </a:r>
          </a:p>
          <a:p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WHERE   CUBE_NAME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'Global Ledger Entry'</a:t>
            </a:r>
          </a:p>
          <a:p>
            <a:r>
              <a:rPr lang="is-IS" dirty="0">
                <a:solidFill>
                  <a:srgbClr val="FFFF00"/>
                </a:solidFill>
                <a:latin typeface="Consolas" panose="020B0609020204030204" pitchFamily="49" charset="0"/>
              </a:rPr>
              <a:t>ORDER BY </a:t>
            </a:r>
            <a:r>
              <a:rPr lang="is-IS" dirty="0">
                <a:latin typeface="Consolas" panose="020B0609020204030204" pitchFamily="49" charset="0"/>
              </a:rPr>
              <a:t>[MEASURE_CAPTION]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1806614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AFC8E-0410-4370-A345-03146F6A6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Drawback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46533-B5D1-4BFB-9A73-77526BDFB24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423358" y="1825625"/>
            <a:ext cx="8034967" cy="39798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Joins</a:t>
            </a:r>
          </a:p>
          <a:p>
            <a:pPr marL="0" indent="0">
              <a:buNone/>
            </a:pPr>
            <a:r>
              <a:rPr lang="en-US" dirty="0"/>
              <a:t>Group By</a:t>
            </a:r>
          </a:p>
          <a:p>
            <a:pPr marL="0" indent="0">
              <a:buNone/>
            </a:pPr>
            <a:r>
              <a:rPr lang="en-US" dirty="0"/>
              <a:t>Like</a:t>
            </a:r>
          </a:p>
          <a:p>
            <a:pPr marL="0" indent="0">
              <a:buNone/>
            </a:pPr>
            <a:r>
              <a:rPr lang="en-US" dirty="0"/>
              <a:t>Cast / Convert</a:t>
            </a:r>
          </a:p>
          <a:p>
            <a:pPr marL="0" indent="0">
              <a:buNone/>
            </a:pPr>
            <a:r>
              <a:rPr lang="en-US" dirty="0"/>
              <a:t>Multiple Order By</a:t>
            </a:r>
          </a:p>
          <a:p>
            <a:pPr marL="0" indent="0">
              <a:buNone/>
            </a:pPr>
            <a:r>
              <a:rPr lang="is-IS" dirty="0"/>
              <a:t>Cannot use all columns in the WHERE clause</a:t>
            </a:r>
          </a:p>
          <a:p>
            <a:pPr marL="0" indent="0">
              <a:buNone/>
            </a:pPr>
            <a:r>
              <a:rPr lang="is-IS" dirty="0"/>
              <a:t>Not all columns are relevant for all versions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B4721B-5DD7-4F74-9F62-5A16825ED88E}"/>
              </a:ext>
            </a:extLst>
          </p:cNvPr>
          <p:cNvSpPr/>
          <p:nvPr/>
        </p:nvSpPr>
        <p:spPr>
          <a:xfrm>
            <a:off x="5905313" y="1446747"/>
            <a:ext cx="6095907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FFFF00"/>
                </a:solidFill>
                <a:latin typeface="Consolas" panose="020B0609020204030204" pitchFamily="49" charset="0"/>
              </a:rPr>
              <a:t>SELECT</a:t>
            </a:r>
            <a:r>
              <a:rPr lang="en-GB" dirty="0">
                <a:latin typeface="Consolas" panose="020B0609020204030204" pitchFamily="49" charset="0"/>
              </a:rPr>
              <a:t> c.[CUBE_NAME], d.[DIMENSION_UNIQUE_NAME]</a:t>
            </a:r>
          </a:p>
          <a:p>
            <a:r>
              <a:rPr lang="en-GB" dirty="0">
                <a:solidFill>
                  <a:srgbClr val="FFFF00"/>
                </a:solidFill>
                <a:latin typeface="Consolas" panose="020B0609020204030204" pitchFamily="49" charset="0"/>
              </a:rPr>
              <a:t>FROM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</a:rPr>
              <a:t>$</a:t>
            </a:r>
            <a:r>
              <a:rPr lang="en-GB" dirty="0" err="1">
                <a:latin typeface="Consolas" panose="020B0609020204030204" pitchFamily="49" charset="0"/>
              </a:rPr>
              <a:t>system.MDSchema_Cubes</a:t>
            </a:r>
            <a:r>
              <a:rPr lang="en-GB" dirty="0">
                <a:latin typeface="Consolas" panose="020B0609020204030204" pitchFamily="49" charset="0"/>
              </a:rPr>
              <a:t>  c</a:t>
            </a:r>
          </a:p>
          <a:p>
            <a:r>
              <a:rPr lang="en-GB" dirty="0">
                <a:solidFill>
                  <a:srgbClr val="FFFF00"/>
                </a:solidFill>
                <a:latin typeface="Consolas" panose="020B0609020204030204" pitchFamily="49" charset="0"/>
              </a:rPr>
              <a:t>Join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</a:rPr>
              <a:t>$</a:t>
            </a:r>
            <a:r>
              <a:rPr lang="en-GB" dirty="0" err="1">
                <a:latin typeface="Consolas" panose="020B0609020204030204" pitchFamily="49" charset="0"/>
              </a:rPr>
              <a:t>system.MDSchema_Dimensions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d </a:t>
            </a:r>
            <a:r>
              <a:rPr lang="en-GB" dirty="0">
                <a:solidFill>
                  <a:srgbClr val="FFFF00"/>
                </a:solidFill>
                <a:latin typeface="Consolas" panose="020B0609020204030204" pitchFamily="49" charset="0"/>
              </a:rPr>
              <a:t>on</a:t>
            </a:r>
            <a:r>
              <a:rPr lang="en-GB" dirty="0">
                <a:latin typeface="Consolas" panose="020B0609020204030204" pitchFamily="49" charset="0"/>
              </a:rPr>
              <a:t> c.[CATALOG_NAME] = d.[CATALOG_NAME] </a:t>
            </a:r>
            <a:r>
              <a:rPr lang="en-GB" dirty="0">
                <a:solidFill>
                  <a:srgbClr val="FFFF00"/>
                </a:solidFill>
                <a:latin typeface="Consolas" panose="020B0609020204030204" pitchFamily="49" charset="0"/>
              </a:rPr>
              <a:t>and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</a:rPr>
              <a:t>c.[CUBE_UNIQUE_NAME] = d.[CUBE_UNIQUE_NAME]</a:t>
            </a:r>
          </a:p>
          <a:p>
            <a:r>
              <a:rPr lang="en-GB" dirty="0">
                <a:solidFill>
                  <a:srgbClr val="FFFF00"/>
                </a:solidFill>
                <a:latin typeface="Consolas" panose="020B0609020204030204" pitchFamily="49" charset="0"/>
              </a:rPr>
              <a:t>WHERE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</a:rPr>
              <a:t>CUBE_SOURCE=</a:t>
            </a:r>
            <a:r>
              <a:rPr lang="en-GB" dirty="0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en-GB" dirty="0">
                <a:latin typeface="Consolas" panose="020B0609020204030204" pitchFamily="49" charset="0"/>
              </a:rPr>
              <a:t> AND c.[CUBE_NAME] LIKE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FFC000"/>
                </a:solidFill>
                <a:latin typeface="Consolas" panose="020B0609020204030204" pitchFamily="49" charset="0"/>
              </a:rPr>
              <a:t>%Sales%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  <a:endParaRPr lang="en-GB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766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6848E-C61E-49F4-86A3-379CB93FE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Official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474EC-A5F9-4E75-911A-5DB00B4D314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397479" y="1825625"/>
            <a:ext cx="7965596" cy="4351338"/>
          </a:xfrm>
        </p:spPr>
        <p:txBody>
          <a:bodyPr/>
          <a:lstStyle/>
          <a:p>
            <a:pPr marL="0" indent="0">
              <a:buNone/>
            </a:pPr>
            <a:r>
              <a:rPr lang="is-IS" dirty="0"/>
              <a:t>SSAS DMV Documentation - </a:t>
            </a:r>
            <a:r>
              <a:rPr lang="is-IS" dirty="0">
                <a:hlinkClick r:id="rId2"/>
              </a:rPr>
              <a:t>link</a:t>
            </a:r>
            <a:r>
              <a:rPr lang="is-IS" dirty="0"/>
              <a:t> </a:t>
            </a:r>
          </a:p>
          <a:p>
            <a:pPr marL="0" indent="0">
              <a:buNone/>
            </a:pPr>
            <a:r>
              <a:rPr lang="is-IS" dirty="0"/>
              <a:t>SSAS Tabular compatability level 1200 – </a:t>
            </a:r>
            <a:r>
              <a:rPr lang="is-IS" dirty="0">
                <a:hlinkClick r:id="rId3"/>
              </a:rPr>
              <a:t>link</a:t>
            </a:r>
            <a:r>
              <a:rPr lang="is-IS" dirty="0"/>
              <a:t> </a:t>
            </a:r>
            <a:r>
              <a:rPr lang="is-IS" dirty="0">
                <a:hlinkClick r:id="rId4"/>
              </a:rPr>
              <a:t>Github</a:t>
            </a:r>
            <a:endParaRPr lang="is-IS" dirty="0"/>
          </a:p>
          <a:p>
            <a:pPr marL="0" indent="0">
              <a:buNone/>
            </a:pPr>
            <a:r>
              <a:rPr lang="is-IS" dirty="0"/>
              <a:t>Purple Frogs </a:t>
            </a:r>
            <a:r>
              <a:rPr lang="is-IS" dirty="0">
                <a:hlinkClick r:id="rId5"/>
              </a:rPr>
              <a:t>blog</a:t>
            </a:r>
            <a:endParaRPr lang="is-IS" dirty="0"/>
          </a:p>
          <a:p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171050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3846</TotalTime>
  <Words>343</Words>
  <Application>Microsoft Office PowerPoint</Application>
  <PresentationFormat>Widescreen</PresentationFormat>
  <Paragraphs>79</Paragraphs>
  <Slides>15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Coo Hew</vt:lpstr>
      <vt:lpstr>Office Theme</vt:lpstr>
      <vt:lpstr>1_Office Theme</vt:lpstr>
      <vt:lpstr>PowerPoint Presentation</vt:lpstr>
      <vt:lpstr>PowerPoint Presentation</vt:lpstr>
      <vt:lpstr>Agenda</vt:lpstr>
      <vt:lpstr>Who am I</vt:lpstr>
      <vt:lpstr>Why this topic</vt:lpstr>
      <vt:lpstr>The Data – The DNA</vt:lpstr>
      <vt:lpstr>Syntax</vt:lpstr>
      <vt:lpstr>Drawback</vt:lpstr>
      <vt:lpstr>Official documentation</vt:lpstr>
      <vt:lpstr>Tabular</vt:lpstr>
      <vt:lpstr>PowerPoint Presentation</vt:lpstr>
      <vt:lpstr>Use cases</vt:lpstr>
      <vt:lpstr>Next Steps</vt:lpstr>
      <vt:lpstr>PowerPoint Presentation</vt:lpstr>
      <vt:lpstr>Session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Ásgeir Gunnarsson</dc:creator>
  <cp:lastModifiedBy>Ásgeir Gunnarsson</cp:lastModifiedBy>
  <cp:revision>7</cp:revision>
  <dcterms:created xsi:type="dcterms:W3CDTF">2018-06-21T09:23:57Z</dcterms:created>
  <dcterms:modified xsi:type="dcterms:W3CDTF">2018-06-24T13:04:41Z</dcterms:modified>
</cp:coreProperties>
</file>