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318" r:id="rId3"/>
    <p:sldId id="319" r:id="rId4"/>
    <p:sldId id="322" r:id="rId5"/>
    <p:sldId id="321" r:id="rId6"/>
    <p:sldId id="323" r:id="rId7"/>
    <p:sldId id="259" r:id="rId8"/>
    <p:sldId id="269" r:id="rId9"/>
    <p:sldId id="270" r:id="rId10"/>
    <p:sldId id="271" r:id="rId11"/>
    <p:sldId id="272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303" r:id="rId23"/>
    <p:sldId id="304" r:id="rId24"/>
    <p:sldId id="305" r:id="rId25"/>
    <p:sldId id="308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300" r:id="rId38"/>
    <p:sldId id="298" r:id="rId39"/>
    <p:sldId id="299" r:id="rId40"/>
    <p:sldId id="301" r:id="rId41"/>
    <p:sldId id="309" r:id="rId42"/>
    <p:sldId id="310" r:id="rId43"/>
    <p:sldId id="312" r:id="rId44"/>
    <p:sldId id="313" r:id="rId45"/>
    <p:sldId id="315" r:id="rId46"/>
    <p:sldId id="314" r:id="rId47"/>
    <p:sldId id="316" r:id="rId48"/>
    <p:sldId id="317" r:id="rId49"/>
    <p:sldId id="266" r:id="rId50"/>
    <p:sldId id="324" r:id="rId51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12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AEB2C-B942-414A-A1EF-18BE921257E1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ADDC6-0C71-4247-9103-1C8882F472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76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00" y="285750"/>
            <a:ext cx="7602266" cy="50005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00" y="1692001"/>
            <a:ext cx="7602266" cy="2873480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>
          <a:xfrm>
            <a:off x="284400" y="785804"/>
            <a:ext cx="6786580" cy="357187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85787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00" y="285750"/>
            <a:ext cx="7602266" cy="50005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00" y="1692001"/>
            <a:ext cx="7602266" cy="2873480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>
          <a:xfrm>
            <a:off x="284400" y="785804"/>
            <a:ext cx="6786580" cy="357187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50007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90309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marskog.se/dyn-search.html" TargetMode="External"/><Relationship Id="rId2" Type="http://schemas.openxmlformats.org/officeDocument/2006/relationships/hyperlink" Target="http://www.sommarskog.se/dynamic_sql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uralsight.com/courses/relational-database-design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56363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GB" dirty="0"/>
              <a:t>Improve your SQL Server Performance in 7 Simple Steps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Common performance blockers in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SQL Server, and how to avoid them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2339752" y="450667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Hugo Kornelis</a:t>
            </a:r>
          </a:p>
          <a:p>
            <a:pPr algn="ctr"/>
            <a:r>
              <a:rPr lang="en-US" sz="1600" dirty="0"/>
              <a:t>SQLServerFast.com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53557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cursors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10</a:t>
            </a:fld>
            <a:endParaRPr lang="nl-NL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r>
              <a:rPr lang="en-US" sz="9600" b="1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8916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Use indexes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44815"/>
            <a:ext cx="3036224" cy="3859184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17" y="944815"/>
            <a:ext cx="3793721" cy="3859184"/>
          </a:xfrm>
          <a:prstGeom prst="rect">
            <a:avLst/>
          </a:prstGeom>
        </p:spPr>
      </p:pic>
      <p:cxnSp>
        <p:nvCxnSpPr>
          <p:cNvPr id="12" name="Rechte verbindingslijn met pijl 11"/>
          <p:cNvCxnSpPr/>
          <p:nvPr/>
        </p:nvCxnSpPr>
        <p:spPr>
          <a:xfrm>
            <a:off x="5420786" y="275459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>
            <a:off x="5471906" y="42383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al 13"/>
          <p:cNvSpPr/>
          <p:nvPr/>
        </p:nvSpPr>
        <p:spPr>
          <a:xfrm>
            <a:off x="6084066" y="4145469"/>
            <a:ext cx="216024" cy="18579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71111"/>
            <a:ext cx="5477256" cy="2532888"/>
          </a:xfrm>
          <a:prstGeom prst="rect">
            <a:avLst/>
          </a:prstGeom>
          <a:noFill/>
        </p:spPr>
      </p:pic>
      <p:sp>
        <p:nvSpPr>
          <p:cNvPr id="16" name="Ovaal 15"/>
          <p:cNvSpPr/>
          <p:nvPr/>
        </p:nvSpPr>
        <p:spPr>
          <a:xfrm>
            <a:off x="5076276" y="2593263"/>
            <a:ext cx="359820" cy="18579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4146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indexes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Indexes can help performance</a:t>
            </a:r>
          </a:p>
          <a:p>
            <a:pPr lvl="1"/>
            <a:r>
              <a:rPr lang="en-GB" noProof="1"/>
              <a:t>Find required data faster</a:t>
            </a:r>
          </a:p>
          <a:p>
            <a:pPr lvl="2"/>
            <a:r>
              <a:rPr lang="en-GB" noProof="1"/>
              <a:t>Requires filter on leading index column</a:t>
            </a:r>
          </a:p>
          <a:p>
            <a:pPr lvl="2"/>
            <a:r>
              <a:rPr lang="en-GB" noProof="1"/>
              <a:t>Requires high selectivity (usually)</a:t>
            </a:r>
          </a:p>
          <a:p>
            <a:pPr lvl="3"/>
            <a:r>
              <a:rPr lang="en-GB" noProof="1"/>
              <a:t>Rule of thumb: &lt;5%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2569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indexes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Indexes can also hurt performance</a:t>
            </a:r>
          </a:p>
          <a:p>
            <a:pPr lvl="1"/>
            <a:r>
              <a:rPr lang="en-US" noProof="1"/>
              <a:t>Modifying data slower</a:t>
            </a:r>
          </a:p>
          <a:p>
            <a:pPr lvl="2"/>
            <a:r>
              <a:rPr lang="en-US" noProof="1"/>
              <a:t>Indexes have to be updated as well</a:t>
            </a:r>
          </a:p>
          <a:p>
            <a:pPr lvl="1"/>
            <a:r>
              <a:rPr lang="en-US" noProof="1"/>
              <a:t>Impact on compilation time</a:t>
            </a:r>
          </a:p>
          <a:p>
            <a:pPr lvl="2"/>
            <a:r>
              <a:rPr lang="en-US" noProof="1"/>
              <a:t>Compilation time out</a:t>
            </a:r>
          </a:p>
          <a:p>
            <a:pPr lvl="1"/>
            <a:r>
              <a:rPr lang="en-US" noProof="1"/>
              <a:t>Overall system performance</a:t>
            </a:r>
          </a:p>
          <a:p>
            <a:pPr lvl="2"/>
            <a:r>
              <a:rPr lang="en-US" noProof="1"/>
              <a:t>Size on disk, in memory</a:t>
            </a:r>
          </a:p>
          <a:p>
            <a:pPr lvl="2"/>
            <a:r>
              <a:rPr lang="en-US" noProof="1"/>
              <a:t>Maintenance window</a:t>
            </a:r>
          </a:p>
          <a:p>
            <a:pPr lvl="3"/>
            <a:endParaRPr lang="en-GB" noProof="1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14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indexes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noProof="1"/>
              <a:t>Good index candidates</a:t>
            </a:r>
          </a:p>
          <a:p>
            <a:pPr lvl="1"/>
            <a:r>
              <a:rPr lang="en-GB" noProof="1"/>
              <a:t>FOREIGN KEY columns</a:t>
            </a:r>
          </a:p>
          <a:p>
            <a:pPr lvl="1"/>
            <a:r>
              <a:rPr lang="en-GB" noProof="1"/>
              <a:t>Columns often used in filters</a:t>
            </a:r>
          </a:p>
          <a:p>
            <a:pPr lvl="1"/>
            <a:r>
              <a:rPr lang="en-GB" noProof="1"/>
              <a:t>For specific, slow query</a:t>
            </a:r>
          </a:p>
          <a:p>
            <a:pPr lvl="2"/>
            <a:r>
              <a:rPr lang="en-GB" noProof="1"/>
              <a:t>Query includes (selective) filter</a:t>
            </a:r>
          </a:p>
          <a:p>
            <a:pPr lvl="2"/>
            <a:r>
              <a:rPr lang="en-GB" noProof="1"/>
              <a:t>Execution plan shows clustered index scan or table scan</a:t>
            </a:r>
          </a:p>
          <a:p>
            <a:pPr lvl="2"/>
            <a:endParaRPr lang="en-GB" noProof="1"/>
          </a:p>
          <a:p>
            <a:r>
              <a:rPr lang="en-GB" noProof="1"/>
              <a:t>PRIMARY KEY / UNIQUE: automatically indexed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99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indexes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15</a:t>
            </a:fld>
            <a:endParaRPr lang="nl-NL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r>
              <a:rPr lang="en-US" sz="9600" b="1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70126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predicates </a:t>
            </a:r>
            <a:r>
              <a:rPr lang="en-US" dirty="0" err="1"/>
              <a:t>sargable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“Predicate” ?</a:t>
            </a:r>
          </a:p>
          <a:p>
            <a:pPr lvl="1"/>
            <a:r>
              <a:rPr lang="en-GB" noProof="1"/>
              <a:t>Official term for filter, condition, WHERE clause, …</a:t>
            </a:r>
          </a:p>
          <a:p>
            <a:pPr lvl="1"/>
            <a:endParaRPr lang="en-US" noProof="1"/>
          </a:p>
          <a:p>
            <a:r>
              <a:rPr lang="en-GB" noProof="1"/>
              <a:t>“Sargable” ??</a:t>
            </a:r>
          </a:p>
          <a:p>
            <a:pPr lvl="1"/>
            <a:r>
              <a:rPr lang="en-GB" b="1" u="sng" noProof="1"/>
              <a:t>S</a:t>
            </a:r>
            <a:r>
              <a:rPr lang="en-GB" noProof="1"/>
              <a:t>earch </a:t>
            </a:r>
            <a:r>
              <a:rPr lang="en-GB" b="1" u="sng" noProof="1"/>
              <a:t>ARG</a:t>
            </a:r>
            <a:r>
              <a:rPr lang="en-GB" noProof="1"/>
              <a:t>ument</a:t>
            </a:r>
          </a:p>
          <a:p>
            <a:pPr lvl="1"/>
            <a:r>
              <a:rPr lang="en-GB" noProof="1"/>
              <a:t>Indexed column is on its own, not embedded in expression</a:t>
            </a:r>
          </a:p>
          <a:p>
            <a:pPr lvl="1"/>
            <a:r>
              <a:rPr lang="en-GB" noProof="1"/>
              <a:t>Index can be used efficiently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9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predicates </a:t>
            </a:r>
            <a:r>
              <a:rPr lang="en-US" dirty="0" err="1"/>
              <a:t>sargable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noProof="1"/>
              <a:t>Signs of a sargability problem:</a:t>
            </a:r>
          </a:p>
          <a:p>
            <a:pPr lvl="1"/>
            <a:r>
              <a:rPr lang="en-GB" noProof="1"/>
              <a:t>Usable index exists, but not used</a:t>
            </a:r>
          </a:p>
          <a:p>
            <a:pPr lvl="2"/>
            <a:r>
              <a:rPr lang="en-GB" noProof="1"/>
              <a:t>Execution plan still contains table scan or clustered index scan</a:t>
            </a:r>
          </a:p>
          <a:p>
            <a:pPr lvl="1"/>
            <a:r>
              <a:rPr lang="en-GB" noProof="1"/>
              <a:t>Index used, but not effectively</a:t>
            </a:r>
          </a:p>
          <a:p>
            <a:pPr lvl="2"/>
            <a:r>
              <a:rPr lang="en-GB" noProof="1"/>
              <a:t>Execution plan uses index scan instead of index seek</a:t>
            </a:r>
          </a:p>
          <a:p>
            <a:pPr lvl="1"/>
            <a:r>
              <a:rPr lang="en-GB" noProof="1"/>
              <a:t>Query uses indexed column as part of expression</a:t>
            </a:r>
          </a:p>
          <a:p>
            <a:r>
              <a:rPr lang="en-GB" noProof="1"/>
              <a:t>Solution:</a:t>
            </a:r>
          </a:p>
          <a:p>
            <a:pPr lvl="1"/>
            <a:r>
              <a:rPr lang="en-GB" noProof="1"/>
              <a:t>Rewrite the predicate to sargable form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963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predicates </a:t>
            </a:r>
            <a:r>
              <a:rPr lang="en-US" dirty="0" err="1"/>
              <a:t>sargable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18</a:t>
            </a:fld>
            <a:endParaRPr lang="nl-NL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r>
              <a:rPr lang="en-US" sz="9600" b="1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4066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predicates </a:t>
            </a:r>
            <a:r>
              <a:rPr lang="en-US" dirty="0" err="1"/>
              <a:t>sargable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noProof="1"/>
              <a:t>Implicit data conversions can ruin sargability</a:t>
            </a:r>
          </a:p>
          <a:p>
            <a:pPr lvl="1"/>
            <a:r>
              <a:rPr lang="en-GB" noProof="1"/>
              <a:t>Rules for data type conversions:</a:t>
            </a:r>
          </a:p>
          <a:p>
            <a:pPr lvl="2"/>
            <a:r>
              <a:rPr lang="nl-NL" dirty="0">
                <a:hlinkClick r:id="rId2"/>
              </a:rPr>
              <a:t>http://msdn.microsoft.com/en-us/library/ms190309.aspx</a:t>
            </a:r>
            <a:endParaRPr lang="nl-NL" dirty="0"/>
          </a:p>
          <a:p>
            <a:pPr lvl="2"/>
            <a:endParaRPr lang="en-US" noProof="1"/>
          </a:p>
          <a:p>
            <a:pPr lvl="1"/>
            <a:r>
              <a:rPr lang="en-US" noProof="1"/>
              <a:t>Example:</a:t>
            </a:r>
          </a:p>
          <a:p>
            <a:pPr marL="720725" lvl="2" indent="0">
              <a:buNone/>
            </a:pPr>
            <a:r>
              <a:rPr lang="nl-NL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char_column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integer_expression</a:t>
            </a:r>
            <a:endParaRPr lang="nl-NL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20725" lvl="2" indent="0">
              <a:buNone/>
            </a:pPr>
            <a:r>
              <a:rPr lang="en-US" sz="2400" noProof="1"/>
              <a:t>becomes</a:t>
            </a:r>
          </a:p>
          <a:p>
            <a:pPr marL="720725" lvl="2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CONVERT_IMPLICIT(int, </a:t>
            </a:r>
            <a:r>
              <a:rPr lang="nl-NL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char_column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nl-NL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integer_expression</a:t>
            </a:r>
            <a:endParaRPr lang="en-GB" sz="18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642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92762-AFDF-418D-989D-EA73BB65D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6" y="4066587"/>
            <a:ext cx="2114550" cy="750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7CA5F-BA09-4F64-854F-E6E3753E3C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91" y="3113406"/>
            <a:ext cx="3049790" cy="508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AC502-F43D-40F8-8194-E45B9EB12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7" y="1759478"/>
            <a:ext cx="2285085" cy="568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7A65B7-701B-4A08-BB0B-8A202E0CEA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63" y="4206011"/>
            <a:ext cx="2674799" cy="469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F9A1AE-3022-4E21-9234-079AD3D0DC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27" y="2657456"/>
            <a:ext cx="2597793" cy="622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A3AA57-A85A-49FD-B87F-63E28453E7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07" y="1732871"/>
            <a:ext cx="2143125" cy="6215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4E6161-1F7D-4A49-ACE3-218C3C92BE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5" y="2718166"/>
            <a:ext cx="2250862" cy="6227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041732-5FF7-44B2-A2D6-FFB008F578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581" y="248042"/>
            <a:ext cx="2482854" cy="12737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65F2E2-C5C5-4287-9F44-4ADC81FE6AB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41" y="4066587"/>
            <a:ext cx="1666319" cy="8711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7C6743-618A-4E22-BF33-BF0B1CE0BD1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77" y="1291453"/>
            <a:ext cx="2592820" cy="16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predicates </a:t>
            </a:r>
            <a:r>
              <a:rPr lang="en-US" dirty="0" err="1"/>
              <a:t>sargable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noProof="1"/>
              <a:t>Signs of an implicit conversion problem:</a:t>
            </a:r>
          </a:p>
          <a:p>
            <a:pPr lvl="1"/>
            <a:r>
              <a:rPr lang="en-GB" noProof="1"/>
              <a:t>Execution plan uses scan instead of seek</a:t>
            </a:r>
          </a:p>
          <a:p>
            <a:pPr lvl="1"/>
            <a:r>
              <a:rPr lang="en-GB" noProof="1"/>
              <a:t>Query expression appears to be sargable</a:t>
            </a:r>
          </a:p>
          <a:p>
            <a:pPr lvl="1"/>
            <a:r>
              <a:rPr lang="en-GB" noProof="1"/>
              <a:t>Inconsistent data types used</a:t>
            </a:r>
          </a:p>
          <a:p>
            <a:pPr lvl="1"/>
            <a:r>
              <a:rPr lang="en-GB" noProof="1"/>
              <a:t>Execution plan contains “CONVERT_IMPLICIT”</a:t>
            </a:r>
          </a:p>
          <a:p>
            <a:pPr lvl="2"/>
            <a:r>
              <a:rPr lang="en-GB" noProof="1"/>
              <a:t>SQL 2012 and above: warning symbol in plan!</a:t>
            </a:r>
          </a:p>
          <a:p>
            <a:r>
              <a:rPr lang="en-GB" noProof="1"/>
              <a:t>Solution:</a:t>
            </a:r>
          </a:p>
          <a:p>
            <a:pPr lvl="1"/>
            <a:r>
              <a:rPr lang="en-GB" noProof="1"/>
              <a:t>Use consistent data types, or add explicit type conversions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6400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predicates </a:t>
            </a:r>
            <a:r>
              <a:rPr lang="en-US" dirty="0" err="1"/>
              <a:t>sargable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21</a:t>
            </a:fld>
            <a:endParaRPr lang="nl-NL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r>
              <a:rPr lang="en-US" sz="9600" b="1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9195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Consider covering indexes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Drawback of traditional indexes</a:t>
            </a:r>
          </a:p>
          <a:p>
            <a:pPr lvl="1"/>
            <a:r>
              <a:rPr lang="en-GB" dirty="0"/>
              <a:t>Finding qualifying rows is fast</a:t>
            </a:r>
          </a:p>
          <a:p>
            <a:pPr lvl="1"/>
            <a:r>
              <a:rPr lang="en-GB" dirty="0"/>
              <a:t>Getting extra data requires an extra step (“lookup”)</a:t>
            </a:r>
          </a:p>
          <a:p>
            <a:pPr lvl="3"/>
            <a:endParaRPr lang="en-GB" dirty="0"/>
          </a:p>
          <a:p>
            <a:r>
              <a:rPr lang="en-GB" dirty="0"/>
              <a:t>Covering index avoids the lookup</a:t>
            </a:r>
          </a:p>
          <a:p>
            <a:pPr lvl="1"/>
            <a:r>
              <a:rPr lang="en-GB" dirty="0"/>
              <a:t>All data used for the query directly available in the index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249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Consider covering indexes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What data is stored in the index?</a:t>
            </a:r>
          </a:p>
          <a:p>
            <a:pPr lvl="1"/>
            <a:r>
              <a:rPr lang="en-GB" dirty="0"/>
              <a:t>Clustered index:</a:t>
            </a:r>
          </a:p>
          <a:p>
            <a:pPr lvl="2"/>
            <a:r>
              <a:rPr lang="en-GB" dirty="0"/>
              <a:t>Indexed columns </a:t>
            </a:r>
            <a:r>
              <a:rPr lang="en-GB" dirty="0">
                <a:sym typeface="Wingdings" panose="05000000000000000000" pitchFamily="2" charset="2"/>
              </a:rPr>
              <a:t> can be filtered on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All other columns</a:t>
            </a:r>
          </a:p>
          <a:p>
            <a:pPr lvl="1"/>
            <a:r>
              <a:rPr lang="en-GB" dirty="0"/>
              <a:t>Nonclustered index:</a:t>
            </a:r>
          </a:p>
          <a:p>
            <a:pPr lvl="2"/>
            <a:r>
              <a:rPr lang="en-GB" dirty="0"/>
              <a:t>Indexed columns </a:t>
            </a:r>
            <a:r>
              <a:rPr lang="en-GB" dirty="0">
                <a:sym typeface="Wingdings" panose="05000000000000000000" pitchFamily="2" charset="2"/>
              </a:rPr>
              <a:t> can be filtered on</a:t>
            </a:r>
            <a:endParaRPr lang="en-GB" dirty="0"/>
          </a:p>
          <a:p>
            <a:pPr lvl="2"/>
            <a:r>
              <a:rPr lang="en-GB" dirty="0"/>
              <a:t>Columns of the clustered index</a:t>
            </a:r>
          </a:p>
          <a:p>
            <a:pPr lvl="2"/>
            <a:r>
              <a:rPr lang="en-GB" dirty="0"/>
              <a:t>Optionally: extra columns (INCLUDE)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816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Consider covering indexes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noProof="1"/>
              <a:t>Signs that you might need a covering index:</a:t>
            </a:r>
          </a:p>
          <a:p>
            <a:pPr lvl="1"/>
            <a:r>
              <a:rPr lang="en-GB" noProof="1"/>
              <a:t>Usable index not chosen by query optimizer</a:t>
            </a:r>
          </a:p>
          <a:p>
            <a:pPr lvl="1"/>
            <a:r>
              <a:rPr lang="en-GB" noProof="1"/>
              <a:t>Index used, followed by lookup with lots of executions</a:t>
            </a:r>
          </a:p>
          <a:p>
            <a:r>
              <a:rPr lang="en-GB" noProof="1"/>
              <a:t>Solution:</a:t>
            </a:r>
          </a:p>
          <a:p>
            <a:pPr lvl="1"/>
            <a:r>
              <a:rPr lang="en-GB" noProof="1"/>
              <a:t>Add or include extra columns in existing index</a:t>
            </a:r>
          </a:p>
          <a:p>
            <a:pPr lvl="2"/>
            <a:r>
              <a:rPr lang="en-GB" noProof="1"/>
              <a:t>(will negatively impact other queries using that index)</a:t>
            </a:r>
          </a:p>
          <a:p>
            <a:pPr lvl="1"/>
            <a:r>
              <a:rPr lang="en-GB" noProof="1"/>
              <a:t>Add a new index to cover the query</a:t>
            </a:r>
          </a:p>
          <a:p>
            <a:pPr lvl="2"/>
            <a:r>
              <a:rPr lang="en-GB" noProof="1"/>
              <a:t>(will negatively impact modification performance)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56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Consider covering indexes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25</a:t>
            </a:fld>
            <a:endParaRPr lang="nl-NL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r>
              <a:rPr lang="en-US" sz="9600" b="1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88166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NL" dirty="0"/>
              <a:t>Be aware of parameter sniffing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/>
              <a:t>Different optimization methods</a:t>
            </a:r>
          </a:p>
          <a:p>
            <a:pPr lvl="1"/>
            <a:r>
              <a:rPr lang="en-GB" noProof="1"/>
              <a:t>Constant value in plan?</a:t>
            </a:r>
          </a:p>
          <a:p>
            <a:pPr lvl="2"/>
            <a:r>
              <a:rPr lang="en-GB" noProof="1"/>
              <a:t>Statistics used to estimate number of matches for that value</a:t>
            </a:r>
          </a:p>
          <a:p>
            <a:pPr lvl="2"/>
            <a:r>
              <a:rPr lang="en-GB" noProof="1"/>
              <a:t>Optimize execution plan for that estimate</a:t>
            </a:r>
          </a:p>
          <a:p>
            <a:pPr lvl="3"/>
            <a:r>
              <a:rPr lang="en-GB" noProof="1"/>
              <a:t>Example: Gender </a:t>
            </a:r>
            <a:r>
              <a:rPr lang="en-GB" noProof="1">
                <a:sym typeface="Wingdings" panose="05000000000000000000" pitchFamily="2" charset="2"/>
              </a:rPr>
              <a:t> 46% male, 46% female, 1% unknown, 7% n/a</a:t>
            </a:r>
          </a:p>
          <a:p>
            <a:pPr lvl="4"/>
            <a:r>
              <a:rPr lang="en-GB" noProof="1">
                <a:sym typeface="Wingdings" panose="05000000000000000000" pitchFamily="2" charset="2"/>
              </a:rPr>
              <a:t>WHERE Gender = ‘Male’: not selective, don’t use index</a:t>
            </a:r>
          </a:p>
          <a:p>
            <a:pPr lvl="4"/>
            <a:r>
              <a:rPr lang="en-GB" noProof="1">
                <a:sym typeface="Wingdings" panose="05000000000000000000" pitchFamily="2" charset="2"/>
              </a:rPr>
              <a:t>WHERE Gender = ‘unknown’: very selective, use index seek</a:t>
            </a:r>
            <a:endParaRPr lang="en-GB" noProof="1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6885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NL" dirty="0"/>
              <a:t>Be aware of parameter sniffing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/>
              <a:t>Different optimization methods</a:t>
            </a:r>
          </a:p>
          <a:p>
            <a:pPr lvl="1"/>
            <a:r>
              <a:rPr lang="en-GB" noProof="1"/>
              <a:t>Variable in plan?</a:t>
            </a:r>
          </a:p>
          <a:p>
            <a:pPr lvl="2"/>
            <a:r>
              <a:rPr lang="en-GB" noProof="1"/>
              <a:t>Statistics used to estimate average number of matches per value</a:t>
            </a:r>
          </a:p>
          <a:p>
            <a:pPr lvl="2"/>
            <a:r>
              <a:rPr lang="en-GB" noProof="1"/>
              <a:t>Optimize execution plan for that estimate</a:t>
            </a:r>
          </a:p>
          <a:p>
            <a:pPr lvl="3"/>
            <a:r>
              <a:rPr lang="en-GB" noProof="1"/>
              <a:t>Example: Gender </a:t>
            </a:r>
            <a:r>
              <a:rPr lang="en-GB" noProof="1">
                <a:sym typeface="Wingdings" panose="05000000000000000000" pitchFamily="2" charset="2"/>
              </a:rPr>
              <a:t> 4 values; FirstName  14,500 values</a:t>
            </a:r>
          </a:p>
          <a:p>
            <a:pPr lvl="4"/>
            <a:r>
              <a:rPr lang="en-GB" noProof="1">
                <a:sym typeface="Wingdings" panose="05000000000000000000" pitchFamily="2" charset="2"/>
              </a:rPr>
              <a:t>WHERE Gender = @Gender: not selective, don’t use index</a:t>
            </a:r>
          </a:p>
          <a:p>
            <a:pPr lvl="4"/>
            <a:r>
              <a:rPr lang="en-GB" noProof="1">
                <a:sym typeface="Wingdings" panose="05000000000000000000" pitchFamily="2" charset="2"/>
              </a:rPr>
              <a:t>WHERE FirstName = @FirstName: very selective, use index seek</a:t>
            </a:r>
            <a:endParaRPr lang="en-GB" noProof="1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826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Be aware of parameter sniffing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28</a:t>
            </a:fld>
            <a:endParaRPr lang="nl-NL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r>
              <a:rPr lang="en-US" sz="9600" b="1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16394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NL" dirty="0"/>
              <a:t>Be aware of parameter sniffing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/>
              <a:t>Different optimization methods</a:t>
            </a:r>
          </a:p>
          <a:p>
            <a:pPr lvl="1"/>
            <a:r>
              <a:rPr lang="en-GB" noProof="1"/>
              <a:t>Parameter in plan? (stored procedures and functions only!)</a:t>
            </a:r>
          </a:p>
          <a:p>
            <a:pPr lvl="2"/>
            <a:r>
              <a:rPr lang="en-GB" noProof="1"/>
              <a:t>Compile on first call, using value passed in</a:t>
            </a:r>
          </a:p>
          <a:p>
            <a:pPr lvl="2"/>
            <a:r>
              <a:rPr lang="en-GB" noProof="1"/>
              <a:t>Store plan in cache, reuse on subsequent call</a:t>
            </a:r>
          </a:p>
          <a:p>
            <a:pPr lvl="2"/>
            <a:r>
              <a:rPr lang="en-GB" noProof="1"/>
              <a:t>Only recompile when required</a:t>
            </a:r>
          </a:p>
          <a:p>
            <a:pPr lvl="3"/>
            <a:r>
              <a:rPr lang="en-GB" noProof="1"/>
              <a:t>Cache flushed after memory pressure</a:t>
            </a:r>
          </a:p>
          <a:p>
            <a:pPr lvl="3"/>
            <a:r>
              <a:rPr lang="en-GB" noProof="1"/>
              <a:t>Change in statistics or metadata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88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Hugo Kornelis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 make SQL Server Fast</a:t>
            </a:r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BE23-1565-7B4A-A660-ADF397564F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NL" dirty="0"/>
              <a:t>Be aware of parameter sniffing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noProof="1"/>
              <a:t>Benefits of parameter sniffing</a:t>
            </a:r>
          </a:p>
          <a:p>
            <a:pPr lvl="1"/>
            <a:r>
              <a:rPr lang="en-GB" noProof="1"/>
              <a:t>Compile once, reuse often</a:t>
            </a:r>
          </a:p>
          <a:p>
            <a:pPr lvl="2"/>
            <a:r>
              <a:rPr lang="en-GB" noProof="1"/>
              <a:t>Compilation can be expensive!</a:t>
            </a:r>
          </a:p>
          <a:p>
            <a:pPr lvl="1"/>
            <a:r>
              <a:rPr lang="en-GB" noProof="1"/>
              <a:t>Less space in procedure cache used</a:t>
            </a:r>
          </a:p>
          <a:p>
            <a:pPr lvl="2"/>
            <a:r>
              <a:rPr lang="en-GB" noProof="1"/>
              <a:t>More room for other plans and/or for data cache</a:t>
            </a:r>
          </a:p>
          <a:p>
            <a:pPr lvl="1"/>
            <a:r>
              <a:rPr lang="en-GB" noProof="1"/>
              <a:t>Sometimes better plan than generic “variable” method</a:t>
            </a:r>
          </a:p>
          <a:p>
            <a:pPr lvl="2"/>
            <a:r>
              <a:rPr lang="en-GB" noProof="1"/>
              <a:t>Especially with inequality (eg. WHERE DateCol &gt; @DateParameter)</a:t>
            </a:r>
          </a:p>
          <a:p>
            <a:pPr lvl="1"/>
            <a:r>
              <a:rPr lang="en-GB" noProof="1"/>
              <a:t>Very often the same plan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72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NL" dirty="0"/>
              <a:t>Be aware of parameter sniffing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noProof="1"/>
              <a:t>Drawbacks of parameter sniffing</a:t>
            </a:r>
          </a:p>
          <a:p>
            <a:pPr lvl="1"/>
            <a:r>
              <a:rPr lang="en-GB" noProof="1"/>
              <a:t>Plan created on first call may not be optimal for all values</a:t>
            </a:r>
          </a:p>
          <a:p>
            <a:pPr lvl="2"/>
            <a:r>
              <a:rPr lang="en-GB" noProof="1"/>
              <a:t>Common value gets slightly slower plan</a:t>
            </a:r>
          </a:p>
          <a:p>
            <a:pPr lvl="2"/>
            <a:r>
              <a:rPr lang="en-GB" noProof="1"/>
              <a:t>Outlier value gets extremely slow plan</a:t>
            </a:r>
          </a:p>
          <a:p>
            <a:pPr lvl="2"/>
            <a:endParaRPr lang="en-GB" noProof="1"/>
          </a:p>
          <a:p>
            <a:pPr lvl="1"/>
            <a:r>
              <a:rPr lang="en-GB" noProof="1"/>
              <a:t>Parameter sniffing issues can be hard to identify and reproduce</a:t>
            </a:r>
          </a:p>
          <a:p>
            <a:pPr lvl="2"/>
            <a:r>
              <a:rPr lang="en-GB" noProof="1"/>
              <a:t>Recompiles can occur at seemingly random moments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388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Be aware of parameter sniffing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32</a:t>
            </a:fld>
            <a:endParaRPr lang="nl-NL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r>
              <a:rPr lang="en-US" sz="9600" b="1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960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NL" dirty="0"/>
              <a:t>Be aware of parameter sniffing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noProof="1"/>
              <a:t>Common patterns</a:t>
            </a:r>
          </a:p>
          <a:p>
            <a:pPr lvl="1"/>
            <a:r>
              <a:rPr lang="en-GB" noProof="1"/>
              <a:t>Equality filter</a:t>
            </a:r>
          </a:p>
          <a:p>
            <a:pPr lvl="2"/>
            <a:r>
              <a:rPr lang="en-GB" noProof="1"/>
              <a:t>Parameter sniffing can be bad when data distribution is skewed</a:t>
            </a:r>
          </a:p>
          <a:p>
            <a:pPr lvl="1"/>
            <a:r>
              <a:rPr lang="en-GB" noProof="1"/>
              <a:t>Inequality filter</a:t>
            </a:r>
          </a:p>
          <a:p>
            <a:pPr lvl="2"/>
            <a:r>
              <a:rPr lang="en-GB" noProof="1"/>
              <a:t>Parameter sniffing can be very good</a:t>
            </a:r>
          </a:p>
          <a:p>
            <a:pPr lvl="1"/>
            <a:r>
              <a:rPr lang="en-GB" noProof="1"/>
              <a:t>Optional parameters</a:t>
            </a:r>
          </a:p>
          <a:p>
            <a:pPr lvl="2"/>
            <a:r>
              <a:rPr lang="en-GB" noProof="1"/>
              <a:t>Even conditional logic gets optimized on first call</a:t>
            </a:r>
          </a:p>
          <a:p>
            <a:pPr lvl="2"/>
            <a:r>
              <a:rPr lang="en-GB" noProof="1"/>
              <a:t>Common example: search based on several optional parameters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717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NL" dirty="0"/>
              <a:t>Be aware of parameter sniffing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noProof="1"/>
              <a:t>“Good” workarounds for bad parameter sniffing</a:t>
            </a:r>
          </a:p>
          <a:p>
            <a:pPr lvl="1"/>
            <a:r>
              <a:rPr lang="en-GB" noProof="1"/>
              <a:t>Split procedure</a:t>
            </a:r>
          </a:p>
          <a:p>
            <a:pPr lvl="2"/>
            <a:r>
              <a:rPr lang="en-GB" noProof="1"/>
              <a:t>Master procedure calls sub procedure as appropriate</a:t>
            </a:r>
          </a:p>
          <a:p>
            <a:pPr lvl="2"/>
            <a:r>
              <a:rPr lang="en-GB" noProof="1"/>
              <a:t>One for generic case, one for specific value(s)</a:t>
            </a:r>
          </a:p>
          <a:p>
            <a:pPr lvl="2"/>
            <a:r>
              <a:rPr lang="en-GB" noProof="1"/>
              <a:t>For multiple search, one for each possible combination</a:t>
            </a:r>
          </a:p>
          <a:p>
            <a:pPr lvl="3"/>
            <a:r>
              <a:rPr lang="en-GB" noProof="1"/>
              <a:t>Can get out of hand if you allow too many combinations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726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NL" dirty="0"/>
              <a:t>Be aware of parameter sniffing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noProof="1"/>
              <a:t>“Good” workarounds for bad parameter sniffing</a:t>
            </a:r>
          </a:p>
          <a:p>
            <a:pPr lvl="1"/>
            <a:r>
              <a:rPr lang="en-GB" noProof="1"/>
              <a:t>Use query hint</a:t>
            </a:r>
          </a:p>
          <a:p>
            <a:pPr lvl="2"/>
            <a:r>
              <a:rPr lang="en-GB" noProof="1"/>
              <a:t>OPTION (OPTIMIZE FOR (@parameter = value, …))</a:t>
            </a:r>
          </a:p>
          <a:p>
            <a:pPr lvl="3"/>
            <a:r>
              <a:rPr lang="en-GB" noProof="1"/>
              <a:t>If you know that this value produces “good enough” plan</a:t>
            </a:r>
          </a:p>
          <a:p>
            <a:pPr lvl="3"/>
            <a:r>
              <a:rPr lang="en-GB" noProof="1"/>
              <a:t>Requires ongoing maintenance</a:t>
            </a:r>
          </a:p>
          <a:p>
            <a:pPr lvl="2"/>
            <a:r>
              <a:rPr lang="en-GB" noProof="1"/>
              <a:t>OPTION (OPTIMIZE FOR (@parameter UNKNOWN, …)</a:t>
            </a:r>
          </a:p>
          <a:p>
            <a:pPr lvl="3"/>
            <a:r>
              <a:rPr lang="en-GB" noProof="1"/>
              <a:t>Use generic statistics (same as for “normal” variables)</a:t>
            </a:r>
          </a:p>
          <a:p>
            <a:pPr lvl="2"/>
            <a:r>
              <a:rPr lang="en-GB" noProof="1"/>
              <a:t>OPTION (OPTIMIZE FOR UNKNOWN)</a:t>
            </a:r>
          </a:p>
          <a:p>
            <a:pPr lvl="3"/>
            <a:r>
              <a:rPr lang="en-GB" noProof="1"/>
              <a:t>Shortcut for declaring ALL parameters unknown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60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NL" dirty="0"/>
              <a:t>Be aware of parameter sniffing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noProof="1"/>
              <a:t>“Good” workarounds for bad parameter sniffing</a:t>
            </a:r>
          </a:p>
          <a:p>
            <a:pPr lvl="1"/>
            <a:r>
              <a:rPr lang="en-GB" noProof="1"/>
              <a:t>Force a new plan every time</a:t>
            </a:r>
          </a:p>
          <a:p>
            <a:pPr lvl="2"/>
            <a:r>
              <a:rPr lang="en-GB" noProof="1"/>
              <a:t>Plans always optimized for sniffed parameters</a:t>
            </a:r>
            <a:endParaRPr lang="en-GB" b="1" i="1" noProof="1"/>
          </a:p>
          <a:p>
            <a:pPr lvl="2"/>
            <a:r>
              <a:rPr lang="en-GB" noProof="1"/>
              <a:t>Compilation overhead</a:t>
            </a:r>
          </a:p>
          <a:p>
            <a:pPr lvl="2"/>
            <a:r>
              <a:rPr lang="en-GB" noProof="1"/>
              <a:t>CREATE PROC xxx WITH RECOMPILE</a:t>
            </a:r>
          </a:p>
          <a:p>
            <a:pPr lvl="3"/>
            <a:r>
              <a:rPr lang="en-GB" noProof="1"/>
              <a:t>Affects entire procedure</a:t>
            </a:r>
          </a:p>
          <a:p>
            <a:pPr lvl="2"/>
            <a:r>
              <a:rPr lang="en-GB" noProof="1"/>
              <a:t>OPTION (RECOMPILE)</a:t>
            </a:r>
          </a:p>
          <a:p>
            <a:pPr lvl="3"/>
            <a:r>
              <a:rPr lang="en-GB" noProof="1"/>
              <a:t>Affects specific query</a:t>
            </a:r>
          </a:p>
          <a:p>
            <a:pPr lvl="3"/>
            <a:r>
              <a:rPr lang="en-GB" noProof="1"/>
              <a:t>Sniffs variables as well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47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NL" dirty="0"/>
              <a:t>Be aware of parameter sniffing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noProof="1"/>
              <a:t>“Good” workarounds for bad parameter sniffing</a:t>
            </a:r>
          </a:p>
          <a:p>
            <a:pPr lvl="1"/>
            <a:r>
              <a:rPr lang="en-GB" noProof="1"/>
              <a:t>Force a specific plan</a:t>
            </a:r>
          </a:p>
          <a:p>
            <a:pPr lvl="2"/>
            <a:r>
              <a:rPr lang="en-GB" noProof="1"/>
              <a:t>Using “plan guide” with USE PLAN hint</a:t>
            </a:r>
          </a:p>
          <a:p>
            <a:pPr lvl="3"/>
            <a:r>
              <a:rPr lang="en-GB" noProof="1"/>
              <a:t>Complex, out of scope</a:t>
            </a:r>
          </a:p>
          <a:p>
            <a:pPr lvl="2"/>
            <a:r>
              <a:rPr lang="en-GB" noProof="1"/>
              <a:t>Using Query Store</a:t>
            </a:r>
          </a:p>
          <a:p>
            <a:pPr lvl="3"/>
            <a:r>
              <a:rPr lang="en-GB" noProof="1"/>
              <a:t>SQL Server 2016 (and later)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369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NL" dirty="0"/>
              <a:t>Be aware of parameter sniffing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noProof="1"/>
              <a:t>“Bad” workarounds for bad parameter sniffing</a:t>
            </a:r>
          </a:p>
          <a:p>
            <a:pPr lvl="1"/>
            <a:r>
              <a:rPr lang="en-GB" noProof="1"/>
              <a:t>Copy parameters in local variables</a:t>
            </a:r>
          </a:p>
          <a:p>
            <a:pPr lvl="2"/>
            <a:r>
              <a:rPr lang="en-GB" noProof="1"/>
              <a:t>All queries optimized using generic assumptions</a:t>
            </a:r>
          </a:p>
          <a:p>
            <a:pPr lvl="2"/>
            <a:r>
              <a:rPr lang="en-GB" noProof="1"/>
              <a:t>Plan will be stable but might not be optimal</a:t>
            </a:r>
          </a:p>
          <a:p>
            <a:pPr lvl="2"/>
            <a:r>
              <a:rPr lang="en-GB" noProof="1"/>
              <a:t>Same as OPTION (OPTIMIZE FOR UNKNOWN) on every query</a:t>
            </a:r>
          </a:p>
          <a:p>
            <a:pPr lvl="3"/>
            <a:r>
              <a:rPr lang="en-GB" noProof="1"/>
              <a:t>Use hint where needed, instead of this sledgehammer method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6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NL" dirty="0"/>
              <a:t>Be aware of parameter sniffing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noProof="1"/>
              <a:t>“Bad” workarounds for bad parameter sniffing</a:t>
            </a:r>
          </a:p>
          <a:p>
            <a:pPr lvl="1"/>
            <a:r>
              <a:rPr lang="en-GB" noProof="1"/>
              <a:t>Try to force first call with known “good” values</a:t>
            </a:r>
          </a:p>
          <a:p>
            <a:pPr lvl="2"/>
            <a:r>
              <a:rPr lang="en-GB" noProof="1"/>
              <a:t>Can be done by using startup stored procedure</a:t>
            </a:r>
          </a:p>
          <a:p>
            <a:pPr lvl="2"/>
            <a:r>
              <a:rPr lang="en-GB" noProof="1"/>
              <a:t>Not safe: “magic” can cause plan to be removed from cache</a:t>
            </a:r>
          </a:p>
          <a:p>
            <a:pPr lvl="2"/>
            <a:r>
              <a:rPr lang="en-GB" noProof="1"/>
              <a:t>Better to use OPTIMIZE FOR hint with known “good” values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282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Hugo Kornelis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 make SQLServerFast.com</a:t>
            </a:r>
          </a:p>
          <a:p>
            <a:pPr lvl="1"/>
            <a:r>
              <a:rPr lang="en-US" dirty="0"/>
              <a:t>Blog: http://sqlserverfast.com/blog</a:t>
            </a:r>
            <a:endParaRPr lang="nl-NL" dirty="0"/>
          </a:p>
          <a:p>
            <a:pPr lvl="1"/>
            <a:r>
              <a:rPr lang="en-US" dirty="0"/>
              <a:t>Execution Plan Reference: http://sqlserverfast.com/epr</a:t>
            </a:r>
          </a:p>
          <a:p>
            <a:pPr lvl="1"/>
            <a:r>
              <a:rPr lang="en-US" dirty="0"/>
              <a:t>Resources (planned)</a:t>
            </a:r>
          </a:p>
          <a:p>
            <a:pPr lvl="2"/>
            <a:r>
              <a:rPr lang="en-US" dirty="0"/>
              <a:t>Deck and demo for this session will go there</a:t>
            </a:r>
          </a:p>
          <a:p>
            <a:pPr lvl="2"/>
            <a:r>
              <a:rPr lang="en-US" dirty="0"/>
              <a:t>Check twitter for exact link</a:t>
            </a:r>
          </a:p>
          <a:p>
            <a:pPr lvl="1"/>
            <a:r>
              <a:rPr lang="en-US" dirty="0"/>
              <a:t>Articles (planned)</a:t>
            </a:r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BE23-1565-7B4A-A660-ADF397564F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NL" dirty="0"/>
              <a:t>Be aware of parameter sniffing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noProof="1"/>
              <a:t>“Bad” workarounds for bad parameter sniffing</a:t>
            </a:r>
          </a:p>
          <a:p>
            <a:pPr lvl="1"/>
            <a:r>
              <a:rPr lang="en-GB" noProof="1"/>
              <a:t>Using dynamic SQL</a:t>
            </a:r>
          </a:p>
          <a:p>
            <a:pPr lvl="2"/>
            <a:r>
              <a:rPr lang="en-GB" noProof="1"/>
              <a:t>Security risk (“SQL injection”)</a:t>
            </a:r>
          </a:p>
          <a:p>
            <a:pPr lvl="2"/>
            <a:r>
              <a:rPr lang="en-GB" noProof="1"/>
              <a:t>Can be done in safe way, </a:t>
            </a:r>
            <a:r>
              <a:rPr lang="en-GB" b="1" i="1" noProof="1"/>
              <a:t>IF YOU KNOW WHAT YOU’RE DOING!</a:t>
            </a:r>
            <a:endParaRPr lang="en-GB" noProof="1"/>
          </a:p>
          <a:p>
            <a:pPr lvl="2"/>
            <a:r>
              <a:rPr lang="en-GB" dirty="0"/>
              <a:t>See </a:t>
            </a:r>
            <a:r>
              <a:rPr lang="en-GB" dirty="0">
                <a:hlinkClick r:id="rId2"/>
              </a:rPr>
              <a:t>http://www.sommarskog.se/dynamic_sql.html</a:t>
            </a:r>
            <a:endParaRPr lang="en-GB" dirty="0"/>
          </a:p>
          <a:p>
            <a:pPr lvl="4"/>
            <a:endParaRPr lang="en-GB" noProof="1"/>
          </a:p>
          <a:p>
            <a:pPr lvl="2"/>
            <a:r>
              <a:rPr lang="en-GB" noProof="1"/>
              <a:t>See also </a:t>
            </a:r>
            <a:r>
              <a:rPr lang="en-GB" dirty="0">
                <a:hlinkClick r:id="rId3"/>
              </a:rPr>
              <a:t>http://www.sommarskog.se/dyn-search.html</a:t>
            </a:r>
            <a:endParaRPr lang="en-GB" dirty="0"/>
          </a:p>
          <a:p>
            <a:pPr lvl="3"/>
            <a:r>
              <a:rPr lang="en-GB" noProof="1"/>
              <a:t>(for solutions specific for the optional search parameters)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5571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you control the database code?</a:t>
            </a:r>
          </a:p>
          <a:p>
            <a:pPr lvl="1"/>
            <a:r>
              <a:rPr lang="en-US" dirty="0"/>
              <a:t>Frameworks or libraries (such as O/R mappers)</a:t>
            </a:r>
          </a:p>
          <a:p>
            <a:pPr lvl="2"/>
            <a:endParaRPr lang="en-US" dirty="0"/>
          </a:p>
          <a:p>
            <a:r>
              <a:rPr lang="en-US" dirty="0"/>
              <a:t>Faster development or faster performance?</a:t>
            </a:r>
          </a:p>
          <a:p>
            <a:pPr lvl="1"/>
            <a:r>
              <a:rPr lang="en-GB" noProof="1"/>
              <a:t>C# vs. C++ vs. C vs. assembly  code</a:t>
            </a:r>
          </a:p>
          <a:p>
            <a:pPr lvl="1"/>
            <a:r>
              <a:rPr lang="en-GB" noProof="1"/>
              <a:t>WPF vs. DirectX</a:t>
            </a:r>
          </a:p>
          <a:p>
            <a:pPr lvl="1"/>
            <a:r>
              <a:rPr lang="en-GB" noProof="1"/>
              <a:t>O/R mapper vs. SQL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246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600" noProof="1"/>
              <a:t>Advantages of generators</a:t>
            </a:r>
          </a:p>
          <a:p>
            <a:pPr lvl="1"/>
            <a:r>
              <a:rPr lang="en-GB" noProof="1"/>
              <a:t>Faster development</a:t>
            </a:r>
          </a:p>
          <a:p>
            <a:pPr lvl="1"/>
            <a:r>
              <a:rPr lang="en-GB" noProof="1"/>
              <a:t>Single skillset needed</a:t>
            </a:r>
          </a:p>
          <a:p>
            <a:pPr lvl="3"/>
            <a:endParaRPr lang="en-GB" noProof="1"/>
          </a:p>
          <a:p>
            <a:r>
              <a:rPr lang="en-GB" noProof="1"/>
              <a:t>Disadvantages of generators</a:t>
            </a:r>
          </a:p>
          <a:p>
            <a:pPr lvl="1"/>
            <a:r>
              <a:rPr lang="en-GB" noProof="1"/>
              <a:t>Usually suboptimal performance</a:t>
            </a:r>
          </a:p>
          <a:p>
            <a:pPr lvl="1"/>
            <a:r>
              <a:rPr lang="en-GB" noProof="1"/>
              <a:t>Generated SQL hard to find, hard to read</a:t>
            </a:r>
          </a:p>
          <a:p>
            <a:pPr lvl="1"/>
            <a:r>
              <a:rPr lang="en-GB" noProof="1"/>
              <a:t>Limited options to influence the generated code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55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600" noProof="1"/>
              <a:t>Benefits of normalization</a:t>
            </a:r>
          </a:p>
          <a:p>
            <a:pPr lvl="1"/>
            <a:r>
              <a:rPr lang="en-GB" noProof="1"/>
              <a:t>No update anomalies</a:t>
            </a:r>
          </a:p>
          <a:p>
            <a:pPr lvl="1"/>
            <a:r>
              <a:rPr lang="en-GB" noProof="1"/>
              <a:t>Usually better performance</a:t>
            </a:r>
          </a:p>
          <a:p>
            <a:pPr lvl="1"/>
            <a:r>
              <a:rPr lang="en-GB" noProof="1"/>
              <a:t>Third normal form (3NF) often considered “good enough”</a:t>
            </a:r>
          </a:p>
          <a:p>
            <a:pPr lvl="1"/>
            <a:r>
              <a:rPr lang="en-GB" noProof="1"/>
              <a:t>Fifth normal form (5NF) is actually much better!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40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600" noProof="1"/>
              <a:t>Basics of normalization</a:t>
            </a:r>
          </a:p>
          <a:p>
            <a:pPr lvl="1"/>
            <a:r>
              <a:rPr lang="en-GB" noProof="1"/>
              <a:t>Functional dependency</a:t>
            </a:r>
          </a:p>
          <a:p>
            <a:pPr lvl="2"/>
            <a:r>
              <a:rPr lang="en-GB" noProof="1"/>
              <a:t>Given a name, do I know the registration number?</a:t>
            </a:r>
          </a:p>
          <a:p>
            <a:pPr lvl="3"/>
            <a:r>
              <a:rPr lang="en-GB" noProof="1"/>
              <a:t>No – multiple people can share a name</a:t>
            </a:r>
          </a:p>
          <a:p>
            <a:pPr lvl="2"/>
            <a:r>
              <a:rPr lang="en-GB" noProof="1"/>
              <a:t>Given a registration number, do I know the name?</a:t>
            </a:r>
          </a:p>
          <a:p>
            <a:pPr lvl="3"/>
            <a:r>
              <a:rPr lang="en-GB" noProof="1"/>
              <a:t>Yes (the answer might be “none”)</a:t>
            </a:r>
          </a:p>
          <a:p>
            <a:pPr lvl="3"/>
            <a:r>
              <a:rPr lang="en-GB" noProof="1"/>
              <a:t>Functional dependency: Reg# </a:t>
            </a:r>
            <a:r>
              <a:rPr lang="en-GB" noProof="1">
                <a:sym typeface="Wingdings" panose="05000000000000000000" pitchFamily="2" charset="2"/>
              </a:rPr>
              <a:t> Name</a:t>
            </a:r>
            <a:endParaRPr lang="en-GB" noProof="1"/>
          </a:p>
          <a:p>
            <a:pPr lvl="2"/>
            <a:r>
              <a:rPr lang="en-GB" noProof="1"/>
              <a:t>Can be on multiple columns</a:t>
            </a:r>
          </a:p>
          <a:p>
            <a:pPr lvl="3"/>
            <a:r>
              <a:rPr lang="en-GB" noProof="1"/>
              <a:t>E.g. {Year + Reg#} </a:t>
            </a:r>
            <a:r>
              <a:rPr lang="en-GB" noProof="1">
                <a:sym typeface="Wingdings" panose="05000000000000000000" pitchFamily="2" charset="2"/>
              </a:rPr>
              <a:t> Name</a:t>
            </a:r>
            <a:endParaRPr lang="en-GB" noProof="1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4449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600" noProof="1"/>
              <a:t>Basics of normalization</a:t>
            </a:r>
          </a:p>
          <a:p>
            <a:pPr lvl="1"/>
            <a:r>
              <a:rPr lang="en-GB" noProof="1"/>
              <a:t>Keys</a:t>
            </a:r>
          </a:p>
          <a:p>
            <a:pPr lvl="2"/>
            <a:r>
              <a:rPr lang="en-GB" noProof="1"/>
              <a:t>Candidate Key</a:t>
            </a:r>
          </a:p>
          <a:p>
            <a:pPr lvl="3"/>
            <a:r>
              <a:rPr lang="en-GB" noProof="1"/>
              <a:t>Column (or combination) that every other column in the table is functionally dependent on</a:t>
            </a:r>
          </a:p>
          <a:p>
            <a:pPr lvl="3"/>
            <a:r>
              <a:rPr lang="en-GB" noProof="1"/>
              <a:t>Supersets of candidate key are also candidate key; can be ignored</a:t>
            </a:r>
          </a:p>
          <a:p>
            <a:pPr lvl="2"/>
            <a:r>
              <a:rPr lang="en-GB" noProof="1"/>
              <a:t>Primary key (PRIMARY KEY constraint)</a:t>
            </a:r>
          </a:p>
          <a:p>
            <a:pPr lvl="2"/>
            <a:r>
              <a:rPr lang="en-GB" noProof="1"/>
              <a:t>Alternate key (UNIQUE constraint)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95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noProof="1"/>
              <a:t>First Normal Form (1NF)</a:t>
            </a:r>
          </a:p>
          <a:p>
            <a:pPr lvl="1"/>
            <a:r>
              <a:rPr lang="en-GB" noProof="1"/>
              <a:t>No repeating groups</a:t>
            </a:r>
          </a:p>
          <a:p>
            <a:pPr lvl="1"/>
            <a:r>
              <a:rPr lang="en-GB" noProof="1"/>
              <a:t>No composite attributes</a:t>
            </a:r>
          </a:p>
          <a:p>
            <a:pPr lvl="1"/>
            <a:r>
              <a:rPr lang="en-GB" noProof="1"/>
              <a:t>At least one key per table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163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noProof="1"/>
              <a:t>Second Normal Form (2NF)</a:t>
            </a:r>
          </a:p>
          <a:p>
            <a:pPr lvl="1"/>
            <a:r>
              <a:rPr lang="en-GB" sz="2000" noProof="1"/>
              <a:t>No non-key column is functionally dependent on a subset of a key</a:t>
            </a:r>
          </a:p>
          <a:p>
            <a:pPr lvl="1"/>
            <a:endParaRPr lang="en-GB" sz="2000" noProof="1"/>
          </a:p>
          <a:p>
            <a:r>
              <a:rPr lang="en-GB" sz="2400" noProof="1"/>
              <a:t>Third Normal Form (3NF)</a:t>
            </a:r>
          </a:p>
          <a:p>
            <a:pPr lvl="1"/>
            <a:r>
              <a:rPr lang="en-GB" sz="2000" noProof="1"/>
              <a:t>No non-key column is functionally dependent on a non-key column</a:t>
            </a:r>
          </a:p>
          <a:p>
            <a:pPr lvl="1"/>
            <a:endParaRPr lang="en-GB" sz="2000" noProof="1"/>
          </a:p>
          <a:p>
            <a:r>
              <a:rPr lang="en-GB" sz="2400" noProof="1"/>
              <a:t>Boyce-Codd Normal Form (BCNF)</a:t>
            </a:r>
          </a:p>
          <a:p>
            <a:pPr lvl="1"/>
            <a:r>
              <a:rPr lang="en-GB" sz="2000" noProof="1"/>
              <a:t>No key column is functionally dependant on subset of key or non-key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0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noProof="1"/>
              <a:t>Higher normal forms</a:t>
            </a:r>
          </a:p>
          <a:p>
            <a:pPr lvl="1"/>
            <a:r>
              <a:rPr lang="en-GB" noProof="1"/>
              <a:t>4NF: Multivalued dependencies</a:t>
            </a:r>
          </a:p>
          <a:p>
            <a:pPr lvl="1"/>
            <a:r>
              <a:rPr lang="en-GB" noProof="1"/>
              <a:t>5NF: Join dependencies</a:t>
            </a:r>
          </a:p>
          <a:p>
            <a:pPr lvl="1"/>
            <a:r>
              <a:rPr lang="en-GB" noProof="1"/>
              <a:t>DKNF: Determined by domain and key constraints</a:t>
            </a:r>
          </a:p>
          <a:p>
            <a:pPr lvl="1"/>
            <a:r>
              <a:rPr lang="en-GB" noProof="1"/>
              <a:t>6NF: No non-trivial join dependencies</a:t>
            </a:r>
          </a:p>
          <a:p>
            <a:pPr lvl="1"/>
            <a:r>
              <a:rPr lang="en-GB" noProof="1"/>
              <a:t>ONF: 6NF with some exceptions</a:t>
            </a:r>
          </a:p>
          <a:p>
            <a:pPr marL="362200" lvl="2" indent="0">
              <a:buNone/>
            </a:pPr>
            <a:endParaRPr lang="en-GB" noProof="1"/>
          </a:p>
          <a:p>
            <a:pPr marL="362200" lvl="2" indent="0">
              <a:buNone/>
            </a:pPr>
            <a:r>
              <a:rPr lang="en-GB" sz="1600" noProof="1">
                <a:hlinkClick r:id="rId2"/>
              </a:rPr>
              <a:t>http://www.pluralsight.com/courses/relational-database-design</a:t>
            </a:r>
            <a:endParaRPr lang="en-GB" sz="1600" noProof="1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922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 H E   E N D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5400" dirty="0"/>
              <a:t>Email: hugo@perFact.info</a:t>
            </a:r>
          </a:p>
          <a:p>
            <a:pPr marL="0" lvl="1" indent="0">
              <a:buNone/>
            </a:pPr>
            <a:r>
              <a:rPr lang="en-US" sz="5400" dirty="0"/>
              <a:t>Twitter: @</a:t>
            </a:r>
            <a:r>
              <a:rPr lang="en-US" sz="5400" dirty="0" err="1"/>
              <a:t>Hugo_Kornelis</a:t>
            </a:r>
            <a:endParaRPr lang="nl-NL" sz="5400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  <a:endParaRPr lang="en-US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BE23-1565-7B4A-A660-ADF397564F8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42434" y="821958"/>
            <a:ext cx="6259132" cy="3442282"/>
          </a:xfrm>
          <a:prstGeom prst="rect">
            <a:avLst/>
          </a:prstGeom>
          <a:noFill/>
        </p:spPr>
        <p:txBody>
          <a:bodyPr anchor="ctr" anchorCtr="1"/>
          <a:lstStyle>
            <a:lvl1pPr marL="259660" indent="-25966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2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472868" indent="-213207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472868" algn="l"/>
              </a:tabLst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686074" indent="-213207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112489" indent="-167946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74" algn="l"/>
              </a:tabLst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285199" indent="-17271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1886629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652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76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700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9600" dirty="0">
                <a:solidFill>
                  <a:srgbClr val="FF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810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16667E-6 5.79889E-7 L 0.18959 -0.2461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-1230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build="p"/>
      <p:bldP spid="5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Hugo Kornelis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 make SQLServerFast.com</a:t>
            </a:r>
          </a:p>
          <a:p>
            <a:r>
              <a:rPr lang="en-US" dirty="0"/>
              <a:t>I do other community things</a:t>
            </a:r>
          </a:p>
          <a:p>
            <a:pPr lvl="1"/>
            <a:r>
              <a:rPr lang="en-US" dirty="0"/>
              <a:t>Technical editor for various books</a:t>
            </a:r>
          </a:p>
          <a:p>
            <a:pPr lvl="2"/>
            <a:r>
              <a:rPr lang="en-US" dirty="0"/>
              <a:t>SQL Server Execution Plans, 3</a:t>
            </a:r>
            <a:r>
              <a:rPr lang="en-US" baseline="30000" dirty="0"/>
              <a:t>rd</a:t>
            </a:r>
            <a:r>
              <a:rPr lang="en-US" dirty="0"/>
              <a:t> edition (“Real Soon Now”™)</a:t>
            </a:r>
          </a:p>
          <a:p>
            <a:pPr lvl="1"/>
            <a:r>
              <a:rPr lang="en-US" dirty="0"/>
              <a:t>11 years MVP (2006 – 2016, SQL Server/Data Platform)</a:t>
            </a:r>
          </a:p>
          <a:p>
            <a:pPr lvl="1"/>
            <a:r>
              <a:rPr lang="en-US" dirty="0"/>
              <a:t>Lots of other things</a:t>
            </a:r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BE23-1565-7B4A-A660-ADF397564F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40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92762-AFDF-418D-989D-EA73BB65D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6" y="4066587"/>
            <a:ext cx="2114550" cy="750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7CA5F-BA09-4F64-854F-E6E3753E3C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91" y="3113406"/>
            <a:ext cx="3049790" cy="508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AC502-F43D-40F8-8194-E45B9EB12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7" y="1759478"/>
            <a:ext cx="2285085" cy="568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7A65B7-701B-4A08-BB0B-8A202E0CEA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63" y="4206011"/>
            <a:ext cx="2674799" cy="469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F9A1AE-3022-4E21-9234-079AD3D0DC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27" y="2657456"/>
            <a:ext cx="2597793" cy="622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A3AA57-A85A-49FD-B87F-63E28453E7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07" y="1732871"/>
            <a:ext cx="2143125" cy="6215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4E6161-1F7D-4A49-ACE3-218C3C92BE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5" y="2718166"/>
            <a:ext cx="2250862" cy="6227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041732-5FF7-44B2-A2D6-FFB008F578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581" y="248042"/>
            <a:ext cx="2482854" cy="12737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65F2E2-C5C5-4287-9F44-4ADC81FE6AB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41" y="4066587"/>
            <a:ext cx="1666319" cy="8711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7C6743-618A-4E22-BF33-BF0B1CE0BD1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77" y="1291453"/>
            <a:ext cx="2592820" cy="16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8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Hugo Kornelis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 make SQLServerFast.com</a:t>
            </a:r>
          </a:p>
          <a:p>
            <a:r>
              <a:rPr lang="en-US" dirty="0"/>
              <a:t>I do other community things</a:t>
            </a:r>
          </a:p>
          <a:p>
            <a:r>
              <a:rPr lang="en-US" dirty="0"/>
              <a:t>I work</a:t>
            </a:r>
          </a:p>
          <a:p>
            <a:pPr lvl="1"/>
            <a:r>
              <a:rPr lang="en-US" dirty="0"/>
              <a:t>Independent database consultant</a:t>
            </a:r>
          </a:p>
          <a:p>
            <a:pPr lvl="1"/>
            <a:r>
              <a:rPr lang="en-US" dirty="0"/>
              <a:t>Will do (almost) anything for money</a:t>
            </a:r>
          </a:p>
          <a:p>
            <a:pPr lvl="1"/>
            <a:r>
              <a:rPr lang="en-US" dirty="0"/>
              <a:t>Email: hugo@perFact.info</a:t>
            </a:r>
          </a:p>
          <a:p>
            <a:pPr lvl="1"/>
            <a:r>
              <a:rPr lang="en-US" dirty="0"/>
              <a:t>Twitter: @</a:t>
            </a:r>
            <a:r>
              <a:rPr lang="en-US" dirty="0" err="1"/>
              <a:t>Hugo_Kornelis</a:t>
            </a:r>
            <a:endParaRPr lang="nl-NL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BE23-1565-7B4A-A660-ADF397564F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5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220000" y="22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220000" y="22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32099E-6 L 0.14062 -0.3361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1682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93827E-7 L 0.13055 -0.2256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8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Agenda</a:t>
            </a:r>
            <a:endParaRPr lang="nl-NL" altLang="nl-NL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nl-NL" dirty="0"/>
              <a:t>Avoid cursors</a:t>
            </a:r>
          </a:p>
          <a:p>
            <a:r>
              <a:rPr lang="en-US" altLang="nl-NL" dirty="0"/>
              <a:t>Use indexes</a:t>
            </a:r>
          </a:p>
          <a:p>
            <a:r>
              <a:rPr lang="en-US" altLang="nl-NL" dirty="0"/>
              <a:t>Make predicates </a:t>
            </a:r>
            <a:r>
              <a:rPr lang="en-US" altLang="nl-NL" dirty="0" err="1"/>
              <a:t>sargable</a:t>
            </a:r>
            <a:endParaRPr lang="en-US" altLang="nl-NL" dirty="0"/>
          </a:p>
          <a:p>
            <a:pPr lvl="1"/>
            <a:r>
              <a:rPr lang="en-US" altLang="nl-NL" dirty="0"/>
              <a:t>Check data types</a:t>
            </a:r>
          </a:p>
          <a:p>
            <a:r>
              <a:rPr lang="en-US" altLang="nl-NL" dirty="0"/>
              <a:t>Consider covering indexes</a:t>
            </a:r>
          </a:p>
          <a:p>
            <a:r>
              <a:rPr lang="en-US" altLang="nl-NL" dirty="0"/>
              <a:t>Be aware of parameter sniffing</a:t>
            </a:r>
          </a:p>
          <a:p>
            <a:r>
              <a:rPr lang="en-US" altLang="nl-NL" dirty="0"/>
              <a:t>Control your code</a:t>
            </a:r>
          </a:p>
          <a:p>
            <a:r>
              <a:rPr lang="en-US" altLang="nl-NL" dirty="0"/>
              <a:t>Design your database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BE23-1565-7B4A-A660-ADF397564F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3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 cursors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Cursors (and other row-based processing)</a:t>
            </a:r>
          </a:p>
          <a:p>
            <a:pPr lvl="1"/>
            <a:r>
              <a:rPr lang="en-US" dirty="0"/>
              <a:t>Describes the required steps</a:t>
            </a:r>
          </a:p>
          <a:p>
            <a:pPr lvl="1"/>
            <a:r>
              <a:rPr lang="en-US" dirty="0"/>
              <a:t>Process one row at a time</a:t>
            </a:r>
          </a:p>
          <a:p>
            <a:pPr lvl="1"/>
            <a:r>
              <a:rPr lang="en-US" dirty="0"/>
              <a:t>Familiar method for people with background in C#, </a:t>
            </a:r>
            <a:r>
              <a:rPr lang="en-US" dirty="0" err="1"/>
              <a:t>VB.Net</a:t>
            </a:r>
            <a:r>
              <a:rPr lang="en-US" dirty="0"/>
              <a:t>, Cobol, …</a:t>
            </a:r>
          </a:p>
          <a:p>
            <a:pPr lvl="1"/>
            <a:r>
              <a:rPr lang="en-US" dirty="0"/>
              <a:t>Limits freedom of SQL Server’s query optimizer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644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 cursors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Set-based processing</a:t>
            </a:r>
          </a:p>
          <a:p>
            <a:pPr lvl="1"/>
            <a:r>
              <a:rPr lang="en-US" dirty="0"/>
              <a:t>Describes the desired end result</a:t>
            </a:r>
          </a:p>
          <a:p>
            <a:pPr lvl="1"/>
            <a:r>
              <a:rPr lang="en-US" dirty="0"/>
              <a:t>Processes all data at once</a:t>
            </a:r>
          </a:p>
          <a:p>
            <a:pPr lvl="1"/>
            <a:r>
              <a:rPr lang="en-US" dirty="0"/>
              <a:t>Different mindset – learning curve</a:t>
            </a:r>
          </a:p>
          <a:p>
            <a:pPr lvl="1"/>
            <a:r>
              <a:rPr lang="en-US" dirty="0"/>
              <a:t>Query optimizer can reorder to improve performance</a:t>
            </a:r>
          </a:p>
          <a:p>
            <a:pPr lvl="1"/>
            <a:endParaRPr lang="en-US" dirty="0"/>
          </a:p>
          <a:p>
            <a:r>
              <a:rPr lang="en-US" dirty="0"/>
              <a:t>Is </a:t>
            </a:r>
            <a:r>
              <a:rPr lang="en-US" b="1" i="1" dirty="0"/>
              <a:t>ALMOST</a:t>
            </a:r>
            <a:r>
              <a:rPr lang="en-US" dirty="0"/>
              <a:t> always (much) faster than row-based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March 8, 2017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(c) Hugo Kornelis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0753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2360</Words>
  <Application>Microsoft Office PowerPoint</Application>
  <PresentationFormat>Diavoorstelling (16:9)</PresentationFormat>
  <Paragraphs>467</Paragraphs>
  <Slides>50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Office-thema</vt:lpstr>
      <vt:lpstr>Improve your SQL Server Performance in 7 Simple Steps</vt:lpstr>
      <vt:lpstr>PowerPoint-presentatie</vt:lpstr>
      <vt:lpstr>Hugo Kornelis</vt:lpstr>
      <vt:lpstr>Hugo Kornelis</vt:lpstr>
      <vt:lpstr>Hugo Kornelis</vt:lpstr>
      <vt:lpstr>Hugo Kornelis</vt:lpstr>
      <vt:lpstr>Agenda</vt:lpstr>
      <vt:lpstr>Avoid cursors</vt:lpstr>
      <vt:lpstr>Avoid cursors</vt:lpstr>
      <vt:lpstr>Avoid cursors</vt:lpstr>
      <vt:lpstr>Use indexes</vt:lpstr>
      <vt:lpstr>Use indexes</vt:lpstr>
      <vt:lpstr>Use indexes</vt:lpstr>
      <vt:lpstr>Use indexes</vt:lpstr>
      <vt:lpstr>Use indexes</vt:lpstr>
      <vt:lpstr>Make predicates sargable</vt:lpstr>
      <vt:lpstr>Make predicates sargable</vt:lpstr>
      <vt:lpstr>Make predicates sargable</vt:lpstr>
      <vt:lpstr>Make predicates sargable</vt:lpstr>
      <vt:lpstr>Make predicates sargable</vt:lpstr>
      <vt:lpstr>Make predicates sargable</vt:lpstr>
      <vt:lpstr>Consider covering indexes</vt:lpstr>
      <vt:lpstr>Consider covering indexes</vt:lpstr>
      <vt:lpstr>Consider covering indexes</vt:lpstr>
      <vt:lpstr>Consider covering indexes</vt:lpstr>
      <vt:lpstr>Be aware of parameter sniffing</vt:lpstr>
      <vt:lpstr>Be aware of parameter sniffing</vt:lpstr>
      <vt:lpstr>Be aware of parameter sniffing</vt:lpstr>
      <vt:lpstr>Be aware of parameter sniffing</vt:lpstr>
      <vt:lpstr>Be aware of parameter sniffing</vt:lpstr>
      <vt:lpstr>Be aware of parameter sniffing</vt:lpstr>
      <vt:lpstr>Be aware of parameter sniffing</vt:lpstr>
      <vt:lpstr>Be aware of parameter sniffing</vt:lpstr>
      <vt:lpstr>Be aware of parameter sniffing</vt:lpstr>
      <vt:lpstr>Be aware of parameter sniffing</vt:lpstr>
      <vt:lpstr>Be aware of parameter sniffing</vt:lpstr>
      <vt:lpstr>Be aware of parameter sniffing</vt:lpstr>
      <vt:lpstr>Be aware of parameter sniffing</vt:lpstr>
      <vt:lpstr>Be aware of parameter sniffing</vt:lpstr>
      <vt:lpstr>Be aware of parameter sniffing</vt:lpstr>
      <vt:lpstr>Control your code</vt:lpstr>
      <vt:lpstr>Control your code</vt:lpstr>
      <vt:lpstr>Design your database</vt:lpstr>
      <vt:lpstr>Design your database</vt:lpstr>
      <vt:lpstr>Design your database</vt:lpstr>
      <vt:lpstr>Design your database</vt:lpstr>
      <vt:lpstr>Design your database</vt:lpstr>
      <vt:lpstr>Design your database</vt:lpstr>
      <vt:lpstr>T H E   E N D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T-SQL User-defined Functions</dc:title>
  <dc:creator>Hugo</dc:creator>
  <cp:lastModifiedBy>Hugo Kornelis</cp:lastModifiedBy>
  <cp:revision>33</cp:revision>
  <dcterms:created xsi:type="dcterms:W3CDTF">2017-01-07T12:25:34Z</dcterms:created>
  <dcterms:modified xsi:type="dcterms:W3CDTF">2018-06-22T07:26:40Z</dcterms:modified>
</cp:coreProperties>
</file>