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3" r:id="rId3"/>
    <p:sldId id="258" r:id="rId4"/>
    <p:sldId id="259" r:id="rId5"/>
    <p:sldId id="260" r:id="rId6"/>
    <p:sldId id="261" r:id="rId7"/>
    <p:sldId id="273" r:id="rId8"/>
    <p:sldId id="267" r:id="rId9"/>
    <p:sldId id="262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orient="horz" pos="864" userDrawn="1">
          <p15:clr>
            <a:srgbClr val="A4A3A4"/>
          </p15:clr>
        </p15:guide>
        <p15:guide id="5" pos="3839" userDrawn="1">
          <p15:clr>
            <a:srgbClr val="A4A3A4"/>
          </p15:clr>
        </p15:guide>
        <p15:guide id="6" pos="1007" userDrawn="1">
          <p15:clr>
            <a:srgbClr val="A4A3A4"/>
          </p15:clr>
        </p15:guide>
        <p15:guide id="7" pos="71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BFCF23-3B69-468F-B69F-88F6DE6A72F2}"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12" autoAdjust="0"/>
  </p:normalViewPr>
  <p:slideViewPr>
    <p:cSldViewPr showGuides="1">
      <p:cViewPr varScale="1">
        <p:scale>
          <a:sx n="57" d="100"/>
          <a:sy n="57" d="100"/>
        </p:scale>
        <p:origin x="1016" y="44"/>
      </p:cViewPr>
      <p:guideLst>
        <p:guide orient="horz" pos="2160"/>
        <p:guide orient="horz" pos="1008"/>
        <p:guide orient="horz" pos="3888"/>
        <p:guide orient="horz" pos="864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62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4" Type="http://schemas.openxmlformats.org/officeDocument/2006/relationships/image" Target="../media/image6.jpe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4" Type="http://schemas.openxmlformats.org/officeDocument/2006/relationships/image" Target="../media/image6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5#1">
  <dgm:title val=""/>
  <dgm:desc val=""/>
  <dgm:catLst>
    <dgm:cat type="accent3" pri="11500"/>
  </dgm:catLst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41ED61-1BDE-459E-B652-5DA13C60A6BB}" type="doc">
      <dgm:prSet loTypeId="urn:microsoft.com/office/officeart/2005/8/layout/hList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KE"/>
        </a:p>
      </dgm:t>
    </dgm:pt>
    <dgm:pt modelId="{AC08D957-5088-4CAE-B52A-352405A32A2C}">
      <dgm:prSet phldrT="[Text]"/>
      <dgm:spPr/>
      <dgm:t>
        <a:bodyPr/>
        <a:lstStyle/>
        <a:p>
          <a:r>
            <a:rPr lang="en-US" dirty="0"/>
            <a:t>1</a:t>
          </a:r>
          <a:endParaRPr lang="en-KE" dirty="0"/>
        </a:p>
      </dgm:t>
    </dgm:pt>
    <dgm:pt modelId="{61A50781-91AB-458A-AEBB-77EC2E860495}" type="parTrans" cxnId="{BA447945-1ACF-41C5-BD39-D84C5A1E555E}">
      <dgm:prSet/>
      <dgm:spPr/>
      <dgm:t>
        <a:bodyPr/>
        <a:lstStyle/>
        <a:p>
          <a:endParaRPr lang="en-KE"/>
        </a:p>
      </dgm:t>
    </dgm:pt>
    <dgm:pt modelId="{B2418DA6-EBA4-484E-9302-15A094F4AD45}" type="sibTrans" cxnId="{BA447945-1ACF-41C5-BD39-D84C5A1E555E}">
      <dgm:prSet/>
      <dgm:spPr/>
      <dgm:t>
        <a:bodyPr/>
        <a:lstStyle/>
        <a:p>
          <a:endParaRPr lang="en-KE"/>
        </a:p>
      </dgm:t>
    </dgm:pt>
    <dgm:pt modelId="{8EFAE017-AD70-4AC6-9B9A-68237AA1CCBB}">
      <dgm:prSet phldrT="[Text]"/>
      <dgm:spPr/>
      <dgm:t>
        <a:bodyPr/>
        <a:lstStyle/>
        <a:p>
          <a:r>
            <a:rPr lang="en-US" dirty="0"/>
            <a:t>Compare access to essential medicine </a:t>
          </a:r>
          <a:endParaRPr lang="en-KE" dirty="0"/>
        </a:p>
      </dgm:t>
    </dgm:pt>
    <dgm:pt modelId="{AE82AC52-794C-45EC-BD00-D5920ECEB0A2}" type="parTrans" cxnId="{FBF5AED0-0452-46C5-A7E5-5CFF7FBAD6FD}">
      <dgm:prSet/>
      <dgm:spPr/>
      <dgm:t>
        <a:bodyPr/>
        <a:lstStyle/>
        <a:p>
          <a:endParaRPr lang="en-KE"/>
        </a:p>
      </dgm:t>
    </dgm:pt>
    <dgm:pt modelId="{77E7F641-B583-4AD9-B738-F531C0A976F1}" type="sibTrans" cxnId="{FBF5AED0-0452-46C5-A7E5-5CFF7FBAD6FD}">
      <dgm:prSet/>
      <dgm:spPr/>
      <dgm:t>
        <a:bodyPr/>
        <a:lstStyle/>
        <a:p>
          <a:endParaRPr lang="en-KE"/>
        </a:p>
      </dgm:t>
    </dgm:pt>
    <dgm:pt modelId="{E6CCDED0-753A-4E8A-9656-BA76E054E706}">
      <dgm:prSet phldrT="[Text]"/>
      <dgm:spPr/>
      <dgm:t>
        <a:bodyPr/>
        <a:lstStyle/>
        <a:p>
          <a:r>
            <a:rPr lang="en-US" dirty="0"/>
            <a:t>Analyze trends in cost of medicine</a:t>
          </a:r>
          <a:endParaRPr lang="en-KE" dirty="0"/>
        </a:p>
      </dgm:t>
    </dgm:pt>
    <dgm:pt modelId="{DA77CF68-CCAC-4463-B459-B267D159BAB2}" type="parTrans" cxnId="{245BBF7A-CE87-4CC9-8A85-83394B70A8C6}">
      <dgm:prSet/>
      <dgm:spPr/>
      <dgm:t>
        <a:bodyPr/>
        <a:lstStyle/>
        <a:p>
          <a:endParaRPr lang="en-KE"/>
        </a:p>
      </dgm:t>
    </dgm:pt>
    <dgm:pt modelId="{3CB1E5CF-428F-45AE-A35D-C51D310085F3}" type="sibTrans" cxnId="{245BBF7A-CE87-4CC9-8A85-83394B70A8C6}">
      <dgm:prSet/>
      <dgm:spPr/>
      <dgm:t>
        <a:bodyPr/>
        <a:lstStyle/>
        <a:p>
          <a:endParaRPr lang="en-KE"/>
        </a:p>
      </dgm:t>
    </dgm:pt>
    <dgm:pt modelId="{FCF19AFB-017C-43F1-BAD0-F738F551411A}">
      <dgm:prSet phldrT="[Text]"/>
      <dgm:spPr/>
      <dgm:t>
        <a:bodyPr/>
        <a:lstStyle/>
        <a:p>
          <a:r>
            <a:rPr lang="en-US" dirty="0"/>
            <a:t>Relation with insurance.</a:t>
          </a:r>
          <a:endParaRPr lang="en-KE" dirty="0"/>
        </a:p>
      </dgm:t>
    </dgm:pt>
    <dgm:pt modelId="{F2EA5CC3-FBF6-48E5-8875-93AB627DF94B}" type="parTrans" cxnId="{A8B016F1-C300-4AE8-B0A0-413516551134}">
      <dgm:prSet/>
      <dgm:spPr/>
      <dgm:t>
        <a:bodyPr/>
        <a:lstStyle/>
        <a:p>
          <a:endParaRPr lang="en-KE"/>
        </a:p>
      </dgm:t>
    </dgm:pt>
    <dgm:pt modelId="{499651AE-3FC9-4BEF-B436-0F2A1C9F936B}" type="sibTrans" cxnId="{A8B016F1-C300-4AE8-B0A0-413516551134}">
      <dgm:prSet/>
      <dgm:spPr/>
      <dgm:t>
        <a:bodyPr/>
        <a:lstStyle/>
        <a:p>
          <a:endParaRPr lang="en-KE"/>
        </a:p>
      </dgm:t>
    </dgm:pt>
    <dgm:pt modelId="{3695D7C3-3432-425F-A190-D39BAA8CDF56}">
      <dgm:prSet phldrT="[Text]"/>
      <dgm:spPr/>
      <dgm:t>
        <a:bodyPr/>
        <a:lstStyle/>
        <a:p>
          <a:r>
            <a:rPr lang="en-US" dirty="0"/>
            <a:t>Examine relationship between government spending and chronic illness.</a:t>
          </a:r>
          <a:endParaRPr lang="en-KE" dirty="0"/>
        </a:p>
      </dgm:t>
    </dgm:pt>
    <dgm:pt modelId="{0BBB4502-6F5C-48DF-8849-9B2F2B925191}" type="parTrans" cxnId="{896D4011-7681-4947-940E-3DDBD5AD8E15}">
      <dgm:prSet/>
      <dgm:spPr/>
      <dgm:t>
        <a:bodyPr/>
        <a:lstStyle/>
        <a:p>
          <a:endParaRPr lang="en-KE"/>
        </a:p>
      </dgm:t>
    </dgm:pt>
    <dgm:pt modelId="{F05A534F-1FFC-435D-8615-A5CCC8217787}" type="sibTrans" cxnId="{896D4011-7681-4947-940E-3DDBD5AD8E15}">
      <dgm:prSet/>
      <dgm:spPr/>
      <dgm:t>
        <a:bodyPr/>
        <a:lstStyle/>
        <a:p>
          <a:endParaRPr lang="en-KE"/>
        </a:p>
      </dgm:t>
    </dgm:pt>
    <dgm:pt modelId="{ACEECF27-0679-4F94-99A4-C87F8D58BE07}">
      <dgm:prSet phldrT="[Text]"/>
      <dgm:spPr/>
      <dgm:t>
        <a:bodyPr/>
        <a:lstStyle/>
        <a:p>
          <a:r>
            <a:rPr lang="en-US" dirty="0"/>
            <a:t>4</a:t>
          </a:r>
          <a:endParaRPr lang="en-KE" dirty="0"/>
        </a:p>
      </dgm:t>
    </dgm:pt>
    <dgm:pt modelId="{A5A952CC-6AB4-44FB-AA53-D55C5E6A55E7}" type="parTrans" cxnId="{BB9FACEB-915C-4D4E-B0A3-115D3E42282E}">
      <dgm:prSet/>
      <dgm:spPr/>
      <dgm:t>
        <a:bodyPr/>
        <a:lstStyle/>
        <a:p>
          <a:endParaRPr lang="en-KE"/>
        </a:p>
      </dgm:t>
    </dgm:pt>
    <dgm:pt modelId="{40A98D7F-60E8-4F05-BC8B-EA2CF309000D}" type="sibTrans" cxnId="{BB9FACEB-915C-4D4E-B0A3-115D3E42282E}">
      <dgm:prSet/>
      <dgm:spPr/>
      <dgm:t>
        <a:bodyPr/>
        <a:lstStyle/>
        <a:p>
          <a:endParaRPr lang="en-KE"/>
        </a:p>
      </dgm:t>
    </dgm:pt>
    <dgm:pt modelId="{4A574145-44C1-49D7-BF27-2B30A85222CE}">
      <dgm:prSet phldrT="[Text]"/>
      <dgm:spPr/>
      <dgm:t>
        <a:bodyPr/>
        <a:lstStyle/>
        <a:p>
          <a:r>
            <a:rPr lang="en-US" dirty="0"/>
            <a:t>Examine counterfeit drug cases</a:t>
          </a:r>
          <a:endParaRPr lang="en-KE" dirty="0"/>
        </a:p>
      </dgm:t>
    </dgm:pt>
    <dgm:pt modelId="{34472CBE-5E55-4364-A149-79ED07FF6443}" type="parTrans" cxnId="{1973803A-83F9-4AE8-A2BE-79C067D47CA6}">
      <dgm:prSet/>
      <dgm:spPr/>
      <dgm:t>
        <a:bodyPr/>
        <a:lstStyle/>
        <a:p>
          <a:endParaRPr lang="en-KE"/>
        </a:p>
      </dgm:t>
    </dgm:pt>
    <dgm:pt modelId="{E036C0FA-922C-48BD-AAC6-F26EA9ACA310}" type="sibTrans" cxnId="{1973803A-83F9-4AE8-A2BE-79C067D47CA6}">
      <dgm:prSet/>
      <dgm:spPr/>
      <dgm:t>
        <a:bodyPr/>
        <a:lstStyle/>
        <a:p>
          <a:endParaRPr lang="en-KE"/>
        </a:p>
      </dgm:t>
    </dgm:pt>
    <dgm:pt modelId="{C7B62273-70EC-45E3-808E-B24B26C6C921}">
      <dgm:prSet phldrT="[Text]"/>
      <dgm:spPr/>
      <dgm:t>
        <a:bodyPr/>
        <a:lstStyle/>
        <a:p>
          <a:r>
            <a:rPr lang="en-US" dirty="0"/>
            <a:t>Relations to import</a:t>
          </a:r>
          <a:endParaRPr lang="en-KE" dirty="0"/>
        </a:p>
      </dgm:t>
    </dgm:pt>
    <dgm:pt modelId="{E2EFC85C-F26C-4F4E-8C73-606F6CE39134}" type="parTrans" cxnId="{BD4977F9-0273-478C-820C-39C8A7F3BE79}">
      <dgm:prSet/>
      <dgm:spPr/>
      <dgm:t>
        <a:bodyPr/>
        <a:lstStyle/>
        <a:p>
          <a:endParaRPr lang="en-KE"/>
        </a:p>
      </dgm:t>
    </dgm:pt>
    <dgm:pt modelId="{1C5AC41B-F3D9-4ECB-8D98-1925B1F51085}" type="sibTrans" cxnId="{BD4977F9-0273-478C-820C-39C8A7F3BE79}">
      <dgm:prSet/>
      <dgm:spPr/>
      <dgm:t>
        <a:bodyPr/>
        <a:lstStyle/>
        <a:p>
          <a:endParaRPr lang="en-KE"/>
        </a:p>
      </dgm:t>
    </dgm:pt>
    <dgm:pt modelId="{3B964254-5114-46A2-8F7D-749D00EB8764}">
      <dgm:prSet phldrT="[Text]"/>
      <dgm:spPr/>
      <dgm:t>
        <a:bodyPr/>
        <a:lstStyle/>
        <a:p>
          <a:r>
            <a:rPr lang="en-US" dirty="0"/>
            <a:t>3</a:t>
          </a:r>
          <a:endParaRPr lang="en-KE" dirty="0"/>
        </a:p>
      </dgm:t>
    </dgm:pt>
    <dgm:pt modelId="{D6575C37-844C-4C3B-A04A-2E14F40FE1C5}" type="sibTrans" cxnId="{F1AD7827-1AA6-4465-83A2-446C1A5F531F}">
      <dgm:prSet/>
      <dgm:spPr/>
      <dgm:t>
        <a:bodyPr/>
        <a:lstStyle/>
        <a:p>
          <a:endParaRPr lang="en-KE"/>
        </a:p>
      </dgm:t>
    </dgm:pt>
    <dgm:pt modelId="{A65C21AB-58CD-49C9-8AF3-8AD74C4BD7AA}" type="parTrans" cxnId="{F1AD7827-1AA6-4465-83A2-446C1A5F531F}">
      <dgm:prSet/>
      <dgm:spPr/>
      <dgm:t>
        <a:bodyPr/>
        <a:lstStyle/>
        <a:p>
          <a:endParaRPr lang="en-KE"/>
        </a:p>
      </dgm:t>
    </dgm:pt>
    <dgm:pt modelId="{50C2A8DE-751D-4077-AC9E-59E7A2065AA0}">
      <dgm:prSet phldrT="[Text]"/>
      <dgm:spPr/>
      <dgm:t>
        <a:bodyPr/>
        <a:lstStyle/>
        <a:p>
          <a:r>
            <a:rPr lang="en-US" dirty="0"/>
            <a:t>2</a:t>
          </a:r>
          <a:endParaRPr lang="en-KE" dirty="0"/>
        </a:p>
      </dgm:t>
    </dgm:pt>
    <dgm:pt modelId="{ACCBBAFD-497B-449C-8833-EC2F182610D0}" type="sibTrans" cxnId="{A59D68AF-C24C-42FE-94DB-EBFD2D70A674}">
      <dgm:prSet/>
      <dgm:spPr/>
      <dgm:t>
        <a:bodyPr/>
        <a:lstStyle/>
        <a:p>
          <a:endParaRPr lang="en-KE"/>
        </a:p>
      </dgm:t>
    </dgm:pt>
    <dgm:pt modelId="{EB0D8673-4E8C-4C2B-88A9-3921F23A9358}" type="parTrans" cxnId="{A59D68AF-C24C-42FE-94DB-EBFD2D70A674}">
      <dgm:prSet/>
      <dgm:spPr/>
      <dgm:t>
        <a:bodyPr/>
        <a:lstStyle/>
        <a:p>
          <a:endParaRPr lang="en-KE"/>
        </a:p>
      </dgm:t>
    </dgm:pt>
    <dgm:pt modelId="{C85425E6-81EF-4C80-BB15-5386D6C283AE}" type="pres">
      <dgm:prSet presAssocID="{4741ED61-1BDE-459E-B652-5DA13C60A6BB}" presName="linearFlow" presStyleCnt="0">
        <dgm:presLayoutVars>
          <dgm:dir/>
          <dgm:animLvl val="lvl"/>
          <dgm:resizeHandles/>
        </dgm:presLayoutVars>
      </dgm:prSet>
      <dgm:spPr/>
    </dgm:pt>
    <dgm:pt modelId="{DF22B5DE-CCF1-437F-A430-3BDC18052CB6}" type="pres">
      <dgm:prSet presAssocID="{AC08D957-5088-4CAE-B52A-352405A32A2C}" presName="compositeNode" presStyleCnt="0">
        <dgm:presLayoutVars>
          <dgm:bulletEnabled val="1"/>
        </dgm:presLayoutVars>
      </dgm:prSet>
      <dgm:spPr/>
    </dgm:pt>
    <dgm:pt modelId="{DA10A833-8926-4B97-A651-554F37A99FF6}" type="pres">
      <dgm:prSet presAssocID="{AC08D957-5088-4CAE-B52A-352405A32A2C}" presName="image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9EDE85D0-8D2E-44F9-89F6-4DB0DCB070DF}" type="pres">
      <dgm:prSet presAssocID="{AC08D957-5088-4CAE-B52A-352405A32A2C}" presName="childNode" presStyleLbl="node1" presStyleIdx="0" presStyleCnt="4">
        <dgm:presLayoutVars>
          <dgm:bulletEnabled val="1"/>
        </dgm:presLayoutVars>
      </dgm:prSet>
      <dgm:spPr/>
    </dgm:pt>
    <dgm:pt modelId="{C8136ED4-95B9-4709-8ED7-17B4C89BFA63}" type="pres">
      <dgm:prSet presAssocID="{AC08D957-5088-4CAE-B52A-352405A32A2C}" presName="parentNode" presStyleLbl="revTx" presStyleIdx="0" presStyleCnt="4">
        <dgm:presLayoutVars>
          <dgm:chMax val="0"/>
          <dgm:bulletEnabled val="1"/>
        </dgm:presLayoutVars>
      </dgm:prSet>
      <dgm:spPr/>
    </dgm:pt>
    <dgm:pt modelId="{176EE587-20A7-4374-91A5-DC4E334C99D4}" type="pres">
      <dgm:prSet presAssocID="{B2418DA6-EBA4-484E-9302-15A094F4AD45}" presName="sibTrans" presStyleCnt="0"/>
      <dgm:spPr/>
    </dgm:pt>
    <dgm:pt modelId="{3DD34613-9267-49D3-B90D-0E08E435EE83}" type="pres">
      <dgm:prSet presAssocID="{50C2A8DE-751D-4077-AC9E-59E7A2065AA0}" presName="compositeNode" presStyleCnt="0">
        <dgm:presLayoutVars>
          <dgm:bulletEnabled val="1"/>
        </dgm:presLayoutVars>
      </dgm:prSet>
      <dgm:spPr/>
    </dgm:pt>
    <dgm:pt modelId="{7CA53508-1B3C-4147-B7F4-ED3F88ED9164}" type="pres">
      <dgm:prSet presAssocID="{50C2A8DE-751D-4077-AC9E-59E7A2065AA0}" presName="image" presStyleLbl="fgImgPlace1" presStyleIdx="1" presStyleCnt="4" custLinFactNeighborX="-9729" custLinFactNeighborY="2708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</dgm:spPr>
    </dgm:pt>
    <dgm:pt modelId="{FFFCDA25-43F1-4D14-8FE9-0DDE7F1BC165}" type="pres">
      <dgm:prSet presAssocID="{50C2A8DE-751D-4077-AC9E-59E7A2065AA0}" presName="childNode" presStyleLbl="node1" presStyleIdx="1" presStyleCnt="4">
        <dgm:presLayoutVars>
          <dgm:bulletEnabled val="1"/>
        </dgm:presLayoutVars>
      </dgm:prSet>
      <dgm:spPr/>
    </dgm:pt>
    <dgm:pt modelId="{E2950456-A622-414F-9797-AA79DFD1C744}" type="pres">
      <dgm:prSet presAssocID="{50C2A8DE-751D-4077-AC9E-59E7A2065AA0}" presName="parentNode" presStyleLbl="revTx" presStyleIdx="1" presStyleCnt="4" custScaleX="85277" custScaleY="28954">
        <dgm:presLayoutVars>
          <dgm:chMax val="0"/>
          <dgm:bulletEnabled val="1"/>
        </dgm:presLayoutVars>
      </dgm:prSet>
      <dgm:spPr/>
    </dgm:pt>
    <dgm:pt modelId="{593BEB0D-E6A0-4189-AF70-D72667CC3541}" type="pres">
      <dgm:prSet presAssocID="{ACCBBAFD-497B-449C-8833-EC2F182610D0}" presName="sibTrans" presStyleCnt="0"/>
      <dgm:spPr/>
    </dgm:pt>
    <dgm:pt modelId="{F689F128-9C5D-4540-BE42-0B469CD29495}" type="pres">
      <dgm:prSet presAssocID="{3B964254-5114-46A2-8F7D-749D00EB8764}" presName="compositeNode" presStyleCnt="0">
        <dgm:presLayoutVars>
          <dgm:bulletEnabled val="1"/>
        </dgm:presLayoutVars>
      </dgm:prSet>
      <dgm:spPr/>
    </dgm:pt>
    <dgm:pt modelId="{1F6373DB-E81B-4B63-873C-CBEE8A1236D2}" type="pres">
      <dgm:prSet presAssocID="{3B964254-5114-46A2-8F7D-749D00EB8764}" presName="image" presStyleLbl="fgImgPlac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7F56E184-9D3F-4572-A52E-BC835811228C}" type="pres">
      <dgm:prSet presAssocID="{3B964254-5114-46A2-8F7D-749D00EB8764}" presName="childNode" presStyleLbl="node1" presStyleIdx="2" presStyleCnt="4">
        <dgm:presLayoutVars>
          <dgm:bulletEnabled val="1"/>
        </dgm:presLayoutVars>
      </dgm:prSet>
      <dgm:spPr/>
    </dgm:pt>
    <dgm:pt modelId="{807FEAFE-89D0-4487-AE40-4C5CC14A12CF}" type="pres">
      <dgm:prSet presAssocID="{3B964254-5114-46A2-8F7D-749D00EB8764}" presName="parentNode" presStyleLbl="revTx" presStyleIdx="2" presStyleCnt="4" custFlipVert="1" custFlipHor="1" custScaleX="13666" custScaleY="24715">
        <dgm:presLayoutVars>
          <dgm:chMax val="0"/>
          <dgm:bulletEnabled val="1"/>
        </dgm:presLayoutVars>
      </dgm:prSet>
      <dgm:spPr/>
    </dgm:pt>
    <dgm:pt modelId="{921AD99B-C69D-45C7-9286-3D8B85086AF2}" type="pres">
      <dgm:prSet presAssocID="{D6575C37-844C-4C3B-A04A-2E14F40FE1C5}" presName="sibTrans" presStyleCnt="0"/>
      <dgm:spPr/>
    </dgm:pt>
    <dgm:pt modelId="{D3903F87-C38B-4D6C-BB3F-92A278F28A35}" type="pres">
      <dgm:prSet presAssocID="{ACEECF27-0679-4F94-99A4-C87F8D58BE07}" presName="compositeNode" presStyleCnt="0">
        <dgm:presLayoutVars>
          <dgm:bulletEnabled val="1"/>
        </dgm:presLayoutVars>
      </dgm:prSet>
      <dgm:spPr/>
    </dgm:pt>
    <dgm:pt modelId="{A7A05433-8501-4E54-9FE5-6E6BCA746FCA}" type="pres">
      <dgm:prSet presAssocID="{ACEECF27-0679-4F94-99A4-C87F8D58BE07}" presName="image" presStyleLbl="fgImgPlac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2A147F4-F39F-491E-9B86-25167DB1DC0D}" type="pres">
      <dgm:prSet presAssocID="{ACEECF27-0679-4F94-99A4-C87F8D58BE07}" presName="childNode" presStyleLbl="node1" presStyleIdx="3" presStyleCnt="4">
        <dgm:presLayoutVars>
          <dgm:bulletEnabled val="1"/>
        </dgm:presLayoutVars>
      </dgm:prSet>
      <dgm:spPr/>
    </dgm:pt>
    <dgm:pt modelId="{8103323E-0EA8-4D3D-B799-0AFF52C18CEC}" type="pres">
      <dgm:prSet presAssocID="{ACEECF27-0679-4F94-99A4-C87F8D58BE07}" presName="parentNode" presStyleLbl="revTx" presStyleIdx="3" presStyleCnt="4">
        <dgm:presLayoutVars>
          <dgm:chMax val="0"/>
          <dgm:bulletEnabled val="1"/>
        </dgm:presLayoutVars>
      </dgm:prSet>
      <dgm:spPr/>
    </dgm:pt>
  </dgm:ptLst>
  <dgm:cxnLst>
    <dgm:cxn modelId="{C7CC6203-97A3-4570-810C-FFD74F861874}" type="presOf" srcId="{C7B62273-70EC-45E3-808E-B24B26C6C921}" destId="{82A147F4-F39F-491E-9B86-25167DB1DC0D}" srcOrd="0" destOrd="1" presId="urn:microsoft.com/office/officeart/2005/8/layout/hList2"/>
    <dgm:cxn modelId="{896D4011-7681-4947-940E-3DDBD5AD8E15}" srcId="{3B964254-5114-46A2-8F7D-749D00EB8764}" destId="{3695D7C3-3432-425F-A190-D39BAA8CDF56}" srcOrd="0" destOrd="0" parTransId="{0BBB4502-6F5C-48DF-8849-9B2F2B925191}" sibTransId="{F05A534F-1FFC-435D-8615-A5CCC8217787}"/>
    <dgm:cxn modelId="{9F5E2521-AD00-4F07-A25E-5EFBBBBF99D7}" type="presOf" srcId="{E6CCDED0-753A-4E8A-9656-BA76E054E706}" destId="{FFFCDA25-43F1-4D14-8FE9-0DDE7F1BC165}" srcOrd="0" destOrd="0" presId="urn:microsoft.com/office/officeart/2005/8/layout/hList2"/>
    <dgm:cxn modelId="{F1AD7827-1AA6-4465-83A2-446C1A5F531F}" srcId="{4741ED61-1BDE-459E-B652-5DA13C60A6BB}" destId="{3B964254-5114-46A2-8F7D-749D00EB8764}" srcOrd="2" destOrd="0" parTransId="{A65C21AB-58CD-49C9-8AF3-8AD74C4BD7AA}" sibTransId="{D6575C37-844C-4C3B-A04A-2E14F40FE1C5}"/>
    <dgm:cxn modelId="{1973803A-83F9-4AE8-A2BE-79C067D47CA6}" srcId="{ACEECF27-0679-4F94-99A4-C87F8D58BE07}" destId="{4A574145-44C1-49D7-BF27-2B30A85222CE}" srcOrd="0" destOrd="0" parTransId="{34472CBE-5E55-4364-A149-79ED07FF6443}" sibTransId="{E036C0FA-922C-48BD-AAC6-F26EA9ACA310}"/>
    <dgm:cxn modelId="{F1C82D42-6E2D-43D0-91DE-A7B5B21DA027}" type="presOf" srcId="{AC08D957-5088-4CAE-B52A-352405A32A2C}" destId="{C8136ED4-95B9-4709-8ED7-17B4C89BFA63}" srcOrd="0" destOrd="0" presId="urn:microsoft.com/office/officeart/2005/8/layout/hList2"/>
    <dgm:cxn modelId="{BA447945-1ACF-41C5-BD39-D84C5A1E555E}" srcId="{4741ED61-1BDE-459E-B652-5DA13C60A6BB}" destId="{AC08D957-5088-4CAE-B52A-352405A32A2C}" srcOrd="0" destOrd="0" parTransId="{61A50781-91AB-458A-AEBB-77EC2E860495}" sibTransId="{B2418DA6-EBA4-484E-9302-15A094F4AD45}"/>
    <dgm:cxn modelId="{0262AE4B-FBAF-4F0C-9E4A-72F876FA0DCA}" type="presOf" srcId="{4A574145-44C1-49D7-BF27-2B30A85222CE}" destId="{82A147F4-F39F-491E-9B86-25167DB1DC0D}" srcOrd="0" destOrd="0" presId="urn:microsoft.com/office/officeart/2005/8/layout/hList2"/>
    <dgm:cxn modelId="{C522C64B-8C94-4373-B6CC-162356992F06}" type="presOf" srcId="{50C2A8DE-751D-4077-AC9E-59E7A2065AA0}" destId="{E2950456-A622-414F-9797-AA79DFD1C744}" srcOrd="0" destOrd="0" presId="urn:microsoft.com/office/officeart/2005/8/layout/hList2"/>
    <dgm:cxn modelId="{245BBF7A-CE87-4CC9-8A85-83394B70A8C6}" srcId="{50C2A8DE-751D-4077-AC9E-59E7A2065AA0}" destId="{E6CCDED0-753A-4E8A-9656-BA76E054E706}" srcOrd="0" destOrd="0" parTransId="{DA77CF68-CCAC-4463-B459-B267D159BAB2}" sibTransId="{3CB1E5CF-428F-45AE-A35D-C51D310085F3}"/>
    <dgm:cxn modelId="{997A3598-7268-4EE2-854B-5FBF262295CC}" type="presOf" srcId="{3B964254-5114-46A2-8F7D-749D00EB8764}" destId="{807FEAFE-89D0-4487-AE40-4C5CC14A12CF}" srcOrd="0" destOrd="0" presId="urn:microsoft.com/office/officeart/2005/8/layout/hList2"/>
    <dgm:cxn modelId="{A59D68AF-C24C-42FE-94DB-EBFD2D70A674}" srcId="{4741ED61-1BDE-459E-B652-5DA13C60A6BB}" destId="{50C2A8DE-751D-4077-AC9E-59E7A2065AA0}" srcOrd="1" destOrd="0" parTransId="{EB0D8673-4E8C-4C2B-88A9-3921F23A9358}" sibTransId="{ACCBBAFD-497B-449C-8833-EC2F182610D0}"/>
    <dgm:cxn modelId="{C07ABBAF-6115-4346-A8B6-7F5699EEF57B}" type="presOf" srcId="{ACEECF27-0679-4F94-99A4-C87F8D58BE07}" destId="{8103323E-0EA8-4D3D-B799-0AFF52C18CEC}" srcOrd="0" destOrd="0" presId="urn:microsoft.com/office/officeart/2005/8/layout/hList2"/>
    <dgm:cxn modelId="{885626CF-E53B-45B4-8533-3DBB42A3ABB9}" type="presOf" srcId="{8EFAE017-AD70-4AC6-9B9A-68237AA1CCBB}" destId="{9EDE85D0-8D2E-44F9-89F6-4DB0DCB070DF}" srcOrd="0" destOrd="0" presId="urn:microsoft.com/office/officeart/2005/8/layout/hList2"/>
    <dgm:cxn modelId="{FBF5AED0-0452-46C5-A7E5-5CFF7FBAD6FD}" srcId="{AC08D957-5088-4CAE-B52A-352405A32A2C}" destId="{8EFAE017-AD70-4AC6-9B9A-68237AA1CCBB}" srcOrd="0" destOrd="0" parTransId="{AE82AC52-794C-45EC-BD00-D5920ECEB0A2}" sibTransId="{77E7F641-B583-4AD9-B738-F531C0A976F1}"/>
    <dgm:cxn modelId="{6CCFDAD4-17DE-435A-A4E8-22815CE0E51C}" type="presOf" srcId="{FCF19AFB-017C-43F1-BAD0-F738F551411A}" destId="{FFFCDA25-43F1-4D14-8FE9-0DDE7F1BC165}" srcOrd="0" destOrd="1" presId="urn:microsoft.com/office/officeart/2005/8/layout/hList2"/>
    <dgm:cxn modelId="{3E61FED6-D636-4304-B974-960C0A995202}" type="presOf" srcId="{4741ED61-1BDE-459E-B652-5DA13C60A6BB}" destId="{C85425E6-81EF-4C80-BB15-5386D6C283AE}" srcOrd="0" destOrd="0" presId="urn:microsoft.com/office/officeart/2005/8/layout/hList2"/>
    <dgm:cxn modelId="{BB9FACEB-915C-4D4E-B0A3-115D3E42282E}" srcId="{4741ED61-1BDE-459E-B652-5DA13C60A6BB}" destId="{ACEECF27-0679-4F94-99A4-C87F8D58BE07}" srcOrd="3" destOrd="0" parTransId="{A5A952CC-6AB4-44FB-AA53-D55C5E6A55E7}" sibTransId="{40A98D7F-60E8-4F05-BC8B-EA2CF309000D}"/>
    <dgm:cxn modelId="{D0257AEC-8935-40FE-91DA-059F3DEB202D}" type="presOf" srcId="{3695D7C3-3432-425F-A190-D39BAA8CDF56}" destId="{7F56E184-9D3F-4572-A52E-BC835811228C}" srcOrd="0" destOrd="0" presId="urn:microsoft.com/office/officeart/2005/8/layout/hList2"/>
    <dgm:cxn modelId="{A8B016F1-C300-4AE8-B0A0-413516551134}" srcId="{50C2A8DE-751D-4077-AC9E-59E7A2065AA0}" destId="{FCF19AFB-017C-43F1-BAD0-F738F551411A}" srcOrd="1" destOrd="0" parTransId="{F2EA5CC3-FBF6-48E5-8875-93AB627DF94B}" sibTransId="{499651AE-3FC9-4BEF-B436-0F2A1C9F936B}"/>
    <dgm:cxn modelId="{BD4977F9-0273-478C-820C-39C8A7F3BE79}" srcId="{ACEECF27-0679-4F94-99A4-C87F8D58BE07}" destId="{C7B62273-70EC-45E3-808E-B24B26C6C921}" srcOrd="1" destOrd="0" parTransId="{E2EFC85C-F26C-4F4E-8C73-606F6CE39134}" sibTransId="{1C5AC41B-F3D9-4ECB-8D98-1925B1F51085}"/>
    <dgm:cxn modelId="{3921743D-99BA-4C57-B9FD-39AEC3FAD8DF}" type="presParOf" srcId="{C85425E6-81EF-4C80-BB15-5386D6C283AE}" destId="{DF22B5DE-CCF1-437F-A430-3BDC18052CB6}" srcOrd="0" destOrd="0" presId="urn:microsoft.com/office/officeart/2005/8/layout/hList2"/>
    <dgm:cxn modelId="{C84DC550-F721-4151-A65C-D591BA44D7A9}" type="presParOf" srcId="{DF22B5DE-CCF1-437F-A430-3BDC18052CB6}" destId="{DA10A833-8926-4B97-A651-554F37A99FF6}" srcOrd="0" destOrd="0" presId="urn:microsoft.com/office/officeart/2005/8/layout/hList2"/>
    <dgm:cxn modelId="{28356C84-4905-48BE-ADE6-1ADECCE94F10}" type="presParOf" srcId="{DF22B5DE-CCF1-437F-A430-3BDC18052CB6}" destId="{9EDE85D0-8D2E-44F9-89F6-4DB0DCB070DF}" srcOrd="1" destOrd="0" presId="urn:microsoft.com/office/officeart/2005/8/layout/hList2"/>
    <dgm:cxn modelId="{CA953EB8-C13E-41E3-BEFB-BAC5399578CB}" type="presParOf" srcId="{DF22B5DE-CCF1-437F-A430-3BDC18052CB6}" destId="{C8136ED4-95B9-4709-8ED7-17B4C89BFA63}" srcOrd="2" destOrd="0" presId="urn:microsoft.com/office/officeart/2005/8/layout/hList2"/>
    <dgm:cxn modelId="{B914B743-21E6-432D-872D-D0026C9CCF77}" type="presParOf" srcId="{C85425E6-81EF-4C80-BB15-5386D6C283AE}" destId="{176EE587-20A7-4374-91A5-DC4E334C99D4}" srcOrd="1" destOrd="0" presId="urn:microsoft.com/office/officeart/2005/8/layout/hList2"/>
    <dgm:cxn modelId="{8C7A8168-BDF8-49C2-A195-0BEA4F9007FC}" type="presParOf" srcId="{C85425E6-81EF-4C80-BB15-5386D6C283AE}" destId="{3DD34613-9267-49D3-B90D-0E08E435EE83}" srcOrd="2" destOrd="0" presId="urn:microsoft.com/office/officeart/2005/8/layout/hList2"/>
    <dgm:cxn modelId="{1E4DA801-5E86-4109-BF26-B20E5AE29625}" type="presParOf" srcId="{3DD34613-9267-49D3-B90D-0E08E435EE83}" destId="{7CA53508-1B3C-4147-B7F4-ED3F88ED9164}" srcOrd="0" destOrd="0" presId="urn:microsoft.com/office/officeart/2005/8/layout/hList2"/>
    <dgm:cxn modelId="{3406DADE-A12B-41B1-8A20-D409467FD897}" type="presParOf" srcId="{3DD34613-9267-49D3-B90D-0E08E435EE83}" destId="{FFFCDA25-43F1-4D14-8FE9-0DDE7F1BC165}" srcOrd="1" destOrd="0" presId="urn:microsoft.com/office/officeart/2005/8/layout/hList2"/>
    <dgm:cxn modelId="{E046ACB4-4559-4C43-85C2-1FC4A95BEA88}" type="presParOf" srcId="{3DD34613-9267-49D3-B90D-0E08E435EE83}" destId="{E2950456-A622-414F-9797-AA79DFD1C744}" srcOrd="2" destOrd="0" presId="urn:microsoft.com/office/officeart/2005/8/layout/hList2"/>
    <dgm:cxn modelId="{AD8F7E73-11F7-44F3-B03B-AB7E3A0383FB}" type="presParOf" srcId="{C85425E6-81EF-4C80-BB15-5386D6C283AE}" destId="{593BEB0D-E6A0-4189-AF70-D72667CC3541}" srcOrd="3" destOrd="0" presId="urn:microsoft.com/office/officeart/2005/8/layout/hList2"/>
    <dgm:cxn modelId="{1A5783ED-0FE8-4D9C-AEA7-BC8ACA26A5C6}" type="presParOf" srcId="{C85425E6-81EF-4C80-BB15-5386D6C283AE}" destId="{F689F128-9C5D-4540-BE42-0B469CD29495}" srcOrd="4" destOrd="0" presId="urn:microsoft.com/office/officeart/2005/8/layout/hList2"/>
    <dgm:cxn modelId="{C350CEC1-147B-474A-9EB2-65C0A3A44DCA}" type="presParOf" srcId="{F689F128-9C5D-4540-BE42-0B469CD29495}" destId="{1F6373DB-E81B-4B63-873C-CBEE8A1236D2}" srcOrd="0" destOrd="0" presId="urn:microsoft.com/office/officeart/2005/8/layout/hList2"/>
    <dgm:cxn modelId="{C37B3795-C7E7-465D-B5A8-61FF9AB5F802}" type="presParOf" srcId="{F689F128-9C5D-4540-BE42-0B469CD29495}" destId="{7F56E184-9D3F-4572-A52E-BC835811228C}" srcOrd="1" destOrd="0" presId="urn:microsoft.com/office/officeart/2005/8/layout/hList2"/>
    <dgm:cxn modelId="{238F879E-306E-4CD3-A387-F0440A051C4D}" type="presParOf" srcId="{F689F128-9C5D-4540-BE42-0B469CD29495}" destId="{807FEAFE-89D0-4487-AE40-4C5CC14A12CF}" srcOrd="2" destOrd="0" presId="urn:microsoft.com/office/officeart/2005/8/layout/hList2"/>
    <dgm:cxn modelId="{4AFDB5E6-67E0-4673-BD14-C4EEA998F33F}" type="presParOf" srcId="{C85425E6-81EF-4C80-BB15-5386D6C283AE}" destId="{921AD99B-C69D-45C7-9286-3D8B85086AF2}" srcOrd="5" destOrd="0" presId="urn:microsoft.com/office/officeart/2005/8/layout/hList2"/>
    <dgm:cxn modelId="{B4966AB3-5F78-4296-8E16-91A843E9CE5D}" type="presParOf" srcId="{C85425E6-81EF-4C80-BB15-5386D6C283AE}" destId="{D3903F87-C38B-4D6C-BB3F-92A278F28A35}" srcOrd="6" destOrd="0" presId="urn:microsoft.com/office/officeart/2005/8/layout/hList2"/>
    <dgm:cxn modelId="{65A449BB-765E-43FB-800B-EF10FD707CC5}" type="presParOf" srcId="{D3903F87-C38B-4D6C-BB3F-92A278F28A35}" destId="{A7A05433-8501-4E54-9FE5-6E6BCA746FCA}" srcOrd="0" destOrd="0" presId="urn:microsoft.com/office/officeart/2005/8/layout/hList2"/>
    <dgm:cxn modelId="{C270B7DA-E7BE-48E6-825C-E8047B3CC623}" type="presParOf" srcId="{D3903F87-C38B-4D6C-BB3F-92A278F28A35}" destId="{82A147F4-F39F-491E-9B86-25167DB1DC0D}" srcOrd="1" destOrd="0" presId="urn:microsoft.com/office/officeart/2005/8/layout/hList2"/>
    <dgm:cxn modelId="{129A8D81-D811-4171-AAEF-2301711F686E}" type="presParOf" srcId="{D3903F87-C38B-4D6C-BB3F-92A278F28A35}" destId="{8103323E-0EA8-4D3D-B799-0AFF52C18CEC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BB599A-6D8A-4E32-B29E-F5EAB3BA8FF4}" type="doc">
      <dgm:prSet loTypeId="urn:microsoft.com/office/officeart/2008/layout/LinedList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6A8DE24C-04FC-428B-B02D-E5F09174CB5F}">
      <dgm:prSet phldrT="[Text]"/>
      <dgm:spPr/>
      <dgm:t>
        <a:bodyPr/>
        <a:lstStyle/>
        <a:p>
          <a:endParaRPr lang="en-US" dirty="0"/>
        </a:p>
      </dgm:t>
    </dgm:pt>
    <dgm:pt modelId="{D65B90D2-7548-4140-A291-C163FC3AB35D}" type="parTrans" cxnId="{BCCD1859-5F51-474C-BD66-71976808580B}">
      <dgm:prSet/>
      <dgm:spPr/>
      <dgm:t>
        <a:bodyPr/>
        <a:lstStyle/>
        <a:p>
          <a:endParaRPr lang="en-US"/>
        </a:p>
      </dgm:t>
    </dgm:pt>
    <dgm:pt modelId="{B3871E8D-9A15-4973-A3EB-972B5B713D54}" type="sibTrans" cxnId="{BCCD1859-5F51-474C-BD66-71976808580B}">
      <dgm:prSet/>
      <dgm:spPr/>
      <dgm:t>
        <a:bodyPr/>
        <a:lstStyle/>
        <a:p>
          <a:endParaRPr lang="en-US"/>
        </a:p>
      </dgm:t>
    </dgm:pt>
    <dgm:pt modelId="{FF2FBAA6-4A23-4F8C-A1DC-5E0583C1FBA1}">
      <dgm:prSet phldrT="[Text]"/>
      <dgm:spPr/>
      <dgm:t>
        <a:bodyPr/>
        <a:lstStyle/>
        <a:p>
          <a:r>
            <a:rPr lang="en-US" b="0" i="1" dirty="0">
              <a:solidFill>
                <a:srgbClr val="212121"/>
              </a:solidFill>
              <a:effectLst/>
              <a:latin typeface="Roboto" panose="02000000000000000000" pitchFamily="2" charset="0"/>
            </a:rPr>
            <a:t>Stock-outs significantly exceed pharmacy coverage</a:t>
          </a:r>
          <a:endParaRPr lang="en-US" i="1" dirty="0"/>
        </a:p>
      </dgm:t>
    </dgm:pt>
    <dgm:pt modelId="{27A2B612-FD76-40F9-A911-008EB1712FF2}" type="parTrans" cxnId="{E437E201-E49C-49BD-9654-2D6FF4AE89CD}">
      <dgm:prSet/>
      <dgm:spPr/>
      <dgm:t>
        <a:bodyPr/>
        <a:lstStyle/>
        <a:p>
          <a:endParaRPr lang="en-US"/>
        </a:p>
      </dgm:t>
    </dgm:pt>
    <dgm:pt modelId="{2AD1C007-D446-4BA9-84E2-B124EA8D8AEB}" type="sibTrans" cxnId="{E437E201-E49C-49BD-9654-2D6FF4AE89CD}">
      <dgm:prSet/>
      <dgm:spPr/>
      <dgm:t>
        <a:bodyPr/>
        <a:lstStyle/>
        <a:p>
          <a:endParaRPr lang="en-US"/>
        </a:p>
      </dgm:t>
    </dgm:pt>
    <dgm:pt modelId="{47DC7DFF-8700-4F9E-A220-6441DA30DBAA}">
      <dgm:prSet phldrT="[Text]"/>
      <dgm:spPr/>
      <dgm:t>
        <a:bodyPr/>
        <a:lstStyle/>
        <a:p>
          <a:r>
            <a:rPr lang="en-US" b="0" i="0" dirty="0"/>
            <a:t>Significant disparities in access to essential medicines, healthcare infrastructure, and pharmaceutical services</a:t>
          </a:r>
        </a:p>
        <a:p>
          <a:r>
            <a:rPr lang="en-US" b="0" i="0" dirty="0" err="1">
              <a:solidFill>
                <a:srgbClr val="212121"/>
              </a:solidFill>
              <a:effectLst/>
              <a:latin typeface="Roboto" panose="02000000000000000000" pitchFamily="2" charset="0"/>
            </a:rPr>
            <a:t>Eg</a:t>
          </a:r>
          <a:r>
            <a: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rPr>
            <a:t> Rural vs Urban.</a:t>
          </a:r>
          <a:endParaRPr lang="en-US" dirty="0"/>
        </a:p>
      </dgm:t>
    </dgm:pt>
    <dgm:pt modelId="{D0B65647-E807-4604-98BB-E1ABA4414186}" type="parTrans" cxnId="{BA5F5C50-7CC2-4970-B896-46BEE5EB8B9B}">
      <dgm:prSet/>
      <dgm:spPr/>
      <dgm:t>
        <a:bodyPr/>
        <a:lstStyle/>
        <a:p>
          <a:endParaRPr lang="en-US"/>
        </a:p>
      </dgm:t>
    </dgm:pt>
    <dgm:pt modelId="{CCCD8E55-9C29-4F81-916F-77E6E04997A7}" type="sibTrans" cxnId="{BA5F5C50-7CC2-4970-B896-46BEE5EB8B9B}">
      <dgm:prSet/>
      <dgm:spPr/>
      <dgm:t>
        <a:bodyPr/>
        <a:lstStyle/>
        <a:p>
          <a:endParaRPr lang="en-US"/>
        </a:p>
      </dgm:t>
    </dgm:pt>
    <dgm:pt modelId="{F7BA774F-C51E-4393-AB9A-0C91BFD76215}">
      <dgm:prSet phldrT="[Text]"/>
      <dgm:spPr/>
      <dgm:t>
        <a:bodyPr/>
        <a:lstStyle/>
        <a:p>
          <a:r>
            <a:rPr lang="en-US" b="0" i="1" dirty="0">
              <a:solidFill>
                <a:srgbClr val="212121"/>
              </a:solidFill>
              <a:effectLst/>
              <a:latin typeface="Roboto" panose="02000000000000000000" pitchFamily="2" charset="0"/>
            </a:rPr>
            <a:t>Population size is not the primary factor influencing the availability of pharmacies</a:t>
          </a:r>
          <a:endParaRPr lang="en-US" i="1" dirty="0"/>
        </a:p>
      </dgm:t>
    </dgm:pt>
    <dgm:pt modelId="{CD26CF4A-EE30-409C-BB3F-4936D9634CC0}" type="parTrans" cxnId="{35FC827A-87CB-4B8F-9556-6244BCBCE31A}">
      <dgm:prSet/>
      <dgm:spPr/>
      <dgm:t>
        <a:bodyPr/>
        <a:lstStyle/>
        <a:p>
          <a:endParaRPr lang="en-US"/>
        </a:p>
      </dgm:t>
    </dgm:pt>
    <dgm:pt modelId="{03DC0542-D214-4814-8E83-366F0E8AE583}" type="sibTrans" cxnId="{35FC827A-87CB-4B8F-9556-6244BCBCE31A}">
      <dgm:prSet/>
      <dgm:spPr/>
      <dgm:t>
        <a:bodyPr/>
        <a:lstStyle/>
        <a:p>
          <a:endParaRPr lang="en-US"/>
        </a:p>
      </dgm:t>
    </dgm:pt>
    <dgm:pt modelId="{6B8AA0A9-3404-4A38-8E37-2739CDE3B6FE}" type="pres">
      <dgm:prSet presAssocID="{60BB599A-6D8A-4E32-B29E-F5EAB3BA8FF4}" presName="vert0" presStyleCnt="0">
        <dgm:presLayoutVars>
          <dgm:dir/>
          <dgm:animOne val="branch"/>
          <dgm:animLvl val="lvl"/>
        </dgm:presLayoutVars>
      </dgm:prSet>
      <dgm:spPr/>
    </dgm:pt>
    <dgm:pt modelId="{D7CA2585-71C4-456D-AB4F-87F8D962742E}" type="pres">
      <dgm:prSet presAssocID="{6A8DE24C-04FC-428B-B02D-E5F09174CB5F}" presName="thickLine" presStyleLbl="alignNode1" presStyleIdx="0" presStyleCnt="1"/>
      <dgm:spPr/>
    </dgm:pt>
    <dgm:pt modelId="{A778ABD0-4F34-454D-B181-D7506F89DE17}" type="pres">
      <dgm:prSet presAssocID="{6A8DE24C-04FC-428B-B02D-E5F09174CB5F}" presName="horz1" presStyleCnt="0"/>
      <dgm:spPr/>
    </dgm:pt>
    <dgm:pt modelId="{451E525B-9A5F-4F9F-92DC-3644155553E2}" type="pres">
      <dgm:prSet presAssocID="{6A8DE24C-04FC-428B-B02D-E5F09174CB5F}" presName="tx1" presStyleLbl="revTx" presStyleIdx="0" presStyleCnt="4" custFlipHor="1" custScaleX="19048" custScaleY="98131"/>
      <dgm:spPr/>
    </dgm:pt>
    <dgm:pt modelId="{660BD51C-59BD-40B3-8DED-C5DEB2D3F154}" type="pres">
      <dgm:prSet presAssocID="{6A8DE24C-04FC-428B-B02D-E5F09174CB5F}" presName="vert1" presStyleCnt="0"/>
      <dgm:spPr/>
    </dgm:pt>
    <dgm:pt modelId="{48B1D7C7-0C65-4DC8-B8A3-257E022B6D9D}" type="pres">
      <dgm:prSet presAssocID="{FF2FBAA6-4A23-4F8C-A1DC-5E0583C1FBA1}" presName="vertSpace2a" presStyleCnt="0"/>
      <dgm:spPr/>
    </dgm:pt>
    <dgm:pt modelId="{35810575-230E-4D84-8EA9-64CAF6EB1D4F}" type="pres">
      <dgm:prSet presAssocID="{FF2FBAA6-4A23-4F8C-A1DC-5E0583C1FBA1}" presName="horz2" presStyleCnt="0"/>
      <dgm:spPr/>
    </dgm:pt>
    <dgm:pt modelId="{2B316808-01BD-4528-AC34-9EF37399F282}" type="pres">
      <dgm:prSet presAssocID="{FF2FBAA6-4A23-4F8C-A1DC-5E0583C1FBA1}" presName="horzSpace2" presStyleCnt="0"/>
      <dgm:spPr/>
    </dgm:pt>
    <dgm:pt modelId="{04297C2E-CE7D-42D7-A166-9961A057E3EE}" type="pres">
      <dgm:prSet presAssocID="{FF2FBAA6-4A23-4F8C-A1DC-5E0583C1FBA1}" presName="tx2" presStyleLbl="revTx" presStyleIdx="1" presStyleCnt="4" custScaleY="44930"/>
      <dgm:spPr/>
    </dgm:pt>
    <dgm:pt modelId="{FB4D1EDF-674B-491A-A020-FD8277ADC5B9}" type="pres">
      <dgm:prSet presAssocID="{FF2FBAA6-4A23-4F8C-A1DC-5E0583C1FBA1}" presName="vert2" presStyleCnt="0"/>
      <dgm:spPr/>
    </dgm:pt>
    <dgm:pt modelId="{A7F80478-021B-45E4-A905-0C10C984EDE5}" type="pres">
      <dgm:prSet presAssocID="{FF2FBAA6-4A23-4F8C-A1DC-5E0583C1FBA1}" presName="thinLine2b" presStyleLbl="callout" presStyleIdx="0" presStyleCnt="3"/>
      <dgm:spPr/>
    </dgm:pt>
    <dgm:pt modelId="{2FB3247F-96EA-4297-9BC5-D72247C0E072}" type="pres">
      <dgm:prSet presAssocID="{FF2FBAA6-4A23-4F8C-A1DC-5E0583C1FBA1}" presName="vertSpace2b" presStyleCnt="0"/>
      <dgm:spPr/>
    </dgm:pt>
    <dgm:pt modelId="{22C73438-3A7B-4064-A7AC-AB7851A8A9B9}" type="pres">
      <dgm:prSet presAssocID="{47DC7DFF-8700-4F9E-A220-6441DA30DBAA}" presName="horz2" presStyleCnt="0"/>
      <dgm:spPr/>
    </dgm:pt>
    <dgm:pt modelId="{EE6CBCF1-719F-41CA-971B-181449BF6857}" type="pres">
      <dgm:prSet presAssocID="{47DC7DFF-8700-4F9E-A220-6441DA30DBAA}" presName="horzSpace2" presStyleCnt="0"/>
      <dgm:spPr/>
    </dgm:pt>
    <dgm:pt modelId="{084F9792-5685-4CA3-86B4-A5F826E6674C}" type="pres">
      <dgm:prSet presAssocID="{47DC7DFF-8700-4F9E-A220-6441DA30DBAA}" presName="tx2" presStyleLbl="revTx" presStyleIdx="2" presStyleCnt="4" custScaleX="114686"/>
      <dgm:spPr/>
    </dgm:pt>
    <dgm:pt modelId="{68EEAB84-FE7F-441E-8776-382C670FD3A1}" type="pres">
      <dgm:prSet presAssocID="{47DC7DFF-8700-4F9E-A220-6441DA30DBAA}" presName="vert2" presStyleCnt="0"/>
      <dgm:spPr/>
    </dgm:pt>
    <dgm:pt modelId="{A7B8785D-1E82-4A26-8D68-3491FDB6229B}" type="pres">
      <dgm:prSet presAssocID="{47DC7DFF-8700-4F9E-A220-6441DA30DBAA}" presName="thinLine2b" presStyleLbl="callout" presStyleIdx="1" presStyleCnt="3"/>
      <dgm:spPr/>
    </dgm:pt>
    <dgm:pt modelId="{FEEFDD44-5110-4A1E-8269-B089304C74C4}" type="pres">
      <dgm:prSet presAssocID="{47DC7DFF-8700-4F9E-A220-6441DA30DBAA}" presName="vertSpace2b" presStyleCnt="0"/>
      <dgm:spPr/>
    </dgm:pt>
    <dgm:pt modelId="{F62F3693-1A78-4737-929A-30BBC8FC1B13}" type="pres">
      <dgm:prSet presAssocID="{F7BA774F-C51E-4393-AB9A-0C91BFD76215}" presName="horz2" presStyleCnt="0"/>
      <dgm:spPr/>
    </dgm:pt>
    <dgm:pt modelId="{E2B37782-8142-46F2-B107-69FC1AF11DA2}" type="pres">
      <dgm:prSet presAssocID="{F7BA774F-C51E-4393-AB9A-0C91BFD76215}" presName="horzSpace2" presStyleCnt="0"/>
      <dgm:spPr/>
    </dgm:pt>
    <dgm:pt modelId="{B847BE1E-0202-43C1-93F2-7FEB36D67B20}" type="pres">
      <dgm:prSet presAssocID="{F7BA774F-C51E-4393-AB9A-0C91BFD76215}" presName="tx2" presStyleLbl="revTx" presStyleIdx="3" presStyleCnt="4" custScaleY="67859"/>
      <dgm:spPr/>
    </dgm:pt>
    <dgm:pt modelId="{7CEBCEB6-1B60-402E-BF89-10846FF6F558}" type="pres">
      <dgm:prSet presAssocID="{F7BA774F-C51E-4393-AB9A-0C91BFD76215}" presName="vert2" presStyleCnt="0"/>
      <dgm:spPr/>
    </dgm:pt>
    <dgm:pt modelId="{5B51FA89-52AA-4BD3-B791-129830AF8193}" type="pres">
      <dgm:prSet presAssocID="{F7BA774F-C51E-4393-AB9A-0C91BFD76215}" presName="thinLine2b" presStyleLbl="callout" presStyleIdx="2" presStyleCnt="3"/>
      <dgm:spPr/>
    </dgm:pt>
    <dgm:pt modelId="{C070AD86-82A8-41B1-BA23-18A79793AE1E}" type="pres">
      <dgm:prSet presAssocID="{F7BA774F-C51E-4393-AB9A-0C91BFD76215}" presName="vertSpace2b" presStyleCnt="0"/>
      <dgm:spPr/>
    </dgm:pt>
  </dgm:ptLst>
  <dgm:cxnLst>
    <dgm:cxn modelId="{82DC2700-1B19-411F-8F54-C910943520E7}" type="presOf" srcId="{FF2FBAA6-4A23-4F8C-A1DC-5E0583C1FBA1}" destId="{04297C2E-CE7D-42D7-A166-9961A057E3EE}" srcOrd="0" destOrd="0" presId="urn:microsoft.com/office/officeart/2008/layout/LinedList"/>
    <dgm:cxn modelId="{E437E201-E49C-49BD-9654-2D6FF4AE89CD}" srcId="{6A8DE24C-04FC-428B-B02D-E5F09174CB5F}" destId="{FF2FBAA6-4A23-4F8C-A1DC-5E0583C1FBA1}" srcOrd="0" destOrd="0" parTransId="{27A2B612-FD76-40F9-A911-008EB1712FF2}" sibTransId="{2AD1C007-D446-4BA9-84E2-B124EA8D8AEB}"/>
    <dgm:cxn modelId="{3B0AD61B-3265-4B1B-AC16-11C2DB943DC9}" type="presOf" srcId="{F7BA774F-C51E-4393-AB9A-0C91BFD76215}" destId="{B847BE1E-0202-43C1-93F2-7FEB36D67B20}" srcOrd="0" destOrd="0" presId="urn:microsoft.com/office/officeart/2008/layout/LinedList"/>
    <dgm:cxn modelId="{C24FBD39-2D0F-4A89-BB98-6F3655104595}" type="presOf" srcId="{47DC7DFF-8700-4F9E-A220-6441DA30DBAA}" destId="{084F9792-5685-4CA3-86B4-A5F826E6674C}" srcOrd="0" destOrd="0" presId="urn:microsoft.com/office/officeart/2008/layout/LinedList"/>
    <dgm:cxn modelId="{3A3CD963-C0B3-45A4-8F53-652B0B09B4DC}" type="presOf" srcId="{60BB599A-6D8A-4E32-B29E-F5EAB3BA8FF4}" destId="{6B8AA0A9-3404-4A38-8E37-2739CDE3B6FE}" srcOrd="0" destOrd="0" presId="urn:microsoft.com/office/officeart/2008/layout/LinedList"/>
    <dgm:cxn modelId="{BA5F5C50-7CC2-4970-B896-46BEE5EB8B9B}" srcId="{6A8DE24C-04FC-428B-B02D-E5F09174CB5F}" destId="{47DC7DFF-8700-4F9E-A220-6441DA30DBAA}" srcOrd="1" destOrd="0" parTransId="{D0B65647-E807-4604-98BB-E1ABA4414186}" sibTransId="{CCCD8E55-9C29-4F81-916F-77E6E04997A7}"/>
    <dgm:cxn modelId="{BCCD1859-5F51-474C-BD66-71976808580B}" srcId="{60BB599A-6D8A-4E32-B29E-F5EAB3BA8FF4}" destId="{6A8DE24C-04FC-428B-B02D-E5F09174CB5F}" srcOrd="0" destOrd="0" parTransId="{D65B90D2-7548-4140-A291-C163FC3AB35D}" sibTransId="{B3871E8D-9A15-4973-A3EB-972B5B713D54}"/>
    <dgm:cxn modelId="{35FC827A-87CB-4B8F-9556-6244BCBCE31A}" srcId="{6A8DE24C-04FC-428B-B02D-E5F09174CB5F}" destId="{F7BA774F-C51E-4393-AB9A-0C91BFD76215}" srcOrd="2" destOrd="0" parTransId="{CD26CF4A-EE30-409C-BB3F-4936D9634CC0}" sibTransId="{03DC0542-D214-4814-8E83-366F0E8AE583}"/>
    <dgm:cxn modelId="{7B3DC095-6E37-42FE-9347-8A95205FF849}" type="presOf" srcId="{6A8DE24C-04FC-428B-B02D-E5F09174CB5F}" destId="{451E525B-9A5F-4F9F-92DC-3644155553E2}" srcOrd="0" destOrd="0" presId="urn:microsoft.com/office/officeart/2008/layout/LinedList"/>
    <dgm:cxn modelId="{8E0CE4FB-5547-4D89-B5ED-BC80985C9361}" type="presParOf" srcId="{6B8AA0A9-3404-4A38-8E37-2739CDE3B6FE}" destId="{D7CA2585-71C4-456D-AB4F-87F8D962742E}" srcOrd="0" destOrd="0" presId="urn:microsoft.com/office/officeart/2008/layout/LinedList"/>
    <dgm:cxn modelId="{90213DEB-596F-4883-B5B3-591288C9C4FB}" type="presParOf" srcId="{6B8AA0A9-3404-4A38-8E37-2739CDE3B6FE}" destId="{A778ABD0-4F34-454D-B181-D7506F89DE17}" srcOrd="1" destOrd="0" presId="urn:microsoft.com/office/officeart/2008/layout/LinedList"/>
    <dgm:cxn modelId="{E7EA439D-97AF-4001-ABE7-5A0EB5F29D46}" type="presParOf" srcId="{A778ABD0-4F34-454D-B181-D7506F89DE17}" destId="{451E525B-9A5F-4F9F-92DC-3644155553E2}" srcOrd="0" destOrd="0" presId="urn:microsoft.com/office/officeart/2008/layout/LinedList"/>
    <dgm:cxn modelId="{CC2C23E7-14C9-4D07-879E-A3E820C40728}" type="presParOf" srcId="{A778ABD0-4F34-454D-B181-D7506F89DE17}" destId="{660BD51C-59BD-40B3-8DED-C5DEB2D3F154}" srcOrd="1" destOrd="0" presId="urn:microsoft.com/office/officeart/2008/layout/LinedList"/>
    <dgm:cxn modelId="{FDD4B5DE-80C2-4EC2-A24C-A92AEE348ECA}" type="presParOf" srcId="{660BD51C-59BD-40B3-8DED-C5DEB2D3F154}" destId="{48B1D7C7-0C65-4DC8-B8A3-257E022B6D9D}" srcOrd="0" destOrd="0" presId="urn:microsoft.com/office/officeart/2008/layout/LinedList"/>
    <dgm:cxn modelId="{BE77CACB-91BC-44A9-A2C1-9DF310322B5C}" type="presParOf" srcId="{660BD51C-59BD-40B3-8DED-C5DEB2D3F154}" destId="{35810575-230E-4D84-8EA9-64CAF6EB1D4F}" srcOrd="1" destOrd="0" presId="urn:microsoft.com/office/officeart/2008/layout/LinedList"/>
    <dgm:cxn modelId="{42A57678-0236-49E6-BC08-B77ABC0A2258}" type="presParOf" srcId="{35810575-230E-4D84-8EA9-64CAF6EB1D4F}" destId="{2B316808-01BD-4528-AC34-9EF37399F282}" srcOrd="0" destOrd="0" presId="urn:microsoft.com/office/officeart/2008/layout/LinedList"/>
    <dgm:cxn modelId="{C9B0BEF9-C8EE-44EB-B111-ABA4BF61EAFE}" type="presParOf" srcId="{35810575-230E-4D84-8EA9-64CAF6EB1D4F}" destId="{04297C2E-CE7D-42D7-A166-9961A057E3EE}" srcOrd="1" destOrd="0" presId="urn:microsoft.com/office/officeart/2008/layout/LinedList"/>
    <dgm:cxn modelId="{0BD536CE-E8CC-4DA4-808A-E50D64703E08}" type="presParOf" srcId="{35810575-230E-4D84-8EA9-64CAF6EB1D4F}" destId="{FB4D1EDF-674B-491A-A020-FD8277ADC5B9}" srcOrd="2" destOrd="0" presId="urn:microsoft.com/office/officeart/2008/layout/LinedList"/>
    <dgm:cxn modelId="{E32AD13E-4D7D-43A0-9389-9DD8B32DB0B3}" type="presParOf" srcId="{660BD51C-59BD-40B3-8DED-C5DEB2D3F154}" destId="{A7F80478-021B-45E4-A905-0C10C984EDE5}" srcOrd="2" destOrd="0" presId="urn:microsoft.com/office/officeart/2008/layout/LinedList"/>
    <dgm:cxn modelId="{76763A8D-EB03-4EDE-AD99-D85A15C922A7}" type="presParOf" srcId="{660BD51C-59BD-40B3-8DED-C5DEB2D3F154}" destId="{2FB3247F-96EA-4297-9BC5-D72247C0E072}" srcOrd="3" destOrd="0" presId="urn:microsoft.com/office/officeart/2008/layout/LinedList"/>
    <dgm:cxn modelId="{9F557152-9356-4EE2-9C3F-ABE196081863}" type="presParOf" srcId="{660BD51C-59BD-40B3-8DED-C5DEB2D3F154}" destId="{22C73438-3A7B-4064-A7AC-AB7851A8A9B9}" srcOrd="4" destOrd="0" presId="urn:microsoft.com/office/officeart/2008/layout/LinedList"/>
    <dgm:cxn modelId="{F3D47D70-D021-433A-A328-D19E5EC2FBC3}" type="presParOf" srcId="{22C73438-3A7B-4064-A7AC-AB7851A8A9B9}" destId="{EE6CBCF1-719F-41CA-971B-181449BF6857}" srcOrd="0" destOrd="0" presId="urn:microsoft.com/office/officeart/2008/layout/LinedList"/>
    <dgm:cxn modelId="{F38CA363-2DA1-4C67-89E1-19D7FAF58822}" type="presParOf" srcId="{22C73438-3A7B-4064-A7AC-AB7851A8A9B9}" destId="{084F9792-5685-4CA3-86B4-A5F826E6674C}" srcOrd="1" destOrd="0" presId="urn:microsoft.com/office/officeart/2008/layout/LinedList"/>
    <dgm:cxn modelId="{AC2F327B-B959-4C19-A66C-A39164BB4F49}" type="presParOf" srcId="{22C73438-3A7B-4064-A7AC-AB7851A8A9B9}" destId="{68EEAB84-FE7F-441E-8776-382C670FD3A1}" srcOrd="2" destOrd="0" presId="urn:microsoft.com/office/officeart/2008/layout/LinedList"/>
    <dgm:cxn modelId="{6AC9B75F-9740-43BB-ADEC-60971DED8640}" type="presParOf" srcId="{660BD51C-59BD-40B3-8DED-C5DEB2D3F154}" destId="{A7B8785D-1E82-4A26-8D68-3491FDB6229B}" srcOrd="5" destOrd="0" presId="urn:microsoft.com/office/officeart/2008/layout/LinedList"/>
    <dgm:cxn modelId="{CC83F2B5-3D8E-416C-9DB2-3E739F9A6C8A}" type="presParOf" srcId="{660BD51C-59BD-40B3-8DED-C5DEB2D3F154}" destId="{FEEFDD44-5110-4A1E-8269-B089304C74C4}" srcOrd="6" destOrd="0" presId="urn:microsoft.com/office/officeart/2008/layout/LinedList"/>
    <dgm:cxn modelId="{E88A9522-C696-4A9D-AB54-C7AC7C5DDCF5}" type="presParOf" srcId="{660BD51C-59BD-40B3-8DED-C5DEB2D3F154}" destId="{F62F3693-1A78-4737-929A-30BBC8FC1B13}" srcOrd="7" destOrd="0" presId="urn:microsoft.com/office/officeart/2008/layout/LinedList"/>
    <dgm:cxn modelId="{8B1E2BC2-10D0-4DF2-99C4-FDD9FB25FFEA}" type="presParOf" srcId="{F62F3693-1A78-4737-929A-30BBC8FC1B13}" destId="{E2B37782-8142-46F2-B107-69FC1AF11DA2}" srcOrd="0" destOrd="0" presId="urn:microsoft.com/office/officeart/2008/layout/LinedList"/>
    <dgm:cxn modelId="{B2ED413E-C6BC-4B3C-A44B-F21AAFE8DD28}" type="presParOf" srcId="{F62F3693-1A78-4737-929A-30BBC8FC1B13}" destId="{B847BE1E-0202-43C1-93F2-7FEB36D67B20}" srcOrd="1" destOrd="0" presId="urn:microsoft.com/office/officeart/2008/layout/LinedList"/>
    <dgm:cxn modelId="{82412EB3-410C-4EC1-AF66-00C0D742D4E3}" type="presParOf" srcId="{F62F3693-1A78-4737-929A-30BBC8FC1B13}" destId="{7CEBCEB6-1B60-402E-BF89-10846FF6F558}" srcOrd="2" destOrd="0" presId="urn:microsoft.com/office/officeart/2008/layout/LinedList"/>
    <dgm:cxn modelId="{FBB919CB-9803-422F-9CDC-7FA0D182AF02}" type="presParOf" srcId="{660BD51C-59BD-40B3-8DED-C5DEB2D3F154}" destId="{5B51FA89-52AA-4BD3-B791-129830AF8193}" srcOrd="8" destOrd="0" presId="urn:microsoft.com/office/officeart/2008/layout/LinedList"/>
    <dgm:cxn modelId="{0361FE9E-CF7B-4030-90A2-505F9E9FD901}" type="presParOf" srcId="{660BD51C-59BD-40B3-8DED-C5DEB2D3F154}" destId="{C070AD86-82A8-41B1-BA23-18A79793AE1E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6F90F9-BDA1-46AD-A58A-4EBDC05BEFB8}" type="doc">
      <dgm:prSet loTypeId="urn:microsoft.com/office/officeart/2005/8/layout/vList4" loCatId="list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F36E87E3-60E3-45E5-AA8E-1F8C63B4462C}">
      <dgm:prSet phldrT="[Text]"/>
      <dgm:spPr>
        <a:solidFill>
          <a:schemeClr val="accent1">
            <a:hueOff val="0"/>
            <a:satOff val="0"/>
            <a:lumOff val="0"/>
            <a:alpha val="13000"/>
          </a:schemeClr>
        </a:solidFill>
      </dgm:spPr>
      <dgm:t>
        <a:bodyPr/>
        <a:lstStyle/>
        <a:p>
          <a:r>
            <a:rPr lang="en-US" b="0" i="0" dirty="0">
              <a:solidFill>
                <a:schemeClr val="tx1"/>
              </a:solidFill>
            </a:rPr>
            <a:t>Medicine prices vary widely, with some medicines priced as low as close to 100 </a:t>
          </a:r>
          <a:r>
            <a:rPr lang="en-US" b="0" i="0" dirty="0" err="1">
              <a:solidFill>
                <a:schemeClr val="tx1"/>
              </a:solidFill>
            </a:rPr>
            <a:t>Ksh</a:t>
          </a:r>
          <a:r>
            <a:rPr lang="en-US" b="0" i="0" dirty="0">
              <a:solidFill>
                <a:schemeClr val="tx1"/>
              </a:solidFill>
            </a:rPr>
            <a:t> (146 )and others reaching close to </a:t>
          </a:r>
          <a:r>
            <a:rPr lang="en-US" b="0" i="0" dirty="0" err="1">
              <a:solidFill>
                <a:schemeClr val="tx1"/>
              </a:solidFill>
            </a:rPr>
            <a:t>Ksh</a:t>
          </a:r>
          <a:r>
            <a:rPr lang="en-US" b="0" i="0" dirty="0">
              <a:solidFill>
                <a:schemeClr val="tx1"/>
              </a:solidFill>
            </a:rPr>
            <a:t> 1000.(993)</a:t>
          </a:r>
          <a:endParaRPr lang="en-US" dirty="0">
            <a:solidFill>
              <a:schemeClr val="tx1"/>
            </a:solidFill>
          </a:endParaRPr>
        </a:p>
      </dgm:t>
    </dgm:pt>
    <dgm:pt modelId="{B3D8D38F-380B-48DD-A76D-27152980986C}" type="parTrans" cxnId="{59D4DEEC-45BA-48E6-A66E-9AD9AC28C211}">
      <dgm:prSet/>
      <dgm:spPr/>
      <dgm:t>
        <a:bodyPr/>
        <a:lstStyle/>
        <a:p>
          <a:endParaRPr lang="en-US"/>
        </a:p>
      </dgm:t>
    </dgm:pt>
    <dgm:pt modelId="{6E4A688B-C988-4867-B9E6-0F23239851FE}" type="sibTrans" cxnId="{59D4DEEC-45BA-48E6-A66E-9AD9AC28C211}">
      <dgm:prSet/>
      <dgm:spPr/>
      <dgm:t>
        <a:bodyPr/>
        <a:lstStyle/>
        <a:p>
          <a:endParaRPr lang="en-US"/>
        </a:p>
      </dgm:t>
    </dgm:pt>
    <dgm:pt modelId="{5DD3ACF7-6BDB-49D2-8489-515EA0DBF372}">
      <dgm:prSet phldrT="[Text]"/>
      <dgm:spPr>
        <a:solidFill>
          <a:schemeClr val="accent1">
            <a:hueOff val="0"/>
            <a:satOff val="0"/>
            <a:lumOff val="0"/>
            <a:alpha val="13000"/>
          </a:schemeClr>
        </a:solidFill>
      </dgm:spPr>
      <dgm:t>
        <a:bodyPr/>
        <a:lstStyle/>
        <a:p>
          <a:r>
            <a:rPr lang="en-US" b="0" i="0" dirty="0">
              <a:solidFill>
                <a:schemeClr val="tx1"/>
              </a:solidFill>
            </a:rPr>
            <a:t>There are two main price ranges where medicine prices are concentrated, around </a:t>
          </a:r>
          <a:r>
            <a:rPr lang="en-US" b="0" i="0" dirty="0" err="1">
              <a:solidFill>
                <a:schemeClr val="tx1"/>
              </a:solidFill>
            </a:rPr>
            <a:t>Ksh</a:t>
          </a:r>
          <a:r>
            <a:rPr lang="en-US" b="0" i="0" dirty="0">
              <a:solidFill>
                <a:schemeClr val="tx1"/>
              </a:solidFill>
            </a:rPr>
            <a:t> 200–300 and </a:t>
          </a:r>
          <a:r>
            <a:rPr lang="en-US" b="0" i="0" dirty="0" err="1">
              <a:solidFill>
                <a:schemeClr val="tx1"/>
              </a:solidFill>
            </a:rPr>
            <a:t>Ksh</a:t>
          </a:r>
          <a:r>
            <a:rPr lang="en-US" b="0" i="0" dirty="0">
              <a:solidFill>
                <a:schemeClr val="tx1"/>
              </a:solidFill>
            </a:rPr>
            <a:t> 600–700</a:t>
          </a:r>
          <a:endParaRPr lang="en-US" dirty="0">
            <a:solidFill>
              <a:schemeClr val="tx1"/>
            </a:solidFill>
          </a:endParaRPr>
        </a:p>
      </dgm:t>
    </dgm:pt>
    <dgm:pt modelId="{E6C215BC-9AF5-4B89-ABA7-497CAD90A0BC}" type="parTrans" cxnId="{5C1D6B03-CFDA-4FD6-84A1-9A35511D770B}">
      <dgm:prSet/>
      <dgm:spPr/>
      <dgm:t>
        <a:bodyPr/>
        <a:lstStyle/>
        <a:p>
          <a:endParaRPr lang="en-US"/>
        </a:p>
      </dgm:t>
    </dgm:pt>
    <dgm:pt modelId="{8CE907F0-53BB-4D19-A830-50DC1BB95DBB}" type="sibTrans" cxnId="{5C1D6B03-CFDA-4FD6-84A1-9A35511D770B}">
      <dgm:prSet/>
      <dgm:spPr/>
      <dgm:t>
        <a:bodyPr/>
        <a:lstStyle/>
        <a:p>
          <a:endParaRPr lang="en-US"/>
        </a:p>
      </dgm:t>
    </dgm:pt>
    <dgm:pt modelId="{9736A512-B9AA-407F-925D-22526291E7C2}">
      <dgm:prSet phldrT="[Text]"/>
      <dgm:spPr>
        <a:solidFill>
          <a:schemeClr val="accent1">
            <a:hueOff val="0"/>
            <a:satOff val="0"/>
            <a:lumOff val="0"/>
            <a:alpha val="13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There is no relationship between medical prices and health coverage insurance</a:t>
          </a:r>
          <a:r>
            <a:rPr lang="en-US" dirty="0"/>
            <a:t>.</a:t>
          </a:r>
        </a:p>
      </dgm:t>
    </dgm:pt>
    <dgm:pt modelId="{0A5F55EA-7C7E-4EF5-AB81-B579C9A1CB1C}" type="parTrans" cxnId="{33836424-4399-4354-88D1-ED47A56524C4}">
      <dgm:prSet/>
      <dgm:spPr/>
      <dgm:t>
        <a:bodyPr/>
        <a:lstStyle/>
        <a:p>
          <a:endParaRPr lang="en-US"/>
        </a:p>
      </dgm:t>
    </dgm:pt>
    <dgm:pt modelId="{A066523B-C413-46D7-98DB-76444ABE5CD4}" type="sibTrans" cxnId="{33836424-4399-4354-88D1-ED47A56524C4}">
      <dgm:prSet/>
      <dgm:spPr/>
      <dgm:t>
        <a:bodyPr/>
        <a:lstStyle/>
        <a:p>
          <a:endParaRPr lang="en-US"/>
        </a:p>
      </dgm:t>
    </dgm:pt>
    <dgm:pt modelId="{0DB63DB3-68D2-42B0-9E34-D12447AC7A53}" type="pres">
      <dgm:prSet presAssocID="{516F90F9-BDA1-46AD-A58A-4EBDC05BEFB8}" presName="linear" presStyleCnt="0">
        <dgm:presLayoutVars>
          <dgm:dir/>
          <dgm:resizeHandles val="exact"/>
        </dgm:presLayoutVars>
      </dgm:prSet>
      <dgm:spPr/>
    </dgm:pt>
    <dgm:pt modelId="{D38DFAF1-1C01-433B-81AF-5FD02FE57038}" type="pres">
      <dgm:prSet presAssocID="{F36E87E3-60E3-45E5-AA8E-1F8C63B4462C}" presName="comp" presStyleCnt="0"/>
      <dgm:spPr/>
    </dgm:pt>
    <dgm:pt modelId="{72B14A65-9C80-4A83-9F02-5D799E60902C}" type="pres">
      <dgm:prSet presAssocID="{F36E87E3-60E3-45E5-AA8E-1F8C63B4462C}" presName="box" presStyleLbl="node1" presStyleIdx="0" presStyleCnt="3"/>
      <dgm:spPr/>
    </dgm:pt>
    <dgm:pt modelId="{239E488C-6723-4832-B5FC-A4CF0742A4AD}" type="pres">
      <dgm:prSet presAssocID="{F36E87E3-60E3-45E5-AA8E-1F8C63B4462C}" presName="img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8AAD4E26-31AB-446A-9CDA-B32ECE23C61B}" type="pres">
      <dgm:prSet presAssocID="{F36E87E3-60E3-45E5-AA8E-1F8C63B4462C}" presName="text" presStyleLbl="node1" presStyleIdx="0" presStyleCnt="3">
        <dgm:presLayoutVars>
          <dgm:bulletEnabled val="1"/>
        </dgm:presLayoutVars>
      </dgm:prSet>
      <dgm:spPr/>
    </dgm:pt>
    <dgm:pt modelId="{497785A3-0FFC-4C3C-A049-9F0FD1D9E479}" type="pres">
      <dgm:prSet presAssocID="{6E4A688B-C988-4867-B9E6-0F23239851FE}" presName="spacer" presStyleCnt="0"/>
      <dgm:spPr/>
    </dgm:pt>
    <dgm:pt modelId="{D8FD4336-6C1C-41FE-AB0C-59B11EF113C6}" type="pres">
      <dgm:prSet presAssocID="{5DD3ACF7-6BDB-49D2-8489-515EA0DBF372}" presName="comp" presStyleCnt="0"/>
      <dgm:spPr/>
    </dgm:pt>
    <dgm:pt modelId="{0F59E1CD-D069-46A0-870A-873D6D984607}" type="pres">
      <dgm:prSet presAssocID="{5DD3ACF7-6BDB-49D2-8489-515EA0DBF372}" presName="box" presStyleLbl="node1" presStyleIdx="1" presStyleCnt="3"/>
      <dgm:spPr/>
    </dgm:pt>
    <dgm:pt modelId="{828CB188-FCFC-48C7-A9E4-23630F8C27D5}" type="pres">
      <dgm:prSet presAssocID="{5DD3ACF7-6BDB-49D2-8489-515EA0DBF372}" presName="img" presStyleLbl="fgImgPlace1" presStyleIdx="1" presStyleCnt="3" custLinFactNeighborX="321" custLinFactNeighborY="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</dgm:spPr>
    </dgm:pt>
    <dgm:pt modelId="{ABD343F5-B5B9-4D5D-AB39-90DB190DC8BE}" type="pres">
      <dgm:prSet presAssocID="{5DD3ACF7-6BDB-49D2-8489-515EA0DBF372}" presName="text" presStyleLbl="node1" presStyleIdx="1" presStyleCnt="3">
        <dgm:presLayoutVars>
          <dgm:bulletEnabled val="1"/>
        </dgm:presLayoutVars>
      </dgm:prSet>
      <dgm:spPr/>
    </dgm:pt>
    <dgm:pt modelId="{7D1252E8-E04B-4C02-9700-989C3CE28A85}" type="pres">
      <dgm:prSet presAssocID="{8CE907F0-53BB-4D19-A830-50DC1BB95DBB}" presName="spacer" presStyleCnt="0"/>
      <dgm:spPr/>
    </dgm:pt>
    <dgm:pt modelId="{96868A10-1B35-4BA6-A8D2-78292D6B0868}" type="pres">
      <dgm:prSet presAssocID="{9736A512-B9AA-407F-925D-22526291E7C2}" presName="comp" presStyleCnt="0"/>
      <dgm:spPr/>
    </dgm:pt>
    <dgm:pt modelId="{53BF5278-595B-4C0C-89C6-53DDA6422848}" type="pres">
      <dgm:prSet presAssocID="{9736A512-B9AA-407F-925D-22526291E7C2}" presName="box" presStyleLbl="node1" presStyleIdx="2" presStyleCnt="3"/>
      <dgm:spPr/>
    </dgm:pt>
    <dgm:pt modelId="{58F20FBF-C86D-4003-92D4-C04419F6245C}" type="pres">
      <dgm:prSet presAssocID="{9736A512-B9AA-407F-925D-22526291E7C2}" presName="img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</dgm:pt>
    <dgm:pt modelId="{B769750A-799E-4857-8DE0-E4C65294D08D}" type="pres">
      <dgm:prSet presAssocID="{9736A512-B9AA-407F-925D-22526291E7C2}" presName="text" presStyleLbl="node1" presStyleIdx="2" presStyleCnt="3">
        <dgm:presLayoutVars>
          <dgm:bulletEnabled val="1"/>
        </dgm:presLayoutVars>
      </dgm:prSet>
      <dgm:spPr/>
    </dgm:pt>
  </dgm:ptLst>
  <dgm:cxnLst>
    <dgm:cxn modelId="{5C1D6B03-CFDA-4FD6-84A1-9A35511D770B}" srcId="{516F90F9-BDA1-46AD-A58A-4EBDC05BEFB8}" destId="{5DD3ACF7-6BDB-49D2-8489-515EA0DBF372}" srcOrd="1" destOrd="0" parTransId="{E6C215BC-9AF5-4B89-ABA7-497CAD90A0BC}" sibTransId="{8CE907F0-53BB-4D19-A830-50DC1BB95DBB}"/>
    <dgm:cxn modelId="{33836424-4399-4354-88D1-ED47A56524C4}" srcId="{516F90F9-BDA1-46AD-A58A-4EBDC05BEFB8}" destId="{9736A512-B9AA-407F-925D-22526291E7C2}" srcOrd="2" destOrd="0" parTransId="{0A5F55EA-7C7E-4EF5-AB81-B579C9A1CB1C}" sibTransId="{A066523B-C413-46D7-98DB-76444ABE5CD4}"/>
    <dgm:cxn modelId="{E864312C-F634-4C7A-AA8D-8C6796E86376}" type="presOf" srcId="{9736A512-B9AA-407F-925D-22526291E7C2}" destId="{53BF5278-595B-4C0C-89C6-53DDA6422848}" srcOrd="0" destOrd="0" presId="urn:microsoft.com/office/officeart/2005/8/layout/vList4"/>
    <dgm:cxn modelId="{91F87039-979D-4299-8623-653FA9D4F1AD}" type="presOf" srcId="{516F90F9-BDA1-46AD-A58A-4EBDC05BEFB8}" destId="{0DB63DB3-68D2-42B0-9E34-D12447AC7A53}" srcOrd="0" destOrd="0" presId="urn:microsoft.com/office/officeart/2005/8/layout/vList4"/>
    <dgm:cxn modelId="{09F80E52-127A-4220-968B-62F64118CAFB}" type="presOf" srcId="{5DD3ACF7-6BDB-49D2-8489-515EA0DBF372}" destId="{0F59E1CD-D069-46A0-870A-873D6D984607}" srcOrd="0" destOrd="0" presId="urn:microsoft.com/office/officeart/2005/8/layout/vList4"/>
    <dgm:cxn modelId="{C949FB7C-FFFA-4D17-9BB4-26E7902C8AD6}" type="presOf" srcId="{F36E87E3-60E3-45E5-AA8E-1F8C63B4462C}" destId="{72B14A65-9C80-4A83-9F02-5D799E60902C}" srcOrd="0" destOrd="0" presId="urn:microsoft.com/office/officeart/2005/8/layout/vList4"/>
    <dgm:cxn modelId="{59D4DEEC-45BA-48E6-A66E-9AD9AC28C211}" srcId="{516F90F9-BDA1-46AD-A58A-4EBDC05BEFB8}" destId="{F36E87E3-60E3-45E5-AA8E-1F8C63B4462C}" srcOrd="0" destOrd="0" parTransId="{B3D8D38F-380B-48DD-A76D-27152980986C}" sibTransId="{6E4A688B-C988-4867-B9E6-0F23239851FE}"/>
    <dgm:cxn modelId="{9455BEEE-40C2-4E9C-BEC5-54A00E627284}" type="presOf" srcId="{9736A512-B9AA-407F-925D-22526291E7C2}" destId="{B769750A-799E-4857-8DE0-E4C65294D08D}" srcOrd="1" destOrd="0" presId="urn:microsoft.com/office/officeart/2005/8/layout/vList4"/>
    <dgm:cxn modelId="{EBBADCF7-A5D6-4B38-87C8-B71FB7DB1AE5}" type="presOf" srcId="{F36E87E3-60E3-45E5-AA8E-1F8C63B4462C}" destId="{8AAD4E26-31AB-446A-9CDA-B32ECE23C61B}" srcOrd="1" destOrd="0" presId="urn:microsoft.com/office/officeart/2005/8/layout/vList4"/>
    <dgm:cxn modelId="{544EF4F7-4679-4C53-BC56-0C27BAABA241}" type="presOf" srcId="{5DD3ACF7-6BDB-49D2-8489-515EA0DBF372}" destId="{ABD343F5-B5B9-4D5D-AB39-90DB190DC8BE}" srcOrd="1" destOrd="0" presId="urn:microsoft.com/office/officeart/2005/8/layout/vList4"/>
    <dgm:cxn modelId="{FD38992F-C14D-4FD4-92A1-2CD6F14794DA}" type="presParOf" srcId="{0DB63DB3-68D2-42B0-9E34-D12447AC7A53}" destId="{D38DFAF1-1C01-433B-81AF-5FD02FE57038}" srcOrd="0" destOrd="0" presId="urn:microsoft.com/office/officeart/2005/8/layout/vList4"/>
    <dgm:cxn modelId="{E9A3DCDB-8C7C-4B6F-A0A6-CA0CAF99E4D5}" type="presParOf" srcId="{D38DFAF1-1C01-433B-81AF-5FD02FE57038}" destId="{72B14A65-9C80-4A83-9F02-5D799E60902C}" srcOrd="0" destOrd="0" presId="urn:microsoft.com/office/officeart/2005/8/layout/vList4"/>
    <dgm:cxn modelId="{598B457A-E076-4EF1-A7FB-DFCF85A77DB8}" type="presParOf" srcId="{D38DFAF1-1C01-433B-81AF-5FD02FE57038}" destId="{239E488C-6723-4832-B5FC-A4CF0742A4AD}" srcOrd="1" destOrd="0" presId="urn:microsoft.com/office/officeart/2005/8/layout/vList4"/>
    <dgm:cxn modelId="{D1CD2CB5-7800-49B9-B594-AF0A7330CACE}" type="presParOf" srcId="{D38DFAF1-1C01-433B-81AF-5FD02FE57038}" destId="{8AAD4E26-31AB-446A-9CDA-B32ECE23C61B}" srcOrd="2" destOrd="0" presId="urn:microsoft.com/office/officeart/2005/8/layout/vList4"/>
    <dgm:cxn modelId="{EE8685A5-AE6B-4321-98AE-9CC4BC6DD3B1}" type="presParOf" srcId="{0DB63DB3-68D2-42B0-9E34-D12447AC7A53}" destId="{497785A3-0FFC-4C3C-A049-9F0FD1D9E479}" srcOrd="1" destOrd="0" presId="urn:microsoft.com/office/officeart/2005/8/layout/vList4"/>
    <dgm:cxn modelId="{0605FFDA-877C-47ED-A7CB-39E2E1A10CCE}" type="presParOf" srcId="{0DB63DB3-68D2-42B0-9E34-D12447AC7A53}" destId="{D8FD4336-6C1C-41FE-AB0C-59B11EF113C6}" srcOrd="2" destOrd="0" presId="urn:microsoft.com/office/officeart/2005/8/layout/vList4"/>
    <dgm:cxn modelId="{0DDEB7B8-CAB6-428B-BF13-F2AB1A9529DE}" type="presParOf" srcId="{D8FD4336-6C1C-41FE-AB0C-59B11EF113C6}" destId="{0F59E1CD-D069-46A0-870A-873D6D984607}" srcOrd="0" destOrd="0" presId="urn:microsoft.com/office/officeart/2005/8/layout/vList4"/>
    <dgm:cxn modelId="{64F62E35-965C-41B6-8802-C9E0E3DD2C21}" type="presParOf" srcId="{D8FD4336-6C1C-41FE-AB0C-59B11EF113C6}" destId="{828CB188-FCFC-48C7-A9E4-23630F8C27D5}" srcOrd="1" destOrd="0" presId="urn:microsoft.com/office/officeart/2005/8/layout/vList4"/>
    <dgm:cxn modelId="{086F0248-FE6C-43F9-ABEA-09EAA1D5E852}" type="presParOf" srcId="{D8FD4336-6C1C-41FE-AB0C-59B11EF113C6}" destId="{ABD343F5-B5B9-4D5D-AB39-90DB190DC8BE}" srcOrd="2" destOrd="0" presId="urn:microsoft.com/office/officeart/2005/8/layout/vList4"/>
    <dgm:cxn modelId="{E0DECFD8-CC09-41F4-A3C2-FF6FA4576DFA}" type="presParOf" srcId="{0DB63DB3-68D2-42B0-9E34-D12447AC7A53}" destId="{7D1252E8-E04B-4C02-9700-989C3CE28A85}" srcOrd="3" destOrd="0" presId="urn:microsoft.com/office/officeart/2005/8/layout/vList4"/>
    <dgm:cxn modelId="{33C6DF14-5072-4C3A-9B56-A934017136F2}" type="presParOf" srcId="{0DB63DB3-68D2-42B0-9E34-D12447AC7A53}" destId="{96868A10-1B35-4BA6-A8D2-78292D6B0868}" srcOrd="4" destOrd="0" presId="urn:microsoft.com/office/officeart/2005/8/layout/vList4"/>
    <dgm:cxn modelId="{E123CD64-0599-4D03-B60A-44A8E1403CD2}" type="presParOf" srcId="{96868A10-1B35-4BA6-A8D2-78292D6B0868}" destId="{53BF5278-595B-4C0C-89C6-53DDA6422848}" srcOrd="0" destOrd="0" presId="urn:microsoft.com/office/officeart/2005/8/layout/vList4"/>
    <dgm:cxn modelId="{B0813471-C40A-4E8A-BA48-C4EBD15138D8}" type="presParOf" srcId="{96868A10-1B35-4BA6-A8D2-78292D6B0868}" destId="{58F20FBF-C86D-4003-92D4-C04419F6245C}" srcOrd="1" destOrd="0" presId="urn:microsoft.com/office/officeart/2005/8/layout/vList4"/>
    <dgm:cxn modelId="{E48019D1-CF0A-4F23-85E8-C7F5580E451A}" type="presParOf" srcId="{96868A10-1B35-4BA6-A8D2-78292D6B0868}" destId="{B769750A-799E-4857-8DE0-E4C65294D08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5A407A-5229-4AFB-8412-25977A30375D}" type="doc">
      <dgm:prSet loTypeId="urn:microsoft.com/office/officeart/2011/layout/TabList#1" loCatId="list" qsTypeId="urn:microsoft.com/office/officeart/2005/8/quickstyle/simple1#3" qsCatId="simple" csTypeId="urn:microsoft.com/office/officeart/2005/8/colors/accent3_5#1" csCatId="accent3" phldr="1"/>
      <dgm:spPr/>
      <dgm:t>
        <a:bodyPr/>
        <a:lstStyle/>
        <a:p>
          <a:endParaRPr lang="en-US"/>
        </a:p>
      </dgm:t>
    </dgm:pt>
    <dgm:pt modelId="{3B9A6BE7-59CC-4387-B993-A249C7507E8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1" dirty="0">
              <a:solidFill>
                <a:srgbClr val="FFFF00"/>
              </a:solidFill>
            </a:rPr>
            <a:t>It’s possible that other factors like healthcare delivery efficiency, lifestyle changes, environmental factors, or access to specific programs are more crucial in controlling chronic illness rates than general spending alone.</a:t>
          </a:r>
        </a:p>
      </dgm:t>
    </dgm:pt>
    <dgm:pt modelId="{D7A1A29E-DDD9-44AA-ABBF-5B52E9FBD6BF}" type="parTrans" cxnId="{C073890D-3281-4280-B2DF-AE08344CF69D}">
      <dgm:prSet/>
      <dgm:spPr/>
      <dgm:t>
        <a:bodyPr/>
        <a:lstStyle/>
        <a:p>
          <a:endParaRPr lang="en-US"/>
        </a:p>
      </dgm:t>
    </dgm:pt>
    <dgm:pt modelId="{715A4278-2EE8-4FD9-91F7-59CAFA1AD727}" type="sibTrans" cxnId="{C073890D-3281-4280-B2DF-AE08344CF69D}">
      <dgm:prSet/>
      <dgm:spPr/>
      <dgm:t>
        <a:bodyPr/>
        <a:lstStyle/>
        <a:p>
          <a:endParaRPr lang="en-US"/>
        </a:p>
      </dgm:t>
    </dgm:pt>
    <dgm:pt modelId="{9161018B-196E-434F-9A67-14A59A1F4DD5}">
      <dgm:prSet custT="1"/>
      <dgm:spPr/>
      <dgm:t>
        <a:bodyPr/>
        <a:lstStyle/>
        <a:p>
          <a:r>
            <a:rPr lang="en-US" sz="1800" b="1" i="1" dirty="0">
              <a:solidFill>
                <a:srgbClr val="FFFF00"/>
              </a:solidFill>
            </a:rPr>
            <a:t>Increased government health spending has little to no direct impact on chronic illness</a:t>
          </a:r>
        </a:p>
      </dgm:t>
    </dgm:pt>
    <dgm:pt modelId="{14508B4A-F340-4F76-B541-29F4BBEA065E}" type="parTrans" cxnId="{E75F5524-50CE-49A5-A86F-D404697C8403}">
      <dgm:prSet/>
      <dgm:spPr/>
      <dgm:t>
        <a:bodyPr/>
        <a:lstStyle/>
        <a:p>
          <a:endParaRPr lang="en-US"/>
        </a:p>
      </dgm:t>
    </dgm:pt>
    <dgm:pt modelId="{9C5E67B1-308B-4D19-9AF2-385836BB771B}" type="sibTrans" cxnId="{E75F5524-50CE-49A5-A86F-D404697C8403}">
      <dgm:prSet/>
      <dgm:spPr/>
      <dgm:t>
        <a:bodyPr/>
        <a:lstStyle/>
        <a:p>
          <a:endParaRPr lang="en-US"/>
        </a:p>
      </dgm:t>
    </dgm:pt>
    <dgm:pt modelId="{E39EEF22-160D-4C4B-BE46-9F49021BEEB1}" type="pres">
      <dgm:prSet presAssocID="{925A407A-5229-4AFB-8412-25977A30375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870E85F3-2446-4659-8684-276929A6AE70}" type="pres">
      <dgm:prSet presAssocID="{3B9A6BE7-59CC-4387-B993-A249C7507E80}" presName="composite" presStyleCnt="0"/>
      <dgm:spPr/>
    </dgm:pt>
    <dgm:pt modelId="{5ECA6211-36CA-42DA-8A61-A46AA58204B2}" type="pres">
      <dgm:prSet presAssocID="{3B9A6BE7-59CC-4387-B993-A249C7507E80}" presName="FirstChild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0F55C646-973E-45BE-9037-E6D7106EC54E}" type="pres">
      <dgm:prSet presAssocID="{3B9A6BE7-59CC-4387-B993-A249C7507E80}" presName="Parent" presStyleLbl="alignNode1" presStyleIdx="0" presStyleCnt="2" custScaleX="379474" custScaleY="224448" custLinFactNeighborX="74464" custLinFactNeighborY="95706">
        <dgm:presLayoutVars>
          <dgm:chMax val="3"/>
          <dgm:chPref val="3"/>
          <dgm:bulletEnabled val="1"/>
        </dgm:presLayoutVars>
      </dgm:prSet>
      <dgm:spPr/>
    </dgm:pt>
    <dgm:pt modelId="{572004A1-B064-4A65-988B-05F4F34371A0}" type="pres">
      <dgm:prSet presAssocID="{3B9A6BE7-59CC-4387-B993-A249C7507E80}" presName="Accent" presStyleLbl="parChTrans1D1" presStyleIdx="0" presStyleCnt="2"/>
      <dgm:spPr/>
    </dgm:pt>
    <dgm:pt modelId="{047AECA5-607E-49CA-9518-8CD108712289}" type="pres">
      <dgm:prSet presAssocID="{715A4278-2EE8-4FD9-91F7-59CAFA1AD727}" presName="sibTrans" presStyleCnt="0"/>
      <dgm:spPr/>
    </dgm:pt>
    <dgm:pt modelId="{5F6FCD03-0398-4385-9A5C-3CAD0A48E348}" type="pres">
      <dgm:prSet presAssocID="{9161018B-196E-434F-9A67-14A59A1F4DD5}" presName="composite" presStyleCnt="0"/>
      <dgm:spPr/>
    </dgm:pt>
    <dgm:pt modelId="{F1F9EACD-D3CF-4054-92F2-B3D0B2AA62CF}" type="pres">
      <dgm:prSet presAssocID="{9161018B-196E-434F-9A67-14A59A1F4DD5}" presName="FirstChild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ABD43804-C8DF-42DB-9347-9FDDDAF9AE4D}" type="pres">
      <dgm:prSet presAssocID="{9161018B-196E-434F-9A67-14A59A1F4DD5}" presName="Parent" presStyleLbl="alignNode1" presStyleIdx="1" presStyleCnt="2" custScaleX="377997" custScaleY="111428" custLinFactY="-100000" custLinFactNeighborX="66367" custLinFactNeighborY="-137811">
        <dgm:presLayoutVars>
          <dgm:chMax val="3"/>
          <dgm:chPref val="3"/>
          <dgm:bulletEnabled val="1"/>
        </dgm:presLayoutVars>
      </dgm:prSet>
      <dgm:spPr/>
    </dgm:pt>
    <dgm:pt modelId="{0096B24B-7181-425A-9402-F26423BC6184}" type="pres">
      <dgm:prSet presAssocID="{9161018B-196E-434F-9A67-14A59A1F4DD5}" presName="Accent" presStyleLbl="parChTrans1D1" presStyleIdx="1" presStyleCnt="2"/>
      <dgm:spPr/>
    </dgm:pt>
  </dgm:ptLst>
  <dgm:cxnLst>
    <dgm:cxn modelId="{C073890D-3281-4280-B2DF-AE08344CF69D}" srcId="{925A407A-5229-4AFB-8412-25977A30375D}" destId="{3B9A6BE7-59CC-4387-B993-A249C7507E80}" srcOrd="0" destOrd="0" parTransId="{D7A1A29E-DDD9-44AA-ABBF-5B52E9FBD6BF}" sibTransId="{715A4278-2EE8-4FD9-91F7-59CAFA1AD727}"/>
    <dgm:cxn modelId="{8327DC10-7099-4287-BC70-7A1CB03B86BA}" type="presOf" srcId="{925A407A-5229-4AFB-8412-25977A30375D}" destId="{E39EEF22-160D-4C4B-BE46-9F49021BEEB1}" srcOrd="0" destOrd="0" presId="urn:microsoft.com/office/officeart/2011/layout/TabList#1"/>
    <dgm:cxn modelId="{E75F5524-50CE-49A5-A86F-D404697C8403}" srcId="{925A407A-5229-4AFB-8412-25977A30375D}" destId="{9161018B-196E-434F-9A67-14A59A1F4DD5}" srcOrd="1" destOrd="0" parTransId="{14508B4A-F340-4F76-B541-29F4BBEA065E}" sibTransId="{9C5E67B1-308B-4D19-9AF2-385836BB771B}"/>
    <dgm:cxn modelId="{4E3FC82E-6999-4479-961F-C8AC726C8E26}" type="presOf" srcId="{3B9A6BE7-59CC-4387-B993-A249C7507E80}" destId="{0F55C646-973E-45BE-9037-E6D7106EC54E}" srcOrd="0" destOrd="0" presId="urn:microsoft.com/office/officeart/2011/layout/TabList#1"/>
    <dgm:cxn modelId="{C4C9C83B-500F-4AFC-99A1-9F481EDB268C}" type="presOf" srcId="{9161018B-196E-434F-9A67-14A59A1F4DD5}" destId="{ABD43804-C8DF-42DB-9347-9FDDDAF9AE4D}" srcOrd="0" destOrd="0" presId="urn:microsoft.com/office/officeart/2011/layout/TabList#1"/>
    <dgm:cxn modelId="{DFA9B77B-100D-4E86-80B9-128D78822708}" type="presParOf" srcId="{E39EEF22-160D-4C4B-BE46-9F49021BEEB1}" destId="{870E85F3-2446-4659-8684-276929A6AE70}" srcOrd="0" destOrd="0" presId="urn:microsoft.com/office/officeart/2011/layout/TabList#1"/>
    <dgm:cxn modelId="{78D5A119-FCDD-475B-B0EA-0281412E518E}" type="presParOf" srcId="{870E85F3-2446-4659-8684-276929A6AE70}" destId="{5ECA6211-36CA-42DA-8A61-A46AA58204B2}" srcOrd="0" destOrd="0" presId="urn:microsoft.com/office/officeart/2011/layout/TabList#1"/>
    <dgm:cxn modelId="{9E464C2C-3966-4CC2-8CAA-A30B043D4B56}" type="presParOf" srcId="{870E85F3-2446-4659-8684-276929A6AE70}" destId="{0F55C646-973E-45BE-9037-E6D7106EC54E}" srcOrd="1" destOrd="0" presId="urn:microsoft.com/office/officeart/2011/layout/TabList#1"/>
    <dgm:cxn modelId="{D5FDF3E1-458B-4D6D-A7C8-01F864F5943D}" type="presParOf" srcId="{870E85F3-2446-4659-8684-276929A6AE70}" destId="{572004A1-B064-4A65-988B-05F4F34371A0}" srcOrd="2" destOrd="0" presId="urn:microsoft.com/office/officeart/2011/layout/TabList#1"/>
    <dgm:cxn modelId="{1A9652B3-62F8-411A-8D38-4F22961A320E}" type="presParOf" srcId="{E39EEF22-160D-4C4B-BE46-9F49021BEEB1}" destId="{047AECA5-607E-49CA-9518-8CD108712289}" srcOrd="1" destOrd="0" presId="urn:microsoft.com/office/officeart/2011/layout/TabList#1"/>
    <dgm:cxn modelId="{91CBE6DB-EAA3-4831-94F6-989C33EA4E6B}" type="presParOf" srcId="{E39EEF22-160D-4C4B-BE46-9F49021BEEB1}" destId="{5F6FCD03-0398-4385-9A5C-3CAD0A48E348}" srcOrd="2" destOrd="0" presId="urn:microsoft.com/office/officeart/2011/layout/TabList#1"/>
    <dgm:cxn modelId="{BD6F4397-1A33-4E85-BC78-FCCA644D55FF}" type="presParOf" srcId="{5F6FCD03-0398-4385-9A5C-3CAD0A48E348}" destId="{F1F9EACD-D3CF-4054-92F2-B3D0B2AA62CF}" srcOrd="0" destOrd="0" presId="urn:microsoft.com/office/officeart/2011/layout/TabList#1"/>
    <dgm:cxn modelId="{17161A19-AE05-418E-8845-7ED82C4C7CEB}" type="presParOf" srcId="{5F6FCD03-0398-4385-9A5C-3CAD0A48E348}" destId="{ABD43804-C8DF-42DB-9347-9FDDDAF9AE4D}" srcOrd="1" destOrd="0" presId="urn:microsoft.com/office/officeart/2011/layout/TabList#1"/>
    <dgm:cxn modelId="{17EEB7AE-969D-4F2F-9737-2A5D41851D4C}" type="presParOf" srcId="{5F6FCD03-0398-4385-9A5C-3CAD0A48E348}" destId="{0096B24B-7181-425A-9402-F26423BC6184}" srcOrd="2" destOrd="0" presId="urn:microsoft.com/office/officeart/2011/layout/TabLis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36ED4-95B9-4709-8ED7-17B4C89BFA63}">
      <dsp:nvSpPr>
        <dsp:cNvPr id="0" name=""/>
        <dsp:cNvSpPr/>
      </dsp:nvSpPr>
      <dsp:spPr>
        <a:xfrm rot="16200000">
          <a:off x="-815740" y="1385674"/>
          <a:ext cx="2078150" cy="334543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95049" bIns="0" numCol="1" spcCol="1270" anchor="t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1</a:t>
          </a:r>
          <a:endParaRPr lang="en-KE" sz="500" kern="1200" dirty="0"/>
        </a:p>
      </dsp:txBody>
      <dsp:txXfrm>
        <a:off x="-815740" y="1385674"/>
        <a:ext cx="2078150" cy="334543"/>
      </dsp:txXfrm>
    </dsp:sp>
    <dsp:sp modelId="{9EDE85D0-8D2E-44F9-89F6-4DB0DCB070DF}">
      <dsp:nvSpPr>
        <dsp:cNvPr id="0" name=""/>
        <dsp:cNvSpPr/>
      </dsp:nvSpPr>
      <dsp:spPr>
        <a:xfrm>
          <a:off x="390606" y="513871"/>
          <a:ext cx="1666380" cy="2078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295049" rIns="149352" bIns="14935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Compare access to essential medicine </a:t>
          </a:r>
          <a:endParaRPr lang="en-KE" sz="1600" kern="1200" dirty="0"/>
        </a:p>
      </dsp:txBody>
      <dsp:txXfrm>
        <a:off x="390606" y="513871"/>
        <a:ext cx="1666380" cy="2078150"/>
      </dsp:txXfrm>
    </dsp:sp>
    <dsp:sp modelId="{DA10A833-8926-4B97-A651-554F37A99FF6}">
      <dsp:nvSpPr>
        <dsp:cNvPr id="0" name=""/>
        <dsp:cNvSpPr/>
      </dsp:nvSpPr>
      <dsp:spPr>
        <a:xfrm>
          <a:off x="56063" y="72273"/>
          <a:ext cx="669086" cy="66908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2950456-A622-414F-9797-AA79DFD1C744}">
      <dsp:nvSpPr>
        <dsp:cNvPr id="0" name=""/>
        <dsp:cNvSpPr/>
      </dsp:nvSpPr>
      <dsp:spPr>
        <a:xfrm rot="16200000">
          <a:off x="2375774" y="1410302"/>
          <a:ext cx="601707" cy="285288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95049" bIns="0" numCol="1" spcCol="1270" anchor="t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2</a:t>
          </a:r>
          <a:endParaRPr lang="en-KE" sz="500" kern="1200" dirty="0"/>
        </a:p>
      </dsp:txBody>
      <dsp:txXfrm>
        <a:off x="2375774" y="1410302"/>
        <a:ext cx="601707" cy="285288"/>
      </dsp:txXfrm>
    </dsp:sp>
    <dsp:sp modelId="{FFFCDA25-43F1-4D14-8FE9-0DDE7F1BC165}">
      <dsp:nvSpPr>
        <dsp:cNvPr id="0" name=""/>
        <dsp:cNvSpPr/>
      </dsp:nvSpPr>
      <dsp:spPr>
        <a:xfrm>
          <a:off x="2843899" y="513871"/>
          <a:ext cx="1666380" cy="2078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295049" rIns="149352" bIns="14935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Analyze trends in cost of medicine</a:t>
          </a:r>
          <a:endParaRPr lang="en-K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Relation with insurance.</a:t>
          </a:r>
          <a:endParaRPr lang="en-KE" sz="1600" kern="1200" dirty="0"/>
        </a:p>
      </dsp:txBody>
      <dsp:txXfrm>
        <a:off x="2843899" y="513871"/>
        <a:ext cx="1666380" cy="2078150"/>
      </dsp:txXfrm>
    </dsp:sp>
    <dsp:sp modelId="{7CA53508-1B3C-4147-B7F4-ED3F88ED9164}">
      <dsp:nvSpPr>
        <dsp:cNvPr id="0" name=""/>
        <dsp:cNvSpPr/>
      </dsp:nvSpPr>
      <dsp:spPr>
        <a:xfrm>
          <a:off x="2444261" y="90392"/>
          <a:ext cx="669086" cy="669086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07FEAFE-89D0-4487-AE40-4C5CC14A12CF}">
      <dsp:nvSpPr>
        <dsp:cNvPr id="0" name=""/>
        <dsp:cNvSpPr/>
      </dsp:nvSpPr>
      <dsp:spPr>
        <a:xfrm rot="16200000" flipH="1" flipV="1">
          <a:off x="4873113" y="1530087"/>
          <a:ext cx="513614" cy="45718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95049" bIns="0" numCol="1" spcCol="1270" anchor="t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3</a:t>
          </a:r>
          <a:endParaRPr lang="en-KE" sz="500" kern="1200" dirty="0"/>
        </a:p>
      </dsp:txBody>
      <dsp:txXfrm rot="-10800000">
        <a:off x="4873113" y="1530087"/>
        <a:ext cx="513614" cy="45718"/>
      </dsp:txXfrm>
    </dsp:sp>
    <dsp:sp modelId="{7F56E184-9D3F-4572-A52E-BC835811228C}">
      <dsp:nvSpPr>
        <dsp:cNvPr id="0" name=""/>
        <dsp:cNvSpPr/>
      </dsp:nvSpPr>
      <dsp:spPr>
        <a:xfrm>
          <a:off x="5297193" y="513871"/>
          <a:ext cx="1666380" cy="2078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295049" rIns="149352" bIns="14935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Examine relationship between government spending and chronic illness.</a:t>
          </a:r>
          <a:endParaRPr lang="en-KE" sz="1600" kern="1200" dirty="0"/>
        </a:p>
      </dsp:txBody>
      <dsp:txXfrm>
        <a:off x="5297193" y="513871"/>
        <a:ext cx="1666380" cy="2078150"/>
      </dsp:txXfrm>
    </dsp:sp>
    <dsp:sp modelId="{1F6373DB-E81B-4B63-873C-CBEE8A1236D2}">
      <dsp:nvSpPr>
        <dsp:cNvPr id="0" name=""/>
        <dsp:cNvSpPr/>
      </dsp:nvSpPr>
      <dsp:spPr>
        <a:xfrm>
          <a:off x="4962649" y="72273"/>
          <a:ext cx="669086" cy="66908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103323E-0EA8-4D3D-B799-0AFF52C18CEC}">
      <dsp:nvSpPr>
        <dsp:cNvPr id="0" name=""/>
        <dsp:cNvSpPr/>
      </dsp:nvSpPr>
      <dsp:spPr>
        <a:xfrm rot="16200000">
          <a:off x="6544139" y="1385674"/>
          <a:ext cx="2078150" cy="334543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95049" bIns="0" numCol="1" spcCol="1270" anchor="t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4</a:t>
          </a:r>
          <a:endParaRPr lang="en-KE" sz="500" kern="1200" dirty="0"/>
        </a:p>
      </dsp:txBody>
      <dsp:txXfrm>
        <a:off x="6544139" y="1385674"/>
        <a:ext cx="2078150" cy="334543"/>
      </dsp:txXfrm>
    </dsp:sp>
    <dsp:sp modelId="{82A147F4-F39F-491E-9B86-25167DB1DC0D}">
      <dsp:nvSpPr>
        <dsp:cNvPr id="0" name=""/>
        <dsp:cNvSpPr/>
      </dsp:nvSpPr>
      <dsp:spPr>
        <a:xfrm>
          <a:off x="7750486" y="513871"/>
          <a:ext cx="1666380" cy="2078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295049" rIns="149352" bIns="14935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Examine counterfeit drug cases</a:t>
          </a:r>
          <a:endParaRPr lang="en-K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Relations to import</a:t>
          </a:r>
          <a:endParaRPr lang="en-KE" sz="1600" kern="1200" dirty="0"/>
        </a:p>
      </dsp:txBody>
      <dsp:txXfrm>
        <a:off x="7750486" y="513871"/>
        <a:ext cx="1666380" cy="2078150"/>
      </dsp:txXfrm>
    </dsp:sp>
    <dsp:sp modelId="{A7A05433-8501-4E54-9FE5-6E6BCA746FCA}">
      <dsp:nvSpPr>
        <dsp:cNvPr id="0" name=""/>
        <dsp:cNvSpPr/>
      </dsp:nvSpPr>
      <dsp:spPr>
        <a:xfrm>
          <a:off x="7415942" y="72273"/>
          <a:ext cx="669086" cy="669086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CA2585-71C4-456D-AB4F-87F8D962742E}">
      <dsp:nvSpPr>
        <dsp:cNvPr id="0" name=""/>
        <dsp:cNvSpPr/>
      </dsp:nvSpPr>
      <dsp:spPr>
        <a:xfrm>
          <a:off x="0" y="2674"/>
          <a:ext cx="276257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E525B-9A5F-4F9F-92DC-3644155553E2}">
      <dsp:nvSpPr>
        <dsp:cNvPr id="0" name=""/>
        <dsp:cNvSpPr/>
      </dsp:nvSpPr>
      <dsp:spPr bwMode="white">
        <a:xfrm flipH="1">
          <a:off x="0" y="2674"/>
          <a:ext cx="105242" cy="602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0" y="2674"/>
        <a:ext cx="105242" cy="6024581"/>
      </dsp:txXfrm>
    </dsp:sp>
    <dsp:sp modelId="{04297C2E-CE7D-42D7-A166-9961A057E3EE}">
      <dsp:nvSpPr>
        <dsp:cNvPr id="0" name=""/>
        <dsp:cNvSpPr/>
      </dsp:nvSpPr>
      <dsp:spPr bwMode="white">
        <a:xfrm>
          <a:off x="146681" y="134424"/>
          <a:ext cx="2168618" cy="1183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1" kern="1200" dirty="0">
              <a:solidFill>
                <a:srgbClr val="212121"/>
              </a:solidFill>
              <a:effectLst/>
              <a:latin typeface="Roboto" panose="02000000000000000000" pitchFamily="2" charset="0"/>
            </a:rPr>
            <a:t>Stock-outs significantly exceed pharmacy coverage</a:t>
          </a:r>
          <a:endParaRPr lang="en-US" sz="1800" i="1" kern="1200" dirty="0"/>
        </a:p>
      </dsp:txBody>
      <dsp:txXfrm>
        <a:off x="146681" y="134424"/>
        <a:ext cx="2168618" cy="1183902"/>
      </dsp:txXfrm>
    </dsp:sp>
    <dsp:sp modelId="{A7F80478-021B-45E4-A905-0C10C984EDE5}">
      <dsp:nvSpPr>
        <dsp:cNvPr id="0" name=""/>
        <dsp:cNvSpPr/>
      </dsp:nvSpPr>
      <dsp:spPr>
        <a:xfrm>
          <a:off x="105242" y="1318327"/>
          <a:ext cx="22100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4F9792-5685-4CA3-86B4-A5F826E6674C}">
      <dsp:nvSpPr>
        <dsp:cNvPr id="0" name=""/>
        <dsp:cNvSpPr/>
      </dsp:nvSpPr>
      <dsp:spPr bwMode="white">
        <a:xfrm>
          <a:off x="146681" y="1450077"/>
          <a:ext cx="2487101" cy="2634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Significant disparities in access to essential medicines, healthcare infrastructure, and pharmaceutical services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 err="1">
              <a:solidFill>
                <a:srgbClr val="212121"/>
              </a:solidFill>
              <a:effectLst/>
              <a:latin typeface="Roboto" panose="02000000000000000000" pitchFamily="2" charset="0"/>
            </a:rPr>
            <a:t>Eg</a:t>
          </a:r>
          <a:r>
            <a:rPr lang="en-US" sz="1800" b="0" i="0" kern="1200" dirty="0">
              <a:solidFill>
                <a:srgbClr val="212121"/>
              </a:solidFill>
              <a:effectLst/>
              <a:latin typeface="Roboto" panose="02000000000000000000" pitchFamily="2" charset="0"/>
            </a:rPr>
            <a:t> Rural vs Urban.</a:t>
          </a:r>
          <a:endParaRPr lang="en-US" sz="1800" kern="1200" dirty="0"/>
        </a:p>
      </dsp:txBody>
      <dsp:txXfrm>
        <a:off x="146681" y="1450077"/>
        <a:ext cx="2487101" cy="2634993"/>
      </dsp:txXfrm>
    </dsp:sp>
    <dsp:sp modelId="{A7B8785D-1E82-4A26-8D68-3491FDB6229B}">
      <dsp:nvSpPr>
        <dsp:cNvPr id="0" name=""/>
        <dsp:cNvSpPr/>
      </dsp:nvSpPr>
      <dsp:spPr>
        <a:xfrm>
          <a:off x="105242" y="4085071"/>
          <a:ext cx="22100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7BE1E-0202-43C1-93F2-7FEB36D67B20}">
      <dsp:nvSpPr>
        <dsp:cNvPr id="0" name=""/>
        <dsp:cNvSpPr/>
      </dsp:nvSpPr>
      <dsp:spPr bwMode="white">
        <a:xfrm>
          <a:off x="146681" y="4216820"/>
          <a:ext cx="2168618" cy="178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1" kern="1200" dirty="0">
              <a:solidFill>
                <a:srgbClr val="212121"/>
              </a:solidFill>
              <a:effectLst/>
              <a:latin typeface="Roboto" panose="02000000000000000000" pitchFamily="2" charset="0"/>
            </a:rPr>
            <a:t>Population size is not the primary factor influencing the availability of pharmacies</a:t>
          </a:r>
          <a:endParaRPr lang="en-US" sz="1800" i="1" kern="1200" dirty="0"/>
        </a:p>
      </dsp:txBody>
      <dsp:txXfrm>
        <a:off x="146681" y="4216820"/>
        <a:ext cx="2168618" cy="1788080"/>
      </dsp:txXfrm>
    </dsp:sp>
    <dsp:sp modelId="{5B51FA89-52AA-4BD3-B791-129830AF8193}">
      <dsp:nvSpPr>
        <dsp:cNvPr id="0" name=""/>
        <dsp:cNvSpPr/>
      </dsp:nvSpPr>
      <dsp:spPr>
        <a:xfrm>
          <a:off x="105242" y="6004901"/>
          <a:ext cx="22100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14A65-9C80-4A83-9F02-5D799E60902C}">
      <dsp:nvSpPr>
        <dsp:cNvPr id="0" name=""/>
        <dsp:cNvSpPr/>
      </dsp:nvSpPr>
      <dsp:spPr bwMode="white">
        <a:xfrm>
          <a:off x="0" y="0"/>
          <a:ext cx="5143061" cy="18624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1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chemeClr val="tx1"/>
              </a:solidFill>
            </a:rPr>
            <a:t>Medicine prices vary widely, with some medicines priced as low as close to 100 </a:t>
          </a:r>
          <a:r>
            <a:rPr lang="en-US" sz="2400" b="0" i="0" kern="1200" dirty="0" err="1">
              <a:solidFill>
                <a:schemeClr val="tx1"/>
              </a:solidFill>
            </a:rPr>
            <a:t>Ksh</a:t>
          </a:r>
          <a:r>
            <a:rPr lang="en-US" sz="2400" b="0" i="0" kern="1200" dirty="0">
              <a:solidFill>
                <a:schemeClr val="tx1"/>
              </a:solidFill>
            </a:rPr>
            <a:t> (146 )and others reaching close to </a:t>
          </a:r>
          <a:r>
            <a:rPr lang="en-US" sz="2400" b="0" i="0" kern="1200" dirty="0" err="1">
              <a:solidFill>
                <a:schemeClr val="tx1"/>
              </a:solidFill>
            </a:rPr>
            <a:t>Ksh</a:t>
          </a:r>
          <a:r>
            <a:rPr lang="en-US" sz="2400" b="0" i="0" kern="1200" dirty="0">
              <a:solidFill>
                <a:schemeClr val="tx1"/>
              </a:solidFill>
            </a:rPr>
            <a:t> 1000.(993)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1214856" y="0"/>
        <a:ext cx="3928204" cy="1862445"/>
      </dsp:txXfrm>
    </dsp:sp>
    <dsp:sp modelId="{239E488C-6723-4832-B5FC-A4CF0742A4AD}">
      <dsp:nvSpPr>
        <dsp:cNvPr id="0" name=""/>
        <dsp:cNvSpPr/>
      </dsp:nvSpPr>
      <dsp:spPr>
        <a:xfrm>
          <a:off x="186244" y="186244"/>
          <a:ext cx="1028612" cy="148995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59E1CD-D069-46A0-870A-873D6D984607}">
      <dsp:nvSpPr>
        <dsp:cNvPr id="0" name=""/>
        <dsp:cNvSpPr/>
      </dsp:nvSpPr>
      <dsp:spPr bwMode="white">
        <a:xfrm>
          <a:off x="0" y="2048690"/>
          <a:ext cx="5143061" cy="18624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1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chemeClr val="tx1"/>
              </a:solidFill>
            </a:rPr>
            <a:t>There are two main price ranges where medicine prices are concentrated, around </a:t>
          </a:r>
          <a:r>
            <a:rPr lang="en-US" sz="2400" b="0" i="0" kern="1200" dirty="0" err="1">
              <a:solidFill>
                <a:schemeClr val="tx1"/>
              </a:solidFill>
            </a:rPr>
            <a:t>Ksh</a:t>
          </a:r>
          <a:r>
            <a:rPr lang="en-US" sz="2400" b="0" i="0" kern="1200" dirty="0">
              <a:solidFill>
                <a:schemeClr val="tx1"/>
              </a:solidFill>
            </a:rPr>
            <a:t> 200–300 and </a:t>
          </a:r>
          <a:r>
            <a:rPr lang="en-US" sz="2400" b="0" i="0" kern="1200" dirty="0" err="1">
              <a:solidFill>
                <a:schemeClr val="tx1"/>
              </a:solidFill>
            </a:rPr>
            <a:t>Ksh</a:t>
          </a:r>
          <a:r>
            <a:rPr lang="en-US" sz="2400" b="0" i="0" kern="1200" dirty="0">
              <a:solidFill>
                <a:schemeClr val="tx1"/>
              </a:solidFill>
            </a:rPr>
            <a:t> 600–700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1214856" y="2048690"/>
        <a:ext cx="3928204" cy="1862445"/>
      </dsp:txXfrm>
    </dsp:sp>
    <dsp:sp modelId="{828CB188-FCFC-48C7-A9E4-23630F8C27D5}">
      <dsp:nvSpPr>
        <dsp:cNvPr id="0" name=""/>
        <dsp:cNvSpPr/>
      </dsp:nvSpPr>
      <dsp:spPr>
        <a:xfrm>
          <a:off x="189546" y="2234935"/>
          <a:ext cx="1028612" cy="148995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BF5278-595B-4C0C-89C6-53DDA6422848}">
      <dsp:nvSpPr>
        <dsp:cNvPr id="0" name=""/>
        <dsp:cNvSpPr/>
      </dsp:nvSpPr>
      <dsp:spPr bwMode="white">
        <a:xfrm>
          <a:off x="0" y="4097381"/>
          <a:ext cx="5143061" cy="18624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1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There is no relationship between medical prices and health coverage insurance</a:t>
          </a:r>
          <a:r>
            <a:rPr lang="en-US" sz="2400" kern="1200" dirty="0"/>
            <a:t>.</a:t>
          </a:r>
        </a:p>
      </dsp:txBody>
      <dsp:txXfrm>
        <a:off x="1214856" y="4097381"/>
        <a:ext cx="3928204" cy="1862445"/>
      </dsp:txXfrm>
    </dsp:sp>
    <dsp:sp modelId="{58F20FBF-C86D-4003-92D4-C04419F6245C}">
      <dsp:nvSpPr>
        <dsp:cNvPr id="0" name=""/>
        <dsp:cNvSpPr/>
      </dsp:nvSpPr>
      <dsp:spPr>
        <a:xfrm>
          <a:off x="186244" y="4283625"/>
          <a:ext cx="1028612" cy="148995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6B24B-7181-425A-9402-F26423BC6184}">
      <dsp:nvSpPr>
        <dsp:cNvPr id="0" name=""/>
        <dsp:cNvSpPr/>
      </dsp:nvSpPr>
      <dsp:spPr>
        <a:xfrm>
          <a:off x="869157" y="2514220"/>
          <a:ext cx="4809999" cy="0"/>
        </a:xfrm>
        <a:prstGeom prst="line">
          <a:avLst/>
        </a:pr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2004A1-B064-4A65-988B-05F4F34371A0}">
      <dsp:nvSpPr>
        <dsp:cNvPr id="0" name=""/>
        <dsp:cNvSpPr/>
      </dsp:nvSpPr>
      <dsp:spPr>
        <a:xfrm>
          <a:off x="873775" y="1217142"/>
          <a:ext cx="4809999" cy="0"/>
        </a:xfrm>
        <a:prstGeom prst="line">
          <a:avLst/>
        </a:pr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A6211-36CA-42DA-8A61-A46AA58204B2}">
      <dsp:nvSpPr>
        <dsp:cNvPr id="0" name=""/>
        <dsp:cNvSpPr/>
      </dsp:nvSpPr>
      <dsp:spPr>
        <a:xfrm>
          <a:off x="2124375" y="467117"/>
          <a:ext cx="3559399" cy="750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55C646-973E-45BE-9037-E6D7106EC54E}">
      <dsp:nvSpPr>
        <dsp:cNvPr id="0" name=""/>
        <dsp:cNvSpPr/>
      </dsp:nvSpPr>
      <dsp:spPr>
        <a:xfrm>
          <a:off x="57471" y="718240"/>
          <a:ext cx="4745700" cy="1683415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1" i="1" kern="1200" dirty="0">
              <a:solidFill>
                <a:srgbClr val="FFFF00"/>
              </a:solidFill>
            </a:rPr>
            <a:t>It’s possible that other factors like healthcare delivery efficiency, lifestyle changes, environmental factors, or access to specific programs are more crucial in controlling chronic illness rates than general spending alone.</a:t>
          </a:r>
        </a:p>
      </dsp:txBody>
      <dsp:txXfrm>
        <a:off x="139663" y="800432"/>
        <a:ext cx="4581316" cy="1601223"/>
      </dsp:txXfrm>
    </dsp:sp>
    <dsp:sp modelId="{F1F9EACD-D3CF-4054-92F2-B3D0B2AA62CF}">
      <dsp:nvSpPr>
        <dsp:cNvPr id="0" name=""/>
        <dsp:cNvSpPr/>
      </dsp:nvSpPr>
      <dsp:spPr>
        <a:xfrm>
          <a:off x="2119757" y="1764195"/>
          <a:ext cx="3559399" cy="750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D43804-C8DF-42DB-9347-9FDDDAF9AE4D}">
      <dsp:nvSpPr>
        <dsp:cNvPr id="0" name=""/>
        <dsp:cNvSpPr/>
      </dsp:nvSpPr>
      <dsp:spPr>
        <a:xfrm>
          <a:off x="-39171" y="0"/>
          <a:ext cx="4727229" cy="835737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 dirty="0">
              <a:solidFill>
                <a:srgbClr val="FFFF00"/>
              </a:solidFill>
            </a:rPr>
            <a:t>Increased government health spending has little to no direct impact on chronic illness</a:t>
          </a:r>
        </a:p>
      </dsp:txBody>
      <dsp:txXfrm>
        <a:off x="1634" y="40805"/>
        <a:ext cx="4645619" cy="7949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#1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parTxRTLAlign" val="l"/>
                <dgm:param type="txAnchorVertCh" val="b"/>
                <dgm:param type="txAnchorVert" val="b"/>
              </dgm:alg>
            </dgm:if>
            <dgm:else name="Name6">
              <dgm:alg type="tx">
                <dgm:param type="parTxLTRAlign" val="r"/>
                <dgm:param type="parTxRTLAlign" val="r"/>
                <dgm:param type="shpTxLTRAlignCh" val="r"/>
                <dgm:param type="txAnchorVertCh" val="b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parTxLTRAlign" val="l"/>
                  <dgm:param type="parTxRTLAlign" val="l"/>
                  <dgm:param type="stBulletLvl" val="1"/>
                  <dgm:param type="txAnchorVert" val="t"/>
                </dgm:alg>
              </dgm:if>
              <dgm:else name="Name14">
                <dgm:alg type="tx">
                  <dgm:param type="parTxLTRAlign" val="r"/>
                  <dgm:param type="parTxRTLAlign" val="r"/>
                  <dgm:param type="shpTxLTRAlignCh" val="r"/>
                  <dgm:param type="stBulletLvl" val="1"/>
                  <dgm:param type="txAnchorVert" val="t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BBE6BF-C811-45BB-8BA9-22EFF2B83FFA}" type="datetime1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pic>
        <p:nvPicPr>
          <p:cNvPr id="55" name="Picture 2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1803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Rectangle 35"/>
          <p:cNvSpPr/>
          <p:nvPr userDrawn="1"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41C5-B5F2-469F-BA25-292CFCDAF6E0}" type="datetime1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85FE-5443-4629-8A1C-6F6EA57CBD60}" type="datetime1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1885691" y="0"/>
            <a:ext cx="304721" cy="6858000"/>
          </a:xfrm>
          <a:prstGeom prst="rect">
            <a:avLst/>
          </a:prstGeom>
          <a:solidFill>
            <a:schemeClr val="tx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9362CC-4597-4E8E-AFE5-237B3DA1FF07}" type="datetime1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454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9454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1F63988-78D4-46C4-B808-1786C6A42859}" type="datetime1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1803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35496" y="1600200"/>
            <a:ext cx="4572000" cy="457200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4328" y="1600200"/>
            <a:ext cx="4572000" cy="457200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482C1EE-CCC0-4F27-8918-BF938AC1419F}" type="datetime1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413" y="177800"/>
            <a:ext cx="9472824" cy="1239837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6615" y="1499616"/>
            <a:ext cx="4572000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36615" y="2514706"/>
            <a:ext cx="4572000" cy="365749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24328" y="1499616"/>
            <a:ext cx="4572000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24328" y="2514600"/>
            <a:ext cx="4572000" cy="365556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9A0C48B-9D86-4C33-9BD3-2929B1D74E3D}" type="datetime1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7B711C-F9D6-42CE-B848-D107B7756573}" type="datetime1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5180250" y="6356351"/>
            <a:ext cx="1218883" cy="365125"/>
          </a:xfrm>
        </p:spPr>
        <p:txBody>
          <a:bodyPr/>
          <a:lstStyle/>
          <a:p>
            <a:fld id="{4C1EAC44-87EE-4E25-9BCB-D1B8F4FDD9D1}" type="datetime1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</p:spPr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68E44B9-3FFE-4574-9630-3E5A6F960186}" type="datetime1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F492-7803-4716-B969-A5873965FF8A}" type="datetime1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3413" y="177800"/>
            <a:ext cx="9472824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3413" y="1600200"/>
            <a:ext cx="94728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FD004168-AADC-4457-9784-543656FEE4FC}" type="datetime1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885691" y="0"/>
            <a:ext cx="304721" cy="6858000"/>
          </a:xfrm>
          <a:prstGeom prst="rect">
            <a:avLst/>
          </a:prstGeom>
          <a:solidFill>
            <a:schemeClr val="tx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pic>
        <p:nvPicPr>
          <p:cNvPr id="46" name="Picture 2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1803400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7015" indent="-247015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77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53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295" indent="-24701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1005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81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57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33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309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diagramLayout" Target="../diagrams/layout3.xml"/><Relationship Id="rId7" Type="http://schemas.openxmlformats.org/officeDocument/2006/relationships/image" Target="../media/image1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Layout" Target="../slideLayouts/slideLayout4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3" Type="http://schemas.openxmlformats.org/officeDocument/2006/relationships/tags" Target="../tags/tag20.xml"/><Relationship Id="rId21" Type="http://schemas.openxmlformats.org/officeDocument/2006/relationships/tags" Target="../tags/tag38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tags" Target="../tags/tag37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tags" Target="../tags/tag36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PHARMACEUTICAL SECTOR IN KENYA.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Access to and affordability of essential medicines in Kenya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132"/>
                    </a14:imgEffect>
                    <a14:imgEffect>
                      <a14:saturation sat="37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773932" y="-1"/>
            <a:ext cx="10153128" cy="256490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381">
        <p:split orient="vert"/>
      </p:transition>
    </mc:Choice>
    <mc:Fallback xmlns="">
      <p:transition spd="slow" advTm="30381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730" y="177800"/>
            <a:ext cx="9472930" cy="70866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3730" y="1029970"/>
            <a:ext cx="9472930" cy="55454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/>
              <a:t>Developing the pharmaceutical manufacturing sector is a core part of building a progressive and sustainable health-care system that can respond to routine needs and emergencies. </a:t>
            </a:r>
          </a:p>
          <a:p>
            <a:pPr marL="0" indent="0">
              <a:buNone/>
            </a:pPr>
            <a:r>
              <a:rPr lang="en-US" sz="1900" dirty="0"/>
              <a:t>In this analysis, we explore the current state of the pharmaceutical industry within </a:t>
            </a:r>
            <a:r>
              <a:rPr lang="en-US" sz="1900" dirty="0">
                <a:sym typeface="+mn-ea"/>
              </a:rPr>
              <a:t>Kenyan Pharmaceutical Sector across 47 Counties</a:t>
            </a:r>
            <a:r>
              <a:rPr lang="en-US" sz="1900" dirty="0"/>
              <a:t>  focusing on trends, challenges, and opportunities for growth.</a:t>
            </a:r>
          </a:p>
          <a:p>
            <a:pPr marL="0" indent="0">
              <a:buNone/>
            </a:pPr>
            <a:r>
              <a:rPr lang="en-US" sz="1900" dirty="0"/>
              <a:t>Our goal is to: 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The data  will offer valuable insights for stakeholders in the health sector, policy-makers, and investors interested in improving pharmaceutical accessibility across the country.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CC610E1-DF6D-E1F5-B3B9-011C69C701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4390733"/>
              </p:ext>
            </p:extLst>
          </p:nvPr>
        </p:nvGraphicFramePr>
        <p:xfrm>
          <a:off x="1903730" y="2996952"/>
          <a:ext cx="9472930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76226">
        <p14:reveal/>
      </p:transition>
    </mc:Choice>
    <mc:Fallback xmlns="">
      <p:transition spd="slow" advTm="76226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74357" y="0"/>
            <a:ext cx="9980695" cy="685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A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ccess to essential medicines across counties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953" y="4725143"/>
            <a:ext cx="7279795" cy="2132855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07226940"/>
              </p:ext>
            </p:extLst>
          </p:nvPr>
        </p:nvGraphicFramePr>
        <p:xfrm>
          <a:off x="9092481" y="718673"/>
          <a:ext cx="2762571" cy="6139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64EDD0C-1DA6-BE6F-C725-29F55E93C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953" y="685800"/>
            <a:ext cx="7253527" cy="4039343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86627">
        <p14:reveal/>
      </p:transition>
    </mc:Choice>
    <mc:Fallback xmlns="">
      <p:transition spd="slow" advTm="86627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1903413" y="177801"/>
            <a:ext cx="9472824" cy="586904"/>
          </a:xfrm>
        </p:spPr>
        <p:txBody>
          <a:bodyPr/>
          <a:lstStyle/>
          <a:p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T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rends in the cost of medicines</a:t>
            </a:r>
            <a:endParaRPr lang="en-US" dirty="0"/>
          </a:p>
        </p:txBody>
      </p:sp>
      <p:graphicFrame>
        <p:nvGraphicFramePr>
          <p:cNvPr id="15" name="Diagram 14"/>
          <p:cNvGraphicFramePr/>
          <p:nvPr/>
        </p:nvGraphicFramePr>
        <p:xfrm>
          <a:off x="2031471" y="720371"/>
          <a:ext cx="5143061" cy="5959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alphaModFix amt="8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500"/>
                    </a14:imgEffect>
                    <a14:imgEffect>
                      <a14:saturation sat="7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33" y="764705"/>
            <a:ext cx="4680519" cy="59154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61333">
        <p14:reveal/>
      </p:transition>
    </mc:Choice>
    <mc:Fallback xmlns="">
      <p:transition spd="slow" advTm="61333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412" y="54947"/>
            <a:ext cx="9951639" cy="92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R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elationship between government health spending and chronic illness prevalence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41" y="980730"/>
            <a:ext cx="10009110" cy="3319772"/>
          </a:xfrm>
        </p:spPr>
      </p:pic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903412" y="4300502"/>
          <a:ext cx="5199111" cy="2330103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710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837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Gov-Spending</a:t>
                      </a:r>
                    </a:p>
                  </a:txBody>
                  <a:tcPr marL="6350" marR="6350" marT="6350" marB="0" anchor="b">
                    <a:solidFill>
                      <a:schemeClr val="accent5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Diabetes</a:t>
                      </a:r>
                    </a:p>
                  </a:txBody>
                  <a:tcPr marL="6350" marR="6350" marT="6350" marB="0" anchor="b">
                    <a:solidFill>
                      <a:schemeClr val="accent5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Hypertension</a:t>
                      </a:r>
                    </a:p>
                  </a:txBody>
                  <a:tcPr marL="6350" marR="6350" marT="6350" marB="0" anchor="b">
                    <a:solidFill>
                      <a:schemeClr val="accent5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HIV</a:t>
                      </a:r>
                    </a:p>
                  </a:txBody>
                  <a:tcPr marL="6350" marR="6350" marT="6350" marB="0" anchor="b">
                    <a:solidFill>
                      <a:schemeClr val="accent5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Malaria</a:t>
                      </a:r>
                    </a:p>
                  </a:txBody>
                  <a:tcPr marL="6350" marR="6350" marT="6350" marB="0" anchor="b">
                    <a:solidFill>
                      <a:schemeClr val="accent5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Gov-Spending</a:t>
                      </a:r>
                    </a:p>
                  </a:txBody>
                  <a:tcPr marL="6350" marR="6350" marT="6350" marB="0" anchor="b">
                    <a:solidFill>
                      <a:schemeClr val="accent5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5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0.002665637</a:t>
                      </a:r>
                    </a:p>
                  </a:txBody>
                  <a:tcPr marL="6350" marR="6350" marT="6350" marB="0" anchor="b">
                    <a:solidFill>
                      <a:schemeClr val="accent5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-0.104961</a:t>
                      </a:r>
                    </a:p>
                  </a:txBody>
                  <a:tcPr marL="6350" marR="6350" marT="6350" marB="0" anchor="b">
                    <a:solidFill>
                      <a:schemeClr val="accent5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-0.0492764</a:t>
                      </a:r>
                    </a:p>
                  </a:txBody>
                  <a:tcPr marL="6350" marR="6350" marT="6350" marB="0" anchor="b">
                    <a:solidFill>
                      <a:schemeClr val="accent5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-0.04233</a:t>
                      </a:r>
                    </a:p>
                  </a:txBody>
                  <a:tcPr marL="6350" marR="6350" marT="6350" marB="0" anchor="b">
                    <a:solidFill>
                      <a:schemeClr val="accent5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3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Diabetes</a:t>
                      </a:r>
                    </a:p>
                  </a:txBody>
                  <a:tcPr marL="6350" marR="6350" marT="6350" marB="0" anchor="b"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0.002665637</a:t>
                      </a:r>
                    </a:p>
                  </a:txBody>
                  <a:tcPr marL="6350" marR="6350" marT="6350" marB="0" anchor="b"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-0.073952</a:t>
                      </a:r>
                    </a:p>
                  </a:txBody>
                  <a:tcPr marL="6350" marR="6350" marT="6350" marB="0" anchor="b"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-0.046904</a:t>
                      </a:r>
                    </a:p>
                  </a:txBody>
                  <a:tcPr marL="6350" marR="6350" marT="6350" marB="0" anchor="b"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-0.0068</a:t>
                      </a:r>
                    </a:p>
                  </a:txBody>
                  <a:tcPr marL="6350" marR="6350" marT="6350" marB="0" anchor="b">
                    <a:solidFill>
                      <a:schemeClr val="l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Hypertension</a:t>
                      </a:r>
                    </a:p>
                  </a:txBody>
                  <a:tcPr marL="6350" marR="6350" marT="6350" marB="0" anchor="b">
                    <a:solidFill>
                      <a:schemeClr val="accent5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-0.104960955</a:t>
                      </a:r>
                    </a:p>
                  </a:txBody>
                  <a:tcPr marL="6350" marR="6350" marT="6350" marB="0" anchor="b">
                    <a:solidFill>
                      <a:schemeClr val="accent5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-0.073951735</a:t>
                      </a:r>
                    </a:p>
                  </a:txBody>
                  <a:tcPr marL="6350" marR="6350" marT="6350" marB="0" anchor="b">
                    <a:solidFill>
                      <a:schemeClr val="accent5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5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0.28553574</a:t>
                      </a:r>
                    </a:p>
                  </a:txBody>
                  <a:tcPr marL="6350" marR="6350" marT="6350" marB="0" anchor="b">
                    <a:solidFill>
                      <a:schemeClr val="accent5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-0.10117</a:t>
                      </a:r>
                    </a:p>
                  </a:txBody>
                  <a:tcPr marL="6350" marR="6350" marT="6350" marB="0" anchor="b">
                    <a:solidFill>
                      <a:schemeClr val="accent5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HIV</a:t>
                      </a:r>
                    </a:p>
                  </a:txBody>
                  <a:tcPr marL="6350" marR="6350" marT="6350" marB="0" anchor="b"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-0.049276421</a:t>
                      </a:r>
                    </a:p>
                  </a:txBody>
                  <a:tcPr marL="6350" marR="6350" marT="6350" marB="0" anchor="b"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-0.046903963</a:t>
                      </a:r>
                    </a:p>
                  </a:txBody>
                  <a:tcPr marL="6350" marR="6350" marT="6350" marB="0" anchor="b"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0.2855357</a:t>
                      </a:r>
                    </a:p>
                  </a:txBody>
                  <a:tcPr marL="6350" marR="6350" marT="6350" marB="0" anchor="b"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-0.18153</a:t>
                      </a:r>
                    </a:p>
                  </a:txBody>
                  <a:tcPr marL="6350" marR="6350" marT="6350" marB="0" anchor="b">
                    <a:solidFill>
                      <a:schemeClr val="l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3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Malaria</a:t>
                      </a:r>
                    </a:p>
                  </a:txBody>
                  <a:tcPr marL="6350" marR="6350" marT="6350" marB="0" anchor="b">
                    <a:solidFill>
                      <a:schemeClr val="accent5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-0.04232854</a:t>
                      </a:r>
                    </a:p>
                  </a:txBody>
                  <a:tcPr marL="6350" marR="6350" marT="6350" marB="0" anchor="b">
                    <a:solidFill>
                      <a:schemeClr val="accent5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-0.006801033</a:t>
                      </a:r>
                    </a:p>
                  </a:txBody>
                  <a:tcPr marL="6350" marR="6350" marT="6350" marB="0" anchor="b">
                    <a:solidFill>
                      <a:schemeClr val="accent5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-0.101174</a:t>
                      </a:r>
                    </a:p>
                  </a:txBody>
                  <a:tcPr marL="6350" marR="6350" marT="6350" marB="0" anchor="b">
                    <a:solidFill>
                      <a:schemeClr val="accent5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-0.1815306</a:t>
                      </a:r>
                    </a:p>
                  </a:txBody>
                  <a:tcPr marL="6350" marR="6350" marT="6350" marB="0" anchor="b">
                    <a:solidFill>
                      <a:schemeClr val="accent5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5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227565007"/>
              </p:ext>
            </p:extLst>
          </p:nvPr>
        </p:nvGraphicFramePr>
        <p:xfrm>
          <a:off x="7127845" y="4318433"/>
          <a:ext cx="4809999" cy="2557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3184">
        <p14:reveal/>
      </p:transition>
    </mc:Choice>
    <mc:Fallback xmlns="">
      <p:transition spd="slow" advTm="53184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940" y="0"/>
            <a:ext cx="10041195" cy="980728"/>
          </a:xfrm>
        </p:spPr>
        <p:txBody>
          <a:bodyPr>
            <a:normAutofit fontScale="90000"/>
          </a:bodyPr>
          <a:lstStyle/>
          <a:p>
            <a:pPr algn="l"/>
            <a:r>
              <a:rPr lang="en-US" sz="3000" dirty="0">
                <a:solidFill>
                  <a:srgbClr val="212121"/>
                </a:solidFill>
                <a:latin typeface="Roboto" panose="02000000000000000000" pitchFamily="2" charset="0"/>
              </a:rPr>
              <a:t>P</a:t>
            </a:r>
            <a:r>
              <a:rPr lang="en-US" sz="3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atterns in counterfeit drug cases and how they relate to import reliance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00" y="980728"/>
            <a:ext cx="5002342" cy="2808311"/>
          </a:xfrm>
          <a:prstGeom prst="rect">
            <a:avLst/>
          </a:prstGeom>
        </p:spPr>
      </p:pic>
      <p:sp>
        <p:nvSpPr>
          <p:cNvPr id="7" name="Frame 6"/>
          <p:cNvSpPr/>
          <p:nvPr/>
        </p:nvSpPr>
        <p:spPr>
          <a:xfrm>
            <a:off x="6886500" y="3789038"/>
            <a:ext cx="5000635" cy="1440161"/>
          </a:xfrm>
          <a:prstGeom prst="fram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6898150" y="5229199"/>
            <a:ext cx="4988985" cy="1628801"/>
          </a:xfrm>
          <a:prstGeom prst="fram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02524" y="4011375"/>
            <a:ext cx="4536504" cy="892552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7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High import reliance is associated with more frequent counterfeit drug cases, while low import reliance counties have fewer issues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02524" y="5563068"/>
            <a:ext cx="4536504" cy="923330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Imports should increase 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regulation at very high reliance levels or more stringent checks on imports.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EE10B9C-300F-090E-1A13-B50244D4B6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40" y="980728"/>
            <a:ext cx="5040560" cy="5877272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96183">
        <p14:reveal/>
      </p:transition>
    </mc:Choice>
    <mc:Fallback xmlns="">
      <p:transition spd="slow" advTm="96183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730" y="177800"/>
            <a:ext cx="9472930" cy="880110"/>
          </a:xfrm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6" name="任意多边形: 形状 35"/>
          <p:cNvSpPr/>
          <p:nvPr>
            <p:custDataLst>
              <p:tags r:id="rId1"/>
            </p:custDataLst>
          </p:nvPr>
        </p:nvSpPr>
        <p:spPr>
          <a:xfrm>
            <a:off x="7280933" y="2146775"/>
            <a:ext cx="3657555" cy="1526293"/>
          </a:xfrm>
          <a:custGeom>
            <a:avLst/>
            <a:gdLst>
              <a:gd name="connsiteX0" fmla="*/ 3169623 w 3657555"/>
              <a:gd name="connsiteY0" fmla="*/ 0 h 1526293"/>
              <a:gd name="connsiteX1" fmla="*/ 3199159 w 3657555"/>
              <a:gd name="connsiteY1" fmla="*/ 14033 h 1526293"/>
              <a:gd name="connsiteX2" fmla="*/ 3649324 w 3657555"/>
              <a:gd name="connsiteY2" fmla="*/ 566498 h 1526293"/>
              <a:gd name="connsiteX3" fmla="*/ 3654197 w 3657555"/>
              <a:gd name="connsiteY3" fmla="*/ 606909 h 1526293"/>
              <a:gd name="connsiteX4" fmla="*/ 3619784 w 3657555"/>
              <a:gd name="connsiteY4" fmla="*/ 628659 h 1526293"/>
              <a:gd name="connsiteX5" fmla="*/ 3479109 w 3657555"/>
              <a:gd name="connsiteY5" fmla="*/ 628660 h 1526293"/>
              <a:gd name="connsiteX6" fmla="*/ 3392193 w 3657555"/>
              <a:gd name="connsiteY6" fmla="*/ 628660 h 1526293"/>
              <a:gd name="connsiteX7" fmla="*/ 3376132 w 3657555"/>
              <a:gd name="connsiteY7" fmla="*/ 798583 h 1526293"/>
              <a:gd name="connsiteX8" fmla="*/ 2586337 w 3657555"/>
              <a:gd name="connsiteY8" fmla="*/ 1521659 h 1526293"/>
              <a:gd name="connsiteX9" fmla="*/ 2523824 w 3657555"/>
              <a:gd name="connsiteY9" fmla="*/ 1524815 h 1526293"/>
              <a:gd name="connsiteX10" fmla="*/ 2523824 w 3657555"/>
              <a:gd name="connsiteY10" fmla="*/ 1526293 h 1526293"/>
              <a:gd name="connsiteX11" fmla="*/ 2494559 w 3657555"/>
              <a:gd name="connsiteY11" fmla="*/ 1526293 h 1526293"/>
              <a:gd name="connsiteX12" fmla="*/ 0 w 3657555"/>
              <a:gd name="connsiteY12" fmla="*/ 1526293 h 1526293"/>
              <a:gd name="connsiteX13" fmla="*/ 0 w 3657555"/>
              <a:gd name="connsiteY13" fmla="*/ 1077476 h 1526293"/>
              <a:gd name="connsiteX14" fmla="*/ 1721428 w 3657555"/>
              <a:gd name="connsiteY14" fmla="*/ 1077476 h 1526293"/>
              <a:gd name="connsiteX15" fmla="*/ 2494559 w 3657555"/>
              <a:gd name="connsiteY15" fmla="*/ 1077476 h 1526293"/>
              <a:gd name="connsiteX16" fmla="*/ 2934258 w 3657555"/>
              <a:gd name="connsiteY16" fmla="*/ 719112 h 1526293"/>
              <a:gd name="connsiteX17" fmla="*/ 2943376 w 3657555"/>
              <a:gd name="connsiteY17" fmla="*/ 628660 h 1526293"/>
              <a:gd name="connsiteX18" fmla="*/ 2860137 w 3657555"/>
              <a:gd name="connsiteY18" fmla="*/ 628660 h 1526293"/>
              <a:gd name="connsiteX19" fmla="*/ 2719462 w 3657555"/>
              <a:gd name="connsiteY19" fmla="*/ 628659 h 1526293"/>
              <a:gd name="connsiteX20" fmla="*/ 2685049 w 3657555"/>
              <a:gd name="connsiteY20" fmla="*/ 606910 h 1526293"/>
              <a:gd name="connsiteX21" fmla="*/ 2689926 w 3657555"/>
              <a:gd name="connsiteY21" fmla="*/ 566493 h 1526293"/>
              <a:gd name="connsiteX22" fmla="*/ 3140091 w 3657555"/>
              <a:gd name="connsiteY22" fmla="*/ 14027 h 1526293"/>
              <a:gd name="connsiteX23" fmla="*/ 3169623 w 3657555"/>
              <a:gd name="connsiteY23" fmla="*/ 0 h 152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657555" h="1526293">
                <a:moveTo>
                  <a:pt x="3169623" y="0"/>
                </a:moveTo>
                <a:cubicBezTo>
                  <a:pt x="3180961" y="0"/>
                  <a:pt x="3191998" y="5245"/>
                  <a:pt x="3199159" y="14033"/>
                </a:cubicBezTo>
                <a:cubicBezTo>
                  <a:pt x="3199159" y="14034"/>
                  <a:pt x="3649324" y="566499"/>
                  <a:pt x="3649324" y="566498"/>
                </a:cubicBezTo>
                <a:cubicBezTo>
                  <a:pt x="3658038" y="577193"/>
                  <a:pt x="3660117" y="594450"/>
                  <a:pt x="3654197" y="606909"/>
                </a:cubicBezTo>
                <a:cubicBezTo>
                  <a:pt x="3648277" y="619371"/>
                  <a:pt x="3633579" y="628660"/>
                  <a:pt x="3619784" y="628659"/>
                </a:cubicBezTo>
                <a:cubicBezTo>
                  <a:pt x="3619784" y="628659"/>
                  <a:pt x="3563514" y="628660"/>
                  <a:pt x="3479109" y="628660"/>
                </a:cubicBezTo>
                <a:lnTo>
                  <a:pt x="3392193" y="628660"/>
                </a:lnTo>
                <a:lnTo>
                  <a:pt x="3376132" y="798583"/>
                </a:lnTo>
                <a:cubicBezTo>
                  <a:pt x="3302335" y="1183736"/>
                  <a:pt x="2982395" y="1481437"/>
                  <a:pt x="2586337" y="1521659"/>
                </a:cubicBezTo>
                <a:lnTo>
                  <a:pt x="2523824" y="1524815"/>
                </a:lnTo>
                <a:lnTo>
                  <a:pt x="2523824" y="1526293"/>
                </a:lnTo>
                <a:lnTo>
                  <a:pt x="2494559" y="1526293"/>
                </a:lnTo>
                <a:lnTo>
                  <a:pt x="0" y="1526293"/>
                </a:lnTo>
                <a:lnTo>
                  <a:pt x="0" y="1077476"/>
                </a:lnTo>
                <a:lnTo>
                  <a:pt x="1721428" y="1077476"/>
                </a:lnTo>
                <a:lnTo>
                  <a:pt x="2494559" y="1077476"/>
                </a:lnTo>
                <a:cubicBezTo>
                  <a:pt x="2711450" y="1077476"/>
                  <a:pt x="2892407" y="923630"/>
                  <a:pt x="2934258" y="719112"/>
                </a:cubicBezTo>
                <a:lnTo>
                  <a:pt x="2943376" y="628660"/>
                </a:lnTo>
                <a:lnTo>
                  <a:pt x="2860137" y="628660"/>
                </a:lnTo>
                <a:cubicBezTo>
                  <a:pt x="2775732" y="628660"/>
                  <a:pt x="2719462" y="628659"/>
                  <a:pt x="2719462" y="628659"/>
                </a:cubicBezTo>
                <a:cubicBezTo>
                  <a:pt x="2705667" y="628660"/>
                  <a:pt x="2690969" y="619371"/>
                  <a:pt x="2685049" y="606910"/>
                </a:cubicBezTo>
                <a:cubicBezTo>
                  <a:pt x="2679129" y="594450"/>
                  <a:pt x="2681212" y="577188"/>
                  <a:pt x="2689926" y="566493"/>
                </a:cubicBezTo>
                <a:cubicBezTo>
                  <a:pt x="2689926" y="566494"/>
                  <a:pt x="3140091" y="14028"/>
                  <a:pt x="3140091" y="14027"/>
                </a:cubicBezTo>
                <a:cubicBezTo>
                  <a:pt x="3147252" y="5239"/>
                  <a:pt x="3158285" y="0"/>
                  <a:pt x="3169623" y="0"/>
                </a:cubicBezTo>
                <a:close/>
              </a:path>
            </a:pathLst>
          </a:custGeom>
          <a:gradFill>
            <a:gsLst>
              <a:gs pos="5000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4800000" scaled="0"/>
          </a:gradFill>
          <a:ln>
            <a:noFill/>
          </a:ln>
          <a:effectLst>
            <a:outerShdw dist="50800" dir="2700000" algn="tl" rotWithShape="0">
              <a:schemeClr val="accent1">
                <a:lumMod val="20000"/>
                <a:lumOff val="8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9pPr>
          </a:lstStyle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7" name="任意多边形: 形状 36"/>
          <p:cNvSpPr/>
          <p:nvPr>
            <p:custDataLst>
              <p:tags r:id="rId2"/>
            </p:custDataLst>
          </p:nvPr>
        </p:nvSpPr>
        <p:spPr>
          <a:xfrm flipV="1">
            <a:off x="5777826" y="3257290"/>
            <a:ext cx="3657555" cy="1526293"/>
          </a:xfrm>
          <a:custGeom>
            <a:avLst/>
            <a:gdLst>
              <a:gd name="connsiteX0" fmla="*/ 3169623 w 3657555"/>
              <a:gd name="connsiteY0" fmla="*/ 0 h 1526293"/>
              <a:gd name="connsiteX1" fmla="*/ 3199159 w 3657555"/>
              <a:gd name="connsiteY1" fmla="*/ 14033 h 1526293"/>
              <a:gd name="connsiteX2" fmla="*/ 3649324 w 3657555"/>
              <a:gd name="connsiteY2" fmla="*/ 566498 h 1526293"/>
              <a:gd name="connsiteX3" fmla="*/ 3654197 w 3657555"/>
              <a:gd name="connsiteY3" fmla="*/ 606909 h 1526293"/>
              <a:gd name="connsiteX4" fmla="*/ 3619784 w 3657555"/>
              <a:gd name="connsiteY4" fmla="*/ 628659 h 1526293"/>
              <a:gd name="connsiteX5" fmla="*/ 3479109 w 3657555"/>
              <a:gd name="connsiteY5" fmla="*/ 628660 h 1526293"/>
              <a:gd name="connsiteX6" fmla="*/ 3392193 w 3657555"/>
              <a:gd name="connsiteY6" fmla="*/ 628660 h 1526293"/>
              <a:gd name="connsiteX7" fmla="*/ 3376132 w 3657555"/>
              <a:gd name="connsiteY7" fmla="*/ 798583 h 1526293"/>
              <a:gd name="connsiteX8" fmla="*/ 2586337 w 3657555"/>
              <a:gd name="connsiteY8" fmla="*/ 1521659 h 1526293"/>
              <a:gd name="connsiteX9" fmla="*/ 2523824 w 3657555"/>
              <a:gd name="connsiteY9" fmla="*/ 1524815 h 1526293"/>
              <a:gd name="connsiteX10" fmla="*/ 2523824 w 3657555"/>
              <a:gd name="connsiteY10" fmla="*/ 1526293 h 1526293"/>
              <a:gd name="connsiteX11" fmla="*/ 2494559 w 3657555"/>
              <a:gd name="connsiteY11" fmla="*/ 1526293 h 1526293"/>
              <a:gd name="connsiteX12" fmla="*/ 0 w 3657555"/>
              <a:gd name="connsiteY12" fmla="*/ 1526293 h 1526293"/>
              <a:gd name="connsiteX13" fmla="*/ 0 w 3657555"/>
              <a:gd name="connsiteY13" fmla="*/ 1077476 h 1526293"/>
              <a:gd name="connsiteX14" fmla="*/ 1721428 w 3657555"/>
              <a:gd name="connsiteY14" fmla="*/ 1077476 h 1526293"/>
              <a:gd name="connsiteX15" fmla="*/ 2494559 w 3657555"/>
              <a:gd name="connsiteY15" fmla="*/ 1077476 h 1526293"/>
              <a:gd name="connsiteX16" fmla="*/ 2934258 w 3657555"/>
              <a:gd name="connsiteY16" fmla="*/ 719112 h 1526293"/>
              <a:gd name="connsiteX17" fmla="*/ 2943376 w 3657555"/>
              <a:gd name="connsiteY17" fmla="*/ 628660 h 1526293"/>
              <a:gd name="connsiteX18" fmla="*/ 2860137 w 3657555"/>
              <a:gd name="connsiteY18" fmla="*/ 628660 h 1526293"/>
              <a:gd name="connsiteX19" fmla="*/ 2719462 w 3657555"/>
              <a:gd name="connsiteY19" fmla="*/ 628659 h 1526293"/>
              <a:gd name="connsiteX20" fmla="*/ 2685049 w 3657555"/>
              <a:gd name="connsiteY20" fmla="*/ 606910 h 1526293"/>
              <a:gd name="connsiteX21" fmla="*/ 2689926 w 3657555"/>
              <a:gd name="connsiteY21" fmla="*/ 566493 h 1526293"/>
              <a:gd name="connsiteX22" fmla="*/ 3140091 w 3657555"/>
              <a:gd name="connsiteY22" fmla="*/ 14027 h 1526293"/>
              <a:gd name="connsiteX23" fmla="*/ 3169623 w 3657555"/>
              <a:gd name="connsiteY23" fmla="*/ 0 h 152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657555" h="1526293">
                <a:moveTo>
                  <a:pt x="3169623" y="0"/>
                </a:moveTo>
                <a:cubicBezTo>
                  <a:pt x="3180961" y="0"/>
                  <a:pt x="3191998" y="5245"/>
                  <a:pt x="3199159" y="14033"/>
                </a:cubicBezTo>
                <a:cubicBezTo>
                  <a:pt x="3199159" y="14034"/>
                  <a:pt x="3649324" y="566499"/>
                  <a:pt x="3649324" y="566498"/>
                </a:cubicBezTo>
                <a:cubicBezTo>
                  <a:pt x="3658038" y="577193"/>
                  <a:pt x="3660117" y="594450"/>
                  <a:pt x="3654197" y="606909"/>
                </a:cubicBezTo>
                <a:cubicBezTo>
                  <a:pt x="3648277" y="619371"/>
                  <a:pt x="3633579" y="628660"/>
                  <a:pt x="3619784" y="628659"/>
                </a:cubicBezTo>
                <a:cubicBezTo>
                  <a:pt x="3619784" y="628659"/>
                  <a:pt x="3563514" y="628660"/>
                  <a:pt x="3479109" y="628660"/>
                </a:cubicBezTo>
                <a:lnTo>
                  <a:pt x="3392193" y="628660"/>
                </a:lnTo>
                <a:lnTo>
                  <a:pt x="3376132" y="798583"/>
                </a:lnTo>
                <a:cubicBezTo>
                  <a:pt x="3302335" y="1183736"/>
                  <a:pt x="2982395" y="1481437"/>
                  <a:pt x="2586337" y="1521659"/>
                </a:cubicBezTo>
                <a:lnTo>
                  <a:pt x="2523824" y="1524815"/>
                </a:lnTo>
                <a:lnTo>
                  <a:pt x="2523824" y="1526293"/>
                </a:lnTo>
                <a:lnTo>
                  <a:pt x="2494559" y="1526293"/>
                </a:lnTo>
                <a:lnTo>
                  <a:pt x="0" y="1526293"/>
                </a:lnTo>
                <a:lnTo>
                  <a:pt x="0" y="1077476"/>
                </a:lnTo>
                <a:lnTo>
                  <a:pt x="1721428" y="1077476"/>
                </a:lnTo>
                <a:lnTo>
                  <a:pt x="2494559" y="1077476"/>
                </a:lnTo>
                <a:cubicBezTo>
                  <a:pt x="2711450" y="1077476"/>
                  <a:pt x="2892407" y="923630"/>
                  <a:pt x="2934258" y="719112"/>
                </a:cubicBezTo>
                <a:lnTo>
                  <a:pt x="2943376" y="628660"/>
                </a:lnTo>
                <a:lnTo>
                  <a:pt x="2860137" y="628660"/>
                </a:lnTo>
                <a:cubicBezTo>
                  <a:pt x="2775732" y="628660"/>
                  <a:pt x="2719462" y="628659"/>
                  <a:pt x="2719462" y="628659"/>
                </a:cubicBezTo>
                <a:cubicBezTo>
                  <a:pt x="2705667" y="628660"/>
                  <a:pt x="2690969" y="619371"/>
                  <a:pt x="2685049" y="606910"/>
                </a:cubicBezTo>
                <a:cubicBezTo>
                  <a:pt x="2679129" y="594450"/>
                  <a:pt x="2681212" y="577188"/>
                  <a:pt x="2689926" y="566493"/>
                </a:cubicBezTo>
                <a:cubicBezTo>
                  <a:pt x="2689926" y="566494"/>
                  <a:pt x="3140091" y="14028"/>
                  <a:pt x="3140091" y="14027"/>
                </a:cubicBezTo>
                <a:cubicBezTo>
                  <a:pt x="3147252" y="5239"/>
                  <a:pt x="3158285" y="0"/>
                  <a:pt x="3169623" y="0"/>
                </a:cubicBezTo>
                <a:close/>
              </a:path>
            </a:pathLst>
          </a:custGeom>
          <a:gradFill flip="none" rotWithShape="1">
            <a:gsLst>
              <a:gs pos="5000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4800000" scaled="0"/>
            <a:tileRect/>
          </a:gradFill>
          <a:ln>
            <a:noFill/>
          </a:ln>
          <a:effectLst>
            <a:outerShdw dist="50800" dir="18900000" algn="bl" rotWithShape="0">
              <a:schemeClr val="accent1">
                <a:lumMod val="20000"/>
                <a:lumOff val="8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9pPr>
          </a:lstStyle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5" name="任意多边形: 形状 34"/>
          <p:cNvSpPr/>
          <p:nvPr>
            <p:custDataLst>
              <p:tags r:id="rId3"/>
            </p:custDataLst>
          </p:nvPr>
        </p:nvSpPr>
        <p:spPr>
          <a:xfrm>
            <a:off x="3690926" y="2138385"/>
            <a:ext cx="3657555" cy="1526293"/>
          </a:xfrm>
          <a:custGeom>
            <a:avLst/>
            <a:gdLst>
              <a:gd name="connsiteX0" fmla="*/ 3169623 w 3657555"/>
              <a:gd name="connsiteY0" fmla="*/ 0 h 1526293"/>
              <a:gd name="connsiteX1" fmla="*/ 3199159 w 3657555"/>
              <a:gd name="connsiteY1" fmla="*/ 14033 h 1526293"/>
              <a:gd name="connsiteX2" fmla="*/ 3649324 w 3657555"/>
              <a:gd name="connsiteY2" fmla="*/ 566498 h 1526293"/>
              <a:gd name="connsiteX3" fmla="*/ 3654197 w 3657555"/>
              <a:gd name="connsiteY3" fmla="*/ 606909 h 1526293"/>
              <a:gd name="connsiteX4" fmla="*/ 3619784 w 3657555"/>
              <a:gd name="connsiteY4" fmla="*/ 628659 h 1526293"/>
              <a:gd name="connsiteX5" fmla="*/ 3479109 w 3657555"/>
              <a:gd name="connsiteY5" fmla="*/ 628660 h 1526293"/>
              <a:gd name="connsiteX6" fmla="*/ 3392193 w 3657555"/>
              <a:gd name="connsiteY6" fmla="*/ 628660 h 1526293"/>
              <a:gd name="connsiteX7" fmla="*/ 3376132 w 3657555"/>
              <a:gd name="connsiteY7" fmla="*/ 798583 h 1526293"/>
              <a:gd name="connsiteX8" fmla="*/ 2586337 w 3657555"/>
              <a:gd name="connsiteY8" fmla="*/ 1521659 h 1526293"/>
              <a:gd name="connsiteX9" fmla="*/ 2523824 w 3657555"/>
              <a:gd name="connsiteY9" fmla="*/ 1524815 h 1526293"/>
              <a:gd name="connsiteX10" fmla="*/ 2523824 w 3657555"/>
              <a:gd name="connsiteY10" fmla="*/ 1526293 h 1526293"/>
              <a:gd name="connsiteX11" fmla="*/ 2494559 w 3657555"/>
              <a:gd name="connsiteY11" fmla="*/ 1526293 h 1526293"/>
              <a:gd name="connsiteX12" fmla="*/ 0 w 3657555"/>
              <a:gd name="connsiteY12" fmla="*/ 1526293 h 1526293"/>
              <a:gd name="connsiteX13" fmla="*/ 0 w 3657555"/>
              <a:gd name="connsiteY13" fmla="*/ 1077476 h 1526293"/>
              <a:gd name="connsiteX14" fmla="*/ 1721428 w 3657555"/>
              <a:gd name="connsiteY14" fmla="*/ 1077476 h 1526293"/>
              <a:gd name="connsiteX15" fmla="*/ 2494559 w 3657555"/>
              <a:gd name="connsiteY15" fmla="*/ 1077476 h 1526293"/>
              <a:gd name="connsiteX16" fmla="*/ 2934258 w 3657555"/>
              <a:gd name="connsiteY16" fmla="*/ 719112 h 1526293"/>
              <a:gd name="connsiteX17" fmla="*/ 2943376 w 3657555"/>
              <a:gd name="connsiteY17" fmla="*/ 628660 h 1526293"/>
              <a:gd name="connsiteX18" fmla="*/ 2860137 w 3657555"/>
              <a:gd name="connsiteY18" fmla="*/ 628660 h 1526293"/>
              <a:gd name="connsiteX19" fmla="*/ 2719462 w 3657555"/>
              <a:gd name="connsiteY19" fmla="*/ 628659 h 1526293"/>
              <a:gd name="connsiteX20" fmla="*/ 2685049 w 3657555"/>
              <a:gd name="connsiteY20" fmla="*/ 606910 h 1526293"/>
              <a:gd name="connsiteX21" fmla="*/ 2689926 w 3657555"/>
              <a:gd name="connsiteY21" fmla="*/ 566493 h 1526293"/>
              <a:gd name="connsiteX22" fmla="*/ 3140091 w 3657555"/>
              <a:gd name="connsiteY22" fmla="*/ 14027 h 1526293"/>
              <a:gd name="connsiteX23" fmla="*/ 3169623 w 3657555"/>
              <a:gd name="connsiteY23" fmla="*/ 0 h 152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657555" h="1526293">
                <a:moveTo>
                  <a:pt x="3169623" y="0"/>
                </a:moveTo>
                <a:cubicBezTo>
                  <a:pt x="3180961" y="0"/>
                  <a:pt x="3191998" y="5245"/>
                  <a:pt x="3199159" y="14033"/>
                </a:cubicBezTo>
                <a:cubicBezTo>
                  <a:pt x="3199159" y="14034"/>
                  <a:pt x="3649324" y="566499"/>
                  <a:pt x="3649324" y="566498"/>
                </a:cubicBezTo>
                <a:cubicBezTo>
                  <a:pt x="3658038" y="577193"/>
                  <a:pt x="3660117" y="594450"/>
                  <a:pt x="3654197" y="606909"/>
                </a:cubicBezTo>
                <a:cubicBezTo>
                  <a:pt x="3648277" y="619371"/>
                  <a:pt x="3633579" y="628660"/>
                  <a:pt x="3619784" y="628659"/>
                </a:cubicBezTo>
                <a:cubicBezTo>
                  <a:pt x="3619784" y="628659"/>
                  <a:pt x="3563514" y="628660"/>
                  <a:pt x="3479109" y="628660"/>
                </a:cubicBezTo>
                <a:lnTo>
                  <a:pt x="3392193" y="628660"/>
                </a:lnTo>
                <a:lnTo>
                  <a:pt x="3376132" y="798583"/>
                </a:lnTo>
                <a:cubicBezTo>
                  <a:pt x="3302335" y="1183736"/>
                  <a:pt x="2982395" y="1481437"/>
                  <a:pt x="2586337" y="1521659"/>
                </a:cubicBezTo>
                <a:lnTo>
                  <a:pt x="2523824" y="1524815"/>
                </a:lnTo>
                <a:lnTo>
                  <a:pt x="2523824" y="1526293"/>
                </a:lnTo>
                <a:lnTo>
                  <a:pt x="2494559" y="1526293"/>
                </a:lnTo>
                <a:lnTo>
                  <a:pt x="0" y="1526293"/>
                </a:lnTo>
                <a:lnTo>
                  <a:pt x="0" y="1077476"/>
                </a:lnTo>
                <a:lnTo>
                  <a:pt x="1721428" y="1077476"/>
                </a:lnTo>
                <a:lnTo>
                  <a:pt x="2494559" y="1077476"/>
                </a:lnTo>
                <a:cubicBezTo>
                  <a:pt x="2711450" y="1077476"/>
                  <a:pt x="2892407" y="923630"/>
                  <a:pt x="2934258" y="719112"/>
                </a:cubicBezTo>
                <a:lnTo>
                  <a:pt x="2943376" y="628660"/>
                </a:lnTo>
                <a:lnTo>
                  <a:pt x="2860137" y="628660"/>
                </a:lnTo>
                <a:cubicBezTo>
                  <a:pt x="2775732" y="628660"/>
                  <a:pt x="2719462" y="628659"/>
                  <a:pt x="2719462" y="628659"/>
                </a:cubicBezTo>
                <a:cubicBezTo>
                  <a:pt x="2705667" y="628660"/>
                  <a:pt x="2690969" y="619371"/>
                  <a:pt x="2685049" y="606910"/>
                </a:cubicBezTo>
                <a:cubicBezTo>
                  <a:pt x="2679129" y="594450"/>
                  <a:pt x="2681212" y="577188"/>
                  <a:pt x="2689926" y="566493"/>
                </a:cubicBezTo>
                <a:cubicBezTo>
                  <a:pt x="2689926" y="566494"/>
                  <a:pt x="3140091" y="14028"/>
                  <a:pt x="3140091" y="14027"/>
                </a:cubicBezTo>
                <a:cubicBezTo>
                  <a:pt x="3147252" y="5239"/>
                  <a:pt x="3158285" y="0"/>
                  <a:pt x="3169623" y="0"/>
                </a:cubicBezTo>
                <a:close/>
              </a:path>
            </a:pathLst>
          </a:custGeom>
          <a:gradFill>
            <a:gsLst>
              <a:gs pos="5000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4800000" scaled="0"/>
          </a:gradFill>
          <a:ln>
            <a:noFill/>
          </a:ln>
          <a:effectLst>
            <a:outerShdw dist="50800" dir="2700000" algn="ctr" rotWithShape="0">
              <a:schemeClr val="accent1">
                <a:lumMod val="20000"/>
                <a:lumOff val="8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9pPr>
          </a:lstStyle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" name="任意多边形: 形状 33"/>
          <p:cNvSpPr/>
          <p:nvPr>
            <p:custDataLst>
              <p:tags r:id="rId4"/>
            </p:custDataLst>
          </p:nvPr>
        </p:nvSpPr>
        <p:spPr>
          <a:xfrm flipV="1">
            <a:off x="1834282" y="3277437"/>
            <a:ext cx="3657555" cy="1526293"/>
          </a:xfrm>
          <a:custGeom>
            <a:avLst/>
            <a:gdLst>
              <a:gd name="connsiteX0" fmla="*/ 3169623 w 3657555"/>
              <a:gd name="connsiteY0" fmla="*/ 0 h 1526293"/>
              <a:gd name="connsiteX1" fmla="*/ 3199159 w 3657555"/>
              <a:gd name="connsiteY1" fmla="*/ 14033 h 1526293"/>
              <a:gd name="connsiteX2" fmla="*/ 3649324 w 3657555"/>
              <a:gd name="connsiteY2" fmla="*/ 566498 h 1526293"/>
              <a:gd name="connsiteX3" fmla="*/ 3654197 w 3657555"/>
              <a:gd name="connsiteY3" fmla="*/ 606909 h 1526293"/>
              <a:gd name="connsiteX4" fmla="*/ 3619784 w 3657555"/>
              <a:gd name="connsiteY4" fmla="*/ 628659 h 1526293"/>
              <a:gd name="connsiteX5" fmla="*/ 3479109 w 3657555"/>
              <a:gd name="connsiteY5" fmla="*/ 628660 h 1526293"/>
              <a:gd name="connsiteX6" fmla="*/ 3392193 w 3657555"/>
              <a:gd name="connsiteY6" fmla="*/ 628660 h 1526293"/>
              <a:gd name="connsiteX7" fmla="*/ 3376132 w 3657555"/>
              <a:gd name="connsiteY7" fmla="*/ 798583 h 1526293"/>
              <a:gd name="connsiteX8" fmla="*/ 2586337 w 3657555"/>
              <a:gd name="connsiteY8" fmla="*/ 1521659 h 1526293"/>
              <a:gd name="connsiteX9" fmla="*/ 2523824 w 3657555"/>
              <a:gd name="connsiteY9" fmla="*/ 1524815 h 1526293"/>
              <a:gd name="connsiteX10" fmla="*/ 2523824 w 3657555"/>
              <a:gd name="connsiteY10" fmla="*/ 1526293 h 1526293"/>
              <a:gd name="connsiteX11" fmla="*/ 2494559 w 3657555"/>
              <a:gd name="connsiteY11" fmla="*/ 1526293 h 1526293"/>
              <a:gd name="connsiteX12" fmla="*/ 0 w 3657555"/>
              <a:gd name="connsiteY12" fmla="*/ 1526293 h 1526293"/>
              <a:gd name="connsiteX13" fmla="*/ 0 w 3657555"/>
              <a:gd name="connsiteY13" fmla="*/ 1077476 h 1526293"/>
              <a:gd name="connsiteX14" fmla="*/ 1721428 w 3657555"/>
              <a:gd name="connsiteY14" fmla="*/ 1077476 h 1526293"/>
              <a:gd name="connsiteX15" fmla="*/ 2494559 w 3657555"/>
              <a:gd name="connsiteY15" fmla="*/ 1077476 h 1526293"/>
              <a:gd name="connsiteX16" fmla="*/ 2934258 w 3657555"/>
              <a:gd name="connsiteY16" fmla="*/ 719112 h 1526293"/>
              <a:gd name="connsiteX17" fmla="*/ 2943376 w 3657555"/>
              <a:gd name="connsiteY17" fmla="*/ 628660 h 1526293"/>
              <a:gd name="connsiteX18" fmla="*/ 2860137 w 3657555"/>
              <a:gd name="connsiteY18" fmla="*/ 628660 h 1526293"/>
              <a:gd name="connsiteX19" fmla="*/ 2719462 w 3657555"/>
              <a:gd name="connsiteY19" fmla="*/ 628659 h 1526293"/>
              <a:gd name="connsiteX20" fmla="*/ 2685049 w 3657555"/>
              <a:gd name="connsiteY20" fmla="*/ 606910 h 1526293"/>
              <a:gd name="connsiteX21" fmla="*/ 2689926 w 3657555"/>
              <a:gd name="connsiteY21" fmla="*/ 566493 h 1526293"/>
              <a:gd name="connsiteX22" fmla="*/ 3140091 w 3657555"/>
              <a:gd name="connsiteY22" fmla="*/ 14027 h 1526293"/>
              <a:gd name="connsiteX23" fmla="*/ 3169623 w 3657555"/>
              <a:gd name="connsiteY23" fmla="*/ 0 h 152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657555" h="1526293">
                <a:moveTo>
                  <a:pt x="3169623" y="0"/>
                </a:moveTo>
                <a:cubicBezTo>
                  <a:pt x="3180961" y="0"/>
                  <a:pt x="3191998" y="5245"/>
                  <a:pt x="3199159" y="14033"/>
                </a:cubicBezTo>
                <a:cubicBezTo>
                  <a:pt x="3199159" y="14034"/>
                  <a:pt x="3649324" y="566499"/>
                  <a:pt x="3649324" y="566498"/>
                </a:cubicBezTo>
                <a:cubicBezTo>
                  <a:pt x="3658038" y="577193"/>
                  <a:pt x="3660117" y="594450"/>
                  <a:pt x="3654197" y="606909"/>
                </a:cubicBezTo>
                <a:cubicBezTo>
                  <a:pt x="3648277" y="619371"/>
                  <a:pt x="3633579" y="628660"/>
                  <a:pt x="3619784" y="628659"/>
                </a:cubicBezTo>
                <a:cubicBezTo>
                  <a:pt x="3619784" y="628659"/>
                  <a:pt x="3563514" y="628660"/>
                  <a:pt x="3479109" y="628660"/>
                </a:cubicBezTo>
                <a:lnTo>
                  <a:pt x="3392193" y="628660"/>
                </a:lnTo>
                <a:lnTo>
                  <a:pt x="3376132" y="798583"/>
                </a:lnTo>
                <a:cubicBezTo>
                  <a:pt x="3302335" y="1183736"/>
                  <a:pt x="2982395" y="1481437"/>
                  <a:pt x="2586337" y="1521659"/>
                </a:cubicBezTo>
                <a:lnTo>
                  <a:pt x="2523824" y="1524815"/>
                </a:lnTo>
                <a:lnTo>
                  <a:pt x="2523824" y="1526293"/>
                </a:lnTo>
                <a:lnTo>
                  <a:pt x="2494559" y="1526293"/>
                </a:lnTo>
                <a:lnTo>
                  <a:pt x="0" y="1526293"/>
                </a:lnTo>
                <a:lnTo>
                  <a:pt x="0" y="1077476"/>
                </a:lnTo>
                <a:lnTo>
                  <a:pt x="1721428" y="1077476"/>
                </a:lnTo>
                <a:lnTo>
                  <a:pt x="2494559" y="1077476"/>
                </a:lnTo>
                <a:cubicBezTo>
                  <a:pt x="2711450" y="1077476"/>
                  <a:pt x="2892407" y="923630"/>
                  <a:pt x="2934258" y="719112"/>
                </a:cubicBezTo>
                <a:lnTo>
                  <a:pt x="2943376" y="628660"/>
                </a:lnTo>
                <a:lnTo>
                  <a:pt x="2860137" y="628660"/>
                </a:lnTo>
                <a:cubicBezTo>
                  <a:pt x="2775732" y="628660"/>
                  <a:pt x="2719462" y="628659"/>
                  <a:pt x="2719462" y="628659"/>
                </a:cubicBezTo>
                <a:cubicBezTo>
                  <a:pt x="2705667" y="628660"/>
                  <a:pt x="2690969" y="619371"/>
                  <a:pt x="2685049" y="606910"/>
                </a:cubicBezTo>
                <a:cubicBezTo>
                  <a:pt x="2679129" y="594450"/>
                  <a:pt x="2681212" y="577188"/>
                  <a:pt x="2689926" y="566493"/>
                </a:cubicBezTo>
                <a:cubicBezTo>
                  <a:pt x="2689926" y="566494"/>
                  <a:pt x="3140091" y="14028"/>
                  <a:pt x="3140091" y="14027"/>
                </a:cubicBezTo>
                <a:cubicBezTo>
                  <a:pt x="3147252" y="5239"/>
                  <a:pt x="3158285" y="0"/>
                  <a:pt x="3169623" y="0"/>
                </a:cubicBezTo>
                <a:close/>
              </a:path>
            </a:pathLst>
          </a:custGeom>
          <a:gradFill flip="none" rotWithShape="1">
            <a:gsLst>
              <a:gs pos="5000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4800000" scaled="0"/>
            <a:tileRect/>
          </a:gradFill>
          <a:ln>
            <a:noFill/>
          </a:ln>
          <a:effectLst>
            <a:outerShdw dist="50800" dir="18900000" algn="bl" rotWithShape="0">
              <a:schemeClr val="accent1">
                <a:lumMod val="20000"/>
                <a:lumOff val="8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9pPr>
          </a:lstStyle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0" name="任意多边形: 形状 39"/>
          <p:cNvSpPr/>
          <p:nvPr>
            <p:custDataLst>
              <p:tags r:id="rId5"/>
            </p:custDataLst>
          </p:nvPr>
        </p:nvSpPr>
        <p:spPr>
          <a:xfrm>
            <a:off x="1818126" y="2138384"/>
            <a:ext cx="1929186" cy="1526293"/>
          </a:xfrm>
          <a:custGeom>
            <a:avLst/>
            <a:gdLst>
              <a:gd name="connsiteX0" fmla="*/ 2646484 w 3134416"/>
              <a:gd name="connsiteY0" fmla="*/ 0 h 1526293"/>
              <a:gd name="connsiteX1" fmla="*/ 2676020 w 3134416"/>
              <a:gd name="connsiteY1" fmla="*/ 14033 h 1526293"/>
              <a:gd name="connsiteX2" fmla="*/ 3126185 w 3134416"/>
              <a:gd name="connsiteY2" fmla="*/ 566498 h 1526293"/>
              <a:gd name="connsiteX3" fmla="*/ 3131058 w 3134416"/>
              <a:gd name="connsiteY3" fmla="*/ 606909 h 1526293"/>
              <a:gd name="connsiteX4" fmla="*/ 3096645 w 3134416"/>
              <a:gd name="connsiteY4" fmla="*/ 628659 h 1526293"/>
              <a:gd name="connsiteX5" fmla="*/ 2955970 w 3134416"/>
              <a:gd name="connsiteY5" fmla="*/ 628660 h 1526293"/>
              <a:gd name="connsiteX6" fmla="*/ 2869054 w 3134416"/>
              <a:gd name="connsiteY6" fmla="*/ 628660 h 1526293"/>
              <a:gd name="connsiteX7" fmla="*/ 2852993 w 3134416"/>
              <a:gd name="connsiteY7" fmla="*/ 798583 h 1526293"/>
              <a:gd name="connsiteX8" fmla="*/ 2063198 w 3134416"/>
              <a:gd name="connsiteY8" fmla="*/ 1521659 h 1526293"/>
              <a:gd name="connsiteX9" fmla="*/ 2000685 w 3134416"/>
              <a:gd name="connsiteY9" fmla="*/ 1524815 h 1526293"/>
              <a:gd name="connsiteX10" fmla="*/ 2000685 w 3134416"/>
              <a:gd name="connsiteY10" fmla="*/ 1526293 h 1526293"/>
              <a:gd name="connsiteX11" fmla="*/ 1971420 w 3134416"/>
              <a:gd name="connsiteY11" fmla="*/ 1526293 h 1526293"/>
              <a:gd name="connsiteX12" fmla="*/ 0 w 3134416"/>
              <a:gd name="connsiteY12" fmla="*/ 1526293 h 1526293"/>
              <a:gd name="connsiteX13" fmla="*/ 0 w 3134416"/>
              <a:gd name="connsiteY13" fmla="*/ 1077476 h 1526293"/>
              <a:gd name="connsiteX14" fmla="*/ 1198289 w 3134416"/>
              <a:gd name="connsiteY14" fmla="*/ 1077476 h 1526293"/>
              <a:gd name="connsiteX15" fmla="*/ 1971420 w 3134416"/>
              <a:gd name="connsiteY15" fmla="*/ 1077476 h 1526293"/>
              <a:gd name="connsiteX16" fmla="*/ 2411119 w 3134416"/>
              <a:gd name="connsiteY16" fmla="*/ 719112 h 1526293"/>
              <a:gd name="connsiteX17" fmla="*/ 2420237 w 3134416"/>
              <a:gd name="connsiteY17" fmla="*/ 628660 h 1526293"/>
              <a:gd name="connsiteX18" fmla="*/ 2336998 w 3134416"/>
              <a:gd name="connsiteY18" fmla="*/ 628660 h 1526293"/>
              <a:gd name="connsiteX19" fmla="*/ 2196323 w 3134416"/>
              <a:gd name="connsiteY19" fmla="*/ 628659 h 1526293"/>
              <a:gd name="connsiteX20" fmla="*/ 2161910 w 3134416"/>
              <a:gd name="connsiteY20" fmla="*/ 606910 h 1526293"/>
              <a:gd name="connsiteX21" fmla="*/ 2166787 w 3134416"/>
              <a:gd name="connsiteY21" fmla="*/ 566493 h 1526293"/>
              <a:gd name="connsiteX22" fmla="*/ 2616952 w 3134416"/>
              <a:gd name="connsiteY22" fmla="*/ 14027 h 1526293"/>
              <a:gd name="connsiteX23" fmla="*/ 2646484 w 3134416"/>
              <a:gd name="connsiteY23" fmla="*/ 0 h 152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134416" h="1526293">
                <a:moveTo>
                  <a:pt x="2646484" y="0"/>
                </a:moveTo>
                <a:cubicBezTo>
                  <a:pt x="2657822" y="0"/>
                  <a:pt x="2668859" y="5245"/>
                  <a:pt x="2676020" y="14033"/>
                </a:cubicBezTo>
                <a:cubicBezTo>
                  <a:pt x="2676020" y="14034"/>
                  <a:pt x="3126185" y="566499"/>
                  <a:pt x="3126185" y="566498"/>
                </a:cubicBezTo>
                <a:cubicBezTo>
                  <a:pt x="3134899" y="577193"/>
                  <a:pt x="3136978" y="594450"/>
                  <a:pt x="3131058" y="606909"/>
                </a:cubicBezTo>
                <a:cubicBezTo>
                  <a:pt x="3125138" y="619371"/>
                  <a:pt x="3110440" y="628660"/>
                  <a:pt x="3096645" y="628659"/>
                </a:cubicBezTo>
                <a:cubicBezTo>
                  <a:pt x="3096645" y="628659"/>
                  <a:pt x="3040375" y="628660"/>
                  <a:pt x="2955970" y="628660"/>
                </a:cubicBezTo>
                <a:lnTo>
                  <a:pt x="2869054" y="628660"/>
                </a:lnTo>
                <a:lnTo>
                  <a:pt x="2852993" y="798583"/>
                </a:lnTo>
                <a:cubicBezTo>
                  <a:pt x="2779196" y="1183736"/>
                  <a:pt x="2459256" y="1481437"/>
                  <a:pt x="2063198" y="1521659"/>
                </a:cubicBezTo>
                <a:lnTo>
                  <a:pt x="2000685" y="1524815"/>
                </a:lnTo>
                <a:lnTo>
                  <a:pt x="2000685" y="1526293"/>
                </a:lnTo>
                <a:lnTo>
                  <a:pt x="1971420" y="1526293"/>
                </a:lnTo>
                <a:lnTo>
                  <a:pt x="0" y="1526293"/>
                </a:lnTo>
                <a:lnTo>
                  <a:pt x="0" y="1077476"/>
                </a:lnTo>
                <a:lnTo>
                  <a:pt x="1198289" y="1077476"/>
                </a:lnTo>
                <a:lnTo>
                  <a:pt x="1971420" y="1077476"/>
                </a:lnTo>
                <a:cubicBezTo>
                  <a:pt x="2188311" y="1077476"/>
                  <a:pt x="2369268" y="923630"/>
                  <a:pt x="2411119" y="719112"/>
                </a:cubicBezTo>
                <a:lnTo>
                  <a:pt x="2420237" y="628660"/>
                </a:lnTo>
                <a:lnTo>
                  <a:pt x="2336998" y="628660"/>
                </a:lnTo>
                <a:cubicBezTo>
                  <a:pt x="2252593" y="628660"/>
                  <a:pt x="2196323" y="628659"/>
                  <a:pt x="2196323" y="628659"/>
                </a:cubicBezTo>
                <a:cubicBezTo>
                  <a:pt x="2182528" y="628660"/>
                  <a:pt x="2167830" y="619371"/>
                  <a:pt x="2161910" y="606910"/>
                </a:cubicBezTo>
                <a:cubicBezTo>
                  <a:pt x="2155990" y="594450"/>
                  <a:pt x="2158073" y="577188"/>
                  <a:pt x="2166787" y="566493"/>
                </a:cubicBezTo>
                <a:cubicBezTo>
                  <a:pt x="2166787" y="566494"/>
                  <a:pt x="2616952" y="14028"/>
                  <a:pt x="2616952" y="14027"/>
                </a:cubicBezTo>
                <a:cubicBezTo>
                  <a:pt x="2624113" y="5239"/>
                  <a:pt x="2635146" y="0"/>
                  <a:pt x="2646484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7200000" scaled="0"/>
          </a:gradFill>
          <a:ln>
            <a:noFill/>
          </a:ln>
          <a:effectLst>
            <a:outerShdw dist="50800" dir="2700000" algn="tl" rotWithShape="0">
              <a:schemeClr val="accent1">
                <a:lumMod val="20000"/>
                <a:lumOff val="8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9pPr>
          </a:lstStyle>
          <a:p>
            <a:pPr algn="ctr"/>
            <a:endParaRPr 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>
            <p:custDataLst>
              <p:tags r:id="rId6"/>
            </p:custDataLst>
          </p:nvPr>
        </p:nvSpPr>
        <p:spPr>
          <a:xfrm>
            <a:off x="1903729" y="1270000"/>
            <a:ext cx="2864421" cy="895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lvl="0"/>
            <a:r>
              <a:rPr lang="en-US" sz="2000" b="1" i="1" dirty="0">
                <a:solidFill>
                  <a:schemeClr val="accent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Stock-outs significantly exceed pharmacy coverage</a:t>
            </a:r>
            <a:endParaRPr lang="en-US" sz="20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矩形 17"/>
          <p:cNvSpPr/>
          <p:nvPr>
            <p:custDataLst>
              <p:tags r:id="rId7"/>
            </p:custDataLst>
          </p:nvPr>
        </p:nvSpPr>
        <p:spPr>
          <a:xfrm>
            <a:off x="2814300" y="4919344"/>
            <a:ext cx="3657555" cy="876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lvl="0"/>
            <a:endParaRPr lang="en-KE" sz="2000" dirty="0"/>
          </a:p>
        </p:txBody>
      </p:sp>
      <p:sp>
        <p:nvSpPr>
          <p:cNvPr id="19" name="矩形 18"/>
          <p:cNvSpPr/>
          <p:nvPr>
            <p:custDataLst>
              <p:tags r:id="rId8"/>
            </p:custDataLst>
          </p:nvPr>
        </p:nvSpPr>
        <p:spPr>
          <a:xfrm>
            <a:off x="2260282" y="4803729"/>
            <a:ext cx="3834130" cy="1245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lvl="0"/>
            <a:r>
              <a:rPr lang="en-US" sz="2000" b="1" i="0" dirty="0">
                <a:solidFill>
                  <a:schemeClr val="accent1">
                    <a:lumMod val="50000"/>
                  </a:schemeClr>
                </a:solidFill>
              </a:rPr>
              <a:t>Significant disparities in access to essential medicines, healthcare infrastructure, and pharmaceutical services</a:t>
            </a:r>
          </a:p>
        </p:txBody>
      </p:sp>
      <p:sp>
        <p:nvSpPr>
          <p:cNvPr id="70" name="矩形 69"/>
          <p:cNvSpPr/>
          <p:nvPr>
            <p:custDataLst>
              <p:tags r:id="rId9"/>
            </p:custDataLst>
          </p:nvPr>
        </p:nvSpPr>
        <p:spPr>
          <a:xfrm>
            <a:off x="5014292" y="1124555"/>
            <a:ext cx="3225468" cy="955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lvl="0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There is no relationship between medical prices and health coverage insurance</a:t>
            </a:r>
            <a:r>
              <a:rPr lang="en-US" sz="2000" b="1" dirty="0"/>
              <a:t>.</a:t>
            </a:r>
          </a:p>
        </p:txBody>
      </p:sp>
      <p:sp>
        <p:nvSpPr>
          <p:cNvPr id="73" name="矩形 72"/>
          <p:cNvSpPr/>
          <p:nvPr>
            <p:custDataLst>
              <p:tags r:id="rId10"/>
            </p:custDataLst>
          </p:nvPr>
        </p:nvSpPr>
        <p:spPr>
          <a:xfrm>
            <a:off x="8551396" y="1051561"/>
            <a:ext cx="3060000" cy="992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fontScale="92500"/>
          </a:bodyPr>
          <a:lstStyle/>
          <a:p>
            <a:pPr lvl="0"/>
            <a:r>
              <a:rPr lang="en-US" sz="2000" b="1" i="0" dirty="0">
                <a:solidFill>
                  <a:schemeClr val="accent1">
                    <a:lumMod val="50000"/>
                  </a:schemeClr>
                </a:solidFill>
              </a:rPr>
              <a:t>Increased government health spending has little to no direct impact on chronic illness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5" name="矩形 74"/>
          <p:cNvSpPr/>
          <p:nvPr>
            <p:custDataLst>
              <p:tags r:id="rId11"/>
            </p:custDataLst>
          </p:nvPr>
        </p:nvSpPr>
        <p:spPr>
          <a:xfrm>
            <a:off x="6868794" y="4919343"/>
            <a:ext cx="3834130" cy="1130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fontScale="92500" lnSpcReduction="10000"/>
          </a:bodyPr>
          <a:lstStyle/>
          <a:p>
            <a:pPr algn="ctr"/>
            <a:r>
              <a:rPr lang="en-US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High import reliance is associated with more frequent counterfeit drug cases, while low import reliance counties have fewer issues</a:t>
            </a:r>
            <a:endParaRPr lang="en-US" sz="2000" b="1" kern="0" dirty="0">
              <a:solidFill>
                <a:schemeClr val="accent1">
                  <a:lumMod val="50000"/>
                </a:schemeClr>
              </a:solidFill>
              <a:latin typeface="+mj-lt"/>
              <a:sym typeface="Arial" panose="020B0604020202020204" pitchFamily="34" charset="0"/>
            </a:endParaRPr>
          </a:p>
        </p:txBody>
      </p:sp>
      <p:sp>
        <p:nvSpPr>
          <p:cNvPr id="42" name="椭圆 41"/>
          <p:cNvSpPr/>
          <p:nvPr>
            <p:custDataLst>
              <p:tags r:id="rId12"/>
            </p:custDataLst>
          </p:nvPr>
        </p:nvSpPr>
        <p:spPr>
          <a:xfrm>
            <a:off x="3051810" y="2378075"/>
            <a:ext cx="311636" cy="311636"/>
          </a:xfrm>
          <a:prstGeom prst="ellipse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fontScale="92500" lnSpcReduction="20000"/>
          </a:bodyPr>
          <a:lstStyle/>
          <a:p>
            <a:pPr algn="ctr"/>
            <a:r>
              <a:rPr lang="en-US" sz="1800" b="1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1</a:t>
            </a:r>
            <a:endParaRPr lang="en-US" sz="1800" b="1" kern="0" dirty="0">
              <a:solidFill>
                <a:schemeClr val="accent1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44" name="椭圆 43"/>
          <p:cNvSpPr/>
          <p:nvPr>
            <p:custDataLst>
              <p:tags r:id="rId13"/>
            </p:custDataLst>
          </p:nvPr>
        </p:nvSpPr>
        <p:spPr>
          <a:xfrm>
            <a:off x="4782185" y="4239895"/>
            <a:ext cx="311636" cy="311636"/>
          </a:xfrm>
          <a:prstGeom prst="ellipse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fontScale="92500" lnSpcReduction="20000"/>
          </a:bodyPr>
          <a:lstStyle/>
          <a:p>
            <a:pPr algn="ctr"/>
            <a:r>
              <a:rPr lang="en-US" sz="1800" b="1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2</a:t>
            </a:r>
            <a:endParaRPr lang="en-US" sz="1800" b="1" kern="0" dirty="0">
              <a:solidFill>
                <a:schemeClr val="accent1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46" name="椭圆 45"/>
          <p:cNvSpPr/>
          <p:nvPr>
            <p:custDataLst>
              <p:tags r:id="rId14"/>
            </p:custDataLst>
          </p:nvPr>
        </p:nvSpPr>
        <p:spPr>
          <a:xfrm>
            <a:off x="6515735" y="2378075"/>
            <a:ext cx="311636" cy="311636"/>
          </a:xfrm>
          <a:prstGeom prst="ellipse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fontScale="92500" lnSpcReduction="20000"/>
          </a:bodyPr>
          <a:lstStyle/>
          <a:p>
            <a:pPr algn="ctr"/>
            <a:r>
              <a:rPr lang="en-US" sz="1800" b="1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3</a:t>
            </a:r>
            <a:endParaRPr lang="en-US" sz="1800" b="1" kern="0" dirty="0">
              <a:solidFill>
                <a:schemeClr val="accent1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48" name="椭圆 47"/>
          <p:cNvSpPr/>
          <p:nvPr>
            <p:custDataLst>
              <p:tags r:id="rId15"/>
            </p:custDataLst>
          </p:nvPr>
        </p:nvSpPr>
        <p:spPr>
          <a:xfrm>
            <a:off x="8239760" y="4215765"/>
            <a:ext cx="311636" cy="311636"/>
          </a:xfrm>
          <a:prstGeom prst="ellipse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fontScale="92500" lnSpcReduction="20000"/>
          </a:bodyPr>
          <a:lstStyle/>
          <a:p>
            <a:pPr algn="ctr"/>
            <a:r>
              <a:rPr lang="en-US" sz="1800" b="1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4</a:t>
            </a:r>
            <a:endParaRPr lang="en-US" sz="1800" b="1" kern="0" dirty="0">
              <a:solidFill>
                <a:schemeClr val="accent1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50" name="椭圆 49"/>
          <p:cNvSpPr/>
          <p:nvPr>
            <p:custDataLst>
              <p:tags r:id="rId16"/>
            </p:custDataLst>
          </p:nvPr>
        </p:nvSpPr>
        <p:spPr>
          <a:xfrm>
            <a:off x="9966325" y="2379980"/>
            <a:ext cx="311636" cy="311636"/>
          </a:xfrm>
          <a:prstGeom prst="ellipse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fontScale="92500" lnSpcReduction="20000"/>
          </a:bodyPr>
          <a:lstStyle/>
          <a:p>
            <a:pPr algn="ctr"/>
            <a:r>
              <a:rPr lang="en-US" sz="1800" b="1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5</a:t>
            </a:r>
            <a:endParaRPr lang="en-US" sz="1800" b="1" kern="0" dirty="0">
              <a:solidFill>
                <a:schemeClr val="accent1">
                  <a:lumMod val="20000"/>
                  <a:lumOff val="8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8098">
        <p14:reveal/>
      </p:transition>
    </mc:Choice>
    <mc:Fallback xmlns="">
      <p:transition spd="slow" advTm="58098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 38"/>
          <p:cNvSpPr/>
          <p:nvPr>
            <p:custDataLst>
              <p:tags r:id="rId1"/>
            </p:custDataLst>
          </p:nvPr>
        </p:nvSpPr>
        <p:spPr>
          <a:xfrm rot="10800000">
            <a:off x="6517492" y="4240347"/>
            <a:ext cx="377945" cy="755890"/>
          </a:xfrm>
          <a:custGeom>
            <a:avLst/>
            <a:gdLst>
              <a:gd name="connsiteX0" fmla="*/ 0 w 2239"/>
              <a:gd name="connsiteY0" fmla="*/ 3898 h 4483"/>
              <a:gd name="connsiteX1" fmla="*/ 0 w 2239"/>
              <a:gd name="connsiteY1" fmla="*/ 0 h 4483"/>
              <a:gd name="connsiteX2" fmla="*/ 2239 w 2239"/>
              <a:gd name="connsiteY2" fmla="*/ 4483 h 4483"/>
              <a:gd name="connsiteX3" fmla="*/ 0 w 2239"/>
              <a:gd name="connsiteY3" fmla="*/ 3898 h 4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9" h="4483">
                <a:moveTo>
                  <a:pt x="0" y="3898"/>
                </a:moveTo>
                <a:lnTo>
                  <a:pt x="0" y="0"/>
                </a:lnTo>
                <a:lnTo>
                  <a:pt x="2239" y="4483"/>
                </a:lnTo>
                <a:lnTo>
                  <a:pt x="0" y="3898"/>
                </a:lnTo>
                <a:close/>
              </a:path>
            </a:pathLst>
          </a:custGeom>
          <a:gradFill>
            <a:gsLst>
              <a:gs pos="7000">
                <a:schemeClr val="accent1">
                  <a:lumMod val="91000"/>
                  <a:lumOff val="9000"/>
                </a:schemeClr>
              </a:gs>
              <a:gs pos="100000">
                <a:schemeClr val="accent1">
                  <a:lumMod val="40000"/>
                  <a:lumOff val="60000"/>
                  <a:alpha val="0"/>
                </a:schemeClr>
              </a:gs>
            </a:gsLst>
            <a:lin ang="17700000"/>
          </a:gradFill>
          <a:ln w="6350">
            <a:gradFill>
              <a:gsLst>
                <a:gs pos="0">
                  <a:schemeClr val="bg1"/>
                </a:gs>
                <a:gs pos="43000">
                  <a:schemeClr val="bg1">
                    <a:alpha val="0"/>
                  </a:schemeClr>
                </a:gs>
              </a:gsLst>
              <a:lin ang="19680000" scaled="0"/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latin typeface="Arial" panose="020B0604020202020204" pitchFamily="34" charset="0"/>
              <a:sym typeface="+mn-lt"/>
            </a:endParaRPr>
          </a:p>
        </p:txBody>
      </p:sp>
      <p:sp>
        <p:nvSpPr>
          <p:cNvPr id="28" name="任意多边形 39"/>
          <p:cNvSpPr/>
          <p:nvPr>
            <p:custDataLst>
              <p:tags r:id="rId2"/>
            </p:custDataLst>
          </p:nvPr>
        </p:nvSpPr>
        <p:spPr>
          <a:xfrm rot="10800000" flipH="1">
            <a:off x="6893572" y="4240347"/>
            <a:ext cx="377945" cy="755890"/>
          </a:xfrm>
          <a:custGeom>
            <a:avLst/>
            <a:gdLst>
              <a:gd name="connsiteX0" fmla="*/ 0 w 2239"/>
              <a:gd name="connsiteY0" fmla="*/ 3898 h 4483"/>
              <a:gd name="connsiteX1" fmla="*/ 0 w 2239"/>
              <a:gd name="connsiteY1" fmla="*/ 0 h 4483"/>
              <a:gd name="connsiteX2" fmla="*/ 2239 w 2239"/>
              <a:gd name="connsiteY2" fmla="*/ 4483 h 4483"/>
              <a:gd name="connsiteX3" fmla="*/ 0 w 2239"/>
              <a:gd name="connsiteY3" fmla="*/ 3898 h 4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9" h="4483">
                <a:moveTo>
                  <a:pt x="0" y="3898"/>
                </a:moveTo>
                <a:lnTo>
                  <a:pt x="0" y="0"/>
                </a:lnTo>
                <a:lnTo>
                  <a:pt x="2239" y="4483"/>
                </a:lnTo>
                <a:lnTo>
                  <a:pt x="0" y="3898"/>
                </a:lnTo>
                <a:close/>
              </a:path>
            </a:pathLst>
          </a:custGeom>
          <a:gradFill>
            <a:gsLst>
              <a:gs pos="7000">
                <a:schemeClr val="accent1"/>
              </a:gs>
              <a:gs pos="100000">
                <a:schemeClr val="accent1">
                  <a:lumMod val="40000"/>
                  <a:lumOff val="60000"/>
                  <a:alpha val="0"/>
                </a:schemeClr>
              </a:gs>
            </a:gsLst>
            <a:lin ang="19200000"/>
          </a:gradFill>
          <a:ln w="6350">
            <a:gradFill>
              <a:gsLst>
                <a:gs pos="0">
                  <a:schemeClr val="bg1"/>
                </a:gs>
                <a:gs pos="54000">
                  <a:schemeClr val="bg1">
                    <a:alpha val="0"/>
                  </a:schemeClr>
                </a:gs>
              </a:gsLst>
              <a:lin ang="18120000" scaled="0"/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latin typeface="Arial" panose="020B0604020202020204" pitchFamily="34" charset="0"/>
              <a:sym typeface="+mn-lt"/>
            </a:endParaRPr>
          </a:p>
        </p:txBody>
      </p:sp>
      <p:sp>
        <p:nvSpPr>
          <p:cNvPr id="29" name="流程图: 决策 40"/>
          <p:cNvSpPr/>
          <p:nvPr>
            <p:custDataLst>
              <p:tags r:id="rId3"/>
            </p:custDataLst>
          </p:nvPr>
        </p:nvSpPr>
        <p:spPr>
          <a:xfrm>
            <a:off x="6517492" y="4142131"/>
            <a:ext cx="754026" cy="197054"/>
          </a:xfrm>
          <a:prstGeom prst="flowChartDecision">
            <a:avLst/>
          </a:prstGeom>
          <a:gradFill>
            <a:gsLst>
              <a:gs pos="9000">
                <a:schemeClr val="accent1">
                  <a:lumMod val="95000"/>
                </a:schemeClr>
              </a:gs>
              <a:gs pos="100000">
                <a:schemeClr val="accent1">
                  <a:lumMod val="60000"/>
                  <a:lumOff val="40000"/>
                  <a:alpha val="10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0" name="任意多边形 2"/>
          <p:cNvSpPr/>
          <p:nvPr>
            <p:custDataLst>
              <p:tags r:id="rId4"/>
            </p:custDataLst>
          </p:nvPr>
        </p:nvSpPr>
        <p:spPr>
          <a:xfrm rot="10800000">
            <a:off x="5559574" y="3026944"/>
            <a:ext cx="1339255" cy="3210368"/>
          </a:xfrm>
          <a:custGeom>
            <a:avLst/>
            <a:gdLst>
              <a:gd name="connsiteX0" fmla="*/ 0 w 2239"/>
              <a:gd name="connsiteY0" fmla="*/ 3898 h 4483"/>
              <a:gd name="connsiteX1" fmla="*/ 0 w 2239"/>
              <a:gd name="connsiteY1" fmla="*/ 0 h 4483"/>
              <a:gd name="connsiteX2" fmla="*/ 2239 w 2239"/>
              <a:gd name="connsiteY2" fmla="*/ 4483 h 4483"/>
              <a:gd name="connsiteX3" fmla="*/ 0 w 2239"/>
              <a:gd name="connsiteY3" fmla="*/ 3898 h 4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9" h="4483">
                <a:moveTo>
                  <a:pt x="0" y="3898"/>
                </a:moveTo>
                <a:lnTo>
                  <a:pt x="0" y="0"/>
                </a:lnTo>
                <a:lnTo>
                  <a:pt x="2239" y="4483"/>
                </a:lnTo>
                <a:lnTo>
                  <a:pt x="0" y="3898"/>
                </a:lnTo>
                <a:close/>
              </a:path>
            </a:pathLst>
          </a:custGeom>
          <a:gradFill>
            <a:gsLst>
              <a:gs pos="7000">
                <a:schemeClr val="accent1">
                  <a:lumMod val="91000"/>
                  <a:lumOff val="9000"/>
                </a:schemeClr>
              </a:gs>
              <a:gs pos="100000">
                <a:schemeClr val="accent1">
                  <a:lumMod val="40000"/>
                  <a:lumOff val="60000"/>
                  <a:alpha val="0"/>
                </a:schemeClr>
              </a:gs>
            </a:gsLst>
            <a:lin ang="17700000"/>
          </a:gradFill>
          <a:ln w="15875">
            <a:gradFill>
              <a:gsLst>
                <a:gs pos="0">
                  <a:schemeClr val="bg1"/>
                </a:gs>
                <a:gs pos="43000">
                  <a:schemeClr val="bg1">
                    <a:alpha val="0"/>
                  </a:schemeClr>
                </a:gs>
              </a:gsLst>
              <a:lin ang="19680000" scaled="0"/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latin typeface="Arial" panose="020B0604020202020204" pitchFamily="34" charset="0"/>
              <a:sym typeface="+mn-lt"/>
            </a:endParaRPr>
          </a:p>
        </p:txBody>
      </p:sp>
      <p:sp>
        <p:nvSpPr>
          <p:cNvPr id="31" name="任意多边形 3"/>
          <p:cNvSpPr/>
          <p:nvPr>
            <p:custDataLst>
              <p:tags r:id="rId5"/>
            </p:custDataLst>
          </p:nvPr>
        </p:nvSpPr>
        <p:spPr>
          <a:xfrm rot="10800000" flipH="1">
            <a:off x="6893572" y="3026944"/>
            <a:ext cx="1339255" cy="3066352"/>
          </a:xfrm>
          <a:custGeom>
            <a:avLst/>
            <a:gdLst>
              <a:gd name="connsiteX0" fmla="*/ 0 w 2239"/>
              <a:gd name="connsiteY0" fmla="*/ 3898 h 4483"/>
              <a:gd name="connsiteX1" fmla="*/ 0 w 2239"/>
              <a:gd name="connsiteY1" fmla="*/ 0 h 4483"/>
              <a:gd name="connsiteX2" fmla="*/ 2239 w 2239"/>
              <a:gd name="connsiteY2" fmla="*/ 4483 h 4483"/>
              <a:gd name="connsiteX3" fmla="*/ 0 w 2239"/>
              <a:gd name="connsiteY3" fmla="*/ 3898 h 4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9" h="4483">
                <a:moveTo>
                  <a:pt x="0" y="3898"/>
                </a:moveTo>
                <a:lnTo>
                  <a:pt x="0" y="0"/>
                </a:lnTo>
                <a:lnTo>
                  <a:pt x="2239" y="4483"/>
                </a:lnTo>
                <a:lnTo>
                  <a:pt x="0" y="3898"/>
                </a:lnTo>
                <a:close/>
              </a:path>
            </a:pathLst>
          </a:custGeom>
          <a:gradFill>
            <a:gsLst>
              <a:gs pos="7000">
                <a:schemeClr val="accent1"/>
              </a:gs>
              <a:gs pos="100000">
                <a:schemeClr val="accent1">
                  <a:lumMod val="40000"/>
                  <a:lumOff val="60000"/>
                  <a:alpha val="0"/>
                </a:schemeClr>
              </a:gs>
            </a:gsLst>
            <a:lin ang="19200000"/>
          </a:gradFill>
          <a:ln w="15875">
            <a:gradFill>
              <a:gsLst>
                <a:gs pos="0">
                  <a:schemeClr val="bg1"/>
                </a:gs>
                <a:gs pos="54000">
                  <a:schemeClr val="bg1">
                    <a:alpha val="0"/>
                  </a:schemeClr>
                </a:gs>
              </a:gsLst>
              <a:lin ang="18120000" scaled="0"/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latin typeface="Arial" panose="020B0604020202020204" pitchFamily="34" charset="0"/>
              <a:sym typeface="+mn-lt"/>
            </a:endParaRPr>
          </a:p>
        </p:txBody>
      </p:sp>
      <p:sp>
        <p:nvSpPr>
          <p:cNvPr id="34" name="平行四边形 31"/>
          <p:cNvSpPr/>
          <p:nvPr>
            <p:custDataLst>
              <p:tags r:id="rId6"/>
            </p:custDataLst>
          </p:nvPr>
        </p:nvSpPr>
        <p:spPr>
          <a:xfrm>
            <a:off x="6830308" y="4761811"/>
            <a:ext cx="4465890" cy="711913"/>
          </a:xfrm>
          <a:prstGeom prst="parallelogram">
            <a:avLst>
              <a:gd name="adj" fmla="val 49621"/>
            </a:avLst>
          </a:prstGeom>
          <a:gradFill>
            <a:gsLst>
              <a:gs pos="100000">
                <a:schemeClr val="accent1">
                  <a:alpha val="20000"/>
                </a:schemeClr>
              </a:gs>
              <a:gs pos="0">
                <a:schemeClr val="accent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71755" numCol="1" spcCol="0" rtlCol="0" fromWordArt="0" anchor="ctr" anchorCtr="0" forceAA="0" compatLnSpc="1">
            <a:noAutofit/>
          </a:bodyPr>
          <a:lstStyle/>
          <a:p>
            <a:pPr algn="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Promote Local pharmaceutical manufacturing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.</a:t>
            </a:r>
          </a:p>
        </p:txBody>
      </p:sp>
      <p:sp>
        <p:nvSpPr>
          <p:cNvPr id="37" name="平行四边形 32"/>
          <p:cNvSpPr/>
          <p:nvPr>
            <p:custDataLst>
              <p:tags r:id="rId7"/>
            </p:custDataLst>
          </p:nvPr>
        </p:nvSpPr>
        <p:spPr>
          <a:xfrm>
            <a:off x="10900746" y="4895130"/>
            <a:ext cx="432026" cy="519675"/>
          </a:xfrm>
          <a:prstGeom prst="parallelogram">
            <a:avLst>
              <a:gd name="adj" fmla="val 66328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8" name="平行四边形 34"/>
          <p:cNvSpPr/>
          <p:nvPr>
            <p:custDataLst>
              <p:tags r:id="rId8"/>
            </p:custDataLst>
          </p:nvPr>
        </p:nvSpPr>
        <p:spPr>
          <a:xfrm>
            <a:off x="7155312" y="3350014"/>
            <a:ext cx="4609486" cy="711913"/>
          </a:xfrm>
          <a:prstGeom prst="parallelogram">
            <a:avLst>
              <a:gd name="adj" fmla="val 49621"/>
            </a:avLst>
          </a:prstGeom>
          <a:gradFill>
            <a:gsLst>
              <a:gs pos="100000">
                <a:schemeClr val="accent1">
                  <a:alpha val="20000"/>
                </a:schemeClr>
              </a:gs>
              <a:gs pos="0">
                <a:schemeClr val="accent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71755" numCol="1" spcCol="0" rtlCol="0" fromWordArt="0" anchor="ctr" anchorCtr="0" forceAA="0" compatLnSpc="1">
            <a:noAutofit/>
          </a:bodyPr>
          <a:lstStyle/>
          <a:p>
            <a:pPr algn="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Regulatory Framework and Policy Reforms</a:t>
            </a:r>
          </a:p>
        </p:txBody>
      </p:sp>
      <p:sp>
        <p:nvSpPr>
          <p:cNvPr id="42" name="平行四边形 35"/>
          <p:cNvSpPr/>
          <p:nvPr>
            <p:custDataLst>
              <p:tags r:id="rId9"/>
            </p:custDataLst>
          </p:nvPr>
        </p:nvSpPr>
        <p:spPr>
          <a:xfrm>
            <a:off x="11332772" y="3553958"/>
            <a:ext cx="432026" cy="519675"/>
          </a:xfrm>
          <a:prstGeom prst="parallelogram">
            <a:avLst>
              <a:gd name="adj" fmla="val 66328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3" name="椭圆 26"/>
          <p:cNvSpPr/>
          <p:nvPr>
            <p:custDataLst>
              <p:tags r:id="rId10"/>
            </p:custDataLst>
          </p:nvPr>
        </p:nvSpPr>
        <p:spPr>
          <a:xfrm>
            <a:off x="6296817" y="5729750"/>
            <a:ext cx="1201082" cy="215381"/>
          </a:xfrm>
          <a:prstGeom prst="ellipse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  <a:effectLst>
            <a:softEdge rad="5715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4" name="流程图: 决策 5"/>
          <p:cNvSpPr/>
          <p:nvPr>
            <p:custDataLst>
              <p:tags r:id="rId11"/>
            </p:custDataLst>
          </p:nvPr>
        </p:nvSpPr>
        <p:spPr>
          <a:xfrm>
            <a:off x="5559575" y="2644625"/>
            <a:ext cx="2673126" cy="732382"/>
          </a:xfrm>
          <a:prstGeom prst="flowChartDecision">
            <a:avLst/>
          </a:prstGeom>
          <a:gradFill>
            <a:gsLst>
              <a:gs pos="9000">
                <a:schemeClr val="accent1">
                  <a:lumMod val="95000"/>
                </a:schemeClr>
              </a:gs>
              <a:gs pos="100000">
                <a:schemeClr val="accent1">
                  <a:lumMod val="60000"/>
                  <a:lumOff val="40000"/>
                  <a:alpha val="10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rmAutofit fontScale="97500"/>
          </a:bodyPr>
          <a:lstStyle/>
          <a:p>
            <a:pPr algn="ctr"/>
            <a:endParaRPr lang="en-US">
              <a:latin typeface="+mj-lt"/>
              <a:sym typeface="Arial" panose="020B0604020202020204" pitchFamily="34" charset="0"/>
            </a:endParaRPr>
          </a:p>
        </p:txBody>
      </p:sp>
      <p:sp>
        <p:nvSpPr>
          <p:cNvPr id="45" name="椭圆 15"/>
          <p:cNvSpPr/>
          <p:nvPr>
            <p:custDataLst>
              <p:tags r:id="rId12"/>
            </p:custDataLst>
          </p:nvPr>
        </p:nvSpPr>
        <p:spPr>
          <a:xfrm rot="720000">
            <a:off x="5196549" y="3661619"/>
            <a:ext cx="3366380" cy="988361"/>
          </a:xfrm>
          <a:prstGeom prst="ellipse">
            <a:avLst/>
          </a:prstGeom>
          <a:noFill/>
          <a:ln w="9525">
            <a:gradFill>
              <a:gsLst>
                <a:gs pos="81000">
                  <a:schemeClr val="accent1">
                    <a:alpha val="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16140000" scaled="0"/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6" name="椭圆 20"/>
          <p:cNvSpPr/>
          <p:nvPr>
            <p:custDataLst>
              <p:tags r:id="rId13"/>
            </p:custDataLst>
          </p:nvPr>
        </p:nvSpPr>
        <p:spPr>
          <a:xfrm rot="20640000" flipV="1">
            <a:off x="5236332" y="3660376"/>
            <a:ext cx="3366380" cy="988361"/>
          </a:xfrm>
          <a:prstGeom prst="ellipse">
            <a:avLst/>
          </a:prstGeom>
          <a:noFill/>
          <a:ln w="9525">
            <a:gradFill>
              <a:gsLst>
                <a:gs pos="19000">
                  <a:schemeClr val="accent1">
                    <a:alpha val="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0"/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latin typeface="Arial" panose="020B0604020202020204" pitchFamily="34" charset="0"/>
              <a:sym typeface="+mn-lt"/>
            </a:endParaRPr>
          </a:p>
        </p:txBody>
      </p:sp>
      <p:sp>
        <p:nvSpPr>
          <p:cNvPr id="47" name="椭圆 25"/>
          <p:cNvSpPr/>
          <p:nvPr>
            <p:custDataLst>
              <p:tags r:id="rId14"/>
            </p:custDataLst>
          </p:nvPr>
        </p:nvSpPr>
        <p:spPr>
          <a:xfrm>
            <a:off x="6659221" y="5773263"/>
            <a:ext cx="476126" cy="126836"/>
          </a:xfrm>
          <a:prstGeom prst="ellipse">
            <a:avLst/>
          </a:prstGeom>
          <a:solidFill>
            <a:schemeClr val="accent1">
              <a:lumMod val="50000"/>
              <a:lumOff val="50000"/>
              <a:alpha val="50000"/>
            </a:schemeClr>
          </a:solidFill>
          <a:ln>
            <a:noFill/>
          </a:ln>
          <a:effectLst>
            <a:softEdge rad="4445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8" name="平行四边形 21"/>
          <p:cNvSpPr/>
          <p:nvPr>
            <p:custDataLst>
              <p:tags r:id="rId15"/>
            </p:custDataLst>
          </p:nvPr>
        </p:nvSpPr>
        <p:spPr>
          <a:xfrm flipH="1">
            <a:off x="2846171" y="4895457"/>
            <a:ext cx="3984137" cy="668319"/>
          </a:xfrm>
          <a:prstGeom prst="parallelogram">
            <a:avLst>
              <a:gd name="adj" fmla="val 49621"/>
            </a:avLst>
          </a:prstGeom>
          <a:gradFill>
            <a:gsLst>
              <a:gs pos="100000">
                <a:schemeClr val="accent1">
                  <a:alpha val="0"/>
                </a:schemeClr>
              </a:gs>
              <a:gs pos="0">
                <a:schemeClr val="accent1">
                  <a:alpha val="2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71755" numCol="1" spcCol="0" rtlCol="0" fromWordArt="0" anchor="ctr" anchorCtr="0" forceAA="0" compatLnSpc="1">
            <a:no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Capacity Building and Training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49" name="平行四边形 22"/>
          <p:cNvSpPr/>
          <p:nvPr>
            <p:custDataLst>
              <p:tags r:id="rId16"/>
            </p:custDataLst>
          </p:nvPr>
        </p:nvSpPr>
        <p:spPr>
          <a:xfrm flipH="1">
            <a:off x="2699499" y="4831508"/>
            <a:ext cx="432026" cy="519675"/>
          </a:xfrm>
          <a:prstGeom prst="parallelogram">
            <a:avLst>
              <a:gd name="adj" fmla="val 66328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0" name="平行四边形 17"/>
          <p:cNvSpPr/>
          <p:nvPr>
            <p:custDataLst>
              <p:tags r:id="rId17"/>
            </p:custDataLst>
          </p:nvPr>
        </p:nvSpPr>
        <p:spPr>
          <a:xfrm flipH="1">
            <a:off x="2329765" y="3917160"/>
            <a:ext cx="4431295" cy="625882"/>
          </a:xfrm>
          <a:prstGeom prst="parallelogram">
            <a:avLst>
              <a:gd name="adj" fmla="val 49621"/>
            </a:avLst>
          </a:prstGeom>
          <a:gradFill>
            <a:gsLst>
              <a:gs pos="100000">
                <a:schemeClr val="accent1">
                  <a:alpha val="0"/>
                </a:schemeClr>
              </a:gs>
              <a:gs pos="0">
                <a:schemeClr val="accent1">
                  <a:alpha val="2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71755" numCol="1" spcCol="0" rtlCol="0" fromWordArt="0" anchor="ctr" anchorCtr="0" forceAA="0" compatLnSpc="1">
            <a:no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Encourage Public-Private Partnerships</a:t>
            </a:r>
          </a:p>
        </p:txBody>
      </p:sp>
      <p:sp>
        <p:nvSpPr>
          <p:cNvPr id="51" name="平行四边形 18"/>
          <p:cNvSpPr/>
          <p:nvPr>
            <p:custDataLst>
              <p:tags r:id="rId18"/>
            </p:custDataLst>
          </p:nvPr>
        </p:nvSpPr>
        <p:spPr>
          <a:xfrm flipH="1">
            <a:off x="2221852" y="3985091"/>
            <a:ext cx="432026" cy="519675"/>
          </a:xfrm>
          <a:prstGeom prst="parallelogram">
            <a:avLst>
              <a:gd name="adj" fmla="val 66328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2" name="平行四边形 57"/>
          <p:cNvSpPr/>
          <p:nvPr>
            <p:custDataLst>
              <p:tags r:id="rId19"/>
            </p:custDataLst>
          </p:nvPr>
        </p:nvSpPr>
        <p:spPr>
          <a:xfrm flipH="1">
            <a:off x="1986597" y="2617632"/>
            <a:ext cx="4107815" cy="732382"/>
          </a:xfrm>
          <a:prstGeom prst="parallelogram">
            <a:avLst>
              <a:gd name="adj" fmla="val 49621"/>
            </a:avLst>
          </a:prstGeom>
          <a:gradFill>
            <a:gsLst>
              <a:gs pos="100000">
                <a:schemeClr val="accent1">
                  <a:alpha val="0"/>
                </a:schemeClr>
              </a:gs>
              <a:gs pos="0">
                <a:schemeClr val="accent1">
                  <a:alpha val="2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71755" numCol="1" spcCol="0" rtlCol="0" fromWordArt="0" anchor="ctr" anchorCtr="0" forceAA="0" compatLnSpc="1">
            <a:no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Strengthen Pharmaceutical Supply Chains</a:t>
            </a:r>
          </a:p>
        </p:txBody>
      </p:sp>
      <p:sp>
        <p:nvSpPr>
          <p:cNvPr id="53" name="平行四边形 58"/>
          <p:cNvSpPr/>
          <p:nvPr>
            <p:custDataLst>
              <p:tags r:id="rId20"/>
            </p:custDataLst>
          </p:nvPr>
        </p:nvSpPr>
        <p:spPr>
          <a:xfrm flipH="1">
            <a:off x="1927837" y="2802788"/>
            <a:ext cx="432026" cy="519675"/>
          </a:xfrm>
          <a:prstGeom prst="parallelogram">
            <a:avLst>
              <a:gd name="adj" fmla="val 66328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4" name="矩形 4"/>
          <p:cNvSpPr/>
          <p:nvPr>
            <p:custDataLst>
              <p:tags r:id="rId21"/>
            </p:custDataLst>
          </p:nvPr>
        </p:nvSpPr>
        <p:spPr>
          <a:xfrm>
            <a:off x="4104877" y="423231"/>
            <a:ext cx="5013871" cy="1133561"/>
          </a:xfrm>
          <a:prstGeom prst="rect">
            <a:avLst/>
          </a:prstGeom>
          <a:noFill/>
          <a:effectLst>
            <a:reflection blurRad="6350" stA="50000" endA="300" endPos="55500" dist="101600" dir="5400000" sy="-100000" algn="bl" rotWithShape="0"/>
          </a:effectLst>
        </p:spPr>
        <p:txBody>
          <a:bodyPr wrap="square" lIns="575945" tIns="45720" rIns="575945" bIns="45720" rtlCol="0" anchor="b" anchorCtr="0">
            <a:noAutofit/>
            <a:scene3d>
              <a:camera prst="orthographicFront"/>
              <a:lightRig rig="threePt" dir="t"/>
            </a:scene3d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RECOMENDATIONS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8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65401">
        <p14:reveal/>
      </p:transition>
    </mc:Choice>
    <mc:Fallback xmlns="">
      <p:transition spd="slow" advTm="165401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spect="1"/>
          </p:cNvSpPr>
          <p:nvPr/>
        </p:nvSpPr>
        <p:spPr>
          <a:xfrm>
            <a:off x="4279042" y="1880042"/>
            <a:ext cx="4731733" cy="1938992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Q &amp; A?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1422">
        <p159:morph option="byObject"/>
      </p:transition>
    </mc:Choice>
    <mc:Fallback xmlns="">
      <p:transition spd="slow" advTm="21422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_RECORD_KEY" val="{&quot;70&quot;:[3320482,3322490,3321390,3322920]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3_1"/>
  <p:tag name="KSO_WM_UNIT_ID" val="diagram20238402_1*m_h_a*1_3_1"/>
  <p:tag name="KSO_WM_TEMPLATE_CATEGORY" val="diagram"/>
  <p:tag name="KSO_WM_TEMPLATE_INDEX" val="20238402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m1-1"/>
  <p:tag name="KSO_WM_DIAGRAM_VERSION" val="3"/>
  <p:tag name="KSO_WM_DIAGRAM_COLOR_TRICK" val="1"/>
  <p:tag name="KSO_WM_DIAGRAM_COLOR_TEXT_CAN_REMOVE" val="n"/>
  <p:tag name="KSO_WM_DIAGRAM_MAX_ITEMCNT" val="5"/>
  <p:tag name="KSO_WM_DIAGRAM_MIN_ITEMCNT" val="5"/>
  <p:tag name="KSO_WM_DIAGRAM_VIRTUALLY_FRAME" val="{&quot;height&quot;:372.6177165354331,&quot;left&quot;:44.75,&quot;top&quot;:83.75,&quot;width&quot;:870.294881889763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5_1"/>
  <p:tag name="KSO_WM_UNIT_ID" val="diagram20238402_1*m_h_a*1_5_1"/>
  <p:tag name="KSO_WM_TEMPLATE_CATEGORY" val="diagram"/>
  <p:tag name="KSO_WM_TEMPLATE_INDEX" val="20238402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m1-1"/>
  <p:tag name="KSO_WM_DIAGRAM_VERSION" val="3"/>
  <p:tag name="KSO_WM_DIAGRAM_COLOR_TRICK" val="1"/>
  <p:tag name="KSO_WM_DIAGRAM_COLOR_TEXT_CAN_REMOVE" val="n"/>
  <p:tag name="KSO_WM_DIAGRAM_MAX_ITEMCNT" val="5"/>
  <p:tag name="KSO_WM_DIAGRAM_MIN_ITEMCNT" val="5"/>
  <p:tag name="KSO_WM_DIAGRAM_VIRTUALLY_FRAME" val="{&quot;height&quot;:372.6177165354331,&quot;left&quot;:44.75,&quot;top&quot;:83.75,&quot;width&quot;:870.294881889763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4_1"/>
  <p:tag name="KSO_WM_UNIT_ID" val="diagram20238402_1*m_h_a*1_4_1"/>
  <p:tag name="KSO_WM_TEMPLATE_CATEGORY" val="diagram"/>
  <p:tag name="KSO_WM_TEMPLATE_INDEX" val="20238402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m1-1"/>
  <p:tag name="KSO_WM_DIAGRAM_VERSION" val="3"/>
  <p:tag name="KSO_WM_DIAGRAM_COLOR_TRICK" val="1"/>
  <p:tag name="KSO_WM_DIAGRAM_COLOR_TEXT_CAN_REMOVE" val="n"/>
  <p:tag name="KSO_WM_DIAGRAM_MAX_ITEMCNT" val="5"/>
  <p:tag name="KSO_WM_DIAGRAM_MIN_ITEMCNT" val="5"/>
  <p:tag name="KSO_WM_DIAGRAM_VIRTUALLY_FRAME" val="{&quot;height&quot;:372.6177165354331,&quot;left&quot;:44.75,&quot;top&quot;:83.75,&quot;width&quot;:870.294881889763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ILL_TYPE" val="2"/>
  <p:tag name="KSO_WM_UNIT_TEXT_FILL_FORE_SCHEMECOLOR_INDEX_BRIGHTNESS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1_1"/>
  <p:tag name="KSO_WM_UNIT_ID" val="diagram20238402_1*m_h_i*1_1_1"/>
  <p:tag name="KSO_WM_TEMPLATE_CATEGORY" val="diagram"/>
  <p:tag name="KSO_WM_TEMPLATE_INDEX" val="20238402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5"/>
  <p:tag name="KSO_WM_DIAGRAM_MIN_ITEMCNT" val="5"/>
  <p:tag name="KSO_WM_DIAGRAM_VIRTUALLY_FRAME" val="{&quot;height&quot;:372.6177165354331,&quot;left&quot;:44.75,&quot;top&quot;:83.75,&quot;width&quot;:870.2948818897637}"/>
  <p:tag name="KSO_WM_DIAGRAM_COLOR_MATCH_VALUE" val="{&quot;shape&quot;:{&quot;fill&quot;:{&quot;type&quot;:0},&quot;glow&quot;:{&quot;colorType&quot;:0},&quot;line&quot;:{&quot;solidLine&quot;:{&quot;brightness&quot;:0.80000001192092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1"/>
  <p:tag name="KSO_WM_UNIT_LINE_FORE_SCHEMECOLOR_INDEX" val="5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ILL_TYPE" val="2"/>
  <p:tag name="KSO_WM_UNIT_TEXT_FILL_FORE_SCHEMECOLOR_INDEX_BRIGHTNESS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2_1"/>
  <p:tag name="KSO_WM_UNIT_ID" val="diagram20238402_1*m_h_i*1_2_1"/>
  <p:tag name="KSO_WM_TEMPLATE_CATEGORY" val="diagram"/>
  <p:tag name="KSO_WM_TEMPLATE_INDEX" val="20238402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5"/>
  <p:tag name="KSO_WM_DIAGRAM_MIN_ITEMCNT" val="5"/>
  <p:tag name="KSO_WM_DIAGRAM_VIRTUALLY_FRAME" val="{&quot;height&quot;:372.6177165354331,&quot;left&quot;:44.75,&quot;top&quot;:83.75,&quot;width&quot;:870.2948818897637}"/>
  <p:tag name="KSO_WM_DIAGRAM_COLOR_MATCH_VALUE" val="{&quot;shape&quot;:{&quot;fill&quot;:{&quot;type&quot;:0},&quot;glow&quot;:{&quot;colorType&quot;:0},&quot;line&quot;:{&quot;solidLine&quot;:{&quot;brightness&quot;:0.80000001192092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2"/>
  <p:tag name="KSO_WM_UNIT_LINE_FORE_SCHEMECOLOR_INDEX" val="5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ILL_TYPE" val="2"/>
  <p:tag name="KSO_WM_UNIT_TEXT_FILL_FORE_SCHEMECOLOR_INDEX_BRIGHTNESS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3_1"/>
  <p:tag name="KSO_WM_UNIT_ID" val="diagram20238402_1*m_h_i*1_3_1"/>
  <p:tag name="KSO_WM_TEMPLATE_CATEGORY" val="diagram"/>
  <p:tag name="KSO_WM_TEMPLATE_INDEX" val="20238402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5"/>
  <p:tag name="KSO_WM_DIAGRAM_MIN_ITEMCNT" val="5"/>
  <p:tag name="KSO_WM_DIAGRAM_VIRTUALLY_FRAME" val="{&quot;height&quot;:372.6177165354331,&quot;left&quot;:44.75,&quot;top&quot;:83.75,&quot;width&quot;:870.2948818897637}"/>
  <p:tag name="KSO_WM_DIAGRAM_COLOR_MATCH_VALUE" val="{&quot;shape&quot;:{&quot;fill&quot;:{&quot;type&quot;:0},&quot;glow&quot;:{&quot;colorType&quot;:0},&quot;line&quot;:{&quot;solidLine&quot;:{&quot;brightness&quot;:0.80000001192092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3"/>
  <p:tag name="KSO_WM_UNIT_LINE_FORE_SCHEMECOLOR_INDEX" val="5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ILL_TYPE" val="2"/>
  <p:tag name="KSO_WM_UNIT_TEXT_FILL_FORE_SCHEMECOLOR_INDEX_BRIGHTNESS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4_1"/>
  <p:tag name="KSO_WM_UNIT_ID" val="diagram20238402_1*m_h_i*1_4_1"/>
  <p:tag name="KSO_WM_TEMPLATE_CATEGORY" val="diagram"/>
  <p:tag name="KSO_WM_TEMPLATE_INDEX" val="20238402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5"/>
  <p:tag name="KSO_WM_DIAGRAM_MIN_ITEMCNT" val="5"/>
  <p:tag name="KSO_WM_DIAGRAM_VIRTUALLY_FRAME" val="{&quot;height&quot;:372.6177165354331,&quot;left&quot;:44.75,&quot;top&quot;:83.75,&quot;width&quot;:870.2948818897637}"/>
  <p:tag name="KSO_WM_DIAGRAM_COLOR_MATCH_VALUE" val="{&quot;shape&quot;:{&quot;fill&quot;:{&quot;type&quot;:0},&quot;glow&quot;:{&quot;colorType&quot;:0},&quot;line&quot;:{&quot;solidLine&quot;:{&quot;brightness&quot;:0.80000001192092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4"/>
  <p:tag name="KSO_WM_UNIT_LINE_FORE_SCHEMECOLOR_INDEX" val="5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ILL_TYPE" val="2"/>
  <p:tag name="KSO_WM_UNIT_TEXT_FILL_FORE_SCHEMECOLOR_INDEX_BRIGHTNESS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5_1"/>
  <p:tag name="KSO_WM_UNIT_ID" val="diagram20238402_1*m_h_i*1_5_1"/>
  <p:tag name="KSO_WM_TEMPLATE_CATEGORY" val="diagram"/>
  <p:tag name="KSO_WM_TEMPLATE_INDEX" val="20238402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5"/>
  <p:tag name="KSO_WM_DIAGRAM_MIN_ITEMCNT" val="5"/>
  <p:tag name="KSO_WM_DIAGRAM_VIRTUALLY_FRAME" val="{&quot;height&quot;:372.6177165354331,&quot;left&quot;:44.75,&quot;top&quot;:83.75,&quot;width&quot;:870.2948818897637}"/>
  <p:tag name="KSO_WM_DIAGRAM_COLOR_MATCH_VALUE" val="{&quot;shape&quot;:{&quot;fill&quot;:{&quot;type&quot;:0},&quot;glow&quot;:{&quot;colorType&quot;:0},&quot;line&quot;:{&quot;solidLine&quot;:{&quot;brightness&quot;:0.80000001192092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5"/>
  <p:tag name="KSO_WM_UNIT_LINE_FORE_SCHEMECOLOR_INDEX" val="5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200_4*n_h_i*1_1_1"/>
  <p:tag name="KSO_WM_TEMPLATE_CATEGORY" val="diagram"/>
  <p:tag name="KSO_WM_TEMPLATE_INDEX" val="20238200"/>
  <p:tag name="KSO_WM_UNIT_LAYERLEVEL" val="1_1_1"/>
  <p:tag name="KSO_WM_TAG_VERSION" val="3.0"/>
  <p:tag name="KSO_WM_BEAUTIFY_FLAG" val="#wm#"/>
  <p:tag name="KSO_WM_UNIT_TYPE" val="n_h_i"/>
  <p:tag name="KSO_WM_UNIT_INDEX" val="1_1_1"/>
  <p:tag name="KSO_WM_DIAGRAM_GROUP_CODE" val="n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92.82417322834664,&quot;left&quot;:154.90003937007876,&quot;top&quot;:30.02503937007873,&quot;width&quot;:761.9500000000004}"/>
  <p:tag name="KSO_WM_DIAGRAM_COLOR_MATCH_VALUE" val="{&quot;shape&quot;:{&quot;fill&quot;:{&quot;gradient&quot;:[{&quot;brightness&quot;:0.09000000357627869,&quot;colorType&quot;:1,&quot;foreColorIndex&quot;:5,&quot;pos&quot;:0.07000000029802322,&quot;transparency&quot;:0},{&quot;brightness&quot;:0.6000000238418579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14,&quot;pos&quot;:0,&quot;transparency&quot;:0},{&quot;brightness&quot;:0,&quot;colorType&quot;:1,&quot;foreColorIndex&quot;:14,&quot;pos&quot;:0.4300000071525574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]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200_4*n_h_i*1_1_2"/>
  <p:tag name="KSO_WM_TEMPLATE_CATEGORY" val="diagram"/>
  <p:tag name="KSO_WM_TEMPLATE_INDEX" val="20238200"/>
  <p:tag name="KSO_WM_UNIT_LAYERLEVEL" val="1_1_1"/>
  <p:tag name="KSO_WM_TAG_VERSION" val="3.0"/>
  <p:tag name="KSO_WM_BEAUTIFY_FLAG" val="#wm#"/>
  <p:tag name="KSO_WM_UNIT_TYPE" val="n_h_i"/>
  <p:tag name="KSO_WM_UNIT_INDEX" val="1_1_2"/>
  <p:tag name="KSO_WM_DIAGRAM_GROUP_CODE" val="n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92.82417322834664,&quot;left&quot;:154.90003937007876,&quot;top&quot;:30.02503937007873,&quot;width&quot;:761.9500000000004}"/>
  <p:tag name="KSO_WM_DIAGRAM_COLOR_MATCH_VALUE" val="{&quot;shape&quot;:{&quot;fill&quot;:{&quot;gradient&quot;:[{&quot;brightness&quot;:0,&quot;colorType&quot;:1,&quot;foreColorIndex&quot;:5,&quot;pos&quot;:0.07000000029802322,&quot;transparency&quot;:0},{&quot;brightness&quot;:0.6000000238418579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14,&quot;pos&quot;:0,&quot;transparency&quot;:0},{&quot;brightness&quot;:0,&quot;colorType&quot;:1,&quot;foreColorIndex&quot;:14,&quot;pos&quot;:0.540000021457672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]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2"/>
  <p:tag name="KSO_WM_UNIT_ID" val="diagram20238402_1*m_h_i*1_5_2"/>
  <p:tag name="KSO_WM_TEMPLATE_CATEGORY" val="diagram"/>
  <p:tag name="KSO_WM_TEMPLATE_INDEX" val="20238402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5"/>
  <p:tag name="KSO_WM_DIAGRAM_MIN_ITEMCNT" val="5"/>
  <p:tag name="KSO_WM_DIAGRAM_VIRTUALLY_FRAME" val="{&quot;height&quot;:372.6177165354331,&quot;left&quot;:44.75,&quot;top&quot;:83.75,&quot;width&quot;:870.2948818897637}"/>
  <p:tag name="KSO_WM_DIAGRAM_COLOR_MATCH_VALUE" val="{&quot;shape&quot;:{&quot;fill&quot;:{&quot;gradient&quot;:[{&quot;brightness&quot;:0,&quot;colorType&quot;:1,&quot;foreColorIndex&quot;:5,&quot;pos&quot;:0.5,&quot;transparency&quot;:0},{&quot;brightness&quot;:0.6000000238418579,&quot;colorType&quot;:1,&quot;foreColorIndex&quot;:5,&quot;pos&quot;:1,&quot;transparency&quot;:0}],&quot;type&quot;:3},&quot;glow&quot;:{&quot;colorType&quot;:0},&quot;line&quot;:{&quot;type&quot;:0},&quot;shadow&quot;:{&quot;brightness&quot;:0.800000011920929,&quot;colorType&quot;:1,&quot;foreColorIndex&quot;:5,&quot;transparency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]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200_4*n_h_i*1_1_8"/>
  <p:tag name="KSO_WM_TEMPLATE_CATEGORY" val="diagram"/>
  <p:tag name="KSO_WM_TEMPLATE_INDEX" val="20238200"/>
  <p:tag name="KSO_WM_UNIT_LAYERLEVEL" val="1_1_1"/>
  <p:tag name="KSO_WM_TAG_VERSION" val="3.0"/>
  <p:tag name="KSO_WM_BEAUTIFY_FLAG" val="#wm#"/>
  <p:tag name="KSO_WM_UNIT_TYPE" val="n_h_i"/>
  <p:tag name="KSO_WM_UNIT_INDEX" val="1_1_8"/>
  <p:tag name="KSO_WM_DIAGRAM_GROUP_CODE" val="n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92.82417322834664,&quot;left&quot;:154.90003937007876,&quot;top&quot;:30.02503937007873,&quot;width&quot;:761.9500000000004}"/>
  <p:tag name="KSO_WM_DIAGRAM_COLOR_MATCH_VALUE" val="{&quot;shape&quot;:{&quot;fill&quot;:{&quot;gradient&quot;:[{&quot;brightness&quot;:-0.05000000074505806,&quot;colorType&quot;:1,&quot;foreColorIndex&quot;:5,&quot;pos&quot;:0.09000000357627869,&quot;transparency&quot;:0},{&quot;brightness&quot;:0.4000000059604645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]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200_4*n_h_i*1_1_3"/>
  <p:tag name="KSO_WM_TEMPLATE_CATEGORY" val="diagram"/>
  <p:tag name="KSO_WM_TEMPLATE_INDEX" val="20238200"/>
  <p:tag name="KSO_WM_UNIT_LAYERLEVEL" val="1_1_1"/>
  <p:tag name="KSO_WM_TAG_VERSION" val="3.0"/>
  <p:tag name="KSO_WM_BEAUTIFY_FLAG" val="#wm#"/>
  <p:tag name="KSO_WM_UNIT_TYPE" val="n_h_i"/>
  <p:tag name="KSO_WM_UNIT_INDEX" val="1_1_3"/>
  <p:tag name="KSO_WM_DIAGRAM_GROUP_CODE" val="n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92.82417322834664,&quot;left&quot;:154.90003937007876,&quot;top&quot;:30.02503937007873,&quot;width&quot;:761.9500000000004}"/>
  <p:tag name="KSO_WM_DIAGRAM_COLOR_MATCH_VALUE" val="{&quot;shape&quot;:{&quot;fill&quot;:{&quot;gradient&quot;:[{&quot;brightness&quot;:0.09000000357627869,&quot;colorType&quot;:1,&quot;foreColorIndex&quot;:5,&quot;pos&quot;:0.07000000029802322,&quot;transparency&quot;:0},{&quot;brightness&quot;:0.6000000238418579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14,&quot;pos&quot;:0,&quot;transparency&quot;:0},{&quot;brightness&quot;:0,&quot;colorType&quot;:1,&quot;foreColorIndex&quot;:14,&quot;pos&quot;:0.4300000071525574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]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200_4*n_h_i*1_1_4"/>
  <p:tag name="KSO_WM_TEMPLATE_CATEGORY" val="diagram"/>
  <p:tag name="KSO_WM_TEMPLATE_INDEX" val="20238200"/>
  <p:tag name="KSO_WM_UNIT_LAYERLEVEL" val="1_1_1"/>
  <p:tag name="KSO_WM_TAG_VERSION" val="3.0"/>
  <p:tag name="KSO_WM_BEAUTIFY_FLAG" val="#wm#"/>
  <p:tag name="KSO_WM_UNIT_TYPE" val="n_h_i"/>
  <p:tag name="KSO_WM_UNIT_INDEX" val="1_1_4"/>
  <p:tag name="KSO_WM_DIAGRAM_GROUP_CODE" val="n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92.82417322834664,&quot;left&quot;:154.90003937007876,&quot;top&quot;:30.02503937007873,&quot;width&quot;:761.9500000000004}"/>
  <p:tag name="KSO_WM_DIAGRAM_COLOR_MATCH_VALUE" val="{&quot;shape&quot;:{&quot;fill&quot;:{&quot;gradient&quot;:[{&quot;brightness&quot;:0,&quot;colorType&quot;:1,&quot;foreColorIndex&quot;:5,&quot;pos&quot;:0.07000000029802322,&quot;transparency&quot;:0},{&quot;brightness&quot;:0.6000000238418579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14,&quot;pos&quot;:0,&quot;transparency&quot;:0},{&quot;brightness&quot;:0,&quot;colorType&quot;:1,&quot;foreColorIndex&quot;:14,&quot;pos&quot;:0.540000021457672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]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200_4*n_h_h_f*1_2_4_1"/>
  <p:tag name="KSO_WM_TEMPLATE_CATEGORY" val="diagram"/>
  <p:tag name="KSO_WM_TEMPLATE_INDEX" val="20238200"/>
  <p:tag name="KSO_WM_UNIT_LAYERLEVEL" val="1_1_1_1"/>
  <p:tag name="KSO_WM_TAG_VERSION" val="3.0"/>
  <p:tag name="KSO_WM_BEAUTIFY_FLAG" val="#wm#"/>
  <p:tag name="KSO_WM_UNIT_SUBTYPE" val="a"/>
  <p:tag name="KSO_WM_UNIT_NOCLEAR" val="0"/>
  <p:tag name="KSO_WM_UNIT_TYPE" val="n_h_h_f"/>
  <p:tag name="KSO_WM_UNIT_INDEX" val="1_2_4_1"/>
  <p:tag name="KSO_WM_UNIT_VALUE" val="52"/>
  <p:tag name="KSO_WM_DIAGRAM_GROUP_CODE" val="n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92.82417322834664,&quot;left&quot;:154.90003937007876,&quot;top&quot;:30.02503937007873,&quot;width&quot;:761.9500000000004}"/>
  <p:tag name="KSO_WM_DIAGRAM_COLOR_MATCH_VALUE" val="{&quot;shape&quot;:{&quot;fill&quot;:{&quot;gradient&quot;:[{&quot;brightness&quot;:0,&quot;colorType&quot;:1,&quot;foreColorIndex&quot;:5,&quot;pos&quot;:1,&quot;transparency&quot;:0.800000011920929},{&quot;brightness&quot;:0,&quot;colorType&quot;:1,&quot;foreColorIndex&quot;:5,&quot;pos&quot;:0,&quot;transparency&quot;: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Click here to add text"/>
  <p:tag name="KSO_WM_UNIT_FILL_TYPE" val="3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200_4*n_h_h_i*1_2_4_1"/>
  <p:tag name="KSO_WM_TEMPLATE_CATEGORY" val="diagram"/>
  <p:tag name="KSO_WM_TEMPLATE_INDEX" val="20238200"/>
  <p:tag name="KSO_WM_UNIT_LAYERLEVEL" val="1_1_1_1"/>
  <p:tag name="KSO_WM_TAG_VERSION" val="3.0"/>
  <p:tag name="KSO_WM_BEAUTIFY_FLAG" val="#wm#"/>
  <p:tag name="KSO_WM_UNIT_TYPE" val="n_h_h_i"/>
  <p:tag name="KSO_WM_UNIT_INDEX" val="1_2_4_1"/>
  <p:tag name="KSO_WM_DIAGRAM_GROUP_CODE" val="n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92.82417322834664,&quot;left&quot;:154.90003937007876,&quot;top&quot;:30.02503937007873,&quot;width&quot;:761.9500000000004}"/>
  <p:tag name="KSO_WM_DIAGRAM_COLOR_MATCH_VALUE" val="{&quot;shape&quot;:{&quot;fill&quot;:{&quot;solid&quot;:{&quot;brightness&quot;:0,&quot;colorType&quot;:1,&quot;foreColorIndex&quot;:5,&quot;transparency&quot;:0.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]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200_4*n_h_h_f*1_2_2_1"/>
  <p:tag name="KSO_WM_TEMPLATE_CATEGORY" val="diagram"/>
  <p:tag name="KSO_WM_TEMPLATE_INDEX" val="20238200"/>
  <p:tag name="KSO_WM_UNIT_LAYERLEVEL" val="1_1_1_1"/>
  <p:tag name="KSO_WM_TAG_VERSION" val="3.0"/>
  <p:tag name="KSO_WM_BEAUTIFY_FLAG" val="#wm#"/>
  <p:tag name="KSO_WM_UNIT_SUBTYPE" val="a"/>
  <p:tag name="KSO_WM_UNIT_NOCLEAR" val="0"/>
  <p:tag name="KSO_WM_UNIT_TYPE" val="n_h_h_f"/>
  <p:tag name="KSO_WM_UNIT_INDEX" val="1_2_2_1"/>
  <p:tag name="KSO_WM_UNIT_VALUE" val="52"/>
  <p:tag name="KSO_WM_DIAGRAM_GROUP_CODE" val="n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92.82417322834664,&quot;left&quot;:154.90003937007876,&quot;top&quot;:30.02503937007873,&quot;width&quot;:761.9500000000004}"/>
  <p:tag name="KSO_WM_DIAGRAM_COLOR_MATCH_VALUE" val="{&quot;shape&quot;:{&quot;fill&quot;:{&quot;gradient&quot;:[{&quot;brightness&quot;:0,&quot;colorType&quot;:1,&quot;foreColorIndex&quot;:5,&quot;pos&quot;:1,&quot;transparency&quot;:0.800000011920929},{&quot;brightness&quot;:0,&quot;colorType&quot;:1,&quot;foreColorIndex&quot;:5,&quot;pos&quot;:0,&quot;transparency&quot;: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Click here to add text"/>
  <p:tag name="KSO_WM_UNIT_FILL_TYPE" val="3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200_4*n_h_h_i*1_2_2_1"/>
  <p:tag name="KSO_WM_TEMPLATE_CATEGORY" val="diagram"/>
  <p:tag name="KSO_WM_TEMPLATE_INDEX" val="20238200"/>
  <p:tag name="KSO_WM_UNIT_LAYERLEVEL" val="1_1_1_1"/>
  <p:tag name="KSO_WM_TAG_VERSION" val="3.0"/>
  <p:tag name="KSO_WM_BEAUTIFY_FLAG" val="#wm#"/>
  <p:tag name="KSO_WM_UNIT_TYPE" val="n_h_h_i"/>
  <p:tag name="KSO_WM_UNIT_INDEX" val="1_2_2_1"/>
  <p:tag name="KSO_WM_DIAGRAM_GROUP_CODE" val="n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92.82417322834664,&quot;left&quot;:154.90003937007876,&quot;top&quot;:30.02503937007873,&quot;width&quot;:761.9500000000004}"/>
  <p:tag name="KSO_WM_DIAGRAM_COLOR_MATCH_VALUE" val="{&quot;shape&quot;:{&quot;fill&quot;:{&quot;solid&quot;:{&quot;brightness&quot;:0,&quot;colorType&quot;:1,&quot;foreColorIndex&quot;:5,&quot;transparency&quot;:0.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]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8200_4*n_h_i*1_1_5"/>
  <p:tag name="KSO_WM_TEMPLATE_CATEGORY" val="diagram"/>
  <p:tag name="KSO_WM_TEMPLATE_INDEX" val="20238200"/>
  <p:tag name="KSO_WM_UNIT_LAYERLEVEL" val="1_1_1"/>
  <p:tag name="KSO_WM_TAG_VERSION" val="3.0"/>
  <p:tag name="KSO_WM_UNIT_TYPE" val="n_h_i"/>
  <p:tag name="KSO_WM_UNIT_INDEX" val="1_1_5"/>
  <p:tag name="KSO_WM_DIAGRAM_GROUP_CODE" val="n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92.82417322834664,&quot;left&quot;:154.90003937007876,&quot;top&quot;:30.02503937007873,&quot;width&quot;:761.9500000000004}"/>
  <p:tag name="KSO_WM_DIAGRAM_COLOR_MATCH_VALUE" val="{&quot;shape&quot;:{&quot;fill&quot;:{&quot;solid&quot;:{&quot;brightness&quot;:0.4000000059604645,&quot;colorType&quot;:1,&quot;foreColorIndex&quot;:5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4"/>
  <p:tag name="KSO_WM_DIAGRAM_USE_COLOR_VALUE" val="{&quot;color_scheme&quot;:1,&quot;color_type&quot;:1,&quot;theme_color_indexes&quot;:[]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200_4*n_h_i*1_1_6"/>
  <p:tag name="KSO_WM_TEMPLATE_CATEGORY" val="diagram"/>
  <p:tag name="KSO_WM_TEMPLATE_INDEX" val="20238200"/>
  <p:tag name="KSO_WM_UNIT_LAYERLEVEL" val="1_1_1"/>
  <p:tag name="KSO_WM_TAG_VERSION" val="3.0"/>
  <p:tag name="KSO_WM_BEAUTIFY_FLAG" val="#wm#"/>
  <p:tag name="KSO_WM_UNIT_TYPE" val="n_h_i"/>
  <p:tag name="KSO_WM_UNIT_INDEX" val="1_1_6"/>
  <p:tag name="KSO_WM_DIAGRAM_GROUP_CODE" val="n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92.82417322834664,&quot;left&quot;:154.90003937007876,&quot;top&quot;:30.02503937007873,&quot;width&quot;:761.9500000000004}"/>
  <p:tag name="KSO_WM_DIAGRAM_COLOR_MATCH_VALUE" val="{&quot;shape&quot;:{&quot;fill&quot;:{&quot;gradient&quot;:[{&quot;brightness&quot;:-0.05000000074505806,&quot;colorType&quot;:1,&quot;foreColorIndex&quot;:5,&quot;pos&quot;:0.09000000357627869,&quot;transparency&quot;:0},{&quot;brightness&quot;:0.4000000059604645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]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200_4*n_h_i*1_1_7"/>
  <p:tag name="KSO_WM_TEMPLATE_CATEGORY" val="diagram"/>
  <p:tag name="KSO_WM_TEMPLATE_INDEX" val="20238200"/>
  <p:tag name="KSO_WM_UNIT_LAYERLEVEL" val="1_1_1"/>
  <p:tag name="KSO_WM_TAG_VERSION" val="3.0"/>
  <p:tag name="KSO_WM_BEAUTIFY_FLAG" val="#wm#"/>
  <p:tag name="KSO_WM_UNIT_TYPE" val="n_h_i"/>
  <p:tag name="KSO_WM_UNIT_INDEX" val="1_1_7"/>
  <p:tag name="KSO_WM_DIAGRAM_GROUP_CODE" val="n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92.82417322834664,&quot;left&quot;:154.90003937007876,&quot;top&quot;:30.02503937007873,&quot;width&quot;:761.9500000000004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.8100000023841858,&quot;transparency&quot;:1},{&quot;brightness&quot;:0.4000000059604645,&quot;colorType&quot;:1,&quot;foreColorIndex&quot;:5,&quot;pos&quot;:0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]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diagram20238402_1*m_h_i*1_4_2"/>
  <p:tag name="KSO_WM_TEMPLATE_CATEGORY" val="diagram"/>
  <p:tag name="KSO_WM_TEMPLATE_INDEX" val="20238402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5"/>
  <p:tag name="KSO_WM_DIAGRAM_MIN_ITEMCNT" val="5"/>
  <p:tag name="KSO_WM_DIAGRAM_VIRTUALLY_FRAME" val="{&quot;height&quot;:372.6177165354331,&quot;left&quot;:44.75,&quot;top&quot;:83.75,&quot;width&quot;:870.2948818897637}"/>
  <p:tag name="KSO_WM_DIAGRAM_COLOR_MATCH_VALUE" val="{&quot;shape&quot;:{&quot;fill&quot;:{&quot;gradient&quot;:[{&quot;brightness&quot;:0,&quot;colorType&quot;:1,&quot;foreColorIndex&quot;:5,&quot;pos&quot;:0.5,&quot;transparency&quot;:0},{&quot;brightness&quot;:0.6000000238418579,&quot;colorType&quot;:1,&quot;foreColorIndex&quot;:5,&quot;pos&quot;:1,&quot;transparency&quot;:0}],&quot;type&quot;:3},&quot;glow&quot;:{&quot;colorType&quot;:0},&quot;line&quot;:{&quot;type&quot;:0},&quot;shadow&quot;:{&quot;brightness&quot;:0.800000011920929,&quot;colorType&quot;:1,&quot;foreColorIndex&quot;:5,&quot;transparency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]}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200_4*n_h_i*1_1_9"/>
  <p:tag name="KSO_WM_TEMPLATE_CATEGORY" val="diagram"/>
  <p:tag name="KSO_WM_TEMPLATE_INDEX" val="20238200"/>
  <p:tag name="KSO_WM_UNIT_LAYERLEVEL" val="1_1_1"/>
  <p:tag name="KSO_WM_TAG_VERSION" val="3.0"/>
  <p:tag name="KSO_WM_BEAUTIFY_FLAG" val="#wm#"/>
  <p:tag name="KSO_WM_UNIT_TYPE" val="n_h_i"/>
  <p:tag name="KSO_WM_UNIT_INDEX" val="1_1_9"/>
  <p:tag name="KSO_WM_DIAGRAM_GROUP_CODE" val="n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92.82417322834664,&quot;left&quot;:154.90003937007876,&quot;top&quot;:30.02503937007873,&quot;width&quot;:761.9500000000004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.1899999976158142,&quot;transparency&quot;:1},{&quot;brightness&quot;:0.4000000059604645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]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200_4*n_h_i*1_1_10"/>
  <p:tag name="KSO_WM_TEMPLATE_CATEGORY" val="diagram"/>
  <p:tag name="KSO_WM_TEMPLATE_INDEX" val="20238200"/>
  <p:tag name="KSO_WM_UNIT_LAYERLEVEL" val="1_1_1"/>
  <p:tag name="KSO_WM_TAG_VERSION" val="3.0"/>
  <p:tag name="KSO_WM_BEAUTIFY_FLAG" val="#wm#"/>
  <p:tag name="KSO_WM_UNIT_TYPE" val="n_h_i"/>
  <p:tag name="KSO_WM_UNIT_INDEX" val="1_1_10"/>
  <p:tag name="KSO_WM_DIAGRAM_GROUP_CODE" val="n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92.82417322834664,&quot;left&quot;:154.90003937007876,&quot;top&quot;:30.02503937007873,&quot;width&quot;:761.9500000000004}"/>
  <p:tag name="KSO_WM_DIAGRAM_COLOR_MATCH_VALUE" val="{&quot;shape&quot;:{&quot;fill&quot;:{&quot;solid&quot;:{&quot;brightness&quot;:0.5,&quot;colorType&quot;:1,&quot;foreColorIndex&quot;:5,&quot;transparency&quot;:0.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5"/>
  <p:tag name="KSO_WM_DIAGRAM_USE_COLOR_VALUE" val="{&quot;color_scheme&quot;:1,&quot;color_type&quot;:1,&quot;theme_color_indexes&quot;:[]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200_4*n_h_h_f*1_2_5_1"/>
  <p:tag name="KSO_WM_TEMPLATE_CATEGORY" val="diagram"/>
  <p:tag name="KSO_WM_TEMPLATE_INDEX" val="20238200"/>
  <p:tag name="KSO_WM_UNIT_LAYERLEVEL" val="1_1_1_1"/>
  <p:tag name="KSO_WM_TAG_VERSION" val="3.0"/>
  <p:tag name="KSO_WM_BEAUTIFY_FLAG" val="#wm#"/>
  <p:tag name="KSO_WM_UNIT_SUBTYPE" val="a"/>
  <p:tag name="KSO_WM_UNIT_NOCLEAR" val="0"/>
  <p:tag name="KSO_WM_UNIT_TYPE" val="n_h_h_f"/>
  <p:tag name="KSO_WM_UNIT_INDEX" val="1_2_5_1"/>
  <p:tag name="KSO_WM_UNIT_VALUE" val="52"/>
  <p:tag name="KSO_WM_DIAGRAM_GROUP_CODE" val="n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92.82417322834664,&quot;left&quot;:154.90003937007876,&quot;top&quot;:30.02503937007873,&quot;width&quot;:761.9500000000004}"/>
  <p:tag name="KSO_WM_DIAGRAM_COLOR_MATCH_VALUE" val="{&quot;shape&quot;:{&quot;fill&quot;:{&quot;gradient&quot;:[{&quot;brightness&quot;:0,&quot;colorType&quot;:1,&quot;foreColorIndex&quot;:5,&quot;pos&quot;:1,&quot;transparency&quot;:1},{&quot;brightness&quot;:0,&quot;colorType&quot;:1,&quot;foreColorIndex&quot;:5,&quot;pos&quot;:0,&quot;transparency&quot;:0.800000011920929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Click here to add text"/>
  <p:tag name="KSO_WM_UNIT_FILL_TYPE" val="3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200_4*n_h_h_i*1_2_5_1"/>
  <p:tag name="KSO_WM_TEMPLATE_CATEGORY" val="diagram"/>
  <p:tag name="KSO_WM_TEMPLATE_INDEX" val="20238200"/>
  <p:tag name="KSO_WM_UNIT_LAYERLEVEL" val="1_1_1_1"/>
  <p:tag name="KSO_WM_TAG_VERSION" val="3.0"/>
  <p:tag name="KSO_WM_BEAUTIFY_FLAG" val="#wm#"/>
  <p:tag name="KSO_WM_UNIT_TYPE" val="n_h_h_i"/>
  <p:tag name="KSO_WM_UNIT_INDEX" val="1_2_5_1"/>
  <p:tag name="KSO_WM_DIAGRAM_GROUP_CODE" val="n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92.82417322834664,&quot;left&quot;:154.90003937007876,&quot;top&quot;:30.02503937007873,&quot;width&quot;:761.9500000000004}"/>
  <p:tag name="KSO_WM_DIAGRAM_COLOR_MATCH_VALUE" val="{&quot;shape&quot;:{&quot;fill&quot;:{&quot;solid&quot;:{&quot;brightness&quot;:0,&quot;colorType&quot;:1,&quot;foreColorIndex&quot;:5,&quot;transparency&quot;:0.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]}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200_4*n_h_h_f*1_2_3_1"/>
  <p:tag name="KSO_WM_TEMPLATE_CATEGORY" val="diagram"/>
  <p:tag name="KSO_WM_TEMPLATE_INDEX" val="20238200"/>
  <p:tag name="KSO_WM_UNIT_LAYERLEVEL" val="1_1_1_1"/>
  <p:tag name="KSO_WM_TAG_VERSION" val="3.0"/>
  <p:tag name="KSO_WM_BEAUTIFY_FLAG" val="#wm#"/>
  <p:tag name="KSO_WM_UNIT_SUBTYPE" val="a"/>
  <p:tag name="KSO_WM_UNIT_NOCLEAR" val="0"/>
  <p:tag name="KSO_WM_UNIT_TYPE" val="n_h_h_f"/>
  <p:tag name="KSO_WM_UNIT_INDEX" val="1_2_3_1"/>
  <p:tag name="KSO_WM_UNIT_VALUE" val="52"/>
  <p:tag name="KSO_WM_DIAGRAM_GROUP_CODE" val="n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92.82417322834664,&quot;left&quot;:154.90003937007876,&quot;top&quot;:30.02503937007873,&quot;width&quot;:761.9500000000004}"/>
  <p:tag name="KSO_WM_DIAGRAM_COLOR_MATCH_VALUE" val="{&quot;shape&quot;:{&quot;fill&quot;:{&quot;gradient&quot;:[{&quot;brightness&quot;:0,&quot;colorType&quot;:1,&quot;foreColorIndex&quot;:5,&quot;pos&quot;:1,&quot;transparency&quot;:1},{&quot;brightness&quot;:0,&quot;colorType&quot;:1,&quot;foreColorIndex&quot;:5,&quot;pos&quot;:0,&quot;transparency&quot;:0.800000011920929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Click here to add text"/>
  <p:tag name="KSO_WM_UNIT_FILL_TYPE" val="3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200_4*n_h_h_i*1_2_3_1"/>
  <p:tag name="KSO_WM_TEMPLATE_CATEGORY" val="diagram"/>
  <p:tag name="KSO_WM_TEMPLATE_INDEX" val="20238200"/>
  <p:tag name="KSO_WM_UNIT_LAYERLEVEL" val="1_1_1_1"/>
  <p:tag name="KSO_WM_TAG_VERSION" val="3.0"/>
  <p:tag name="KSO_WM_BEAUTIFY_FLAG" val="#wm#"/>
  <p:tag name="KSO_WM_UNIT_TYPE" val="n_h_h_i"/>
  <p:tag name="KSO_WM_UNIT_INDEX" val="1_2_3_1"/>
  <p:tag name="KSO_WM_DIAGRAM_GROUP_CODE" val="n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92.82417322834664,&quot;left&quot;:154.90003937007876,&quot;top&quot;:30.02503937007873,&quot;width&quot;:761.9500000000004}"/>
  <p:tag name="KSO_WM_DIAGRAM_COLOR_MATCH_VALUE" val="{&quot;shape&quot;:{&quot;fill&quot;:{&quot;solid&quot;:{&quot;brightness&quot;:0,&quot;colorType&quot;:1,&quot;foreColorIndex&quot;:5,&quot;transparency&quot;:0.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]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200_4*n_h_h_f*1_2_1_1"/>
  <p:tag name="KSO_WM_TEMPLATE_CATEGORY" val="diagram"/>
  <p:tag name="KSO_WM_TEMPLATE_INDEX" val="20238200"/>
  <p:tag name="KSO_WM_UNIT_LAYERLEVEL" val="1_1_1_1"/>
  <p:tag name="KSO_WM_TAG_VERSION" val="3.0"/>
  <p:tag name="KSO_WM_BEAUTIFY_FLAG" val="#wm#"/>
  <p:tag name="KSO_WM_UNIT_SUBTYPE" val="a"/>
  <p:tag name="KSO_WM_UNIT_NOCLEAR" val="0"/>
  <p:tag name="KSO_WM_UNIT_TYPE" val="n_h_h_f"/>
  <p:tag name="KSO_WM_UNIT_INDEX" val="1_2_1_1"/>
  <p:tag name="KSO_WM_UNIT_VALUE" val="52"/>
  <p:tag name="KSO_WM_DIAGRAM_GROUP_CODE" val="n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92.82417322834664,&quot;left&quot;:154.90003937007876,&quot;top&quot;:30.02503937007873,&quot;width&quot;:761.9500000000004}"/>
  <p:tag name="KSO_WM_DIAGRAM_COLOR_MATCH_VALUE" val="{&quot;shape&quot;:{&quot;fill&quot;:{&quot;gradient&quot;:[{&quot;brightness&quot;:0,&quot;colorType&quot;:1,&quot;foreColorIndex&quot;:5,&quot;pos&quot;:1,&quot;transparency&quot;:1},{&quot;brightness&quot;:0,&quot;colorType&quot;:1,&quot;foreColorIndex&quot;:5,&quot;pos&quot;:0,&quot;transparency&quot;:0.800000011920929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Click here to add text"/>
  <p:tag name="KSO_WM_UNIT_FILL_TYPE" val="3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200_4*n_h_h_i*1_2_1_1"/>
  <p:tag name="KSO_WM_TEMPLATE_CATEGORY" val="diagram"/>
  <p:tag name="KSO_WM_TEMPLATE_INDEX" val="20238200"/>
  <p:tag name="KSO_WM_UNIT_LAYERLEVEL" val="1_1_1_1"/>
  <p:tag name="KSO_WM_TAG_VERSION" val="3.0"/>
  <p:tag name="KSO_WM_BEAUTIFY_FLAG" val="#wm#"/>
  <p:tag name="KSO_WM_UNIT_TYPE" val="n_h_h_i"/>
  <p:tag name="KSO_WM_UNIT_INDEX" val="1_2_1_1"/>
  <p:tag name="KSO_WM_DIAGRAM_GROUP_CODE" val="n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92.82417322834664,&quot;left&quot;:154.90003937007876,&quot;top&quot;:30.02503937007873,&quot;width&quot;:761.9500000000004}"/>
  <p:tag name="KSO_WM_DIAGRAM_COLOR_MATCH_VALUE" val="{&quot;shape&quot;:{&quot;fill&quot;:{&quot;solid&quot;:{&quot;brightness&quot;:0,&quot;colorType&quot;:1,&quot;foreColorIndex&quot;:5,&quot;transparency&quot;:0.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]}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8200_4*n_h_a*1_1_1"/>
  <p:tag name="KSO_WM_TEMPLATE_CATEGORY" val="diagram"/>
  <p:tag name="KSO_WM_TEMPLATE_INDEX" val="20238200"/>
  <p:tag name="KSO_WM_UNIT_LAYERLEVEL" val="1_1_1"/>
  <p:tag name="KSO_WM_TAG_VERSION" val="3.0"/>
  <p:tag name="KSO_WM_UNIT_ISCONTENTSTITLE" val="0"/>
  <p:tag name="KSO_WM_UNIT_ISNUMDGMTITLE" val="0"/>
  <p:tag name="KSO_WM_UNIT_NOCLEAR" val="0"/>
  <p:tag name="KSO_WM_UNIT_TYPE" val="n_h_a"/>
  <p:tag name="KSO_WM_UNIT_INDEX" val="1_1_1"/>
  <p:tag name="KSO_WM_UNIT_VALUE" val="16"/>
  <p:tag name="KSO_WM_DIAGRAM_GROUP_CODE" val="n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92.82417322834664,&quot;left&quot;:154.90003937007876,&quot;top&quot;:30.02503937007873,&quot;width&quot;:761.950000000000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238402_1*m_h_i*1_3_2"/>
  <p:tag name="KSO_WM_TEMPLATE_CATEGORY" val="diagram"/>
  <p:tag name="KSO_WM_TEMPLATE_INDEX" val="20238402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5"/>
  <p:tag name="KSO_WM_DIAGRAM_MIN_ITEMCNT" val="5"/>
  <p:tag name="KSO_WM_DIAGRAM_VIRTUALLY_FRAME" val="{&quot;height&quot;:372.6177165354331,&quot;left&quot;:44.75,&quot;top&quot;:83.75,&quot;width&quot;:870.2948818897637}"/>
  <p:tag name="KSO_WM_DIAGRAM_COLOR_MATCH_VALUE" val="{&quot;shape&quot;:{&quot;fill&quot;:{&quot;gradient&quot;:[{&quot;brightness&quot;:0,&quot;colorType&quot;:1,&quot;foreColorIndex&quot;:5,&quot;pos&quot;:0.5,&quot;transparency&quot;:0},{&quot;brightness&quot;:0.6000000238418579,&quot;colorType&quot;:1,&quot;foreColorIndex&quot;:5,&quot;pos&quot;:1,&quot;transparency&quot;:0}],&quot;type&quot;:3},&quot;glow&quot;:{&quot;colorType&quot;:0},&quot;line&quot;:{&quot;type&quot;:0},&quot;shadow&quot;:{&quot;brightness&quot;:0.800000011920929,&quot;colorType&quot;:1,&quot;foreColorIndex&quot;:5,&quot;transparency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]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238402_1*m_h_i*1_2_2"/>
  <p:tag name="KSO_WM_TEMPLATE_CATEGORY" val="diagram"/>
  <p:tag name="KSO_WM_TEMPLATE_INDEX" val="20238402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5"/>
  <p:tag name="KSO_WM_DIAGRAM_MIN_ITEMCNT" val="5"/>
  <p:tag name="KSO_WM_DIAGRAM_VIRTUALLY_FRAME" val="{&quot;height&quot;:372.6177165354331,&quot;left&quot;:44.75,&quot;top&quot;:83.75,&quot;width&quot;:870.2948818897637}"/>
  <p:tag name="KSO_WM_DIAGRAM_COLOR_MATCH_VALUE" val="{&quot;shape&quot;:{&quot;fill&quot;:{&quot;gradient&quot;:[{&quot;brightness&quot;:0,&quot;colorType&quot;:1,&quot;foreColorIndex&quot;:5,&quot;pos&quot;:0.5,&quot;transparency&quot;:0},{&quot;brightness&quot;:0.6000000238418579,&quot;colorType&quot;:1,&quot;foreColorIndex&quot;:5,&quot;pos&quot;:1,&quot;transparency&quot;:0}],&quot;type&quot;:3},&quot;glow&quot;:{&quot;colorType&quot;:0},&quot;line&quot;:{&quot;type&quot;:0},&quot;shadow&quot;:{&quot;brightness&quot;:0.800000011920929,&quot;colorType&quot;:1,&quot;foreColorIndex&quot;:5,&quot;transparency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]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238402_1*m_h_i*1_1_2"/>
  <p:tag name="KSO_WM_TEMPLATE_CATEGORY" val="diagram"/>
  <p:tag name="KSO_WM_TEMPLATE_INDEX" val="20238402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5"/>
  <p:tag name="KSO_WM_DIAGRAM_MIN_ITEMCNT" val="5"/>
  <p:tag name="KSO_WM_DIAGRAM_VIRTUALLY_FRAME" val="{&quot;height&quot;:372.6177165354331,&quot;left&quot;:44.75,&quot;top&quot;:83.75,&quot;width&quot;:870.2948818897637}"/>
  <p:tag name="KSO_WM_DIAGRAM_COLOR_MATCH_VALUE" val="{&quot;shape&quot;:{&quot;fill&quot;:{&quot;gradient&quot;:[{&quot;brightness&quot;:0.6000000238418579,&quot;colorType&quot;:1,&quot;foreColorIndex&quot;:5,&quot;pos&quot;:1,&quot;transparency&quot;:0},{&quot;brightness&quot;:0,&quot;colorType&quot;:1,&quot;foreColorIndex&quot;:5,&quot;pos&quot;:0.47999998927116394,&quot;transparency&quot;:0}],&quot;type&quot;:3},&quot;glow&quot;:{&quot;colorType&quot;:0},&quot;line&quot;:{&quot;type&quot;:0},&quot;shadow&quot;:{&quot;brightness&quot;:0.800000011920929,&quot;colorType&quot;:1,&quot;foreColorIndex&quot;:5,&quot;transparency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]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1_1"/>
  <p:tag name="KSO_WM_UNIT_ID" val="diagram20238402_1*m_h_a*1_1_1"/>
  <p:tag name="KSO_WM_TEMPLATE_CATEGORY" val="diagram"/>
  <p:tag name="KSO_WM_TEMPLATE_INDEX" val="20238402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m1-1"/>
  <p:tag name="KSO_WM_DIAGRAM_VERSION" val="3"/>
  <p:tag name="KSO_WM_DIAGRAM_COLOR_TRICK" val="1"/>
  <p:tag name="KSO_WM_DIAGRAM_COLOR_TEXT_CAN_REMOVE" val="n"/>
  <p:tag name="KSO_WM_DIAGRAM_MAX_ITEMCNT" val="5"/>
  <p:tag name="KSO_WM_DIAGRAM_MIN_ITEMCNT" val="5"/>
  <p:tag name="KSO_WM_DIAGRAM_VIRTUALLY_FRAME" val="{&quot;height&quot;:372.6177165354331,&quot;left&quot;:44.75,&quot;top&quot;:83.75,&quot;width&quot;:870.294881889763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2_1"/>
  <p:tag name="KSO_WM_UNIT_ID" val="diagram20238402_1*m_h_a*1_2_1"/>
  <p:tag name="KSO_WM_TEMPLATE_CATEGORY" val="diagram"/>
  <p:tag name="KSO_WM_TEMPLATE_INDEX" val="20238402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m1-1"/>
  <p:tag name="KSO_WM_DIAGRAM_VERSION" val="3"/>
  <p:tag name="KSO_WM_DIAGRAM_COLOR_TRICK" val="1"/>
  <p:tag name="KSO_WM_DIAGRAM_COLOR_TEXT_CAN_REMOVE" val="n"/>
  <p:tag name="KSO_WM_DIAGRAM_MAX_ITEMCNT" val="5"/>
  <p:tag name="KSO_WM_DIAGRAM_MIN_ITEMCNT" val="5"/>
  <p:tag name="KSO_WM_DIAGRAM_VIRTUALLY_FRAME" val="{&quot;height&quot;:372.6177165354331,&quot;left&quot;:44.75,&quot;top&quot;:83.75,&quot;width&quot;:870.294881889763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2_1"/>
  <p:tag name="KSO_WM_UNIT_ID" val="diagram20238402_1*m_h_f*1_2_1"/>
  <p:tag name="KSO_WM_TEMPLATE_CATEGORY" val="diagram"/>
  <p:tag name="KSO_WM_TEMPLATE_INDEX" val="20238402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m1-1"/>
  <p:tag name="KSO_WM_DIAGRAM_VERSION" val="3"/>
  <p:tag name="KSO_WM_DIAGRAM_COLOR_TRICK" val="1"/>
  <p:tag name="KSO_WM_DIAGRAM_COLOR_TEXT_CAN_REMOVE" val="n"/>
  <p:tag name="KSO_WM_UNIT_TEXT_FILL_FORE_SCHEMECOLOR_INDEX" val="1"/>
  <p:tag name="KSO_WM_UNIT_TEXT_FILL_TYPE" val="1"/>
  <p:tag name="KSO_WM_UNIT_PRESET_TEXT" val="Presentations are communication tools"/>
  <p:tag name="KSO_WM_DIAGRAM_MAX_ITEMCNT" val="5"/>
  <p:tag name="KSO_WM_DIAGRAM_MIN_ITEMCNT" val="5"/>
  <p:tag name="KSO_WM_DIAGRAM_VIRTUALLY_FRAME" val="{&quot;height&quot;:372.6177165354331,&quot;left&quot;:44.75,&quot;top&quot;:83.75,&quot;width&quot;:870.294881889763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heme/theme1.xml><?xml version="1.0" encoding="utf-8"?>
<a:theme xmlns:a="http://schemas.openxmlformats.org/drawingml/2006/main" name="Pharmacy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Pharmacy design slides</Template>
  <TotalTime>361</TotalTime>
  <Words>501</Words>
  <Application>Microsoft Office PowerPoint</Application>
  <PresentationFormat>Custom</PresentationFormat>
  <Paragraphs>94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Euphemia</vt:lpstr>
      <vt:lpstr>Franklin Gothic Book</vt:lpstr>
      <vt:lpstr>Roboto</vt:lpstr>
      <vt:lpstr>Pharmacy design template</vt:lpstr>
      <vt:lpstr>PHARMACEUTICAL SECTOR IN KENYA.</vt:lpstr>
      <vt:lpstr>INTRODUCTION</vt:lpstr>
      <vt:lpstr>Access to essential medicines across counties</vt:lpstr>
      <vt:lpstr>Trends in the cost of medicines</vt:lpstr>
      <vt:lpstr>Relationship between government health spending and chronic illness prevalence</vt:lpstr>
      <vt:lpstr>Patterns in counterfeit drug cases and how they relate to import reliance.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Festus from Vetcare Africa</dc:creator>
  <cp:lastModifiedBy>Festus from Vetcare Africa</cp:lastModifiedBy>
  <cp:revision>32</cp:revision>
  <dcterms:created xsi:type="dcterms:W3CDTF">2024-10-18T05:55:00Z</dcterms:created>
  <dcterms:modified xsi:type="dcterms:W3CDTF">2024-11-04T09:31:46Z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CV">
    <vt:lpwstr>6F435CE3453A432BA4A488697BBC167D_12</vt:lpwstr>
  </property>
  <property fmtid="{D5CDD505-2E9C-101B-9397-08002B2CF9AE}" pid="4" name="KSOProductBuildVer">
    <vt:lpwstr>1033-12.2.0.18607</vt:lpwstr>
  </property>
</Properties>
</file>