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300" r:id="rId2"/>
    <p:sldId id="546" r:id="rId3"/>
    <p:sldId id="561" r:id="rId4"/>
    <p:sldId id="547" r:id="rId5"/>
    <p:sldId id="551" r:id="rId6"/>
    <p:sldId id="555" r:id="rId7"/>
    <p:sldId id="556" r:id="rId8"/>
    <p:sldId id="557" r:id="rId9"/>
    <p:sldId id="558" r:id="rId10"/>
    <p:sldId id="549" r:id="rId11"/>
    <p:sldId id="559" r:id="rId12"/>
    <p:sldId id="560" r:id="rId13"/>
    <p:sldId id="562" r:id="rId14"/>
    <p:sldId id="563" r:id="rId15"/>
    <p:sldId id="564" r:id="rId16"/>
    <p:sldId id="565" r:id="rId17"/>
    <p:sldId id="569" r:id="rId18"/>
    <p:sldId id="566" r:id="rId19"/>
    <p:sldId id="571" r:id="rId20"/>
    <p:sldId id="567" r:id="rId21"/>
    <p:sldId id="568" r:id="rId22"/>
    <p:sldId id="570" r:id="rId23"/>
    <p:sldId id="510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museo sans for dell" panose="020B0604020202020204" charset="0"/>
      <p:regular r:id="rId30"/>
      <p:bold r:id="rId31"/>
    </p:embeddedFont>
  </p:embeddedFontLst>
  <p:custDataLst>
    <p:tags r:id="rId32"/>
  </p:custDataLst>
  <p:defaultTextStyle>
    <a:defPPr>
      <a:defRPr lang="ru-RU"/>
    </a:defPPr>
    <a:lvl1pPr marL="0" algn="l" defTabSz="713872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1pPr>
    <a:lvl2pPr marL="356936" algn="l" defTabSz="713872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2pPr>
    <a:lvl3pPr marL="713872" algn="l" defTabSz="713872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3pPr>
    <a:lvl4pPr marL="1070808" algn="l" defTabSz="713872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4pPr>
    <a:lvl5pPr marL="1427744" algn="l" defTabSz="713872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5pPr>
    <a:lvl6pPr marL="1784680" algn="l" defTabSz="713872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6pPr>
    <a:lvl7pPr marL="2141616" algn="l" defTabSz="713872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7pPr>
    <a:lvl8pPr marL="2498552" algn="l" defTabSz="713872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8pPr>
    <a:lvl9pPr marL="2855488" algn="l" defTabSz="713872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808080"/>
    <a:srgbClr val="444444"/>
    <a:srgbClr val="007DB8"/>
    <a:srgbClr val="858585"/>
    <a:srgbClr val="FDFDFD"/>
    <a:srgbClr val="000000"/>
    <a:srgbClr val="008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2" autoAdjust="0"/>
    <p:restoredTop sz="94660" autoAdjust="0"/>
  </p:normalViewPr>
  <p:slideViewPr>
    <p:cSldViewPr>
      <p:cViewPr varScale="1">
        <p:scale>
          <a:sx n="152" d="100"/>
          <a:sy n="152" d="100"/>
        </p:scale>
        <p:origin x="450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E08DD-4368-4C2C-9F14-E79464DA7E91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80771-D77B-4D26-ACE2-EE4350FB8D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61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0" y="384048"/>
            <a:ext cx="6949440" cy="2212848"/>
          </a:xfrm>
          <a:prstGeom prst="rect">
            <a:avLst/>
          </a:prstGeom>
        </p:spPr>
        <p:txBody>
          <a:bodyPr wrap="square" lIns="0" rIns="0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59" y="2999232"/>
            <a:ext cx="6949440" cy="41148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70" b="1" i="0" baseline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Sub Head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420914"/>
            <a:ext cx="2267744" cy="54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57200" y="1200151"/>
            <a:ext cx="4038600" cy="33718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museo sans for dell" panose="02000000000000000000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4648200" y="1200150"/>
            <a:ext cx="4038600" cy="33878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museo sans for dell" panose="02000000000000000000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3"/>
            <a:ext cx="7955280" cy="700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 baseline="0"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28646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00153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858585"/>
              </a:buClr>
              <a:defRPr sz="1800">
                <a:solidFill>
                  <a:schemeClr val="tx1"/>
                </a:solidFill>
                <a:latin typeface="+mn-lt"/>
              </a:defRPr>
            </a:lvl1pPr>
            <a:lvl2pPr marL="628650" indent="-285750">
              <a:buClr>
                <a:srgbClr val="858585"/>
              </a:buClr>
              <a:buFont typeface="Arial" panose="020B0604020202020204" pitchFamily="34" charset="0"/>
              <a:buChar char="‒"/>
              <a:defRPr sz="1600"/>
            </a:lvl2pPr>
            <a:lvl3pPr marL="857250" indent="-171450">
              <a:buClr>
                <a:srgbClr val="858585"/>
              </a:buClr>
              <a:buFont typeface="Arial" panose="020B0604020202020204" pitchFamily="34" charset="0"/>
              <a:buChar char="›"/>
              <a:defRPr sz="1400"/>
            </a:lvl3pPr>
            <a:lvl4pPr marL="1200150" indent="-171450">
              <a:buClr>
                <a:srgbClr val="858585"/>
              </a:buClr>
              <a:buFont typeface="Courier New" panose="02070309020205020404" pitchFamily="49" charset="0"/>
              <a:buChar char="o"/>
              <a:defRPr sz="1200"/>
            </a:lvl4pPr>
            <a:lvl5pPr marL="1543050" indent="-171450">
              <a:buClr>
                <a:srgbClr val="858585"/>
              </a:buClr>
              <a:buFont typeface="Arial" panose="020B0604020202020204" pitchFamily="34" charset="0"/>
              <a:buChar char="‒"/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200153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858585"/>
              </a:buClr>
              <a:defRPr sz="1800">
                <a:latin typeface="+mn-lt"/>
              </a:defRPr>
            </a:lvl1pPr>
            <a:lvl2pPr marL="628650" indent="-285750">
              <a:buClr>
                <a:srgbClr val="858585"/>
              </a:buClr>
              <a:buFont typeface="Arial" panose="020B0604020202020204" pitchFamily="34" charset="0"/>
              <a:buChar char="‒"/>
              <a:defRPr sz="1600"/>
            </a:lvl2pPr>
            <a:lvl3pPr marL="857250" indent="-171450">
              <a:buClr>
                <a:srgbClr val="858585"/>
              </a:buClr>
              <a:buFont typeface="Arial" panose="020B0604020202020204" pitchFamily="34" charset="0"/>
              <a:buChar char="›"/>
              <a:defRPr sz="1400"/>
            </a:lvl3pPr>
            <a:lvl4pPr marL="1200150" indent="-171450">
              <a:buClr>
                <a:srgbClr val="858585"/>
              </a:buClr>
              <a:buFont typeface="Courier New" panose="02070309020205020404" pitchFamily="49" charset="0"/>
              <a:buChar char="o"/>
              <a:defRPr sz="1200"/>
            </a:lvl4pPr>
            <a:lvl5pPr marL="1543050" indent="-171450">
              <a:buClr>
                <a:srgbClr val="858585"/>
              </a:buClr>
              <a:buFont typeface="Arial" panose="020B0604020202020204" pitchFamily="34" charset="0"/>
              <a:buChar char="‒"/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3"/>
            <a:ext cx="7955280" cy="700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 baseline="0"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57451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1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3"/>
            <a:ext cx="7955280" cy="700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 baseline="0"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56DB-E95E-48B8-825F-0903861E0DC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7200" y="1059582"/>
            <a:ext cx="8147050" cy="1583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4D8BAC-AAC0-4C39-B9F2-25D3BF221D4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2729999"/>
            <a:ext cx="8147050" cy="2073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6133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7544" y="1059583"/>
            <a:ext cx="8229600" cy="3528392"/>
          </a:xfrm>
          <a:prstGeom prst="rect">
            <a:avLst/>
          </a:prstGeom>
          <a:ln w="12700">
            <a:noFill/>
          </a:ln>
          <a:effectLst/>
        </p:spPr>
        <p:txBody>
          <a:bodyPr/>
          <a:lstStyle>
            <a:lvl1pPr marL="0" indent="0">
              <a:buNone/>
              <a:defRPr sz="1800">
                <a:latin typeface="museo sans for dell" panose="020000000000000000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3"/>
            <a:ext cx="7955280" cy="700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 baseline="0"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795986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3"/>
            <a:ext cx="7955280" cy="700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 baseline="0"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23850" y="1131888"/>
            <a:ext cx="8496300" cy="3600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9244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3"/>
            <a:ext cx="7955280" cy="700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 baseline="0"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323528" y="1131590"/>
            <a:ext cx="3960440" cy="33843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4716463" y="1131888"/>
            <a:ext cx="3959993" cy="3384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4169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5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274320" y="270933"/>
            <a:ext cx="8546152" cy="4209627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85C3"/>
              </a:buClr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+mn-lt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85C3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909638" indent="-2206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85C3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246188" indent="-222250">
              <a:spcBef>
                <a:spcPts val="300"/>
              </a:spcBef>
              <a:spcAft>
                <a:spcPts val="0"/>
              </a:spcAft>
              <a:buClr>
                <a:srgbClr val="0085C3"/>
              </a:buClr>
              <a:buFont typeface="Arial" panose="020B0604020202020204" pitchFamily="34" charset="0"/>
              <a:buChar char="•"/>
              <a:defRPr sz="1200" baseline="0">
                <a:solidFill>
                  <a:schemeClr val="tx1"/>
                </a:solidFill>
                <a:latin typeface="+mn-lt"/>
              </a:defRPr>
            </a:lvl4pPr>
            <a:lvl5pPr marL="1608138" indent="-236538">
              <a:spcBef>
                <a:spcPts val="300"/>
              </a:spcBef>
              <a:spcAft>
                <a:spcPts val="0"/>
              </a:spcAft>
              <a:buClr>
                <a:srgbClr val="0085C3"/>
              </a:buClr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65177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0" y="384048"/>
            <a:ext cx="6949440" cy="2212848"/>
          </a:xfrm>
          <a:prstGeom prst="rect">
            <a:avLst/>
          </a:prstGeom>
        </p:spPr>
        <p:txBody>
          <a:bodyPr wrap="square" lIns="0" rIns="0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0" y="2999232"/>
            <a:ext cx="6949440" cy="41148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70" b="1" i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Sub Head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511860"/>
            <a:ext cx="2188840" cy="52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1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0" y="384048"/>
            <a:ext cx="6949440" cy="2212848"/>
          </a:xfrm>
          <a:prstGeom prst="rect">
            <a:avLst/>
          </a:prstGeom>
        </p:spPr>
        <p:txBody>
          <a:bodyPr wrap="square" lIns="0" rIns="0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0" y="2999232"/>
            <a:ext cx="6949440" cy="41148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70" b="1" i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Sub Head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475642"/>
            <a:ext cx="2339752" cy="56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8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18" y="271883"/>
            <a:ext cx="8618161" cy="700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 baseline="0"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86181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58585"/>
              </a:buClr>
              <a:buFont typeface="Arial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58585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</a:defRPr>
            </a:lvl2pPr>
            <a:lvl3pPr marL="909638" indent="-2206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58585"/>
              </a:buClr>
              <a:buFont typeface="Arial" panose="020B0604020202020204" pitchFamily="34" charset="0"/>
              <a:buChar char="›"/>
              <a:defRPr sz="1400">
                <a:solidFill>
                  <a:schemeClr val="tx1"/>
                </a:solidFill>
                <a:latin typeface="+mn-lt"/>
              </a:defRPr>
            </a:lvl3pPr>
            <a:lvl4pPr marL="1246188" indent="-222250">
              <a:spcBef>
                <a:spcPts val="300"/>
              </a:spcBef>
              <a:spcAft>
                <a:spcPts val="0"/>
              </a:spcAft>
              <a:buClr>
                <a:srgbClr val="858585"/>
              </a:buClr>
              <a:buFont typeface="Courier New" panose="02070309020205020404" pitchFamily="49" charset="0"/>
              <a:buChar char="o"/>
              <a:defRPr sz="1200" baseline="0">
                <a:solidFill>
                  <a:schemeClr val="tx1"/>
                </a:solidFill>
                <a:latin typeface="+mn-lt"/>
              </a:defRPr>
            </a:lvl4pPr>
            <a:lvl5pPr marL="1608138" indent="-236538">
              <a:spcBef>
                <a:spcPts val="300"/>
              </a:spcBef>
              <a:spcAft>
                <a:spcPts val="0"/>
              </a:spcAft>
              <a:buClr>
                <a:srgbClr val="858585"/>
              </a:buClr>
              <a:buFont typeface="Arial" panose="020B060402020202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9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98040" y="267494"/>
            <a:ext cx="8522432" cy="700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 baseline="0"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idx="1" hasCustomPrompt="1"/>
          </p:nvPr>
        </p:nvSpPr>
        <p:spPr bwMode="auto">
          <a:xfrm>
            <a:off x="277294" y="1280160"/>
            <a:ext cx="854317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>
              <a:buClr>
                <a:srgbClr val="0085C3"/>
              </a:buClr>
              <a:buFont typeface="Arial" panose="020B0604020202020204" pitchFamily="34" charset="0"/>
              <a:buChar char="•"/>
              <a:defRPr sz="1800">
                <a:latin typeface="+mn-lt"/>
              </a:defRPr>
            </a:lvl1pPr>
            <a:lvl2pPr marL="514350" indent="-171450">
              <a:buClr>
                <a:srgbClr val="0085C3"/>
              </a:buClr>
              <a:buFont typeface="Arial" panose="020B0604020202020204" pitchFamily="34" charset="0"/>
              <a:buChar char="•"/>
              <a:defRPr sz="1600">
                <a:latin typeface="+mn-lt"/>
              </a:defRPr>
            </a:lvl2pPr>
            <a:lvl3pPr marL="857250" indent="-171450">
              <a:buClr>
                <a:srgbClr val="0085C3"/>
              </a:buClr>
              <a:buFont typeface="Arial" panose="020B0604020202020204" pitchFamily="34" charset="0"/>
              <a:buChar char="•"/>
              <a:defRPr sz="1400">
                <a:latin typeface="+mn-lt"/>
              </a:defRPr>
            </a:lvl3pPr>
            <a:lvl4pPr marL="1200150" indent="-171450">
              <a:buClr>
                <a:srgbClr val="0085C3"/>
              </a:buClr>
              <a:buFont typeface="Arial" panose="020B0604020202020204" pitchFamily="34" charset="0"/>
              <a:buChar char="•"/>
              <a:defRPr sz="1200">
                <a:latin typeface="+mn-lt"/>
              </a:defRPr>
            </a:lvl4pPr>
            <a:lvl5pPr marL="1543050" indent="-171450">
              <a:buClr>
                <a:srgbClr val="0085C3"/>
              </a:buClr>
              <a:buFont typeface="Arial" panose="020B0604020202020204" pitchFamily="34" charset="0"/>
              <a:buChar char="•"/>
              <a:defRPr sz="1000">
                <a:latin typeface="+mn-lt"/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315740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Blue">
    <p:bg>
      <p:bgPr>
        <a:solidFill>
          <a:srgbClr val="007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463040"/>
            <a:ext cx="8412480" cy="1993392"/>
          </a:xfrm>
          <a:prstGeom prst="rect">
            <a:avLst/>
          </a:prstGeom>
        </p:spPr>
        <p:txBody>
          <a:bodyPr lIns="0" rIns="0" anchor="ctr" anchorCtr="0"/>
          <a:lstStyle>
            <a:lvl1pPr>
              <a:lnSpc>
                <a:spcPct val="90000"/>
              </a:lnSpc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441078"/>
            <a:ext cx="2483768" cy="59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7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Gray"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463040"/>
            <a:ext cx="8412480" cy="1993392"/>
          </a:xfrm>
          <a:prstGeom prst="rect">
            <a:avLst/>
          </a:prstGeom>
        </p:spPr>
        <p:txBody>
          <a:bodyPr lIns="0" rIns="0" anchor="ctr" anchorCtr="0"/>
          <a:lstStyle>
            <a:lvl1pPr>
              <a:lnSpc>
                <a:spcPct val="90000"/>
              </a:lnSpc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4458360"/>
            <a:ext cx="2411760" cy="57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2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463040"/>
            <a:ext cx="8412480" cy="1993392"/>
          </a:xfrm>
          <a:prstGeom prst="rect">
            <a:avLst/>
          </a:prstGeom>
        </p:spPr>
        <p:txBody>
          <a:bodyPr lIns="0" rIns="0" anchor="ctr" anchorCtr="0"/>
          <a:lstStyle>
            <a:lvl1pPr>
              <a:lnSpc>
                <a:spcPct val="90000"/>
              </a:lnSpc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2" y="4443958"/>
            <a:ext cx="2471769" cy="59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1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200153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858585"/>
              </a:buClr>
              <a:defRPr sz="1800">
                <a:solidFill>
                  <a:schemeClr val="tx1"/>
                </a:solidFill>
                <a:latin typeface="+mn-lt"/>
              </a:defRPr>
            </a:lvl1pPr>
            <a:lvl2pPr marL="628650" indent="-285750">
              <a:buClr>
                <a:srgbClr val="858585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</a:defRPr>
            </a:lvl2pPr>
            <a:lvl3pPr marL="857250" indent="-171450">
              <a:buClr>
                <a:srgbClr val="858585"/>
              </a:buClr>
              <a:buFont typeface="Arial" panose="020B0604020202020204" pitchFamily="34" charset="0"/>
              <a:buChar char="›"/>
              <a:defRPr sz="1400">
                <a:solidFill>
                  <a:schemeClr val="tx1"/>
                </a:solidFill>
                <a:latin typeface="+mn-lt"/>
              </a:defRPr>
            </a:lvl3pPr>
            <a:lvl4pPr marL="1200150" indent="-171450">
              <a:buClr>
                <a:srgbClr val="858585"/>
              </a:buClr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+mn-lt"/>
              </a:defRPr>
            </a:lvl4pPr>
            <a:lvl5pPr marL="1543050" indent="-171450">
              <a:buClr>
                <a:srgbClr val="858585"/>
              </a:buClr>
              <a:buFont typeface="Arial" panose="020B060402020202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3"/>
            <a:ext cx="7955280" cy="700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 baseline="0"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467544" y="1194455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858585"/>
              </a:buClr>
              <a:defRPr sz="1800">
                <a:latin typeface="+mn-lt"/>
              </a:defRPr>
            </a:lvl1pPr>
            <a:lvl2pPr marL="628650" indent="-285750">
              <a:buClr>
                <a:srgbClr val="858585"/>
              </a:buClr>
              <a:buFont typeface="Arial" panose="020B0604020202020204" pitchFamily="34" charset="0"/>
              <a:buChar char="‒"/>
              <a:defRPr sz="1600">
                <a:latin typeface="+mn-lt"/>
              </a:defRPr>
            </a:lvl2pPr>
            <a:lvl3pPr marL="857250" indent="-171450">
              <a:buClr>
                <a:srgbClr val="858585"/>
              </a:buClr>
              <a:buFont typeface="Arial" panose="020B0604020202020204" pitchFamily="34" charset="0"/>
              <a:buChar char="›"/>
              <a:defRPr sz="1400">
                <a:latin typeface="+mn-lt"/>
              </a:defRPr>
            </a:lvl3pPr>
            <a:lvl4pPr marL="1200150" indent="-171450">
              <a:buClr>
                <a:srgbClr val="858585"/>
              </a:buClr>
              <a:buFont typeface="Courier New" panose="02070309020205020404" pitchFamily="49" charset="0"/>
              <a:buChar char="o"/>
              <a:defRPr sz="1200">
                <a:latin typeface="+mn-lt"/>
              </a:defRPr>
            </a:lvl4pPr>
            <a:lvl5pPr marL="1543050" indent="-171450">
              <a:buClr>
                <a:srgbClr val="858585"/>
              </a:buClr>
              <a:buFont typeface="Arial" panose="020B0604020202020204" pitchFamily="34" charset="0"/>
              <a:buChar char="‒"/>
              <a:defRPr sz="1000"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68476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" descr="                              Dell - Internal Use - Confidential&#10;"/>
          <p:cNvSpPr txBox="1"/>
          <p:nvPr userDrawn="1"/>
        </p:nvSpPr>
        <p:spPr>
          <a:xfrm>
            <a:off x="971600" y="4765323"/>
            <a:ext cx="2250937" cy="26667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fontAlgn="base">
              <a:buClr>
                <a:srgbClr val="007DB8"/>
              </a:buClr>
            </a:pPr>
            <a:r>
              <a:rPr lang="en-US" sz="1133" b="1" dirty="0">
                <a:solidFill>
                  <a:srgbClr val="7F7F7F"/>
                </a:solidFill>
                <a:latin typeface="museo sans for dell" panose="02000000000000000000" pitchFamily="2" charset="0"/>
              </a:rPr>
              <a:t>     </a:t>
            </a:r>
            <a:r>
              <a:rPr lang="en-US" sz="1133" b="1" baseline="0" dirty="0">
                <a:solidFill>
                  <a:srgbClr val="7F7F7F"/>
                </a:solidFill>
                <a:latin typeface="museo sans for dell" panose="02000000000000000000" pitchFamily="2" charset="0"/>
              </a:rPr>
              <a:t> </a:t>
            </a:r>
            <a:r>
              <a:rPr lang="en-US" sz="900" dirty="0">
                <a:solidFill>
                  <a:srgbClr val="B2B2B2"/>
                </a:solidFill>
              </a:rPr>
              <a:t>© Copyright 2018 Bentley</a:t>
            </a:r>
            <a:r>
              <a:rPr lang="en-US" sz="900" baseline="0" dirty="0">
                <a:solidFill>
                  <a:srgbClr val="B2B2B2"/>
                </a:solidFill>
              </a:rPr>
              <a:t> University</a:t>
            </a:r>
            <a:endParaRPr lang="en-US" sz="900" b="1" dirty="0">
              <a:solidFill>
                <a:srgbClr val="B2B2B2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11560" y="4866969"/>
            <a:ext cx="125034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fld id="{58EC7406-F4CC-4ABF-902E-2AF4E70E5C0F}" type="slidenum">
              <a:rPr lang="en-US" sz="800">
                <a:solidFill>
                  <a:srgbClr val="B2B2B2"/>
                </a:solidFill>
              </a:rPr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DB8"/>
                </a:buClr>
              </a:pPr>
              <a:t>‹#›</a:t>
            </a:fld>
            <a:endParaRPr lang="en-US" sz="800" dirty="0">
              <a:solidFill>
                <a:srgbClr val="B2B2B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785135"/>
            <a:ext cx="2195736" cy="27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6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76" r:id="rId3"/>
    <p:sldLayoutId id="2147483650" r:id="rId4"/>
    <p:sldLayoutId id="2147483668" r:id="rId5"/>
    <p:sldLayoutId id="2147483673" r:id="rId6"/>
    <p:sldLayoutId id="2147483674" r:id="rId7"/>
    <p:sldLayoutId id="2147483675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9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3300" b="1" kern="1200">
          <a:solidFill>
            <a:srgbClr val="0085C3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21"/>
          <p:cNvSpPr>
            <a:spLocks noGrp="1"/>
          </p:cNvSpPr>
          <p:nvPr>
            <p:ph type="ctrTitle"/>
          </p:nvPr>
        </p:nvSpPr>
        <p:spPr>
          <a:xfrm>
            <a:off x="365760" y="384048"/>
            <a:ext cx="8094672" cy="923330"/>
          </a:xfrm>
          <a:prstGeom prst="rect">
            <a:avLst/>
          </a:prstGeom>
        </p:spPr>
        <p:txBody>
          <a:bodyPr wrap="square" lIns="0" rIns="0" anchor="t" anchorCtr="0">
            <a:sp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CS 602 – Summer 2021</a:t>
            </a:r>
            <a:endParaRPr dirty="0"/>
          </a:p>
        </p:txBody>
      </p:sp>
      <p:sp>
        <p:nvSpPr>
          <p:cNvPr id="14" name="Text Placeholder 12"/>
          <p:cNvSpPr>
            <a:spLocks noGrp="1"/>
          </p:cNvSpPr>
          <p:nvPr>
            <p:ph type="subTitle" idx="1"/>
          </p:nvPr>
        </p:nvSpPr>
        <p:spPr>
          <a:xfrm>
            <a:off x="365759" y="1347614"/>
            <a:ext cx="6949440" cy="44781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70" b="1" i="0" baseline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Data-Driven Development with Python</a:t>
            </a:r>
          </a:p>
        </p:txBody>
      </p:sp>
      <p:sp>
        <p:nvSpPr>
          <p:cNvPr id="4" name="Text Placeholder 12"/>
          <p:cNvSpPr txBox="1">
            <a:spLocks/>
          </p:cNvSpPr>
          <p:nvPr/>
        </p:nvSpPr>
        <p:spPr>
          <a:xfrm>
            <a:off x="365759" y="2355726"/>
            <a:ext cx="6949440" cy="84561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buFont typeface="Wingdings" pitchFamily="2" charset="2"/>
              <a:buNone/>
              <a:defRPr sz="2670" b="1" i="0" kern="1200" baseline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n-US" sz="2400" i="1" dirty="0"/>
              <a:t>Week 2: 5/24/2021</a:t>
            </a: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n-US" sz="2400" i="1" dirty="0"/>
              <a:t>Strings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3D5D1C-D7E6-475B-8C8A-2CD7FEFC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Conversion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6DB1C6-F6B5-4C4F-A81B-BDE0895EB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20" y="843558"/>
            <a:ext cx="8595362" cy="381642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b="1" dirty="0" err="1"/>
              <a:t>ord</a:t>
            </a:r>
            <a:r>
              <a:rPr lang="en-US" sz="1600" b="1" dirty="0"/>
              <a:t>(</a:t>
            </a:r>
            <a:r>
              <a:rPr lang="en-US" sz="1600" b="1" dirty="0" err="1"/>
              <a:t>ch</a:t>
            </a:r>
            <a:r>
              <a:rPr lang="en-US" sz="1600" b="1" dirty="0"/>
              <a:t>)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400" dirty="0"/>
              <a:t>returns a character corresponding to a number (based on Unicode/ASCII </a:t>
            </a:r>
            <a:r>
              <a:rPr lang="en-US" sz="1600" dirty="0"/>
              <a:t>tables)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b="1" dirty="0" err="1"/>
              <a:t>chr</a:t>
            </a:r>
            <a:r>
              <a:rPr lang="en-US" sz="1600" b="1" dirty="0"/>
              <a:t>(num)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400" dirty="0"/>
              <a:t>returns a string with the character corresponding to the num code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b="1" dirty="0"/>
              <a:t>str(num)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400" dirty="0"/>
              <a:t>produces a string version of num</a:t>
            </a:r>
          </a:p>
          <a:p>
            <a:pPr marL="341313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'a'</a:t>
            </a:r>
          </a:p>
          <a:p>
            <a:pPr marL="341313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97</a:t>
            </a:r>
          </a:p>
          <a:p>
            <a:pPr marL="341313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(98) 'b'</a:t>
            </a:r>
          </a:p>
          <a:p>
            <a:pPr marL="341313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 = str(3.4) # Convert a float to string</a:t>
            </a:r>
          </a:p>
          <a:p>
            <a:pPr marL="341313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</a:t>
            </a:r>
          </a:p>
          <a:p>
            <a:pPr marL="341313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'3.4'</a:t>
            </a:r>
          </a:p>
          <a:p>
            <a:pPr marL="341313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 = str(3) # Convert an integer to string</a:t>
            </a:r>
          </a:p>
          <a:p>
            <a:pPr marL="341313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</a:t>
            </a:r>
          </a:p>
          <a:p>
            <a:pPr marL="341313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'3'</a:t>
            </a:r>
          </a:p>
        </p:txBody>
      </p:sp>
    </p:spTree>
    <p:extLst>
      <p:ext uri="{BB962C8B-B14F-4D97-AF65-F5344CB8AC3E}">
        <p14:creationId xmlns:p14="http://schemas.microsoft.com/office/powerpoint/2010/main" val="1464236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9277A0-ED48-4E0F-B0BD-5F037B240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16C9F78-0307-4292-AF67-DA55E7E44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46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3D5D1C-D7E6-475B-8C8A-2CD7FEFC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6DB1C6-F6B5-4C4F-A81B-BDE0895EB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20" y="1563638"/>
            <a:ext cx="8595362" cy="3096344"/>
          </a:xfrm>
        </p:spPr>
        <p:txBody>
          <a:bodyPr>
            <a:normAutofit/>
          </a:bodyPr>
          <a:lstStyle/>
          <a:p>
            <a:r>
              <a:rPr lang="en-US" sz="1600" dirty="0"/>
              <a:t>Method – a function that is </a:t>
            </a:r>
            <a:r>
              <a:rPr lang="en-US" sz="1600" b="1" dirty="0"/>
              <a:t>called by an object </a:t>
            </a:r>
            <a:r>
              <a:rPr lang="en-US" sz="1600" dirty="0"/>
              <a:t>(see also Handout 1), e.g. in the following, s is the calling object, where upper is the method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 = "Welcome"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&gt;&gt;&gt;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s.upper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'WELCOME’ </a:t>
            </a:r>
          </a:p>
          <a:p>
            <a:r>
              <a:rPr lang="en-US" dirty="0"/>
              <a:t>String methods </a:t>
            </a:r>
            <a:r>
              <a:rPr lang="en-US" u="sng" dirty="0"/>
              <a:t>do not </a:t>
            </a:r>
            <a:r>
              <a:rPr lang="en-US" dirty="0"/>
              <a:t>change the calling string. 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829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3D5D1C-D7E6-475B-8C8A-2CD7FEFC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– split( 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6DB1C6-F6B5-4C4F-A81B-BDE0895EB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20" y="843558"/>
            <a:ext cx="8595362" cy="3816424"/>
          </a:xfrm>
        </p:spPr>
        <p:txBody>
          <a:bodyPr>
            <a:normAutofit/>
          </a:bodyPr>
          <a:lstStyle/>
          <a:p>
            <a:r>
              <a:rPr lang="en-US" sz="2000" i="1" dirty="0" err="1"/>
              <a:t>str.split</a:t>
            </a:r>
            <a:r>
              <a:rPr lang="en-US" sz="2000" i="1" dirty="0"/>
              <a:t>(</a:t>
            </a:r>
            <a:r>
              <a:rPr lang="en-US" sz="2000" i="1" dirty="0" err="1"/>
              <a:t>sep</a:t>
            </a:r>
            <a:r>
              <a:rPr lang="en-US" sz="2000" i="1" dirty="0"/>
              <a:t>=None, </a:t>
            </a:r>
            <a:r>
              <a:rPr lang="en-US" sz="2000" i="1" dirty="0" err="1"/>
              <a:t>maxsplit</a:t>
            </a:r>
            <a:r>
              <a:rPr lang="en-US" sz="2000" i="1" dirty="0"/>
              <a:t>=-1)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Return a list of the words in the string, using </a:t>
            </a:r>
            <a:r>
              <a:rPr lang="en-US" sz="1600" b="1" i="1" dirty="0" err="1"/>
              <a:t>sep</a:t>
            </a:r>
            <a:r>
              <a:rPr lang="en-US" sz="1600" dirty="0"/>
              <a:t> as the delimiter string. If </a:t>
            </a:r>
            <a:r>
              <a:rPr lang="en-US" sz="1600" b="1" i="1" dirty="0" err="1"/>
              <a:t>maxsplit</a:t>
            </a:r>
            <a:r>
              <a:rPr lang="en-US" sz="1600" dirty="0"/>
              <a:t> is given, at most </a:t>
            </a:r>
            <a:r>
              <a:rPr lang="en-US" sz="1600" dirty="0" err="1"/>
              <a:t>maxsplit</a:t>
            </a:r>
            <a:r>
              <a:rPr lang="en-US" sz="1600" dirty="0"/>
              <a:t> splits are done (thus, the list will have at most maxsplit+1 elements). If </a:t>
            </a:r>
            <a:r>
              <a:rPr lang="en-US" sz="1600" dirty="0" err="1"/>
              <a:t>maxsplit</a:t>
            </a:r>
            <a:r>
              <a:rPr lang="en-US" sz="1600" dirty="0"/>
              <a:t> </a:t>
            </a:r>
            <a:r>
              <a:rPr lang="en-US" sz="1600" u="sng" dirty="0"/>
              <a:t>is not </a:t>
            </a:r>
            <a:r>
              <a:rPr lang="en-US" sz="1600" dirty="0"/>
              <a:t>specified or -1, then there is no limit on the number of splits (all possible splits are made).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If </a:t>
            </a:r>
            <a:r>
              <a:rPr lang="en-US" sz="1600" b="1" i="1" dirty="0" err="1"/>
              <a:t>sep</a:t>
            </a:r>
            <a:r>
              <a:rPr lang="en-US" sz="1600" dirty="0"/>
              <a:t> is given, consecutive delimiters are not grouped together and are deemed to delimit empty strings (for example, </a:t>
            </a:r>
            <a:r>
              <a:rPr lang="en-US" sz="1600" b="1" dirty="0"/>
              <a:t>'1,,2'.split(',') returns ['1', '', '2'])</a:t>
            </a:r>
            <a:r>
              <a:rPr lang="en-US" sz="1600" dirty="0"/>
              <a:t>. The </a:t>
            </a:r>
            <a:r>
              <a:rPr lang="en-US" sz="1600" dirty="0" err="1"/>
              <a:t>sep</a:t>
            </a:r>
            <a:r>
              <a:rPr lang="en-US" sz="1600" dirty="0"/>
              <a:t> argument may consist of multiple characters (for example, </a:t>
            </a:r>
            <a:r>
              <a:rPr lang="en-US" sz="1600" b="1" dirty="0"/>
              <a:t>'1&lt;&gt;2&lt;&gt;3'.split('&lt;&gt;') returns ['1', '2', '3'])</a:t>
            </a:r>
            <a:r>
              <a:rPr lang="en-US" sz="1600" dirty="0"/>
              <a:t>. Splitting an empty string with a specified separator returns [' ‘].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'1,2,3'.split(',’)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['1', '2', '3’]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&gt;&gt;&gt; '1,2,3'.split(',',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maxsplit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['1', '2,3’]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&gt;&gt;&gt; '1,2,,3,'.split(',’)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['1', '2', '', '3', '']</a:t>
            </a:r>
          </a:p>
        </p:txBody>
      </p:sp>
    </p:spTree>
    <p:extLst>
      <p:ext uri="{BB962C8B-B14F-4D97-AF65-F5344CB8AC3E}">
        <p14:creationId xmlns:p14="http://schemas.microsoft.com/office/powerpoint/2010/main" val="194795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3D5D1C-D7E6-475B-8C8A-2CD7FEFC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– split( 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6DB1C6-F6B5-4C4F-A81B-BDE0895EB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20" y="843558"/>
            <a:ext cx="8595362" cy="3816424"/>
          </a:xfrm>
        </p:spPr>
        <p:txBody>
          <a:bodyPr>
            <a:normAutofit/>
          </a:bodyPr>
          <a:lstStyle/>
          <a:p>
            <a:r>
              <a:rPr lang="en-US" sz="2000" i="1" dirty="0" err="1"/>
              <a:t>str.split</a:t>
            </a:r>
            <a:r>
              <a:rPr lang="en-US" sz="2000" i="1" dirty="0"/>
              <a:t>(</a:t>
            </a:r>
            <a:r>
              <a:rPr lang="en-US" sz="2000" i="1" dirty="0" err="1"/>
              <a:t>sep</a:t>
            </a:r>
            <a:r>
              <a:rPr lang="en-US" sz="2000" i="1" dirty="0"/>
              <a:t>=None, </a:t>
            </a:r>
            <a:r>
              <a:rPr lang="en-US" sz="2000" i="1" dirty="0" err="1"/>
              <a:t>maxsplit</a:t>
            </a:r>
            <a:r>
              <a:rPr lang="en-US" sz="2000" i="1" dirty="0"/>
              <a:t>=-1)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If </a:t>
            </a:r>
            <a:r>
              <a:rPr lang="en-US" sz="1600" b="1" i="1" dirty="0" err="1"/>
              <a:t>sep</a:t>
            </a:r>
            <a:r>
              <a:rPr lang="en-US" sz="1600" dirty="0"/>
              <a:t> is not specified or is </a:t>
            </a:r>
            <a:r>
              <a:rPr lang="en-US" sz="1600" b="1" i="1" dirty="0"/>
              <a:t>None</a:t>
            </a:r>
            <a:r>
              <a:rPr lang="en-US" sz="1600" dirty="0"/>
              <a:t>, a different splitting algorithm is applied: 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runs of consecutive whitespace are regarded as a single separator, and the result will contain no empty strings at the start or end if the string has leading or trailing whitespace. Consequently, splitting an empty string or a string consisting of just whitespace with a None separator returns [ ].</a:t>
            </a:r>
          </a:p>
          <a:p>
            <a:pPr marL="341313" lvl="1" indent="0">
              <a:lnSpc>
                <a:spcPct val="80000"/>
              </a:lnSpc>
              <a:buNone/>
            </a:pPr>
            <a:endParaRPr lang="en-US" sz="1400" dirty="0"/>
          </a:p>
          <a:p>
            <a:pPr marL="341313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'1 2 3'.split()</a:t>
            </a:r>
          </a:p>
          <a:p>
            <a:pPr marL="341313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['1', '2', '3']</a:t>
            </a:r>
          </a:p>
          <a:p>
            <a:pPr marL="341313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'1 2 3'.split(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maxsplit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 marL="341313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['1', '2 3']</a:t>
            </a:r>
          </a:p>
          <a:p>
            <a:pPr marL="341313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   1   2   3   '.split()</a:t>
            </a:r>
          </a:p>
          <a:p>
            <a:pPr marL="341313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['1', '2', '3']</a:t>
            </a:r>
          </a:p>
        </p:txBody>
      </p:sp>
    </p:spTree>
    <p:extLst>
      <p:ext uri="{BB962C8B-B14F-4D97-AF65-F5344CB8AC3E}">
        <p14:creationId xmlns:p14="http://schemas.microsoft.com/office/powerpoint/2010/main" val="517767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3D5D1C-D7E6-475B-8C8A-2CD7FEFC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– count( 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6DB1C6-F6B5-4C4F-A81B-BDE0895EB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20" y="843558"/>
            <a:ext cx="8595362" cy="3816424"/>
          </a:xfrm>
        </p:spPr>
        <p:txBody>
          <a:bodyPr>
            <a:normAutofit/>
          </a:bodyPr>
          <a:lstStyle/>
          <a:p>
            <a:r>
              <a:rPr lang="en-US" sz="2000" i="1" dirty="0" err="1"/>
              <a:t>str.count</a:t>
            </a:r>
            <a:r>
              <a:rPr lang="en-US" sz="2000" i="1" dirty="0"/>
              <a:t>(sub[, start[, end]])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Return the number of non-overlapping occurrences of substring sub in the range [start, end]. Optional arguments start and end are interpreted as in slice notation.</a:t>
            </a:r>
          </a:p>
          <a:p>
            <a:pPr>
              <a:lnSpc>
                <a:spcPct val="80000"/>
              </a:lnSpc>
            </a:pPr>
            <a:endParaRPr lang="en-US" sz="1400" dirty="0"/>
          </a:p>
          <a:p>
            <a:pPr marL="341313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 = 'This is a string that contains many sub strings of words.'</a:t>
            </a:r>
          </a:p>
          <a:p>
            <a:pPr marL="341313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s.count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('string')</a:t>
            </a:r>
          </a:p>
          <a:p>
            <a:pPr marL="341313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341313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s.count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('string', 8, 20)</a:t>
            </a:r>
          </a:p>
          <a:p>
            <a:pPr marL="341313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341313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196224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3D5D1C-D7E6-475B-8C8A-2CD7FEFC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– </a:t>
            </a:r>
            <a:r>
              <a:rPr lang="en-US" dirty="0" err="1"/>
              <a:t>endswith</a:t>
            </a:r>
            <a:r>
              <a:rPr lang="en-US" dirty="0"/>
              <a:t>( 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6DB1C6-F6B5-4C4F-A81B-BDE0895EB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20" y="843558"/>
            <a:ext cx="8595362" cy="3816424"/>
          </a:xfrm>
        </p:spPr>
        <p:txBody>
          <a:bodyPr>
            <a:normAutofit/>
          </a:bodyPr>
          <a:lstStyle/>
          <a:p>
            <a:r>
              <a:rPr lang="en-US" sz="2000" i="1" dirty="0" err="1"/>
              <a:t>str.endswith</a:t>
            </a:r>
            <a:r>
              <a:rPr lang="en-US" sz="2000" i="1" dirty="0"/>
              <a:t>(suffix[, start[, end]])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Return True if the string ends with the specified suffix, otherwise return False. suffix can also be a tuple of suffixes to look for. With optional start, test beginning at that position. With optional end, stop comparing at that position.</a:t>
            </a:r>
          </a:p>
          <a:p>
            <a:pPr>
              <a:lnSpc>
                <a:spcPct val="80000"/>
              </a:lnSpc>
            </a:pPr>
            <a:endParaRPr lang="en-US" sz="1400" dirty="0"/>
          </a:p>
          <a:p>
            <a:pPr marL="341313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 = ‘Hello, welcome to my world.'</a:t>
            </a:r>
          </a:p>
          <a:p>
            <a:pPr marL="341313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s.endswith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(‘my world.’)</a:t>
            </a:r>
          </a:p>
          <a:p>
            <a:pPr marL="341313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341313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s.endswith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(‘my world’, 5, 11)</a:t>
            </a:r>
          </a:p>
          <a:p>
            <a:pPr marL="341313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341313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1498557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3D5D1C-D7E6-475B-8C8A-2CD7FEFC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– </a:t>
            </a:r>
            <a:r>
              <a:rPr lang="en-US" dirty="0" err="1"/>
              <a:t>startswith</a:t>
            </a:r>
            <a:r>
              <a:rPr lang="en-US" dirty="0"/>
              <a:t>( 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6DB1C6-F6B5-4C4F-A81B-BDE0895EB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20" y="843558"/>
            <a:ext cx="8595362" cy="3816424"/>
          </a:xfrm>
        </p:spPr>
        <p:txBody>
          <a:bodyPr>
            <a:normAutofit/>
          </a:bodyPr>
          <a:lstStyle/>
          <a:p>
            <a:r>
              <a:rPr lang="en-US" sz="2000" i="1" dirty="0" err="1"/>
              <a:t>str.startswith</a:t>
            </a:r>
            <a:r>
              <a:rPr lang="en-US" sz="2000" i="1" dirty="0"/>
              <a:t>(prefix[, start[, end]])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Return True if string starts with the </a:t>
            </a:r>
            <a:r>
              <a:rPr lang="en-US" sz="1600" b="1" i="1" dirty="0"/>
              <a:t>prefix</a:t>
            </a:r>
            <a:r>
              <a:rPr lang="en-US" sz="1600" dirty="0"/>
              <a:t>, otherwise return False. prefix can also be a tuple of prefixes to look for. With optional </a:t>
            </a:r>
            <a:r>
              <a:rPr lang="en-US" sz="1600" b="1" i="1" dirty="0"/>
              <a:t>start</a:t>
            </a:r>
            <a:r>
              <a:rPr lang="en-US" sz="1600" dirty="0"/>
              <a:t>, test string beginning at that position. With optional </a:t>
            </a:r>
            <a:r>
              <a:rPr lang="en-US" sz="1600" b="1" i="1" dirty="0"/>
              <a:t>end</a:t>
            </a:r>
            <a:r>
              <a:rPr lang="en-US" sz="1600" dirty="0"/>
              <a:t>, stop comparing string at that position.</a:t>
            </a:r>
          </a:p>
          <a:p>
            <a:pPr>
              <a:lnSpc>
                <a:spcPct val="80000"/>
              </a:lnSpc>
            </a:pPr>
            <a:endParaRPr lang="en-US" sz="1400" dirty="0"/>
          </a:p>
          <a:p>
            <a:pPr marL="341313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 = ‘Hello, welcome to my world.'</a:t>
            </a:r>
          </a:p>
          <a:p>
            <a:pPr marL="341313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s.startswith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(‘Hello’)</a:t>
            </a:r>
          </a:p>
          <a:p>
            <a:pPr marL="341313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341313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s.startswith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(‘world’, 0, 16)</a:t>
            </a:r>
          </a:p>
          <a:p>
            <a:pPr marL="341313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341313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1364861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3D5D1C-D7E6-475B-8C8A-2CD7FEFC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– find( 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6DB1C6-F6B5-4C4F-A81B-BDE0895EB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20" y="843558"/>
            <a:ext cx="8595362" cy="3816424"/>
          </a:xfrm>
        </p:spPr>
        <p:txBody>
          <a:bodyPr>
            <a:normAutofit/>
          </a:bodyPr>
          <a:lstStyle/>
          <a:p>
            <a:r>
              <a:rPr lang="en-US" sz="2000" i="1" dirty="0" err="1"/>
              <a:t>str.find</a:t>
            </a:r>
            <a:r>
              <a:rPr lang="en-US" sz="2000" i="1" dirty="0"/>
              <a:t>(sub[, start[, end]])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Return the </a:t>
            </a:r>
            <a:r>
              <a:rPr lang="en-US" sz="1600" u="sng" dirty="0"/>
              <a:t>lowest index </a:t>
            </a:r>
            <a:r>
              <a:rPr lang="en-US" sz="1600" dirty="0"/>
              <a:t>in the string where substring </a:t>
            </a:r>
            <a:r>
              <a:rPr lang="en-US" sz="1600" b="1" i="1" dirty="0"/>
              <a:t>sub</a:t>
            </a:r>
            <a:r>
              <a:rPr lang="en-US" sz="1600" dirty="0"/>
              <a:t> is found within the slice s[</a:t>
            </a:r>
            <a:r>
              <a:rPr lang="en-US" sz="1600" dirty="0" err="1"/>
              <a:t>start:end</a:t>
            </a:r>
            <a:r>
              <a:rPr lang="en-US" sz="1600" dirty="0"/>
              <a:t>]. Optional arguments </a:t>
            </a:r>
            <a:r>
              <a:rPr lang="en-US" sz="1600" b="1" i="1" dirty="0"/>
              <a:t>start</a:t>
            </a:r>
            <a:r>
              <a:rPr lang="en-US" sz="1600" dirty="0"/>
              <a:t> and </a:t>
            </a:r>
            <a:r>
              <a:rPr lang="en-US" sz="1600" b="1" i="1" dirty="0"/>
              <a:t>end</a:t>
            </a:r>
            <a:r>
              <a:rPr lang="en-US" sz="1600" dirty="0"/>
              <a:t> are interpreted as in slice notation. Return -1 if sub is not found.</a:t>
            </a:r>
          </a:p>
          <a:p>
            <a:pPr>
              <a:lnSpc>
                <a:spcPct val="80000"/>
              </a:lnSpc>
            </a:pPr>
            <a:endParaRPr lang="en-US" sz="1400" dirty="0"/>
          </a:p>
          <a:p>
            <a:pPr marL="341313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 = ‘Hello, welcome to my world.'</a:t>
            </a:r>
          </a:p>
          <a:p>
            <a:pPr marL="341313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txt.find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("we", 5, 10)</a:t>
            </a:r>
          </a:p>
          <a:p>
            <a:pPr marL="341313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print(x)</a:t>
            </a:r>
          </a:p>
          <a:p>
            <a:pPr marL="341313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341313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marL="257175" lvl="1" indent="-257175">
              <a:lnSpc>
                <a:spcPct val="8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b="1" dirty="0"/>
              <a:t>Note:</a:t>
            </a:r>
            <a:r>
              <a:rPr lang="en-US" dirty="0"/>
              <a:t> The find( ) method should be used only if you need to know the position of substring. To check if a substring exists or not, use the in operator</a:t>
            </a:r>
          </a:p>
          <a:p>
            <a:pPr marL="341313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1313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in 'Python'</a:t>
            </a:r>
          </a:p>
          <a:p>
            <a:pPr marL="341313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804210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3D5D1C-D7E6-475B-8C8A-2CD7FEFC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– find( 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6DB1C6-F6B5-4C4F-A81B-BDE0895EB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20" y="843558"/>
            <a:ext cx="8595362" cy="3816424"/>
          </a:xfrm>
        </p:spPr>
        <p:txBody>
          <a:bodyPr>
            <a:normAutofit/>
          </a:bodyPr>
          <a:lstStyle/>
          <a:p>
            <a:r>
              <a:rPr lang="en-US" sz="2000" i="1" dirty="0" err="1"/>
              <a:t>str.rfind</a:t>
            </a:r>
            <a:r>
              <a:rPr lang="en-US" sz="2000" i="1" dirty="0"/>
              <a:t>(sub[, start[, end]])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Return the </a:t>
            </a:r>
            <a:r>
              <a:rPr lang="en-US" sz="1600" u="sng" dirty="0"/>
              <a:t>highest index </a:t>
            </a:r>
            <a:r>
              <a:rPr lang="en-US" sz="1600" dirty="0"/>
              <a:t>in the string where substring </a:t>
            </a:r>
            <a:r>
              <a:rPr lang="en-US" sz="1600" b="1" i="1" dirty="0"/>
              <a:t>sub</a:t>
            </a:r>
            <a:r>
              <a:rPr lang="en-US" sz="1600" dirty="0"/>
              <a:t> is found, such that sub is contained within s[</a:t>
            </a:r>
            <a:r>
              <a:rPr lang="en-US" sz="1600" dirty="0" err="1"/>
              <a:t>start:end</a:t>
            </a:r>
            <a:r>
              <a:rPr lang="en-US" sz="1600" dirty="0"/>
              <a:t>]. Optional arguments </a:t>
            </a:r>
            <a:r>
              <a:rPr lang="en-US" sz="1600" b="1" i="1" dirty="0"/>
              <a:t>start</a:t>
            </a:r>
            <a:r>
              <a:rPr lang="en-US" sz="1600" dirty="0"/>
              <a:t> and </a:t>
            </a:r>
            <a:r>
              <a:rPr lang="en-US" sz="1600" b="1" i="1" dirty="0"/>
              <a:t>end</a:t>
            </a:r>
            <a:r>
              <a:rPr lang="en-US" sz="1600" dirty="0"/>
              <a:t> are interpreted as in slice notation. Return -1 on failure.</a:t>
            </a:r>
          </a:p>
          <a:p>
            <a:pPr>
              <a:lnSpc>
                <a:spcPct val="80000"/>
              </a:lnSpc>
            </a:pPr>
            <a:endParaRPr lang="en-US" sz="1400" dirty="0"/>
          </a:p>
          <a:p>
            <a:pPr marL="341313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 = ‘Hello, welcome to my world.'</a:t>
            </a:r>
          </a:p>
          <a:p>
            <a:pPr marL="341313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txt.find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("we", 5, 10)</a:t>
            </a:r>
          </a:p>
          <a:p>
            <a:pPr marL="341313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print(x)</a:t>
            </a:r>
          </a:p>
          <a:p>
            <a:pPr marL="341313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341313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marL="257175" lvl="1" indent="-257175">
              <a:lnSpc>
                <a:spcPct val="8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b="1" dirty="0"/>
              <a:t>Note:</a:t>
            </a:r>
            <a:r>
              <a:rPr lang="en-US" dirty="0"/>
              <a:t> The find( ) method should be used only if you need to know the position of substring. To check if a substring exists or not, use the in operator</a:t>
            </a:r>
          </a:p>
          <a:p>
            <a:pPr marL="341313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1313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in 'Python'</a:t>
            </a:r>
          </a:p>
          <a:p>
            <a:pPr marL="341313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81050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9277A0-ED48-4E0F-B0BD-5F037B240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Strings and String Methods.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C242BF3-B8AB-490E-BF0A-EDEEFE67FD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04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3D5D1C-D7E6-475B-8C8A-2CD7FEFC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Characters in String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6DB1C6-F6B5-4C4F-A81B-BDE0895EB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20" y="843558"/>
            <a:ext cx="8595362" cy="3816424"/>
          </a:xfrm>
        </p:spPr>
        <p:txBody>
          <a:bodyPr>
            <a:normAutofit/>
          </a:bodyPr>
          <a:lstStyle/>
          <a:p>
            <a:r>
              <a:rPr lang="en-US" sz="2000" i="1" dirty="0" err="1"/>
              <a:t>str.isalnum</a:t>
            </a:r>
            <a:r>
              <a:rPr lang="en-US" sz="2000" i="1" dirty="0"/>
              <a:t>( )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Return true if all characters in the string are alphanumeric and there is at least one character, false otherwise</a:t>
            </a:r>
          </a:p>
          <a:p>
            <a:r>
              <a:rPr lang="en-US" sz="2000" i="1" dirty="0" err="1"/>
              <a:t>str.isalpha</a:t>
            </a:r>
            <a:r>
              <a:rPr lang="en-US" sz="2000" i="1" dirty="0"/>
              <a:t>( )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Return true if all characters in the string are alphabetic and there is at least one character, false otherwise.</a:t>
            </a:r>
          </a:p>
          <a:p>
            <a:r>
              <a:rPr lang="en-US" sz="2000" i="1" dirty="0" err="1"/>
              <a:t>str.isdigit</a:t>
            </a:r>
            <a:r>
              <a:rPr lang="en-US" sz="2000" i="1" dirty="0"/>
              <a:t>( )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Return true if all characters in the string are digits and there is at least one character, false otherwise.</a:t>
            </a:r>
          </a:p>
        </p:txBody>
      </p:sp>
    </p:spTree>
    <p:extLst>
      <p:ext uri="{BB962C8B-B14F-4D97-AF65-F5344CB8AC3E}">
        <p14:creationId xmlns:p14="http://schemas.microsoft.com/office/powerpoint/2010/main" val="651764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3D5D1C-D7E6-475B-8C8A-2CD7FEFC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Characters in String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6DB1C6-F6B5-4C4F-A81B-BDE0895EB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20" y="843558"/>
            <a:ext cx="8595362" cy="3816424"/>
          </a:xfrm>
        </p:spPr>
        <p:txBody>
          <a:bodyPr>
            <a:normAutofit/>
          </a:bodyPr>
          <a:lstStyle/>
          <a:p>
            <a:r>
              <a:rPr lang="en-US" sz="2000" i="1" dirty="0" err="1"/>
              <a:t>str.islower</a:t>
            </a:r>
            <a:r>
              <a:rPr lang="en-US" sz="2000" i="1" dirty="0"/>
              <a:t>( )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Return true if all cased characters 4 in the string are lowercase and there is at least one cased character, false otherwise.</a:t>
            </a:r>
          </a:p>
          <a:p>
            <a:r>
              <a:rPr lang="en-US" sz="2000" i="1" dirty="0" err="1"/>
              <a:t>str.isupper</a:t>
            </a:r>
            <a:r>
              <a:rPr lang="en-US" sz="2000" i="1" dirty="0"/>
              <a:t>( )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Return true if all cased characters 4 in the string are uppercase and there is at least one cased character, false otherwise.</a:t>
            </a:r>
          </a:p>
        </p:txBody>
      </p:sp>
    </p:spTree>
    <p:extLst>
      <p:ext uri="{BB962C8B-B14F-4D97-AF65-F5344CB8AC3E}">
        <p14:creationId xmlns:p14="http://schemas.microsoft.com/office/powerpoint/2010/main" val="2908360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3D5D1C-D7E6-475B-8C8A-2CD7FEFC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&amp; Formatting String Methods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2D08C5E-86D9-423A-8393-FBFFAC1E2DE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31591825"/>
              </p:ext>
            </p:extLst>
          </p:nvPr>
        </p:nvGraphicFramePr>
        <p:xfrm>
          <a:off x="297753" y="1131590"/>
          <a:ext cx="8594726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63">
                  <a:extLst>
                    <a:ext uri="{9D8B030D-6E8A-4147-A177-3AD203B41FA5}">
                      <a16:colId xmlns:a16="http://schemas.microsoft.com/office/drawing/2014/main" val="1749461534"/>
                    </a:ext>
                  </a:extLst>
                </a:gridCol>
                <a:gridCol w="4297363">
                  <a:extLst>
                    <a:ext uri="{9D8B030D-6E8A-4147-A177-3AD203B41FA5}">
                      <a16:colId xmlns:a16="http://schemas.microsoft.com/office/drawing/2014/main" val="2468329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Converting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Formatting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318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capitalize(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lstrip</a:t>
                      </a:r>
                      <a:r>
                        <a:rPr lang="en-US" sz="2000" dirty="0"/>
                        <a:t>(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62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lower(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rstrip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(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02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upper(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strip(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565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title(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center(width)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157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swapcase</a:t>
                      </a:r>
                      <a:r>
                        <a:rPr lang="en-US" sz="2000" dirty="0"/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ljust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(width)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738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replace(</a:t>
                      </a:r>
                      <a:r>
                        <a:rPr lang="en-US" sz="2000" dirty="0" err="1"/>
                        <a:t>old,new</a:t>
                      </a:r>
                      <a:r>
                        <a:rPr lang="en-US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rjust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(width)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86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format(item1, item2, …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669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806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43608" y="1923678"/>
            <a:ext cx="6949440" cy="963566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18098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9277A0-ED48-4E0F-B0BD-5F037B240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Strings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16C9F78-0307-4292-AF67-DA55E7E44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14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3D5D1C-D7E6-475B-8C8A-2CD7FEFC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6DB1C6-F6B5-4C4F-A81B-BDE0895EB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20" y="915566"/>
            <a:ext cx="8618160" cy="374441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/>
              <a:t>A string (type - str) is a sequence of characters.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/>
              <a:t>String literals can be created using matching single quotes (') or double quotes (").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200" dirty="0"/>
              <a:t>e.g. "Good morning", 'A', '34', "56.87"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/>
              <a:t>• Python does not have a data type for characters.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200" dirty="0"/>
              <a:t>A </a:t>
            </a:r>
            <a:r>
              <a:rPr lang="en-US" sz="1200" u="sng" dirty="0"/>
              <a:t>single-character string </a:t>
            </a:r>
            <a:r>
              <a:rPr lang="en-US" sz="1200" dirty="0"/>
              <a:t>represents a character. Some </a:t>
            </a:r>
            <a:r>
              <a:rPr lang="en-US" sz="1400" dirty="0"/>
              <a:t>other languages denote a single character with a single char, hence the book follows the same convention.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/>
              <a:t>• Python characters use Unicode, a 16-bit encoding scheme in which each symbol is numbered. That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      number is the code number of the symbol.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200" dirty="0"/>
              <a:t>Unicode is an encoding scheme for representing international characters.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200" dirty="0"/>
              <a:t>ASCII is a small subset of Unicode.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/>
              <a:t>• Python strings are immutable, i.e. methods and operations do not change the string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200" dirty="0"/>
              <a:t>(instead, they create new ones as a result)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/>
              <a:t>• Some special characters: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200" dirty="0"/>
              <a:t>\n – newline \t – tab \\ - denotes \ \'– denotes ' \" – denotes "</a:t>
            </a:r>
          </a:p>
        </p:txBody>
      </p:sp>
    </p:spTree>
    <p:extLst>
      <p:ext uri="{BB962C8B-B14F-4D97-AF65-F5344CB8AC3E}">
        <p14:creationId xmlns:p14="http://schemas.microsoft.com/office/powerpoint/2010/main" val="340120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9277A0-ED48-4E0F-B0BD-5F037B240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String Functions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16C9F78-0307-4292-AF67-DA55E7E44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01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0CDAE-6D26-4AD5-8F9E-80F9A09E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18" y="271883"/>
            <a:ext cx="8618161" cy="700888"/>
          </a:xfrm>
        </p:spPr>
        <p:txBody>
          <a:bodyPr/>
          <a:lstStyle/>
          <a:p>
            <a:r>
              <a:rPr lang="en-US" dirty="0"/>
              <a:t>Python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99BE9-7CE9-4CB4-A9D3-5380BDA6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20" y="915566"/>
            <a:ext cx="8618160" cy="3816424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Strings can be concatenated (glued together) with the </a:t>
            </a:r>
            <a:r>
              <a:rPr lang="en-US" sz="1600" u="sng" dirty="0"/>
              <a:t>+ operator</a:t>
            </a:r>
            <a:r>
              <a:rPr lang="en-US" sz="1600" dirty="0"/>
              <a:t>, and </a:t>
            </a:r>
            <a:r>
              <a:rPr lang="en-US" sz="1600" u="sng" dirty="0"/>
              <a:t>repeated with *</a:t>
            </a:r>
            <a:r>
              <a:rPr lang="en-US" sz="16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# 3 times 'un', followed by 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ium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&gt;&gt;&gt; 3 * 'un' + 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ium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unununium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r>
              <a:rPr lang="en-US" sz="1600" dirty="0"/>
              <a:t>Strings can be indexed (subscripted), with the first character having index 0.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word = 'Python’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&gt;&gt;&gt; word[0]  # character in position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'P’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&gt;&gt;&gt; word[5]  # character in position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'n’</a:t>
            </a:r>
          </a:p>
          <a:p>
            <a:r>
              <a:rPr lang="en-US" sz="1600" dirty="0"/>
              <a:t>Indices may also be negative numbers, to start counting from the right: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word[-1]  # last character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'n’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&gt;&gt;&gt; word[-2]  # second-last character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'o’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&gt;&gt;&gt; word[-6]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'P'</a:t>
            </a:r>
          </a:p>
        </p:txBody>
      </p:sp>
    </p:spTree>
    <p:extLst>
      <p:ext uri="{BB962C8B-B14F-4D97-AF65-F5344CB8AC3E}">
        <p14:creationId xmlns:p14="http://schemas.microsoft.com/office/powerpoint/2010/main" val="3332011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0CDAE-6D26-4AD5-8F9E-80F9A09E0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99BE9-7CE9-4CB4-A9D3-5380BDA6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20" y="915566"/>
            <a:ext cx="8618160" cy="381642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600" dirty="0"/>
              <a:t>In addition to indexing, </a:t>
            </a:r>
            <a:r>
              <a:rPr lang="en-US" sz="1600" u="sng" dirty="0"/>
              <a:t>slicing</a:t>
            </a:r>
            <a:r>
              <a:rPr lang="en-US" sz="1600" dirty="0"/>
              <a:t> is also supported. While indexing is used to obtain individual characters, slicing allows you to obtain substring: 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+---+---+---+---+---+---+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P | y | t | h | o | n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+---+---+---+---+---+---+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0   1   2   3   4   5   6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-6  -5  -4  -3  -2  -1</a:t>
            </a:r>
          </a:p>
          <a:p>
            <a:pPr marL="0" indent="0">
              <a:spcBef>
                <a:spcPts val="0"/>
              </a:spcBef>
              <a:buNone/>
            </a:pP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&gt;&gt;&gt; word[0:2]  # characters from position 0 (included) to 2 (excluded)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‘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&gt;&gt;&gt; word[2:5]  # characters from position 2 (included) to 5 (excluded)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600" dirty="0"/>
              <a:t>Note how the start is always </a:t>
            </a:r>
            <a:r>
              <a:rPr lang="en-US" sz="1600" u="sng" dirty="0"/>
              <a:t>included</a:t>
            </a:r>
            <a:r>
              <a:rPr lang="en-US" sz="1600" dirty="0"/>
              <a:t>, and the end always </a:t>
            </a:r>
            <a:r>
              <a:rPr lang="en-US" sz="1600" u="sng" dirty="0"/>
              <a:t>excluded</a:t>
            </a:r>
            <a:r>
              <a:rPr lang="en-US" sz="1600" dirty="0"/>
              <a:t>. This makes sure that s[:</a:t>
            </a:r>
            <a:r>
              <a:rPr lang="en-US" sz="1600" dirty="0" err="1"/>
              <a:t>i</a:t>
            </a:r>
            <a:r>
              <a:rPr lang="en-US" sz="1600" dirty="0"/>
              <a:t>] + s[</a:t>
            </a:r>
            <a:r>
              <a:rPr lang="en-US" sz="1600" dirty="0" err="1"/>
              <a:t>i</a:t>
            </a:r>
            <a:r>
              <a:rPr lang="en-US" sz="1600" dirty="0"/>
              <a:t>:] is always equal to s:</a:t>
            </a:r>
          </a:p>
        </p:txBody>
      </p:sp>
    </p:spTree>
    <p:extLst>
      <p:ext uri="{BB962C8B-B14F-4D97-AF65-F5344CB8AC3E}">
        <p14:creationId xmlns:p14="http://schemas.microsoft.com/office/powerpoint/2010/main" val="263272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0CDAE-6D26-4AD5-8F9E-80F9A09E0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99BE9-7CE9-4CB4-A9D3-5380BDA6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20" y="915566"/>
            <a:ext cx="8618160" cy="381642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600" dirty="0"/>
              <a:t>Slice indices have useful defaults; an omitted first index defaults to zero, an omitted second index defaults to the size of the string being sliced.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word[:2]   # character from the beginning to position 2 (excluded)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&gt;&gt;&gt; word[4:]   # characters from position 4 (included) to the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'on’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&gt;&gt;&gt; word[-2:]  # characters from the second-last (included) to the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'on’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For non-negative indices, the length of a slice is the difference of the indices, if both are within bounds. For example, the length of word[1:3] is 2.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The built-in function </a:t>
            </a:r>
            <a:r>
              <a:rPr lang="en-US" sz="1600" dirty="0" err="1"/>
              <a:t>len</a:t>
            </a:r>
            <a:r>
              <a:rPr lang="en-US" sz="1600" dirty="0"/>
              <a:t>( ) returns the length of a string: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 = 'supercalifragilisticexpialidocious’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&gt;&gt;&gt; len(s)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34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683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9277A0-ED48-4E0F-B0BD-5F037B240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Conversion Functions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16C9F78-0307-4292-AF67-DA55E7E44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697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Другая 2">
      <a:dk1>
        <a:sysClr val="windowText" lastClr="000000"/>
      </a:dk1>
      <a:lt1>
        <a:sysClr val="window" lastClr="FFFFFF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7463</TotalTime>
  <Words>1884</Words>
  <Application>Microsoft Office PowerPoint</Application>
  <PresentationFormat>On-screen Show (16:9)</PresentationFormat>
  <Paragraphs>196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museo sans for dell</vt:lpstr>
      <vt:lpstr>Wingdings</vt:lpstr>
      <vt:lpstr>Courier New</vt:lpstr>
      <vt:lpstr>Times New Roman</vt:lpstr>
      <vt:lpstr>Office Theme</vt:lpstr>
      <vt:lpstr>CS 602 – Summer 2021</vt:lpstr>
      <vt:lpstr>Strings and String Methods.</vt:lpstr>
      <vt:lpstr>Python Strings</vt:lpstr>
      <vt:lpstr>Python Strings</vt:lpstr>
      <vt:lpstr>Basic String Functions</vt:lpstr>
      <vt:lpstr>Python Strings</vt:lpstr>
      <vt:lpstr>Python Strings</vt:lpstr>
      <vt:lpstr>Python Strings</vt:lpstr>
      <vt:lpstr>String Conversion Functions</vt:lpstr>
      <vt:lpstr>String Conversion Functions</vt:lpstr>
      <vt:lpstr>String Methods</vt:lpstr>
      <vt:lpstr>String Methods</vt:lpstr>
      <vt:lpstr>String Methods – split( )</vt:lpstr>
      <vt:lpstr>String Methods – split( )</vt:lpstr>
      <vt:lpstr>String Methods – count( )</vt:lpstr>
      <vt:lpstr>String Methods – endswith( )</vt:lpstr>
      <vt:lpstr>String Methods – startswith( )</vt:lpstr>
      <vt:lpstr>String Methods – find( )</vt:lpstr>
      <vt:lpstr>String Methods – find( )</vt:lpstr>
      <vt:lpstr>Test Characters in String Methods</vt:lpstr>
      <vt:lpstr>Test Characters in String Methods</vt:lpstr>
      <vt:lpstr>Converting &amp; Formatting String Methods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 EMC Education Services</dc:creator>
  <cp:keywords>No Restrictions</cp:keywords>
  <cp:lastModifiedBy>Rude, David</cp:lastModifiedBy>
  <cp:revision>589</cp:revision>
  <dcterms:created xsi:type="dcterms:W3CDTF">2013-04-16T16:10:54Z</dcterms:created>
  <dcterms:modified xsi:type="dcterms:W3CDTF">2021-05-24T12:44:24Z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9855f5fa-ac97-4413-9ea7-c23ae021540c</vt:lpwstr>
  </property>
  <property fmtid="{D5CDD505-2E9C-101B-9397-08002B2CF9AE}" pid="3" name="DellClassification">
    <vt:lpwstr>No Restrictions</vt:lpwstr>
  </property>
  <property fmtid="{D5CDD505-2E9C-101B-9397-08002B2CF9AE}" pid="4" name="DellSubLabels">
    <vt:lpwstr/>
  </property>
  <property fmtid="{D5CDD505-2E9C-101B-9397-08002B2CF9AE}" pid="5" name="Generated">
    <vt:filetime>2018-05-11T20:06:35Z</vt:filetime>
  </property>
  <property fmtid="{D5CDD505-2E9C-101B-9397-08002B2CF9AE}" pid="6" name="PowerPoint Output Version">
    <vt:lpwstr>7.4 Build 20180416.1053</vt:lpwstr>
  </property>
  <property fmtid="{D5CDD505-2E9C-101B-9397-08002B2CF9AE}" pid="7" name="ArticulateGUID">
    <vt:lpwstr>6AF3D507-E624-4F0B-AFE8-7D4DB9EE4628</vt:lpwstr>
  </property>
  <property fmtid="{D5CDD505-2E9C-101B-9397-08002B2CF9AE}" pid="8" name="ArticulatePath">
    <vt:lpwstr>MR-7CN-ECSIMPLEMENT – ECS 3.2 Implementation Course and Lab - Slide Deck</vt:lpwstr>
  </property>
</Properties>
</file>