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300" r:id="rId2"/>
    <p:sldId id="546" r:id="rId3"/>
    <p:sldId id="561" r:id="rId4"/>
    <p:sldId id="547" r:id="rId5"/>
    <p:sldId id="577" r:id="rId6"/>
    <p:sldId id="551" r:id="rId7"/>
    <p:sldId id="555" r:id="rId8"/>
    <p:sldId id="556" r:id="rId9"/>
    <p:sldId id="578" r:id="rId10"/>
    <p:sldId id="558" r:id="rId11"/>
    <p:sldId id="549" r:id="rId12"/>
    <p:sldId id="579" r:id="rId13"/>
    <p:sldId id="51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useo sans for dell" panose="020B0604020202020204" charset="0"/>
      <p:regular r:id="rId20"/>
      <p:bold r:id="rId21"/>
    </p:embeddedFont>
  </p:embeddedFontLst>
  <p:custDataLst>
    <p:tags r:id="rId22"/>
  </p:custDataLst>
  <p:defaultTextStyle>
    <a:defPPr>
      <a:defRPr lang="ru-RU"/>
    </a:defPPr>
    <a:lvl1pPr marL="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93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87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7080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7744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4680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41616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8552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5488" algn="l" defTabSz="713872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808080"/>
    <a:srgbClr val="444444"/>
    <a:srgbClr val="007DB8"/>
    <a:srgbClr val="858585"/>
    <a:srgbClr val="FDFDFD"/>
    <a:srgbClr val="000000"/>
    <a:srgbClr val="008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2" autoAdjust="0"/>
    <p:restoredTop sz="94660" autoAdjust="0"/>
  </p:normalViewPr>
  <p:slideViewPr>
    <p:cSldViewPr>
      <p:cViewPr varScale="1">
        <p:scale>
          <a:sx n="152" d="100"/>
          <a:sy n="152" d="100"/>
        </p:scale>
        <p:origin x="45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E08DD-4368-4C2C-9F14-E79464DA7E91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0771-D77B-4D26-ACE2-EE4350FB8D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59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420914"/>
            <a:ext cx="2267744" cy="54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57200" y="1200151"/>
            <a:ext cx="4038600" cy="3371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648200" y="1200150"/>
            <a:ext cx="4038600" cy="338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museo sans for dell" panose="02000000000000000000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6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/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/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/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5745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1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6DB-E95E-48B8-825F-0903861E0D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1059582"/>
            <a:ext cx="8147050" cy="1583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D8BAC-AAC0-4C39-B9F2-25D3BF221D4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2729999"/>
            <a:ext cx="8147050" cy="2073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13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059583"/>
            <a:ext cx="8229600" cy="3528392"/>
          </a:xfrm>
          <a:prstGeom prst="rect">
            <a:avLst/>
          </a:prstGeom>
          <a:ln w="12700">
            <a:noFill/>
          </a:ln>
          <a:effectLst/>
        </p:spPr>
        <p:txBody>
          <a:bodyPr/>
          <a:lstStyle>
            <a:lvl1pPr marL="0" indent="0">
              <a:buNone/>
              <a:defRPr sz="1800">
                <a:latin typeface="museo sans for dell" panose="020000000000000000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959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23850" y="1131888"/>
            <a:ext cx="84963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244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23528" y="1131590"/>
            <a:ext cx="3960440" cy="33843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4716463" y="1131888"/>
            <a:ext cx="3959993" cy="338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74320" y="270933"/>
            <a:ext cx="8546152" cy="420962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5C3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5177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11860"/>
            <a:ext cx="2188840" cy="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0" y="384048"/>
            <a:ext cx="6949440" cy="2212848"/>
          </a:xfrm>
          <a:prstGeom prst="rect">
            <a:avLst/>
          </a:prstGeom>
        </p:spPr>
        <p:txBody>
          <a:bodyPr wrap="square" lIns="0" rIns="0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0" y="2999232"/>
            <a:ext cx="6949440" cy="41148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 Head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75642"/>
            <a:ext cx="2339752" cy="5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8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71883"/>
            <a:ext cx="8618161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86181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58585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909638" indent="-2206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46188" indent="-222250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Courier New" panose="02070309020205020404" pitchFamily="49" charset="0"/>
              <a:buChar char="o"/>
              <a:defRPr sz="1200" baseline="0">
                <a:solidFill>
                  <a:schemeClr val="tx1"/>
                </a:solidFill>
                <a:latin typeface="+mn-lt"/>
              </a:defRPr>
            </a:lvl4pPr>
            <a:lvl5pPr marL="1608138" indent="-236538">
              <a:spcBef>
                <a:spcPts val="300"/>
              </a:spcBef>
              <a:spcAft>
                <a:spcPts val="0"/>
              </a:spcAft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98040" y="267494"/>
            <a:ext cx="8522432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277294" y="1280160"/>
            <a:ext cx="854317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>
              <a:buClr>
                <a:srgbClr val="0085C3"/>
              </a:buClr>
              <a:buFont typeface="Arial" panose="020B0604020202020204" pitchFamily="34" charset="0"/>
              <a:buChar char="•"/>
              <a:defRPr sz="1800">
                <a:latin typeface="+mn-lt"/>
              </a:defRPr>
            </a:lvl1pPr>
            <a:lvl2pPr marL="5143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2pPr>
            <a:lvl3pPr marL="8572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12001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200">
                <a:latin typeface="+mn-lt"/>
              </a:defRPr>
            </a:lvl4pPr>
            <a:lvl5pPr marL="1543050" indent="-171450">
              <a:buClr>
                <a:srgbClr val="0085C3"/>
              </a:buClr>
              <a:buFont typeface="Arial" panose="020B0604020202020204" pitchFamily="34" charset="0"/>
              <a:buChar char="•"/>
              <a:defRPr sz="1000">
                <a:latin typeface="+mn-lt"/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1574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Blue">
    <p:bg>
      <p:bgPr>
        <a:solidFill>
          <a:srgbClr val="007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41078"/>
            <a:ext cx="2483768" cy="5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Gray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58360"/>
            <a:ext cx="2411760" cy="5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463040"/>
            <a:ext cx="8412480" cy="1993392"/>
          </a:xfrm>
          <a:prstGeom prst="rect">
            <a:avLst/>
          </a:prstGeom>
        </p:spPr>
        <p:txBody>
          <a:bodyPr lIns="0" rIns="0" anchor="ctr" anchorCtr="0"/>
          <a:lstStyle>
            <a:lvl1pPr>
              <a:lnSpc>
                <a:spcPct val="90000"/>
              </a:lnSpc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2" y="4443958"/>
            <a:ext cx="2471769" cy="5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3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solidFill>
                  <a:schemeClr val="tx1"/>
                </a:solidFill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solidFill>
                  <a:schemeClr val="tx1"/>
                </a:solidFill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3"/>
            <a:ext cx="7955280" cy="700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 baseline="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7544" y="11944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858585"/>
              </a:buClr>
              <a:defRPr sz="1800">
                <a:latin typeface="+mn-lt"/>
              </a:defRPr>
            </a:lvl1pPr>
            <a:lvl2pPr marL="628650" indent="-285750">
              <a:buClr>
                <a:srgbClr val="858585"/>
              </a:buClr>
              <a:buFont typeface="Arial" panose="020B0604020202020204" pitchFamily="34" charset="0"/>
              <a:buChar char="‒"/>
              <a:defRPr sz="1600">
                <a:latin typeface="+mn-lt"/>
              </a:defRPr>
            </a:lvl2pPr>
            <a:lvl3pPr marL="857250" indent="-171450">
              <a:buClr>
                <a:srgbClr val="858585"/>
              </a:buClr>
              <a:buFont typeface="Arial" panose="020B0604020202020204" pitchFamily="34" charset="0"/>
              <a:buChar char="›"/>
              <a:defRPr sz="1400">
                <a:latin typeface="+mn-lt"/>
              </a:defRPr>
            </a:lvl3pPr>
            <a:lvl4pPr marL="1200150" indent="-171450">
              <a:buClr>
                <a:srgbClr val="858585"/>
              </a:buClr>
              <a:buFont typeface="Courier New" panose="02070309020205020404" pitchFamily="49" charset="0"/>
              <a:buChar char="o"/>
              <a:defRPr sz="1200">
                <a:latin typeface="+mn-lt"/>
              </a:defRPr>
            </a:lvl4pPr>
            <a:lvl5pPr marL="1543050" indent="-171450">
              <a:buClr>
                <a:srgbClr val="858585"/>
              </a:buClr>
              <a:buFont typeface="Arial" panose="020B0604020202020204" pitchFamily="34" charset="0"/>
              <a:buChar char="‒"/>
              <a:defRPr sz="1000"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68476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" descr="                              Dell - Internal Use - Confidential&#10;"/>
          <p:cNvSpPr txBox="1"/>
          <p:nvPr userDrawn="1"/>
        </p:nvSpPr>
        <p:spPr>
          <a:xfrm>
            <a:off x="971600" y="4765323"/>
            <a:ext cx="2250937" cy="26667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133" b="1" dirty="0">
                <a:solidFill>
                  <a:srgbClr val="7F7F7F"/>
                </a:solidFill>
                <a:latin typeface="museo sans for dell" panose="02000000000000000000" pitchFamily="2" charset="0"/>
              </a:rPr>
              <a:t>     </a:t>
            </a:r>
            <a:r>
              <a:rPr lang="en-US" sz="1133" b="1" baseline="0" dirty="0">
                <a:solidFill>
                  <a:srgbClr val="7F7F7F"/>
                </a:solidFill>
                <a:latin typeface="museo sans for dell" panose="02000000000000000000" pitchFamily="2" charset="0"/>
              </a:rPr>
              <a:t> </a:t>
            </a:r>
            <a:r>
              <a:rPr lang="en-US" sz="900" dirty="0">
                <a:solidFill>
                  <a:srgbClr val="B2B2B2"/>
                </a:solidFill>
              </a:rPr>
              <a:t>© Copyright 2018 Bentley</a:t>
            </a:r>
            <a:r>
              <a:rPr lang="en-US" sz="900" baseline="0" dirty="0">
                <a:solidFill>
                  <a:srgbClr val="B2B2B2"/>
                </a:solidFill>
              </a:rPr>
              <a:t> University</a:t>
            </a:r>
            <a:endParaRPr lang="en-US" sz="900" b="1" dirty="0">
              <a:solidFill>
                <a:srgbClr val="B2B2B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11560" y="4866969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800">
                <a:solidFill>
                  <a:srgbClr val="B2B2B2"/>
                </a:solidFill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800" dirty="0">
              <a:solidFill>
                <a:srgbClr val="B2B2B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85135"/>
            <a:ext cx="2195736" cy="2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6" r:id="rId3"/>
    <p:sldLayoutId id="2147483650" r:id="rId4"/>
    <p:sldLayoutId id="2147483668" r:id="rId5"/>
    <p:sldLayoutId id="2147483673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3300" b="1" kern="1200">
          <a:solidFill>
            <a:srgbClr val="0085C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>
            <a:spLocks noGrp="1"/>
          </p:cNvSpPr>
          <p:nvPr>
            <p:ph type="ctrTitle"/>
          </p:nvPr>
        </p:nvSpPr>
        <p:spPr>
          <a:xfrm>
            <a:off x="365760" y="384048"/>
            <a:ext cx="7950656" cy="923330"/>
          </a:xfrm>
          <a:prstGeom prst="rect">
            <a:avLst/>
          </a:prstGeom>
        </p:spPr>
        <p:txBody>
          <a:bodyPr wrap="square" lIns="0" rIns="0" anchor="t" anchorCtr="0">
            <a:sp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CS 602 - Summer 2021</a:t>
            </a:r>
            <a:endParaRPr dirty="0"/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/>
          </p:nvPr>
        </p:nvSpPr>
        <p:spPr>
          <a:xfrm>
            <a:off x="365759" y="1347614"/>
            <a:ext cx="6949440" cy="44781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70" b="1" i="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Data-Driven Development with Python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365759" y="2355726"/>
            <a:ext cx="6949440" cy="84561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itchFamily="2" charset="2"/>
              <a:buNone/>
              <a:defRPr sz="2670" b="1" i="0" kern="1200" baseline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Week 2: 5/24/2019</a:t>
            </a: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400" i="1" dirty="0"/>
              <a:t>Loops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286686"/>
            <a:ext cx="8618161" cy="700888"/>
          </a:xfrm>
        </p:spPr>
        <p:txBody>
          <a:bodyPr/>
          <a:lstStyle/>
          <a:p>
            <a:r>
              <a:rPr lang="en-US" dirty="0"/>
              <a:t>Nested Loops (while and for loops)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203598"/>
            <a:ext cx="8595362" cy="266429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Python programming language allows to use one loop inside another loop.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The syntax for a nested </a:t>
            </a:r>
            <a:r>
              <a:rPr lang="en-US" sz="1600" b="1" dirty="0"/>
              <a:t>while loop </a:t>
            </a:r>
            <a:r>
              <a:rPr lang="en-US" sz="1600" dirty="0"/>
              <a:t>statement in Python programming language is as follows: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while expression: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		    while expression: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				statement(s)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		    statement(s)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1600" dirty="0"/>
              <a:t>You can put any type of loop inside of any other type of loop. For example a for loop can be inside a while loop or vice versa.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3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852E-D733-4EA0-8704-A1346712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123478"/>
            <a:ext cx="8618161" cy="700888"/>
          </a:xfrm>
        </p:spPr>
        <p:txBody>
          <a:bodyPr/>
          <a:lstStyle/>
          <a:p>
            <a:r>
              <a:rPr lang="en-US" dirty="0"/>
              <a:t>Nested Loops (while and for loops)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8D2B-BF1F-4602-8724-1304A176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699542"/>
            <a:ext cx="8618160" cy="39604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900" dirty="0"/>
              <a:t>Nested </a:t>
            </a:r>
            <a:r>
              <a:rPr lang="en-US" sz="1900" b="1" dirty="0"/>
              <a:t>for loop </a:t>
            </a:r>
            <a:r>
              <a:rPr lang="en-US" sz="1900" dirty="0"/>
              <a:t>example: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          Multiplication Table")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Display the number title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print("  |", end = ‘’)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for j in range(1, 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	    print("  ", j, end = ‘’)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print() # Jump to the new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print("-----------------------------------------")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# Display table body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range(1, 10):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	    print(i, "|", end = '')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	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range(1, 10):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	# Display the product and align properly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		print(format(i * j, '4d'), end = '')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			print()# Jump to the new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1900" dirty="0">
                <a:solidFill>
                  <a:srgbClr val="FF0000"/>
                </a:solidFill>
              </a:rPr>
              <a:t>Note:</a:t>
            </a:r>
            <a:r>
              <a:rPr lang="en-US" sz="1900" dirty="0"/>
              <a:t> Python’s print() function comes with a parameter called </a:t>
            </a:r>
            <a:r>
              <a:rPr lang="en-US" sz="1900" b="1" u="sng" dirty="0"/>
              <a:t>end</a:t>
            </a:r>
            <a:r>
              <a:rPr lang="en-US" sz="1900" dirty="0"/>
              <a:t>. By default, the value of this parameter is ‘\n’, i.e. the new line character. You can end a print statement with any character/string using this parameter.</a:t>
            </a:r>
          </a:p>
        </p:txBody>
      </p:sp>
    </p:spTree>
    <p:extLst>
      <p:ext uri="{BB962C8B-B14F-4D97-AF65-F5344CB8AC3E}">
        <p14:creationId xmlns:p14="http://schemas.microsoft.com/office/powerpoint/2010/main" val="33551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608" y="1923678"/>
            <a:ext cx="6949440" cy="96356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809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C242BF3-B8AB-490E-BF0A-EDEEFE67F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0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4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D5D1C-D7E6-475B-8C8A-2CD7FEFC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6DB1C6-F6B5-4C4F-A81B-BDE0895E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74441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b="1" dirty="0"/>
              <a:t>while </a:t>
            </a:r>
            <a:r>
              <a:rPr lang="en-US" sz="1600" b="1" i="1" dirty="0"/>
              <a:t>loop-continuation-condition</a:t>
            </a:r>
            <a:r>
              <a:rPr lang="en-US" sz="1600" b="1" dirty="0"/>
              <a:t>:</a:t>
            </a:r>
          </a:p>
          <a:p>
            <a:pPr marL="34131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	# Loop Body Statement(s)</a:t>
            </a:r>
            <a:endParaRPr lang="en-US" sz="12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One pass through the loop, i.e. one execution of the loop is called: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an iteration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Repeatedly tests the loop-condition expression and, if it is </a:t>
            </a:r>
            <a:r>
              <a:rPr lang="en-US" sz="1600" b="1" dirty="0"/>
              <a:t>TRUE</a:t>
            </a:r>
            <a:r>
              <a:rPr lang="en-US" sz="1600" dirty="0"/>
              <a:t>, executes the loop body. If the expression is </a:t>
            </a:r>
            <a:r>
              <a:rPr lang="en-US" sz="1600" b="1" dirty="0"/>
              <a:t>FALSE</a:t>
            </a:r>
            <a:r>
              <a:rPr lang="en-US" sz="1600" dirty="0"/>
              <a:t>, and the else clause exists, the else statement(s) will be executed. If the else clause does not exist, the loop terminates.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 5: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 count, " is  less than 5"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count = count + 1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989013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print(str(count) + " is not less than 5")</a:t>
            </a:r>
          </a:p>
        </p:txBody>
      </p:sp>
    </p:spTree>
    <p:extLst>
      <p:ext uri="{BB962C8B-B14F-4D97-AF65-F5344CB8AC3E}">
        <p14:creationId xmlns:p14="http://schemas.microsoft.com/office/powerpoint/2010/main" val="340120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E0A-8B78-4A94-AEAE-6B4BA73A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1FED-CF2B-4418-8082-C89DAF9A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618160" cy="388843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The break statement can stop the loop even if the while condition is true (unconditional break out of the loop):</a:t>
            </a:r>
          </a:p>
          <a:p>
            <a:pPr marL="1350963" lvl="4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 1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i &lt; 6: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print(i)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i == 3: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 += 1</a:t>
            </a:r>
          </a:p>
          <a:p>
            <a:pPr marL="257175" lvl="4" indent="-257175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/>
              <a:t>The continue statement can stop the current iteration, and continue with the next iteration: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i &lt; 6: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 += 1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i == 3: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 marL="1306512" lvl="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print(i)</a:t>
            </a:r>
          </a:p>
        </p:txBody>
      </p:sp>
    </p:spTree>
    <p:extLst>
      <p:ext uri="{BB962C8B-B14F-4D97-AF65-F5344CB8AC3E}">
        <p14:creationId xmlns:p14="http://schemas.microsoft.com/office/powerpoint/2010/main" val="389775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277A0-ED48-4E0F-B0BD-5F037B24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6C9F78-0307-4292-AF67-DA55E7E4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8" y="271883"/>
            <a:ext cx="8618161" cy="700888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843558"/>
            <a:ext cx="8618160" cy="216024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A for loop is used for iterating over a sequence. A sequence can be:</a:t>
            </a:r>
          </a:p>
          <a:p>
            <a:pPr lvl="1"/>
            <a:r>
              <a:rPr lang="en-US" sz="1400" b="1" dirty="0"/>
              <a:t>a list</a:t>
            </a:r>
            <a:r>
              <a:rPr lang="en-US" sz="1400" dirty="0"/>
              <a:t> </a:t>
            </a:r>
          </a:p>
          <a:p>
            <a:pPr lvl="1"/>
            <a:r>
              <a:rPr lang="en-US" sz="1400" b="1" dirty="0"/>
              <a:t>a tuple</a:t>
            </a:r>
          </a:p>
          <a:p>
            <a:pPr lvl="1"/>
            <a:r>
              <a:rPr lang="en-US" sz="1400" b="1" dirty="0"/>
              <a:t>a dictionary</a:t>
            </a:r>
          </a:p>
          <a:p>
            <a:pPr lvl="1"/>
            <a:r>
              <a:rPr lang="en-US" sz="1400" b="1" dirty="0"/>
              <a:t>a set</a:t>
            </a:r>
          </a:p>
          <a:p>
            <a:pPr lvl="1"/>
            <a:r>
              <a:rPr lang="en-US" sz="1400" b="1" dirty="0"/>
              <a:t>a string</a:t>
            </a:r>
            <a:endParaRPr lang="en-US" sz="1400" dirty="0"/>
          </a:p>
          <a:p>
            <a:r>
              <a:rPr lang="en-US" sz="1600" dirty="0"/>
              <a:t>The for loop can execute a set of statements, once for each item in a list, tuple, set etc.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break</a:t>
            </a:r>
            <a:r>
              <a:rPr lang="en-US" sz="1600" dirty="0"/>
              <a:t> and </a:t>
            </a:r>
            <a:r>
              <a:rPr lang="en-US" sz="1600" b="1" dirty="0"/>
              <a:t>continue</a:t>
            </a:r>
            <a:r>
              <a:rPr lang="en-US" sz="1600" dirty="0"/>
              <a:t> statements work exactly the same way that was discussed with the while loop.</a:t>
            </a:r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B926CA-FB73-4F4D-893A-32EEB9DC0BA5}"/>
              </a:ext>
            </a:extLst>
          </p:cNvPr>
          <p:cNvGrpSpPr/>
          <p:nvPr/>
        </p:nvGrpSpPr>
        <p:grpSpPr>
          <a:xfrm>
            <a:off x="1835696" y="3075806"/>
            <a:ext cx="5232523" cy="1591678"/>
            <a:chOff x="1955738" y="2656959"/>
            <a:chExt cx="5232523" cy="1591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E1DB43-2F77-46A0-AB9A-327CDB2EAFF9}"/>
                </a:ext>
              </a:extLst>
            </p:cNvPr>
            <p:cNvSpPr txBox="1"/>
            <p:nvPr/>
          </p:nvSpPr>
          <p:spPr>
            <a:xfrm>
              <a:off x="1955738" y="2656959"/>
              <a:ext cx="5232523" cy="740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fruits = ["apple", "banana", "cherry"]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a list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x in fruits: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print(x)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FFA9C-25F7-4C0B-9D8C-14E662C60C01}"/>
                </a:ext>
              </a:extLst>
            </p:cNvPr>
            <p:cNvSpPr txBox="1"/>
            <p:nvPr/>
          </p:nvSpPr>
          <p:spPr>
            <a:xfrm>
              <a:off x="1955738" y="3723878"/>
              <a:ext cx="2117887" cy="524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 x in "banana":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  print(x)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01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range(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8164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To loop through a set of code a specified number of times, we can use the range( ) function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The range( ) function returns a sequence of numbers, starting from 0 by default, and increments by 1 (by default), and ends at a specified number.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x in range(6):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values 0 to 5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 print(x)</a:t>
            </a:r>
          </a:p>
          <a:p>
            <a:pPr marL="1350963" lvl="4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4" indent="-257175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/>
              <a:t>The range() function defaults to 0 as a starting value, however it is possible to specify the starting value by adding a parameter: range(2, 6), which means values from 2 to 6 (but not including 6).</a:t>
            </a:r>
          </a:p>
          <a:p>
            <a:pPr marL="0" lvl="4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1675" lvl="6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for x in range(2, 6):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values 2 to 5</a:t>
            </a:r>
          </a:p>
          <a:p>
            <a:pPr marL="1971675" lvl="6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1971675" lvl="6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CDAE-6D26-4AD5-8F9E-80F9A09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– range(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99BE9-7CE9-4CB4-A9D3-5380BDA6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915566"/>
            <a:ext cx="8618160" cy="38164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The range( ) function defaults to increment the sequence by 1, however it is possible to specify the increment value by adding a third parameter: </a:t>
            </a:r>
            <a:r>
              <a:rPr lang="en-US" sz="1600" b="1" dirty="0"/>
              <a:t>range(2, 30, 3):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x in range(2, 30, 3):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values 2 to 29, increment by 3</a:t>
            </a:r>
          </a:p>
          <a:p>
            <a:pPr marL="1350963" lvl="4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   print(x)</a:t>
            </a:r>
          </a:p>
          <a:p>
            <a:pPr marL="1350963" lvl="4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7175" lvl="4" indent="-257175">
              <a:lnSpc>
                <a:spcPct val="8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1600" dirty="0"/>
              <a:t>The else keyword in a for loop specifies a block of code to be executed when the loop is finished:</a:t>
            </a:r>
          </a:p>
          <a:p>
            <a:pPr marL="1306512" lvl="8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1306512" lvl="8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x in range(6):</a:t>
            </a:r>
          </a:p>
          <a:p>
            <a:pPr marL="1306512" lvl="8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print(x)</a:t>
            </a:r>
          </a:p>
          <a:p>
            <a:pPr marL="1306512" lvl="8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marL="1306512" lvl="8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print("Finally finished!")</a:t>
            </a:r>
          </a:p>
        </p:txBody>
      </p:sp>
    </p:spTree>
    <p:extLst>
      <p:ext uri="{BB962C8B-B14F-4D97-AF65-F5344CB8AC3E}">
        <p14:creationId xmlns:p14="http://schemas.microsoft.com/office/powerpoint/2010/main" val="3063406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Другая 2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7886</TotalTime>
  <Words>928</Words>
  <Application>Microsoft Office PowerPoint</Application>
  <PresentationFormat>On-screen Show (16:9)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museo sans for dell</vt:lpstr>
      <vt:lpstr>Wingdings</vt:lpstr>
      <vt:lpstr>Courier New</vt:lpstr>
      <vt:lpstr>Times New Roman</vt:lpstr>
      <vt:lpstr>Office Theme</vt:lpstr>
      <vt:lpstr>CS 602 - Summer 2021</vt:lpstr>
      <vt:lpstr>Loops</vt:lpstr>
      <vt:lpstr>While Loop</vt:lpstr>
      <vt:lpstr>While Loop</vt:lpstr>
      <vt:lpstr>Break &amp; Continue Statements</vt:lpstr>
      <vt:lpstr>For Loop</vt:lpstr>
      <vt:lpstr>For Loop</vt:lpstr>
      <vt:lpstr>For Loop – range( ) function</vt:lpstr>
      <vt:lpstr>For Loop – range( ) function</vt:lpstr>
      <vt:lpstr>Nested Loops</vt:lpstr>
      <vt:lpstr>Nested Loops (while and for loops)</vt:lpstr>
      <vt:lpstr>Nested Loops (while and for loops)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EMC Education Services</dc:creator>
  <cp:keywords>No Restrictions</cp:keywords>
  <cp:lastModifiedBy>Rude, David</cp:lastModifiedBy>
  <cp:revision>644</cp:revision>
  <dcterms:created xsi:type="dcterms:W3CDTF">2013-04-16T16:10:54Z</dcterms:created>
  <dcterms:modified xsi:type="dcterms:W3CDTF">2021-05-24T12:44:40Z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9855f5fa-ac97-4413-9ea7-c23ae021540c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Generated">
    <vt:filetime>2018-05-11T20:06:35Z</vt:filetime>
  </property>
  <property fmtid="{D5CDD505-2E9C-101B-9397-08002B2CF9AE}" pid="6" name="PowerPoint Output Version">
    <vt:lpwstr>7.4 Build 20180416.1053</vt:lpwstr>
  </property>
  <property fmtid="{D5CDD505-2E9C-101B-9397-08002B2CF9AE}" pid="7" name="ArticulateGUID">
    <vt:lpwstr>6AF3D507-E624-4F0B-AFE8-7D4DB9EE4628</vt:lpwstr>
  </property>
  <property fmtid="{D5CDD505-2E9C-101B-9397-08002B2CF9AE}" pid="8" name="ArticulatePath">
    <vt:lpwstr>MR-7CN-ECSIMPLEMENT – ECS 3.2 Implementation Course and Lab - Slide Deck</vt:lpwstr>
  </property>
</Properties>
</file>