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0" r:id="rId2"/>
    <p:sldId id="593" r:id="rId3"/>
    <p:sldId id="635" r:id="rId4"/>
    <p:sldId id="636" r:id="rId5"/>
    <p:sldId id="634" r:id="rId6"/>
    <p:sldId id="594" r:id="rId7"/>
    <p:sldId id="598" r:id="rId8"/>
    <p:sldId id="595" r:id="rId9"/>
    <p:sldId id="611" r:id="rId10"/>
    <p:sldId id="610" r:id="rId11"/>
    <p:sldId id="599" r:id="rId12"/>
    <p:sldId id="600" r:id="rId13"/>
    <p:sldId id="601" r:id="rId14"/>
    <p:sldId id="606" r:id="rId15"/>
    <p:sldId id="607" r:id="rId16"/>
    <p:sldId id="608" r:id="rId17"/>
    <p:sldId id="605" r:id="rId18"/>
    <p:sldId id="612" r:id="rId19"/>
    <p:sldId id="609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2" r:id="rId29"/>
    <p:sldId id="621" r:id="rId30"/>
    <p:sldId id="623" r:id="rId31"/>
    <p:sldId id="624" r:id="rId32"/>
    <p:sldId id="625" r:id="rId33"/>
    <p:sldId id="627" r:id="rId34"/>
    <p:sldId id="628" r:id="rId35"/>
    <p:sldId id="629" r:id="rId36"/>
    <p:sldId id="630" r:id="rId37"/>
    <p:sldId id="631" r:id="rId38"/>
    <p:sldId id="632" r:id="rId39"/>
    <p:sldId id="626" r:id="rId40"/>
    <p:sldId id="633" r:id="rId41"/>
    <p:sldId id="510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useo sans for dell" panose="02010600030101010101" charset="0"/>
      <p:regular r:id="rId49"/>
      <p:bold r:id="rId50"/>
    </p:embeddedFont>
  </p:embeddedFontLst>
  <p:custDataLst>
    <p:tags r:id="rId51"/>
  </p:custDataLst>
  <p:defaultTextStyle>
    <a:defPPr>
      <a:defRPr lang="ru-RU"/>
    </a:defPPr>
    <a:lvl1pPr marL="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93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87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7080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7744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468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4161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855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548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B2B2B2"/>
    <a:srgbClr val="808080"/>
    <a:srgbClr val="444444"/>
    <a:srgbClr val="858585"/>
    <a:srgbClr val="FDFDFD"/>
    <a:srgbClr val="000000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A7BE4-04CA-4947-97C6-626DBE2715A5}" v="14" dt="2021-06-01T00:27:19.326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60" autoAdjust="0"/>
  </p:normalViewPr>
  <p:slideViewPr>
    <p:cSldViewPr>
      <p:cViewPr varScale="1">
        <p:scale>
          <a:sx n="131" d="100"/>
          <a:sy n="131" d="100"/>
        </p:scale>
        <p:origin x="138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7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, Qiaofei" userId="00ad22c9-3f7d-4f5d-aef2-8198cd8710e6" providerId="ADAL" clId="{1D3A7BE4-04CA-4947-97C6-626DBE2715A5}"/>
    <pc:docChg chg="custSel modSld">
      <pc:chgData name="Yan, Qiaofei" userId="00ad22c9-3f7d-4f5d-aef2-8198cd8710e6" providerId="ADAL" clId="{1D3A7BE4-04CA-4947-97C6-626DBE2715A5}" dt="2021-06-01T00:27:19.393" v="8" actId="27636"/>
      <pc:docMkLst>
        <pc:docMk/>
      </pc:docMkLst>
      <pc:sldChg chg="modSp mod">
        <pc:chgData name="Yan, Qiaofei" userId="00ad22c9-3f7d-4f5d-aef2-8198cd8710e6" providerId="ADAL" clId="{1D3A7BE4-04CA-4947-97C6-626DBE2715A5}" dt="2021-05-31T23:13:28.099" v="4" actId="27636"/>
        <pc:sldMkLst>
          <pc:docMk/>
          <pc:sldMk cId="1782824733" sldId="599"/>
        </pc:sldMkLst>
        <pc:spChg chg="mod">
          <ac:chgData name="Yan, Qiaofei" userId="00ad22c9-3f7d-4f5d-aef2-8198cd8710e6" providerId="ADAL" clId="{1D3A7BE4-04CA-4947-97C6-626DBE2715A5}" dt="2021-05-31T23:13:28.099" v="4" actId="27636"/>
          <ac:spMkLst>
            <pc:docMk/>
            <pc:sldMk cId="1782824733" sldId="599"/>
            <ac:spMk id="4" creationId="{D62F3522-D187-4043-963B-6C7AD94744F7}"/>
          </ac:spMkLst>
        </pc:spChg>
      </pc:sldChg>
      <pc:sldChg chg="modSp mod">
        <pc:chgData name="Yan, Qiaofei" userId="00ad22c9-3f7d-4f5d-aef2-8198cd8710e6" providerId="ADAL" clId="{1D3A7BE4-04CA-4947-97C6-626DBE2715A5}" dt="2021-05-31T23:14:46.604" v="5" actId="27636"/>
        <pc:sldMkLst>
          <pc:docMk/>
          <pc:sldMk cId="3093948319" sldId="609"/>
        </pc:sldMkLst>
        <pc:spChg chg="mod">
          <ac:chgData name="Yan, Qiaofei" userId="00ad22c9-3f7d-4f5d-aef2-8198cd8710e6" providerId="ADAL" clId="{1D3A7BE4-04CA-4947-97C6-626DBE2715A5}" dt="2021-05-31T23:14:46.604" v="5" actId="27636"/>
          <ac:spMkLst>
            <pc:docMk/>
            <pc:sldMk cId="3093948319" sldId="609"/>
            <ac:spMk id="3" creationId="{FAE9D863-C096-4335-B26B-9B76A7F0B911}"/>
          </ac:spMkLst>
        </pc:spChg>
      </pc:sldChg>
      <pc:sldChg chg="addSp delSp modSp mod">
        <pc:chgData name="Yan, Qiaofei" userId="00ad22c9-3f7d-4f5d-aef2-8198cd8710e6" providerId="ADAL" clId="{1D3A7BE4-04CA-4947-97C6-626DBE2715A5}" dt="2021-05-31T22:54:23.564" v="2" actId="478"/>
        <pc:sldMkLst>
          <pc:docMk/>
          <pc:sldMk cId="590374881" sldId="611"/>
        </pc:sldMkLst>
        <pc:spChg chg="mod">
          <ac:chgData name="Yan, Qiaofei" userId="00ad22c9-3f7d-4f5d-aef2-8198cd8710e6" providerId="ADAL" clId="{1D3A7BE4-04CA-4947-97C6-626DBE2715A5}" dt="2021-05-31T22:53:46.168" v="0" actId="1076"/>
          <ac:spMkLst>
            <pc:docMk/>
            <pc:sldMk cId="590374881" sldId="611"/>
            <ac:spMk id="4" creationId="{F59277A0-ED48-4E0F-B0BD-5F037B240598}"/>
          </ac:spMkLst>
        </pc:spChg>
        <pc:picChg chg="add del">
          <ac:chgData name="Yan, Qiaofei" userId="00ad22c9-3f7d-4f5d-aef2-8198cd8710e6" providerId="ADAL" clId="{1D3A7BE4-04CA-4947-97C6-626DBE2715A5}" dt="2021-05-31T22:54:23.564" v="2" actId="478"/>
          <ac:picMkLst>
            <pc:docMk/>
            <pc:sldMk cId="590374881" sldId="611"/>
            <ac:picMk id="3" creationId="{43A7C06E-0E85-4084-8F22-3DDF10E809BA}"/>
          </ac:picMkLst>
        </pc:picChg>
      </pc:sldChg>
      <pc:sldChg chg="modSp mod">
        <pc:chgData name="Yan, Qiaofei" userId="00ad22c9-3f7d-4f5d-aef2-8198cd8710e6" providerId="ADAL" clId="{1D3A7BE4-04CA-4947-97C6-626DBE2715A5}" dt="2021-05-31T23:53:43.956" v="6" actId="27636"/>
        <pc:sldMkLst>
          <pc:docMk/>
          <pc:sldMk cId="4108255804" sldId="624"/>
        </pc:sldMkLst>
        <pc:spChg chg="mod">
          <ac:chgData name="Yan, Qiaofei" userId="00ad22c9-3f7d-4f5d-aef2-8198cd8710e6" providerId="ADAL" clId="{1D3A7BE4-04CA-4947-97C6-626DBE2715A5}" dt="2021-05-31T23:53:43.956" v="6" actId="27636"/>
          <ac:spMkLst>
            <pc:docMk/>
            <pc:sldMk cId="4108255804" sldId="624"/>
            <ac:spMk id="5" creationId="{14ED91E2-3464-432E-A6F4-94F837F8A54C}"/>
          </ac:spMkLst>
        </pc:spChg>
      </pc:sldChg>
      <pc:sldChg chg="modSp mod">
        <pc:chgData name="Yan, Qiaofei" userId="00ad22c9-3f7d-4f5d-aef2-8198cd8710e6" providerId="ADAL" clId="{1D3A7BE4-04CA-4947-97C6-626DBE2715A5}" dt="2021-06-01T00:00:21.732" v="7" actId="27636"/>
        <pc:sldMkLst>
          <pc:docMk/>
          <pc:sldMk cId="2169207880" sldId="625"/>
        </pc:sldMkLst>
        <pc:spChg chg="mod">
          <ac:chgData name="Yan, Qiaofei" userId="00ad22c9-3f7d-4f5d-aef2-8198cd8710e6" providerId="ADAL" clId="{1D3A7BE4-04CA-4947-97C6-626DBE2715A5}" dt="2021-06-01T00:00:21.732" v="7" actId="27636"/>
          <ac:spMkLst>
            <pc:docMk/>
            <pc:sldMk cId="2169207880" sldId="625"/>
            <ac:spMk id="5" creationId="{14ED91E2-3464-432E-A6F4-94F837F8A54C}"/>
          </ac:spMkLst>
        </pc:spChg>
      </pc:sldChg>
      <pc:sldChg chg="modSp mod">
        <pc:chgData name="Yan, Qiaofei" userId="00ad22c9-3f7d-4f5d-aef2-8198cd8710e6" providerId="ADAL" clId="{1D3A7BE4-04CA-4947-97C6-626DBE2715A5}" dt="2021-06-01T00:27:19.393" v="8" actId="27636"/>
        <pc:sldMkLst>
          <pc:docMk/>
          <pc:sldMk cId="3393011542" sldId="626"/>
        </pc:sldMkLst>
        <pc:spChg chg="mod">
          <ac:chgData name="Yan, Qiaofei" userId="00ad22c9-3f7d-4f5d-aef2-8198cd8710e6" providerId="ADAL" clId="{1D3A7BE4-04CA-4947-97C6-626DBE2715A5}" dt="2021-06-01T00:27:19.393" v="8" actId="27636"/>
          <ac:spMkLst>
            <pc:docMk/>
            <pc:sldMk cId="3393011542" sldId="626"/>
            <ac:spMk id="5" creationId="{14ED91E2-3464-432E-A6F4-94F837F8A5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959B24-2509-433F-85C1-86D307A60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10B8A-18CD-48E3-9C2E-35F26FB7C1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297F-D20D-4B45-93E9-14E3E8490C1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FFEB-D62E-45B0-853F-2F81F203EC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EEB96-7412-4398-BA13-0DA9AA3A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D16A-5913-4EFC-B25D-7A6916E7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E08DD-4368-4C2C-9F14-E79464DA7E91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0771-D77B-4D26-ACE2-EE4350FB8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0771-D77B-4D26-ACE2-EE4350FB8D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0771-D77B-4D26-ACE2-EE4350FB8D9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0771-D77B-4D26-ACE2-EE4350FB8D9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0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59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F3CBCCE-3D71-4C10-BD4D-792E7DF56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371950"/>
            <a:ext cx="1979712" cy="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7200" y="1200151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648200" y="1200150"/>
            <a:ext cx="4038600" cy="338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74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6DB-E95E-48B8-825F-0903861E0D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059582"/>
            <a:ext cx="8147050" cy="158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D8BAC-AAC0-4C39-B9F2-25D3BF221D4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2729999"/>
            <a:ext cx="8147050" cy="2073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1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059583"/>
            <a:ext cx="8229600" cy="3528392"/>
          </a:xfrm>
          <a:prstGeom prst="rect">
            <a:avLst/>
          </a:prstGeom>
          <a:ln w="12700">
            <a:noFill/>
          </a:ln>
          <a:effectLst/>
        </p:spPr>
        <p:txBody>
          <a:bodyPr/>
          <a:lstStyle>
            <a:lvl1pPr marL="0" indent="0">
              <a:buNone/>
              <a:defRPr sz="1800">
                <a:latin typeface="museo sans for dell" panose="020000000000000000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959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3850" y="1131888"/>
            <a:ext cx="84963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24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23528" y="1131590"/>
            <a:ext cx="3960440" cy="33843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716463" y="1131888"/>
            <a:ext cx="3959993" cy="33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70933"/>
            <a:ext cx="8546152" cy="420962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5177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B3EFC3-FB61-412E-B740-2072530E3C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371950"/>
            <a:ext cx="1979712" cy="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75642"/>
            <a:ext cx="2339752" cy="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71883"/>
            <a:ext cx="8618161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6181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58585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Courier New" panose="02070309020205020404" pitchFamily="49" charset="0"/>
              <a:buChar char="o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8040" y="267494"/>
            <a:ext cx="8522432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85431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>
              <a:buClr>
                <a:srgbClr val="0085C3"/>
              </a:buClr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143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8572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12001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200">
                <a:latin typeface="+mn-lt"/>
              </a:defRPr>
            </a:lvl4pPr>
            <a:lvl5pPr marL="15430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4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1078"/>
            <a:ext cx="2483768" cy="5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ay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58360"/>
            <a:ext cx="2411760" cy="5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2" y="4443958"/>
            <a:ext cx="2471769" cy="5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7544" y="11944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684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971600" y="4765323"/>
            <a:ext cx="2250937" cy="26667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133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</a:t>
            </a:r>
            <a:r>
              <a:rPr lang="en-US" sz="1133" b="1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</a:t>
            </a:r>
            <a:r>
              <a:rPr lang="en-US" sz="900" dirty="0">
                <a:solidFill>
                  <a:srgbClr val="B2B2B2"/>
                </a:solidFill>
              </a:rPr>
              <a:t>© Copyright 2021 Bentley</a:t>
            </a:r>
            <a:r>
              <a:rPr lang="en-US" sz="900" baseline="0" dirty="0">
                <a:solidFill>
                  <a:srgbClr val="B2B2B2"/>
                </a:solidFill>
              </a:rPr>
              <a:t> University</a:t>
            </a:r>
            <a:endParaRPr lang="en-US" sz="900" b="1" dirty="0">
              <a:solidFill>
                <a:srgbClr val="B2B2B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4866969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B2B2B2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>
              <a:solidFill>
                <a:srgbClr val="B2B2B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1328E-3731-4CB1-9F4E-6FFE0A2F919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76682"/>
            <a:ext cx="2195736" cy="2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6" r:id="rId3"/>
    <p:sldLayoutId id="2147483650" r:id="rId4"/>
    <p:sldLayoutId id="2147483668" r:id="rId5"/>
    <p:sldLayoutId id="2147483673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85C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/>
          </p:nvPr>
        </p:nvSpPr>
        <p:spPr>
          <a:xfrm>
            <a:off x="365760" y="384048"/>
            <a:ext cx="6949440" cy="830997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800" dirty="0"/>
              <a:t>CS 602 - Summer 2021</a:t>
            </a:r>
            <a:endParaRPr sz="4800" dirty="0"/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/>
          </p:nvPr>
        </p:nvSpPr>
        <p:spPr>
          <a:xfrm>
            <a:off x="365759" y="1347614"/>
            <a:ext cx="6949440" cy="4478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Data-Driven Development with Python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65759" y="2355726"/>
            <a:ext cx="6949440" cy="8456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itchFamily="2" charset="2"/>
              <a:buNone/>
              <a:defRPr sz="2670" b="1" i="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Week: 5/31/2021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Functions/Methods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F874-5D78-4864-B5EE-F829873B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 (Numbers and 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50E9-F138-4225-9BD9-EB482707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1872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data objects (int, float, etc.) and String data objects are immutable</a:t>
            </a:r>
          </a:p>
          <a:p>
            <a:pPr lvl="1"/>
            <a:r>
              <a:rPr lang="en-US" dirty="0"/>
              <a:t>Once created they cannot be changed</a:t>
            </a:r>
          </a:p>
          <a:p>
            <a:r>
              <a:rPr lang="en-US" dirty="0"/>
              <a:t>Code Example:   x = 4; y = x</a:t>
            </a:r>
          </a:p>
          <a:p>
            <a:pPr lvl="1"/>
            <a:r>
              <a:rPr lang="en-US" dirty="0"/>
              <a:t>id(x) returns the address reference 505408920</a:t>
            </a:r>
          </a:p>
          <a:p>
            <a:pPr lvl="1"/>
            <a:r>
              <a:rPr lang="en-US" dirty="0"/>
              <a:t>id(y) returns the address reference 505408920</a:t>
            </a:r>
          </a:p>
          <a:p>
            <a:r>
              <a:rPr lang="en-US" dirty="0"/>
              <a:t>Execute y = y + 1</a:t>
            </a:r>
          </a:p>
          <a:p>
            <a:pPr lvl="1"/>
            <a:r>
              <a:rPr lang="en-US" dirty="0"/>
              <a:t>id(y) returns the address reference 505408936</a:t>
            </a:r>
          </a:p>
          <a:p>
            <a:pPr lvl="1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5D7FEA-F2AA-414B-ADB4-5D78C1C596AB}"/>
              </a:ext>
            </a:extLst>
          </p:cNvPr>
          <p:cNvGrpSpPr/>
          <p:nvPr/>
        </p:nvGrpSpPr>
        <p:grpSpPr>
          <a:xfrm>
            <a:off x="529970" y="2787774"/>
            <a:ext cx="7498414" cy="1900193"/>
            <a:chOff x="385954" y="2859782"/>
            <a:chExt cx="7498414" cy="19001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AE82F9-1017-4A44-A9A9-FDCD7CAE61B0}"/>
                </a:ext>
              </a:extLst>
            </p:cNvPr>
            <p:cNvSpPr txBox="1"/>
            <p:nvPr/>
          </p:nvSpPr>
          <p:spPr>
            <a:xfrm>
              <a:off x="1115616" y="2860828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 = 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5F671F-7F6B-4361-B9AE-32EB5496A75F}"/>
                </a:ext>
              </a:extLst>
            </p:cNvPr>
            <p:cNvSpPr txBox="1"/>
            <p:nvPr/>
          </p:nvSpPr>
          <p:spPr>
            <a:xfrm>
              <a:off x="3779912" y="2859782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= 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AD1765-E094-4603-BC60-1B32DA187413}"/>
                </a:ext>
              </a:extLst>
            </p:cNvPr>
            <p:cNvSpPr txBox="1"/>
            <p:nvPr/>
          </p:nvSpPr>
          <p:spPr>
            <a:xfrm>
              <a:off x="6300192" y="2859782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= y + 1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98DD42-23AD-4B7E-9B8E-EB95EA2BE69D}"/>
                </a:ext>
              </a:extLst>
            </p:cNvPr>
            <p:cNvSpPr/>
            <p:nvPr/>
          </p:nvSpPr>
          <p:spPr>
            <a:xfrm>
              <a:off x="1187624" y="3364884"/>
              <a:ext cx="1512168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int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A330B0-949C-4FDE-B2F4-275E3BA5A4C4}"/>
                </a:ext>
              </a:extLst>
            </p:cNvPr>
            <p:cNvSpPr/>
            <p:nvPr/>
          </p:nvSpPr>
          <p:spPr>
            <a:xfrm>
              <a:off x="3851920" y="3364884"/>
              <a:ext cx="1512168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int 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9E5024-BA24-4D32-9FF4-01C1BE1E2080}"/>
                </a:ext>
              </a:extLst>
            </p:cNvPr>
            <p:cNvSpPr/>
            <p:nvPr/>
          </p:nvSpPr>
          <p:spPr>
            <a:xfrm>
              <a:off x="6372200" y="3364884"/>
              <a:ext cx="1512168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int 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F61FE-C756-452A-88C9-542A3DE27BC9}"/>
                </a:ext>
              </a:extLst>
            </p:cNvPr>
            <p:cNvSpPr txBox="1"/>
            <p:nvPr/>
          </p:nvSpPr>
          <p:spPr>
            <a:xfrm>
              <a:off x="1118676" y="3076574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505408920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2A249-EC6A-44DE-B98F-E4A2364432AE}"/>
                </a:ext>
              </a:extLst>
            </p:cNvPr>
            <p:cNvSpPr txBox="1"/>
            <p:nvPr/>
          </p:nvSpPr>
          <p:spPr>
            <a:xfrm>
              <a:off x="3779912" y="3083496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505408920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044A5-67D6-48D7-9299-7E73C9589194}"/>
                </a:ext>
              </a:extLst>
            </p:cNvPr>
            <p:cNvSpPr txBox="1"/>
            <p:nvPr/>
          </p:nvSpPr>
          <p:spPr>
            <a:xfrm>
              <a:off x="6300192" y="3076574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505408920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2AF269-46DF-438D-A773-1A39C302F232}"/>
                </a:ext>
              </a:extLst>
            </p:cNvPr>
            <p:cNvSpPr txBox="1"/>
            <p:nvPr/>
          </p:nvSpPr>
          <p:spPr>
            <a:xfrm>
              <a:off x="385954" y="32928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599EBB-28FB-4878-A40E-E1E7F6BF1166}"/>
                </a:ext>
              </a:extLst>
            </p:cNvPr>
            <p:cNvSpPr txBox="1"/>
            <p:nvPr/>
          </p:nvSpPr>
          <p:spPr>
            <a:xfrm>
              <a:off x="3111306" y="335357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8D82C3-89CE-457B-844F-643FF07E863E}"/>
                </a:ext>
              </a:extLst>
            </p:cNvPr>
            <p:cNvSpPr txBox="1"/>
            <p:nvPr/>
          </p:nvSpPr>
          <p:spPr>
            <a:xfrm>
              <a:off x="3109047" y="366394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72BCF-8C21-44A5-BB2B-C93303D8E891}"/>
                </a:ext>
              </a:extLst>
            </p:cNvPr>
            <p:cNvSpPr txBox="1"/>
            <p:nvPr/>
          </p:nvSpPr>
          <p:spPr>
            <a:xfrm>
              <a:off x="5737339" y="33061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809E7F-9CC3-4443-B7C0-F2B7C7A702FF}"/>
                </a:ext>
              </a:extLst>
            </p:cNvPr>
            <p:cNvSpPr/>
            <p:nvPr/>
          </p:nvSpPr>
          <p:spPr>
            <a:xfrm>
              <a:off x="6372200" y="4183911"/>
              <a:ext cx="1512168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int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5EEADC-D26B-4E33-92EE-2462F9D36DCC}"/>
                </a:ext>
              </a:extLst>
            </p:cNvPr>
            <p:cNvSpPr txBox="1"/>
            <p:nvPr/>
          </p:nvSpPr>
          <p:spPr>
            <a:xfrm>
              <a:off x="6308429" y="3939902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505408936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44EEFD-3D1C-4A39-B27F-37C2CC7190F8}"/>
                </a:ext>
              </a:extLst>
            </p:cNvPr>
            <p:cNvSpPr txBox="1"/>
            <p:nvPr/>
          </p:nvSpPr>
          <p:spPr>
            <a:xfrm>
              <a:off x="5737339" y="414304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D146B7-2254-4C24-8F26-98C7176CD66D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47564" y="3431375"/>
              <a:ext cx="54006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30C307-BB13-4032-926B-E9114AE00EF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372916" y="3492072"/>
              <a:ext cx="47674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AE826-A541-4276-A18F-829C92548A2E}"/>
                </a:ext>
              </a:extLst>
            </p:cNvPr>
            <p:cNvCxnSpPr>
              <a:cxnSpLocks/>
              <a:stCxn id="16" idx="3"/>
              <a:endCxn id="8" idx="1"/>
            </p:cNvCxnSpPr>
            <p:nvPr/>
          </p:nvCxnSpPr>
          <p:spPr>
            <a:xfrm flipV="1">
              <a:off x="3370657" y="3652916"/>
              <a:ext cx="481263" cy="149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3E8D17-B449-4885-848C-F91084298E3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998949" y="3444614"/>
              <a:ext cx="3732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3D0A93-5BBE-4B99-982D-634D0EC445D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5998949" y="4281543"/>
              <a:ext cx="3732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57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86E0-84ED-48FF-8464-8EEC85D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F3522-D187-4043-963B-6C7AD9474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618160" cy="39604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每次调用函数（称为功能）时，系统都会创建激活记录，将其参数和变量存储在称为呼叫堆栈的内存区域（有时称为执行堆栈、运行时间堆栈或机器堆栈）。
</a:t>
            </a:r>
            <a:r>
              <a:rPr lang="en-US" altLang="zh-CN" dirty="0"/>
              <a:t>Python </a:t>
            </a:r>
            <a:r>
              <a:rPr lang="zh-CN" altLang="en-US" dirty="0"/>
              <a:t>中的所有数据都是对象。有些对象是可变的，有些是不可变的。</a:t>
            </a:r>
            <a:r>
              <a:rPr lang="en-US" altLang="zh-CN" dirty="0"/>
              <a:t>Python </a:t>
            </a:r>
            <a:r>
              <a:rPr lang="zh-CN" altLang="en-US" dirty="0"/>
              <a:t>在称为堆的单独内存空间中创建和存储对象</a:t>
            </a:r>
            <a:r>
              <a:rPr lang="en-US" dirty="0"/>
              <a:t>. </a:t>
            </a:r>
          </a:p>
          <a:p>
            <a:r>
              <a:rPr lang="zh-CN" altLang="en-US" dirty="0"/>
              <a:t>程序中的变量通过参考访问堆内存中的数据对象（换句话说，变量存储对象的位置为内存地址）。
当将数据传递到函数时，如果数据对象不可变，</a:t>
            </a:r>
            <a:r>
              <a:rPr lang="en-US" altLang="zh-CN" dirty="0"/>
              <a:t>Python </a:t>
            </a:r>
            <a:r>
              <a:rPr lang="zh-CN" altLang="en-US" dirty="0"/>
              <a:t>会按值传递数据。如果数据对象是可变的，则会参照数据对象传递。
激活记录以最后一种、先出的方式（</a:t>
            </a:r>
            <a:r>
              <a:rPr lang="en-US" altLang="zh-CN" dirty="0"/>
              <a:t>LIFO</a:t>
            </a:r>
            <a:r>
              <a:rPr lang="zh-CN" altLang="en-US" dirty="0"/>
              <a:t>）存储在呼叫堆栈中。</a:t>
            </a:r>
            <a:endParaRPr lang="en-US" dirty="0"/>
          </a:p>
          <a:p>
            <a:r>
              <a:rPr lang="zh-CN" altLang="en-US" dirty="0"/>
              <a:t>当一个函数完成执行时，该函数的激活记录将从呼叫堆栈中删除。返回数据将根据对象类型按值或参考方式传递。从堆中删除在函数中创建的数据对象和变量。
了解呼叫堆栈可帮助您理解如何调用和允许执行函数。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3435846"/>
            <a:ext cx="2160240" cy="432048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is empty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1912175" y="818498"/>
            <a:ext cx="200728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3"/>
            <a:ext cx="2160240" cy="279111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808508" cy="2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(store objects)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6E58C-090E-46D1-A145-F2E42DFC3FC2}"/>
              </a:ext>
            </a:extLst>
          </p:cNvPr>
          <p:cNvSpPr txBox="1"/>
          <p:nvPr/>
        </p:nvSpPr>
        <p:spPr>
          <a:xfrm>
            <a:off x="4831725" y="3893700"/>
            <a:ext cx="2153154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memory space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E2DE86-7F96-4846-9B6D-4F2B065CE7A8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9DA18C-D2D0-4D6E-9973-4A93BE24FE7E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5128CA-433B-44B3-A000-EA32A1B567C6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3D40478-370E-4559-9DE6-D2EA22814976}"/>
              </a:ext>
            </a:extLst>
          </p:cNvPr>
          <p:cNvSpPr/>
          <p:nvPr/>
        </p:nvSpPr>
        <p:spPr>
          <a:xfrm rot="5400000">
            <a:off x="1403648" y="3397143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2571750"/>
            <a:ext cx="2160240" cy="129614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required for main function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 :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2046827" y="81927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Call Stack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2"/>
            <a:ext cx="2160240" cy="325275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Heap (store objects)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4E8AF-BFF0-421E-A0FE-FF3BC64C9420}"/>
              </a:ext>
            </a:extLst>
          </p:cNvPr>
          <p:cNvSpPr txBox="1"/>
          <p:nvPr/>
        </p:nvSpPr>
        <p:spPr>
          <a:xfrm>
            <a:off x="2005149" y="3887389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Main function is invoked</a:t>
            </a:r>
          </a:p>
          <a:p>
            <a:pPr algn="ctr"/>
            <a:r>
              <a:rPr lang="en-US" sz="1200" dirty="0"/>
              <a:t>and is executing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988B0-8389-42D8-8C28-7BCC424A67E4}"/>
              </a:ext>
            </a:extLst>
          </p:cNvPr>
          <p:cNvSpPr/>
          <p:nvPr/>
        </p:nvSpPr>
        <p:spPr>
          <a:xfrm>
            <a:off x="4932040" y="3408914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A3A2F-00DE-4CBD-8DF1-DCEC37F4E782}"/>
              </a:ext>
            </a:extLst>
          </p:cNvPr>
          <p:cNvSpPr/>
          <p:nvPr/>
        </p:nvSpPr>
        <p:spPr>
          <a:xfrm>
            <a:off x="4932040" y="3867896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869FB4-C7C9-4785-8CEA-682CCD8500FC}"/>
              </a:ext>
            </a:extLst>
          </p:cNvPr>
          <p:cNvCxnSpPr>
            <a:cxnSpLocks/>
          </p:cNvCxnSpPr>
          <p:nvPr/>
        </p:nvCxnSpPr>
        <p:spPr>
          <a:xfrm>
            <a:off x="4427984" y="4083918"/>
            <a:ext cx="504056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56A10-A071-4A5F-AA0F-94BB3EC27B32}"/>
              </a:ext>
            </a:extLst>
          </p:cNvPr>
          <p:cNvCxnSpPr/>
          <p:nvPr/>
        </p:nvCxnSpPr>
        <p:spPr>
          <a:xfrm>
            <a:off x="3059832" y="3435846"/>
            <a:ext cx="1584176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8EF7A-96C0-441A-B9FE-58551FA7C541}"/>
              </a:ext>
            </a:extLst>
          </p:cNvPr>
          <p:cNvCxnSpPr>
            <a:cxnSpLocks/>
          </p:cNvCxnSpPr>
          <p:nvPr/>
        </p:nvCxnSpPr>
        <p:spPr>
          <a:xfrm flipV="1">
            <a:off x="4644008" y="3435846"/>
            <a:ext cx="0" cy="216024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71459-F377-4822-865C-3EE70FBB25AF}"/>
              </a:ext>
            </a:extLst>
          </p:cNvPr>
          <p:cNvCxnSpPr/>
          <p:nvPr/>
        </p:nvCxnSpPr>
        <p:spPr>
          <a:xfrm>
            <a:off x="4644008" y="3638075"/>
            <a:ext cx="288032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7CD251-B813-4DDD-97F9-92CA5A47F072}"/>
              </a:ext>
            </a:extLst>
          </p:cNvPr>
          <p:cNvSpPr txBox="1"/>
          <p:nvPr/>
        </p:nvSpPr>
        <p:spPr>
          <a:xfrm>
            <a:off x="1811501" y="344840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has execution</a:t>
            </a:r>
          </a:p>
          <a:p>
            <a:pPr algn="ctr"/>
            <a:r>
              <a:rPr lang="en-US" sz="1000" dirty="0"/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E9FA0-DB6B-4E02-93C0-7357636CB349}"/>
              </a:ext>
            </a:extLst>
          </p:cNvPr>
          <p:cNvSpPr txBox="1"/>
          <p:nvPr/>
        </p:nvSpPr>
        <p:spPr>
          <a:xfrm>
            <a:off x="4831725" y="4351436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Separate memory space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638B-093A-4F91-B079-35759CB0F3EE}"/>
              </a:ext>
            </a:extLst>
          </p:cNvPr>
          <p:cNvCxnSpPr>
            <a:cxnSpLocks/>
          </p:cNvCxnSpPr>
          <p:nvPr/>
        </p:nvCxnSpPr>
        <p:spPr>
          <a:xfrm flipV="1">
            <a:off x="4427984" y="3651870"/>
            <a:ext cx="0" cy="432048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7B8127-3B73-444A-BF41-7F0D1C57882E}"/>
              </a:ext>
            </a:extLst>
          </p:cNvPr>
          <p:cNvCxnSpPr>
            <a:cxnSpLocks/>
          </p:cNvCxnSpPr>
          <p:nvPr/>
        </p:nvCxnSpPr>
        <p:spPr>
          <a:xfrm>
            <a:off x="3059832" y="3651884"/>
            <a:ext cx="1368152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B1A16E-0ACA-41F0-B866-96A435B70A67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0D042-D30A-4162-8D2D-C5BB4651FA3A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431094-E757-4217-A324-F467F323BEFD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54C7FDC-C57D-48B5-BC16-E76F9A7B7392}"/>
              </a:ext>
            </a:extLst>
          </p:cNvPr>
          <p:cNvSpPr/>
          <p:nvPr/>
        </p:nvSpPr>
        <p:spPr>
          <a:xfrm rot="5400000">
            <a:off x="1253798" y="2292382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2571750"/>
            <a:ext cx="2160240" cy="129614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required for main function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 :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1912175" y="818498"/>
            <a:ext cx="200728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</a:t>
            </a:r>
            <a:r>
              <a:rPr lang="en-US" sz="1200" dirty="0"/>
              <a:t>Stack</a:t>
            </a:r>
            <a:r>
              <a:rPr lang="en-US" dirty="0"/>
              <a:t>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2"/>
            <a:ext cx="2160240" cy="325275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741182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Heap</a:t>
            </a:r>
            <a:r>
              <a:rPr lang="en-US" dirty="0"/>
              <a:t> (store objects)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988B0-8389-42D8-8C28-7BCC424A67E4}"/>
              </a:ext>
            </a:extLst>
          </p:cNvPr>
          <p:cNvSpPr/>
          <p:nvPr/>
        </p:nvSpPr>
        <p:spPr>
          <a:xfrm>
            <a:off x="4932040" y="3408914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A3A2F-00DE-4CBD-8DF1-DCEC37F4E782}"/>
              </a:ext>
            </a:extLst>
          </p:cNvPr>
          <p:cNvSpPr/>
          <p:nvPr/>
        </p:nvSpPr>
        <p:spPr>
          <a:xfrm>
            <a:off x="4932040" y="3867896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869FB4-C7C9-4785-8CEA-682CCD8500FC}"/>
              </a:ext>
            </a:extLst>
          </p:cNvPr>
          <p:cNvCxnSpPr>
            <a:cxnSpLocks/>
          </p:cNvCxnSpPr>
          <p:nvPr/>
        </p:nvCxnSpPr>
        <p:spPr>
          <a:xfrm>
            <a:off x="4427984" y="4083918"/>
            <a:ext cx="504056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56A10-A071-4A5F-AA0F-94BB3EC27B32}"/>
              </a:ext>
            </a:extLst>
          </p:cNvPr>
          <p:cNvCxnSpPr/>
          <p:nvPr/>
        </p:nvCxnSpPr>
        <p:spPr>
          <a:xfrm>
            <a:off x="3059832" y="3435846"/>
            <a:ext cx="1584176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8EF7A-96C0-441A-B9FE-58551FA7C541}"/>
              </a:ext>
            </a:extLst>
          </p:cNvPr>
          <p:cNvCxnSpPr>
            <a:cxnSpLocks/>
          </p:cNvCxnSpPr>
          <p:nvPr/>
        </p:nvCxnSpPr>
        <p:spPr>
          <a:xfrm flipV="1">
            <a:off x="4644008" y="3435846"/>
            <a:ext cx="0" cy="216024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71459-F377-4822-865C-3EE70FBB25AF}"/>
              </a:ext>
            </a:extLst>
          </p:cNvPr>
          <p:cNvCxnSpPr/>
          <p:nvPr/>
        </p:nvCxnSpPr>
        <p:spPr>
          <a:xfrm>
            <a:off x="4644008" y="3638075"/>
            <a:ext cx="288032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7CD251-B813-4DDD-97F9-92CA5A47F072}"/>
              </a:ext>
            </a:extLst>
          </p:cNvPr>
          <p:cNvSpPr txBox="1"/>
          <p:nvPr/>
        </p:nvSpPr>
        <p:spPr>
          <a:xfrm>
            <a:off x="1801739" y="3467324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has execution</a:t>
            </a:r>
          </a:p>
          <a:p>
            <a:pPr algn="ctr"/>
            <a:r>
              <a:rPr lang="en-US" sz="1000" dirty="0"/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E9FA0-DB6B-4E02-93C0-7357636CB349}"/>
              </a:ext>
            </a:extLst>
          </p:cNvPr>
          <p:cNvSpPr txBox="1"/>
          <p:nvPr/>
        </p:nvSpPr>
        <p:spPr>
          <a:xfrm>
            <a:off x="4831725" y="4351436"/>
            <a:ext cx="2153154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memory space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638B-093A-4F91-B079-35759CB0F3EE}"/>
              </a:ext>
            </a:extLst>
          </p:cNvPr>
          <p:cNvCxnSpPr>
            <a:cxnSpLocks/>
          </p:cNvCxnSpPr>
          <p:nvPr/>
        </p:nvCxnSpPr>
        <p:spPr>
          <a:xfrm flipV="1">
            <a:off x="4427984" y="3651870"/>
            <a:ext cx="0" cy="432048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7B8127-3B73-444A-BF41-7F0D1C57882E}"/>
              </a:ext>
            </a:extLst>
          </p:cNvPr>
          <p:cNvCxnSpPr>
            <a:cxnSpLocks/>
          </p:cNvCxnSpPr>
          <p:nvPr/>
        </p:nvCxnSpPr>
        <p:spPr>
          <a:xfrm>
            <a:off x="3059832" y="3651884"/>
            <a:ext cx="1368152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descr="Space required for main function">
            <a:extLst>
              <a:ext uri="{FF2B5EF4-FFF2-40B4-BE49-F238E27FC236}">
                <a16:creationId xmlns:a16="http://schemas.microsoft.com/office/drawing/2014/main" id="{63959AAC-CBB9-4DCD-87CA-0CE657B6B29E}"/>
              </a:ext>
            </a:extLst>
          </p:cNvPr>
          <p:cNvSpPr/>
          <p:nvPr/>
        </p:nvSpPr>
        <p:spPr>
          <a:xfrm>
            <a:off x="1835696" y="1343066"/>
            <a:ext cx="2160240" cy="1228683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Space required for max function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num2 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num1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5CFA30-2A07-4E07-A56A-88B42ECA35C4}"/>
              </a:ext>
            </a:extLst>
          </p:cNvPr>
          <p:cNvSpPr/>
          <p:nvPr/>
        </p:nvSpPr>
        <p:spPr>
          <a:xfrm>
            <a:off x="4940424" y="2283718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38077-BC94-4BF5-AFD2-43AED8AB9811}"/>
              </a:ext>
            </a:extLst>
          </p:cNvPr>
          <p:cNvSpPr/>
          <p:nvPr/>
        </p:nvSpPr>
        <p:spPr>
          <a:xfrm>
            <a:off x="4940424" y="2742700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9A414B-B25C-41E0-8E4B-1CB6EB0F4CCA}"/>
              </a:ext>
            </a:extLst>
          </p:cNvPr>
          <p:cNvCxnSpPr>
            <a:cxnSpLocks/>
          </p:cNvCxnSpPr>
          <p:nvPr/>
        </p:nvCxnSpPr>
        <p:spPr>
          <a:xfrm>
            <a:off x="3275856" y="2400559"/>
            <a:ext cx="1296144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211BB6-179B-404D-A47D-A24055499480}"/>
              </a:ext>
            </a:extLst>
          </p:cNvPr>
          <p:cNvCxnSpPr>
            <a:cxnSpLocks/>
          </p:cNvCxnSpPr>
          <p:nvPr/>
        </p:nvCxnSpPr>
        <p:spPr>
          <a:xfrm>
            <a:off x="4647671" y="2207166"/>
            <a:ext cx="0" cy="364583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02547F-8608-485F-9BA4-5202B227F514}"/>
              </a:ext>
            </a:extLst>
          </p:cNvPr>
          <p:cNvCxnSpPr>
            <a:cxnSpLocks/>
          </p:cNvCxnSpPr>
          <p:nvPr/>
        </p:nvCxnSpPr>
        <p:spPr>
          <a:xfrm>
            <a:off x="4655406" y="2571749"/>
            <a:ext cx="276634" cy="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88762-708B-4295-A476-991B395905A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70387" y="2958723"/>
            <a:ext cx="370037" cy="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055CA-D205-469A-8AD1-227FA7CA1F2E}"/>
              </a:ext>
            </a:extLst>
          </p:cNvPr>
          <p:cNvCxnSpPr>
            <a:cxnSpLocks/>
          </p:cNvCxnSpPr>
          <p:nvPr/>
        </p:nvCxnSpPr>
        <p:spPr>
          <a:xfrm>
            <a:off x="4570387" y="2400559"/>
            <a:ext cx="0" cy="558164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8D45E-46F2-430C-88C4-1BD81BFEC075}"/>
              </a:ext>
            </a:extLst>
          </p:cNvPr>
          <p:cNvCxnSpPr>
            <a:cxnSpLocks/>
          </p:cNvCxnSpPr>
          <p:nvPr/>
        </p:nvCxnSpPr>
        <p:spPr>
          <a:xfrm>
            <a:off x="3244743" y="2211710"/>
            <a:ext cx="1399265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3DB913-917F-4C94-8453-86ED5A87E683}"/>
              </a:ext>
            </a:extLst>
          </p:cNvPr>
          <p:cNvSpPr txBox="1"/>
          <p:nvPr/>
        </p:nvSpPr>
        <p:spPr>
          <a:xfrm>
            <a:off x="2005149" y="388738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max function is invoked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CFD034-8820-461C-9CFD-C148741AF90E}"/>
              </a:ext>
            </a:extLst>
          </p:cNvPr>
          <p:cNvSpPr txBox="1"/>
          <p:nvPr/>
        </p:nvSpPr>
        <p:spPr>
          <a:xfrm>
            <a:off x="7011713" y="2273340"/>
            <a:ext cx="14141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 arguments in </a:t>
            </a:r>
          </a:p>
          <a:p>
            <a:r>
              <a:rPr lang="en-US" sz="1100" i="1" dirty="0"/>
              <a:t>the call to the max</a:t>
            </a:r>
          </a:p>
          <a:p>
            <a:r>
              <a:rPr lang="en-US" sz="1100" i="1" dirty="0"/>
              <a:t>function are passed</a:t>
            </a:r>
          </a:p>
          <a:p>
            <a:r>
              <a:rPr lang="en-US" sz="1100" i="1" dirty="0"/>
              <a:t>as values to num1</a:t>
            </a:r>
          </a:p>
          <a:p>
            <a:r>
              <a:rPr lang="en-US" sz="1100" i="1" dirty="0"/>
              <a:t>and num2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285A86-303B-4CD4-858F-AD56A14FD07F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9285B4-6C2B-48A0-9935-A4CA7C8A8DC3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760BE-A64F-45E4-9AC1-34477DFAE3BC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1A61FAC-A236-4801-9E07-11FEBBD177A9}"/>
              </a:ext>
            </a:extLst>
          </p:cNvPr>
          <p:cNvSpPr/>
          <p:nvPr/>
        </p:nvSpPr>
        <p:spPr>
          <a:xfrm rot="5400000">
            <a:off x="1306187" y="2787774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Space required for main function">
            <a:extLst>
              <a:ext uri="{FF2B5EF4-FFF2-40B4-BE49-F238E27FC236}">
                <a16:creationId xmlns:a16="http://schemas.microsoft.com/office/drawing/2014/main" id="{63959AAC-CBB9-4DCD-87CA-0CE657B6B29E}"/>
              </a:ext>
            </a:extLst>
          </p:cNvPr>
          <p:cNvSpPr/>
          <p:nvPr/>
        </p:nvSpPr>
        <p:spPr>
          <a:xfrm>
            <a:off x="1835696" y="1343066"/>
            <a:ext cx="2160240" cy="1228683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Space required for max function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result 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num2 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num1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2571750"/>
            <a:ext cx="2160240" cy="129614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required for main function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 :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1912175" y="818498"/>
            <a:ext cx="200728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2"/>
            <a:ext cx="2160240" cy="325275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808508" cy="2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(store objects)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988B0-8389-42D8-8C28-7BCC424A67E4}"/>
              </a:ext>
            </a:extLst>
          </p:cNvPr>
          <p:cNvSpPr/>
          <p:nvPr/>
        </p:nvSpPr>
        <p:spPr>
          <a:xfrm>
            <a:off x="4932040" y="3408914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A3A2F-00DE-4CBD-8DF1-DCEC37F4E782}"/>
              </a:ext>
            </a:extLst>
          </p:cNvPr>
          <p:cNvSpPr/>
          <p:nvPr/>
        </p:nvSpPr>
        <p:spPr>
          <a:xfrm>
            <a:off x="4932040" y="3867896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869FB4-C7C9-4785-8CEA-682CCD8500FC}"/>
              </a:ext>
            </a:extLst>
          </p:cNvPr>
          <p:cNvCxnSpPr>
            <a:cxnSpLocks/>
          </p:cNvCxnSpPr>
          <p:nvPr/>
        </p:nvCxnSpPr>
        <p:spPr>
          <a:xfrm>
            <a:off x="4427984" y="4083918"/>
            <a:ext cx="504056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56A10-A071-4A5F-AA0F-94BB3EC27B32}"/>
              </a:ext>
            </a:extLst>
          </p:cNvPr>
          <p:cNvCxnSpPr/>
          <p:nvPr/>
        </p:nvCxnSpPr>
        <p:spPr>
          <a:xfrm>
            <a:off x="3059832" y="3435846"/>
            <a:ext cx="1584176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8EF7A-96C0-441A-B9FE-58551FA7C541}"/>
              </a:ext>
            </a:extLst>
          </p:cNvPr>
          <p:cNvCxnSpPr>
            <a:cxnSpLocks/>
          </p:cNvCxnSpPr>
          <p:nvPr/>
        </p:nvCxnSpPr>
        <p:spPr>
          <a:xfrm flipV="1">
            <a:off x="4644008" y="3435846"/>
            <a:ext cx="0" cy="216024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71459-F377-4822-865C-3EE70FBB25AF}"/>
              </a:ext>
            </a:extLst>
          </p:cNvPr>
          <p:cNvCxnSpPr/>
          <p:nvPr/>
        </p:nvCxnSpPr>
        <p:spPr>
          <a:xfrm>
            <a:off x="4644008" y="3638075"/>
            <a:ext cx="288032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7CD251-B813-4DDD-97F9-92CA5A47F072}"/>
              </a:ext>
            </a:extLst>
          </p:cNvPr>
          <p:cNvSpPr txBox="1"/>
          <p:nvPr/>
        </p:nvSpPr>
        <p:spPr>
          <a:xfrm>
            <a:off x="1787242" y="220716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has execution</a:t>
            </a:r>
          </a:p>
          <a:p>
            <a:pPr algn="ctr"/>
            <a:r>
              <a:rPr lang="en-US" sz="900" dirty="0"/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E9FA0-DB6B-4E02-93C0-7357636CB349}"/>
              </a:ext>
            </a:extLst>
          </p:cNvPr>
          <p:cNvSpPr txBox="1"/>
          <p:nvPr/>
        </p:nvSpPr>
        <p:spPr>
          <a:xfrm>
            <a:off x="4831725" y="4351436"/>
            <a:ext cx="2153154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memory space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638B-093A-4F91-B079-35759CB0F3EE}"/>
              </a:ext>
            </a:extLst>
          </p:cNvPr>
          <p:cNvCxnSpPr>
            <a:cxnSpLocks/>
          </p:cNvCxnSpPr>
          <p:nvPr/>
        </p:nvCxnSpPr>
        <p:spPr>
          <a:xfrm flipV="1">
            <a:off x="4427984" y="3651870"/>
            <a:ext cx="0" cy="432048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7B8127-3B73-444A-BF41-7F0D1C57882E}"/>
              </a:ext>
            </a:extLst>
          </p:cNvPr>
          <p:cNvCxnSpPr>
            <a:cxnSpLocks/>
          </p:cNvCxnSpPr>
          <p:nvPr/>
        </p:nvCxnSpPr>
        <p:spPr>
          <a:xfrm>
            <a:off x="3059832" y="3651884"/>
            <a:ext cx="1368152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5CFA30-2A07-4E07-A56A-88B42ECA35C4}"/>
              </a:ext>
            </a:extLst>
          </p:cNvPr>
          <p:cNvSpPr/>
          <p:nvPr/>
        </p:nvSpPr>
        <p:spPr>
          <a:xfrm>
            <a:off x="4940424" y="2283718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38077-BC94-4BF5-AFD2-43AED8AB9811}"/>
              </a:ext>
            </a:extLst>
          </p:cNvPr>
          <p:cNvSpPr/>
          <p:nvPr/>
        </p:nvSpPr>
        <p:spPr>
          <a:xfrm>
            <a:off x="4940424" y="2742700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9A414B-B25C-41E0-8E4B-1CB6EB0F4CCA}"/>
              </a:ext>
            </a:extLst>
          </p:cNvPr>
          <p:cNvCxnSpPr>
            <a:cxnSpLocks/>
          </p:cNvCxnSpPr>
          <p:nvPr/>
        </p:nvCxnSpPr>
        <p:spPr>
          <a:xfrm>
            <a:off x="3275856" y="2400559"/>
            <a:ext cx="1296144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211BB6-179B-404D-A47D-A24055499480}"/>
              </a:ext>
            </a:extLst>
          </p:cNvPr>
          <p:cNvCxnSpPr>
            <a:cxnSpLocks/>
          </p:cNvCxnSpPr>
          <p:nvPr/>
        </p:nvCxnSpPr>
        <p:spPr>
          <a:xfrm>
            <a:off x="4647671" y="2207166"/>
            <a:ext cx="0" cy="364583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02547F-8608-485F-9BA4-5202B227F514}"/>
              </a:ext>
            </a:extLst>
          </p:cNvPr>
          <p:cNvCxnSpPr>
            <a:cxnSpLocks/>
          </p:cNvCxnSpPr>
          <p:nvPr/>
        </p:nvCxnSpPr>
        <p:spPr>
          <a:xfrm>
            <a:off x="4655406" y="2571749"/>
            <a:ext cx="276634" cy="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88762-708B-4295-A476-991B395905A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70387" y="2958723"/>
            <a:ext cx="370037" cy="0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055CA-D205-469A-8AD1-227FA7CA1F2E}"/>
              </a:ext>
            </a:extLst>
          </p:cNvPr>
          <p:cNvCxnSpPr>
            <a:cxnSpLocks/>
          </p:cNvCxnSpPr>
          <p:nvPr/>
        </p:nvCxnSpPr>
        <p:spPr>
          <a:xfrm>
            <a:off x="4570387" y="2400559"/>
            <a:ext cx="0" cy="558164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8D45E-46F2-430C-88C4-1BD81BFEC075}"/>
              </a:ext>
            </a:extLst>
          </p:cNvPr>
          <p:cNvCxnSpPr>
            <a:cxnSpLocks/>
          </p:cNvCxnSpPr>
          <p:nvPr/>
        </p:nvCxnSpPr>
        <p:spPr>
          <a:xfrm>
            <a:off x="3244743" y="2211710"/>
            <a:ext cx="1399265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3DB913-917F-4C94-8453-86ED5A87E683}"/>
              </a:ext>
            </a:extLst>
          </p:cNvPr>
          <p:cNvSpPr txBox="1"/>
          <p:nvPr/>
        </p:nvSpPr>
        <p:spPr>
          <a:xfrm>
            <a:off x="2005149" y="3887389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max function is executing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AB8CD1-2C98-403F-80FD-E18154EE60EC}"/>
              </a:ext>
            </a:extLst>
          </p:cNvPr>
          <p:cNvGrpSpPr/>
          <p:nvPr/>
        </p:nvGrpSpPr>
        <p:grpSpPr>
          <a:xfrm>
            <a:off x="3199656" y="1975935"/>
            <a:ext cx="1732384" cy="1099868"/>
            <a:chOff x="3275856" y="1995686"/>
            <a:chExt cx="1732384" cy="151216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82CC46-5081-4CFD-8990-CF2B7122E11B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1995686"/>
              <a:ext cx="1084312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3CC628-A9BC-4611-A6E5-A155A2EB505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168" y="1995686"/>
              <a:ext cx="1" cy="1512167"/>
            </a:xfrm>
            <a:prstGeom prst="line">
              <a:avLst/>
            </a:prstGeom>
            <a:ln w="158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9CEC74-3E7B-4CA5-BD14-61EF40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168" y="3507853"/>
              <a:ext cx="648072" cy="1"/>
            </a:xfrm>
            <a:prstGeom prst="straightConnector1">
              <a:avLst/>
            </a:prstGeom>
            <a:ln w="15875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179BA2-E877-4898-9EBB-5F458DCAF5F0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884CC7-2CE5-4547-85ED-A46C5D40297E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5978EF-5FC9-496A-B155-8FB981D2498C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0853D70-71C7-453F-9DAA-AEFCF9D7F0AC}"/>
              </a:ext>
            </a:extLst>
          </p:cNvPr>
          <p:cNvSpPr/>
          <p:nvPr/>
        </p:nvSpPr>
        <p:spPr>
          <a:xfrm rot="5400000">
            <a:off x="1624143" y="869047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2571750"/>
            <a:ext cx="2160240" cy="129614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required for main function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 :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 :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1912175" y="818498"/>
            <a:ext cx="200728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2"/>
            <a:ext cx="2160240" cy="325275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808508" cy="2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(store objects)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988B0-8389-42D8-8C28-7BCC424A67E4}"/>
              </a:ext>
            </a:extLst>
          </p:cNvPr>
          <p:cNvSpPr/>
          <p:nvPr/>
        </p:nvSpPr>
        <p:spPr>
          <a:xfrm>
            <a:off x="4932040" y="3408914"/>
            <a:ext cx="1872132" cy="38697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A3A2F-00DE-4CBD-8DF1-DCEC37F4E782}"/>
              </a:ext>
            </a:extLst>
          </p:cNvPr>
          <p:cNvSpPr/>
          <p:nvPr/>
        </p:nvSpPr>
        <p:spPr>
          <a:xfrm>
            <a:off x="4932040" y="3867896"/>
            <a:ext cx="1872132" cy="43204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 object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869FB4-C7C9-4785-8CEA-682CCD8500FC}"/>
              </a:ext>
            </a:extLst>
          </p:cNvPr>
          <p:cNvCxnSpPr>
            <a:cxnSpLocks/>
          </p:cNvCxnSpPr>
          <p:nvPr/>
        </p:nvCxnSpPr>
        <p:spPr>
          <a:xfrm>
            <a:off x="4427984" y="4083918"/>
            <a:ext cx="504056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56A10-A071-4A5F-AA0F-94BB3EC27B32}"/>
              </a:ext>
            </a:extLst>
          </p:cNvPr>
          <p:cNvCxnSpPr/>
          <p:nvPr/>
        </p:nvCxnSpPr>
        <p:spPr>
          <a:xfrm>
            <a:off x="3059832" y="3435846"/>
            <a:ext cx="1584176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8EF7A-96C0-441A-B9FE-58551FA7C541}"/>
              </a:ext>
            </a:extLst>
          </p:cNvPr>
          <p:cNvCxnSpPr>
            <a:cxnSpLocks/>
          </p:cNvCxnSpPr>
          <p:nvPr/>
        </p:nvCxnSpPr>
        <p:spPr>
          <a:xfrm flipV="1">
            <a:off x="4644008" y="3435846"/>
            <a:ext cx="0" cy="216024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71459-F377-4822-865C-3EE70FBB25AF}"/>
              </a:ext>
            </a:extLst>
          </p:cNvPr>
          <p:cNvCxnSpPr/>
          <p:nvPr/>
        </p:nvCxnSpPr>
        <p:spPr>
          <a:xfrm>
            <a:off x="4644008" y="3638075"/>
            <a:ext cx="288032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7CD251-B813-4DDD-97F9-92CA5A47F072}"/>
              </a:ext>
            </a:extLst>
          </p:cNvPr>
          <p:cNvSpPr txBox="1"/>
          <p:nvPr/>
        </p:nvSpPr>
        <p:spPr>
          <a:xfrm>
            <a:off x="1777526" y="348727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has execution</a:t>
            </a:r>
          </a:p>
          <a:p>
            <a:pPr algn="ctr"/>
            <a:r>
              <a:rPr lang="en-US" sz="1000" dirty="0"/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E9FA0-DB6B-4E02-93C0-7357636CB349}"/>
              </a:ext>
            </a:extLst>
          </p:cNvPr>
          <p:cNvSpPr txBox="1"/>
          <p:nvPr/>
        </p:nvSpPr>
        <p:spPr>
          <a:xfrm>
            <a:off x="4831725" y="4351436"/>
            <a:ext cx="2153154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memory space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638B-093A-4F91-B079-35759CB0F3EE}"/>
              </a:ext>
            </a:extLst>
          </p:cNvPr>
          <p:cNvCxnSpPr>
            <a:cxnSpLocks/>
          </p:cNvCxnSpPr>
          <p:nvPr/>
        </p:nvCxnSpPr>
        <p:spPr>
          <a:xfrm flipV="1">
            <a:off x="4427984" y="3651870"/>
            <a:ext cx="0" cy="432048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7B8127-3B73-444A-BF41-7F0D1C57882E}"/>
              </a:ext>
            </a:extLst>
          </p:cNvPr>
          <p:cNvCxnSpPr>
            <a:cxnSpLocks/>
          </p:cNvCxnSpPr>
          <p:nvPr/>
        </p:nvCxnSpPr>
        <p:spPr>
          <a:xfrm>
            <a:off x="3059832" y="3651884"/>
            <a:ext cx="1368152" cy="0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D35B90-6171-4AA1-99CC-FB20A1B3021B}"/>
              </a:ext>
            </a:extLst>
          </p:cNvPr>
          <p:cNvSpPr txBox="1"/>
          <p:nvPr/>
        </p:nvSpPr>
        <p:spPr>
          <a:xfrm>
            <a:off x="1475667" y="3887389"/>
            <a:ext cx="297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max function is finished.</a:t>
            </a:r>
          </a:p>
          <a:p>
            <a:r>
              <a:rPr lang="en-US" sz="1200" dirty="0"/>
              <a:t>2. The return value is sent to</a:t>
            </a:r>
          </a:p>
          <a:p>
            <a:r>
              <a:rPr lang="en-US" sz="1200" dirty="0"/>
              <a:t>    k variable in the main function and the</a:t>
            </a:r>
          </a:p>
          <a:p>
            <a:r>
              <a:rPr lang="en-US" sz="1200" dirty="0"/>
              <a:t>    main function continues its execution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C08241-BD79-41E0-87BD-56EC13EC5D85}"/>
              </a:ext>
            </a:extLst>
          </p:cNvPr>
          <p:cNvGrpSpPr/>
          <p:nvPr/>
        </p:nvGrpSpPr>
        <p:grpSpPr>
          <a:xfrm>
            <a:off x="3059833" y="3219822"/>
            <a:ext cx="1878795" cy="720080"/>
            <a:chOff x="3209605" y="3219822"/>
            <a:chExt cx="1728495" cy="72008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F97286-8D40-4077-815A-77637590F4F4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05" y="3219822"/>
              <a:ext cx="1146371" cy="0"/>
            </a:xfrm>
            <a:prstGeom prst="line">
              <a:avLst/>
            </a:prstGeom>
            <a:ln w="158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DAF8BD-8068-44AD-B837-6C3C4F88D55B}"/>
                </a:ext>
              </a:extLst>
            </p:cNvPr>
            <p:cNvCxnSpPr>
              <a:cxnSpLocks/>
            </p:cNvCxnSpPr>
            <p:nvPr/>
          </p:nvCxnSpPr>
          <p:spPr>
            <a:xfrm>
              <a:off x="4355976" y="3219822"/>
              <a:ext cx="6060" cy="720080"/>
            </a:xfrm>
            <a:prstGeom prst="line">
              <a:avLst/>
            </a:prstGeom>
            <a:ln w="158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9B6A79-7FEA-4325-8543-B1245F97C580}"/>
                </a:ext>
              </a:extLst>
            </p:cNvPr>
            <p:cNvCxnSpPr/>
            <p:nvPr/>
          </p:nvCxnSpPr>
          <p:spPr>
            <a:xfrm>
              <a:off x="4362036" y="3939902"/>
              <a:ext cx="576064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076762-AAD6-4D82-80D6-D12A896C82FB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72757B-8C0E-4784-BA70-2E271A457434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9B25F9-CA56-47B0-98D6-9F565419EFAA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45" name="Arrow: Down 44">
            <a:extLst>
              <a:ext uri="{FF2B5EF4-FFF2-40B4-BE49-F238E27FC236}">
                <a16:creationId xmlns:a16="http://schemas.microsoft.com/office/drawing/2014/main" id="{14FC8A9B-E820-40ED-8C29-B1EB21C11425}"/>
              </a:ext>
            </a:extLst>
          </p:cNvPr>
          <p:cNvSpPr/>
          <p:nvPr/>
        </p:nvSpPr>
        <p:spPr>
          <a:xfrm rot="5400000">
            <a:off x="1400591" y="2787774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B5A-2DD4-4E1F-88D2-6B82723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 (Passing Execution and Pass by Value)</a:t>
            </a:r>
          </a:p>
        </p:txBody>
      </p:sp>
      <p:sp>
        <p:nvSpPr>
          <p:cNvPr id="4" name="Rectangle 3" descr="Space required for main function">
            <a:extLst>
              <a:ext uri="{FF2B5EF4-FFF2-40B4-BE49-F238E27FC236}">
                <a16:creationId xmlns:a16="http://schemas.microsoft.com/office/drawing/2014/main" id="{F46A36FC-4307-4C68-8A20-CFBB76DC2FDA}"/>
              </a:ext>
            </a:extLst>
          </p:cNvPr>
          <p:cNvSpPr/>
          <p:nvPr/>
        </p:nvSpPr>
        <p:spPr>
          <a:xfrm>
            <a:off x="1835696" y="3507854"/>
            <a:ext cx="2160240" cy="36004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Stack is empty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E6ED-3065-43A7-9C9B-B380B56E5653}"/>
              </a:ext>
            </a:extLst>
          </p:cNvPr>
          <p:cNvSpPr txBox="1"/>
          <p:nvPr/>
        </p:nvSpPr>
        <p:spPr>
          <a:xfrm>
            <a:off x="1912175" y="818498"/>
            <a:ext cx="200728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 (in memory)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70600-5C9E-4742-8543-B25EE962AA82}"/>
              </a:ext>
            </a:extLst>
          </p:cNvPr>
          <p:cNvSpPr/>
          <p:nvPr/>
        </p:nvSpPr>
        <p:spPr>
          <a:xfrm>
            <a:off x="4788024" y="1096273"/>
            <a:ext cx="2160240" cy="2791116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6110-610D-479E-95AE-0E222A9B6423}"/>
              </a:ext>
            </a:extLst>
          </p:cNvPr>
          <p:cNvSpPr txBox="1"/>
          <p:nvPr/>
        </p:nvSpPr>
        <p:spPr>
          <a:xfrm>
            <a:off x="5004048" y="793813"/>
            <a:ext cx="1808508" cy="2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(store objects)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4E8AF-BFF0-421E-A0FE-FF3BC64C9420}"/>
              </a:ext>
            </a:extLst>
          </p:cNvPr>
          <p:cNvSpPr txBox="1"/>
          <p:nvPr/>
        </p:nvSpPr>
        <p:spPr>
          <a:xfrm>
            <a:off x="1984310" y="3887389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main function is finished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B394B-95B7-4C3C-B699-FE1948113223}"/>
              </a:ext>
            </a:extLst>
          </p:cNvPr>
          <p:cNvSpPr txBox="1"/>
          <p:nvPr/>
        </p:nvSpPr>
        <p:spPr>
          <a:xfrm>
            <a:off x="4831725" y="3893700"/>
            <a:ext cx="2153154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memory space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99BF2C-0B42-42E2-80B1-38AD022E051D}"/>
              </a:ext>
            </a:extLst>
          </p:cNvPr>
          <p:cNvGrpSpPr/>
          <p:nvPr/>
        </p:nvGrpSpPr>
        <p:grpSpPr>
          <a:xfrm>
            <a:off x="116445" y="843858"/>
            <a:ext cx="1550424" cy="2769309"/>
            <a:chOff x="395536" y="843558"/>
            <a:chExt cx="1550424" cy="27693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DB2AC3-D97B-46DB-8389-C5B6252CF464}"/>
                </a:ext>
              </a:extLst>
            </p:cNvPr>
            <p:cNvSpPr txBox="1"/>
            <p:nvPr/>
          </p:nvSpPr>
          <p:spPr>
            <a:xfrm>
              <a:off x="395536" y="843558"/>
              <a:ext cx="15504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max(num1, num2):</a:t>
              </a:r>
            </a:p>
            <a:p>
              <a:r>
                <a:rPr lang="en-US" sz="1000" dirty="0"/>
                <a:t>      if num1 &gt; num2:</a:t>
              </a:r>
            </a:p>
            <a:p>
              <a:r>
                <a:rPr lang="en-US" sz="1000" dirty="0"/>
                <a:t>            result = num1</a:t>
              </a:r>
            </a:p>
            <a:p>
              <a:r>
                <a:rPr lang="en-US" sz="1000" dirty="0"/>
                <a:t>      else:</a:t>
              </a:r>
            </a:p>
            <a:p>
              <a:r>
                <a:rPr lang="en-US" sz="1000" dirty="0"/>
                <a:t>            result = num2</a:t>
              </a:r>
            </a:p>
            <a:p>
              <a:endParaRPr lang="en-US" sz="1000" dirty="0"/>
            </a:p>
            <a:p>
              <a:r>
                <a:rPr lang="en-US" sz="1000" dirty="0"/>
                <a:t>      return result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D1BB40-0E1F-48E7-AC8D-8D347AE6803E}"/>
                </a:ext>
              </a:extLst>
            </p:cNvPr>
            <p:cNvSpPr txBox="1"/>
            <p:nvPr/>
          </p:nvSpPr>
          <p:spPr>
            <a:xfrm>
              <a:off x="398508" y="2289428"/>
              <a:ext cx="1098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def main():</a:t>
              </a:r>
            </a:p>
            <a:p>
              <a:r>
                <a:rPr lang="en-US" sz="1000" dirty="0"/>
                <a:t>       i = 5</a:t>
              </a:r>
            </a:p>
            <a:p>
              <a:r>
                <a:rPr lang="en-US" sz="1000" dirty="0"/>
                <a:t>       j = 3</a:t>
              </a:r>
            </a:p>
            <a:p>
              <a:r>
                <a:rPr lang="en-US" sz="1000" dirty="0"/>
                <a:t>       k = max(i, j)</a:t>
              </a:r>
            </a:p>
            <a:p>
              <a:r>
                <a:rPr lang="en-US" sz="1000" dirty="0"/>
                <a:t>       print(k)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r>
                <a:rPr lang="en-US" sz="1000" b="1" dirty="0"/>
                <a:t>main()</a:t>
              </a:r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10E831D-D521-4077-8102-F5271258D066}"/>
              </a:ext>
            </a:extLst>
          </p:cNvPr>
          <p:cNvSpPr/>
          <p:nvPr/>
        </p:nvSpPr>
        <p:spPr>
          <a:xfrm rot="5400000">
            <a:off x="1403648" y="3397143"/>
            <a:ext cx="216024" cy="21602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Functions (Scope of Variables)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D863-C096-4335-B26B-9B76A7F0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72771"/>
            <a:ext cx="8618160" cy="3507789"/>
          </a:xfrm>
        </p:spPr>
        <p:txBody>
          <a:bodyPr>
            <a:normAutofit/>
          </a:bodyPr>
          <a:lstStyle/>
          <a:p>
            <a:r>
              <a:rPr lang="zh-CN" altLang="en-US" dirty="0"/>
              <a:t>在代码块中创建的变量（如果代码块，则代码块，则代码块，而代码块）称为本地变量
在函数中创建的变量也称为本地变量
本地变量只能在创建代码块或功能范围内访问
本地变量的范围从创建开始，一直持续到功能或代码块的末尾
您也可以创建全球变量。在代码的所有功能或所有块之外创建全局变量
您可以将本地变量绑定到全球范围内。这意味着您可以在代码的函数或块中创建变量，并在代码的函数或块之外使用它。
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Random Numbers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(Example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5625-8E25-4AF9-80DE-DCA0F3D76BA6}"/>
              </a:ext>
            </a:extLst>
          </p:cNvPr>
          <p:cNvSpPr txBox="1"/>
          <p:nvPr/>
        </p:nvSpPr>
        <p:spPr>
          <a:xfrm>
            <a:off x="2147842" y="1203598"/>
            <a:ext cx="48483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globalVar</a:t>
            </a:r>
            <a:r>
              <a:rPr lang="en-US" sz="1800" dirty="0"/>
              <a:t> = 1</a:t>
            </a:r>
          </a:p>
          <a:p>
            <a:endParaRPr lang="en-US" sz="1800" dirty="0"/>
          </a:p>
          <a:p>
            <a:r>
              <a:rPr lang="en-US" sz="1800" dirty="0"/>
              <a:t>def f1()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localVar</a:t>
            </a:r>
            <a:r>
              <a:rPr lang="en-US" sz="1800" dirty="0"/>
              <a:t> = 2</a:t>
            </a:r>
          </a:p>
          <a:p>
            <a:r>
              <a:rPr lang="en-US" sz="1800" dirty="0"/>
              <a:t>      print(</a:t>
            </a:r>
            <a:r>
              <a:rPr lang="en-US" sz="1800" dirty="0" err="1"/>
              <a:t>globalVar</a:t>
            </a:r>
            <a:r>
              <a:rPr lang="en-US" sz="1800" dirty="0"/>
              <a:t>)</a:t>
            </a:r>
          </a:p>
          <a:p>
            <a:r>
              <a:rPr lang="en-US" sz="1800" dirty="0"/>
              <a:t>      print(</a:t>
            </a:r>
            <a:r>
              <a:rPr lang="en-US" sz="1800" dirty="0" err="1"/>
              <a:t>localVar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f1()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globalVar</a:t>
            </a:r>
            <a:r>
              <a:rPr lang="en-US" sz="1800" dirty="0"/>
              <a:t>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localVar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Out of scope, an error occurs</a:t>
            </a:r>
          </a:p>
        </p:txBody>
      </p:sp>
    </p:spTree>
    <p:extLst>
      <p:ext uri="{BB962C8B-B14F-4D97-AF65-F5344CB8AC3E}">
        <p14:creationId xmlns:p14="http://schemas.microsoft.com/office/powerpoint/2010/main" val="56524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(Example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5625-8E25-4AF9-80DE-DCA0F3D76BA6}"/>
              </a:ext>
            </a:extLst>
          </p:cNvPr>
          <p:cNvSpPr txBox="1"/>
          <p:nvPr/>
        </p:nvSpPr>
        <p:spPr>
          <a:xfrm>
            <a:off x="2483768" y="1275606"/>
            <a:ext cx="3608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 = 1</a:t>
            </a:r>
          </a:p>
          <a:p>
            <a:endParaRPr lang="en-US" sz="1800" dirty="0"/>
          </a:p>
          <a:p>
            <a:r>
              <a:rPr lang="en-US" sz="1800" dirty="0"/>
              <a:t>def f1()</a:t>
            </a:r>
          </a:p>
          <a:p>
            <a:r>
              <a:rPr lang="en-US" sz="1800" dirty="0"/>
              <a:t>      x = 2</a:t>
            </a:r>
          </a:p>
          <a:p>
            <a:r>
              <a:rPr lang="en-US" sz="1800" dirty="0"/>
              <a:t>      print(x)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Displays the value 2</a:t>
            </a:r>
          </a:p>
          <a:p>
            <a:endParaRPr lang="en-US" sz="1800" dirty="0"/>
          </a:p>
          <a:p>
            <a:r>
              <a:rPr lang="en-US" sz="1800" dirty="0"/>
              <a:t>f1()</a:t>
            </a:r>
          </a:p>
          <a:p>
            <a:r>
              <a:rPr lang="en-US" sz="1800" dirty="0"/>
              <a:t>print(x)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Displays the value 1</a:t>
            </a:r>
          </a:p>
        </p:txBody>
      </p:sp>
    </p:spTree>
    <p:extLst>
      <p:ext uri="{BB962C8B-B14F-4D97-AF65-F5344CB8AC3E}">
        <p14:creationId xmlns:p14="http://schemas.microsoft.com/office/powerpoint/2010/main" val="54321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(Example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5625-8E25-4AF9-80DE-DCA0F3D76BA6}"/>
              </a:ext>
            </a:extLst>
          </p:cNvPr>
          <p:cNvSpPr txBox="1"/>
          <p:nvPr/>
        </p:nvSpPr>
        <p:spPr>
          <a:xfrm>
            <a:off x="2267744" y="1491630"/>
            <a:ext cx="3826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 = eval(input('Enter a number: ')) </a:t>
            </a:r>
          </a:p>
          <a:p>
            <a:r>
              <a:rPr lang="en-US" sz="1800" dirty="0"/>
              <a:t>if x &gt; 0:</a:t>
            </a:r>
          </a:p>
          <a:p>
            <a:r>
              <a:rPr lang="en-US" sz="1800" dirty="0"/>
              <a:t>     y = 4</a:t>
            </a:r>
          </a:p>
          <a:p>
            <a:endParaRPr lang="en-US" sz="1800" dirty="0"/>
          </a:p>
          <a:p>
            <a:r>
              <a:rPr lang="en-US" sz="1800" dirty="0"/>
              <a:t>print(y)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Out of scope, error occurs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6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(Example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5625-8E25-4AF9-80DE-DCA0F3D76BA6}"/>
              </a:ext>
            </a:extLst>
          </p:cNvPr>
          <p:cNvSpPr txBox="1"/>
          <p:nvPr/>
        </p:nvSpPr>
        <p:spPr>
          <a:xfrm>
            <a:off x="2771800" y="1563638"/>
            <a:ext cx="315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sum = 0</a:t>
            </a:r>
          </a:p>
          <a:p>
            <a:r>
              <a:rPr lang="en-US" sz="1800" dirty="0"/>
              <a:t>for i in range(5):</a:t>
            </a:r>
          </a:p>
          <a:p>
            <a:r>
              <a:rPr lang="en-US" sz="1800" dirty="0"/>
              <a:t>     sum += 1</a:t>
            </a:r>
          </a:p>
          <a:p>
            <a:endParaRPr lang="en-US" sz="1800" dirty="0"/>
          </a:p>
          <a:p>
            <a:r>
              <a:rPr lang="en-US" sz="1800" dirty="0"/>
              <a:t>print(i)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Displays the value 4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434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D4A-FD80-4461-A773-4BD357D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(Example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5625-8E25-4AF9-80DE-DCA0F3D76BA6}"/>
              </a:ext>
            </a:extLst>
          </p:cNvPr>
          <p:cNvSpPr txBox="1"/>
          <p:nvPr/>
        </p:nvSpPr>
        <p:spPr>
          <a:xfrm>
            <a:off x="1115616" y="1279088"/>
            <a:ext cx="36086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 = 1</a:t>
            </a:r>
          </a:p>
          <a:p>
            <a:r>
              <a:rPr lang="en-US" sz="1800" dirty="0"/>
              <a:t>def increase()</a:t>
            </a:r>
          </a:p>
          <a:p>
            <a:r>
              <a:rPr lang="en-US" sz="1800" dirty="0"/>
              <a:t>      global x</a:t>
            </a:r>
          </a:p>
          <a:p>
            <a:r>
              <a:rPr lang="en-US" sz="1800" dirty="0"/>
              <a:t>      x += 1</a:t>
            </a:r>
          </a:p>
          <a:p>
            <a:r>
              <a:rPr lang="en-US" sz="1800" dirty="0"/>
              <a:t>      print(x)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Displays the value 2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increase()</a:t>
            </a:r>
          </a:p>
          <a:p>
            <a:r>
              <a:rPr lang="en-US" sz="1800" dirty="0"/>
              <a:t>print(x)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# Displays the value 2</a:t>
            </a: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20171-4178-4367-8D7A-69B272C8BF81}"/>
              </a:ext>
            </a:extLst>
          </p:cNvPr>
          <p:cNvSpPr txBox="1"/>
          <p:nvPr/>
        </p:nvSpPr>
        <p:spPr>
          <a:xfrm>
            <a:off x="5130625" y="1253202"/>
            <a:ext cx="3736920" cy="2470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</a:p>
          <a:p>
            <a:r>
              <a:rPr lang="en-US" i="1" dirty="0"/>
              <a:t>Although global variables are allowed</a:t>
            </a:r>
          </a:p>
          <a:p>
            <a:r>
              <a:rPr lang="en-US" i="1" dirty="0"/>
              <a:t>and you may see global variables used</a:t>
            </a:r>
          </a:p>
          <a:p>
            <a:r>
              <a:rPr lang="en-US" i="1" dirty="0"/>
              <a:t>in other programs, it is not a good </a:t>
            </a:r>
          </a:p>
          <a:p>
            <a:r>
              <a:rPr lang="en-US" i="1" dirty="0"/>
              <a:t>practice to allow them to be modified</a:t>
            </a:r>
          </a:p>
          <a:p>
            <a:r>
              <a:rPr lang="en-US" i="1" dirty="0"/>
              <a:t>in a function, because doing so can</a:t>
            </a:r>
          </a:p>
          <a:p>
            <a:r>
              <a:rPr lang="en-US" i="1" dirty="0"/>
              <a:t>make programs prone to errors.</a:t>
            </a:r>
          </a:p>
          <a:p>
            <a:endParaRPr lang="en-US" i="1" dirty="0"/>
          </a:p>
          <a:p>
            <a:r>
              <a:rPr lang="en-US" i="1" u="sng" dirty="0"/>
              <a:t>Instead</a:t>
            </a:r>
            <a:r>
              <a:rPr lang="en-US" i="1" dirty="0"/>
              <a:t>, it is recommended to define</a:t>
            </a:r>
          </a:p>
          <a:p>
            <a:r>
              <a:rPr lang="en-US" i="1" dirty="0"/>
              <a:t>global constants so all functions, and blocks</a:t>
            </a:r>
          </a:p>
          <a:p>
            <a:r>
              <a:rPr lang="en-US" i="1" dirty="0"/>
              <a:t>of code can share them.</a:t>
            </a:r>
          </a:p>
        </p:txBody>
      </p:sp>
    </p:spTree>
    <p:extLst>
      <p:ext uri="{BB962C8B-B14F-4D97-AF65-F5344CB8AC3E}">
        <p14:creationId xmlns:p14="http://schemas.microsoft.com/office/powerpoint/2010/main" val="27395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Functions (Default Arguments)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6E850-16D4-4E66-A7E3-0C61C5A4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(Default Arguments)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486F0-2EEB-4455-9DFE-2456D1E84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您可以使用默认参数值定义函数
默认值在没有参数的情况下调用函数时传递到参数
函数可能将参数与默认参数和非默认参数混合。在这种情况下，必须在默认参数之前定义非默认参数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0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6E850-16D4-4E66-A7E3-0C61C5A4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–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EC118-FCA8-47C1-8464-83DAEB80A7F0}"/>
              </a:ext>
            </a:extLst>
          </p:cNvPr>
          <p:cNvSpPr txBox="1"/>
          <p:nvPr/>
        </p:nvSpPr>
        <p:spPr>
          <a:xfrm>
            <a:off x="2682877" y="1279088"/>
            <a:ext cx="38010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def </a:t>
            </a:r>
            <a:r>
              <a:rPr lang="en-US" sz="1800" dirty="0" err="1"/>
              <a:t>printArea</a:t>
            </a:r>
            <a:r>
              <a:rPr lang="en-US" sz="1800" dirty="0"/>
              <a:t>(width = 1, height = 2):</a:t>
            </a:r>
          </a:p>
          <a:p>
            <a:r>
              <a:rPr lang="en-US" sz="1800" dirty="0"/>
              <a:t>       area = width * height</a:t>
            </a:r>
          </a:p>
          <a:p>
            <a:r>
              <a:rPr lang="en-US" sz="1800" dirty="0"/>
              <a:t>       print(area)</a:t>
            </a:r>
          </a:p>
          <a:p>
            <a:endParaRPr lang="en-US" sz="1800" dirty="0"/>
          </a:p>
          <a:p>
            <a:r>
              <a:rPr lang="en-US" sz="1800" dirty="0" err="1"/>
              <a:t>printArea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printArea</a:t>
            </a:r>
            <a:r>
              <a:rPr lang="en-US" sz="1800" dirty="0"/>
              <a:t>(4, 2.5)</a:t>
            </a:r>
          </a:p>
          <a:p>
            <a:r>
              <a:rPr lang="en-US" sz="1800" dirty="0" err="1"/>
              <a:t>printArea</a:t>
            </a:r>
            <a:r>
              <a:rPr lang="en-US" sz="1800" dirty="0"/>
              <a:t>(height = 5, width = 3)</a:t>
            </a:r>
          </a:p>
          <a:p>
            <a:r>
              <a:rPr lang="en-US" sz="1800" dirty="0" err="1"/>
              <a:t>printArea</a:t>
            </a:r>
            <a:r>
              <a:rPr lang="en-US" sz="1800" dirty="0"/>
              <a:t>(width = 1.2)</a:t>
            </a:r>
          </a:p>
          <a:p>
            <a:r>
              <a:rPr lang="en-US" sz="1800" dirty="0" err="1"/>
              <a:t>printArea</a:t>
            </a:r>
            <a:r>
              <a:rPr lang="en-US" sz="1800" dirty="0"/>
              <a:t>(height = 6.2)</a:t>
            </a:r>
          </a:p>
        </p:txBody>
      </p:sp>
    </p:spTree>
    <p:extLst>
      <p:ext uri="{BB962C8B-B14F-4D97-AF65-F5344CB8AC3E}">
        <p14:creationId xmlns:p14="http://schemas.microsoft.com/office/powerpoint/2010/main" val="40572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Functions (Return Multiply Values)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6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4D58-F024-480B-9BE2-FCC63568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Multiply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A2A7-58DE-41A1-82A6-61DC0934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131590"/>
            <a:ext cx="8618160" cy="700888"/>
          </a:xfrm>
        </p:spPr>
        <p:txBody>
          <a:bodyPr/>
          <a:lstStyle/>
          <a:p>
            <a:r>
              <a:rPr lang="en-US" dirty="0"/>
              <a:t>Python allows a function to return multiple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01B80-D784-49AA-962C-BFE30285F373}"/>
              </a:ext>
            </a:extLst>
          </p:cNvPr>
          <p:cNvSpPr txBox="1"/>
          <p:nvPr/>
        </p:nvSpPr>
        <p:spPr>
          <a:xfrm>
            <a:off x="1043608" y="1707654"/>
            <a:ext cx="28392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def sort(num1, num2):</a:t>
            </a:r>
          </a:p>
          <a:p>
            <a:r>
              <a:rPr lang="en-US" sz="1800" dirty="0"/>
              <a:t>      if num1 &lt; num2:</a:t>
            </a:r>
          </a:p>
          <a:p>
            <a:r>
              <a:rPr lang="en-US" sz="1800" dirty="0"/>
              <a:t>           return num1, num2</a:t>
            </a:r>
          </a:p>
          <a:p>
            <a:r>
              <a:rPr lang="en-US" sz="1800" dirty="0"/>
              <a:t>      else:</a:t>
            </a:r>
          </a:p>
          <a:p>
            <a:r>
              <a:rPr lang="en-US" sz="1800" dirty="0"/>
              <a:t>           return num2, num1</a:t>
            </a:r>
          </a:p>
          <a:p>
            <a:endParaRPr lang="en-US" sz="1800" dirty="0"/>
          </a:p>
          <a:p>
            <a:r>
              <a:rPr lang="en-US" sz="1800" dirty="0"/>
              <a:t>n1, n2 = sort(3, 2) </a:t>
            </a:r>
          </a:p>
          <a:p>
            <a:r>
              <a:rPr lang="en-US" sz="1800" dirty="0"/>
              <a:t>print('n1 is ', n1)</a:t>
            </a:r>
          </a:p>
          <a:p>
            <a:r>
              <a:rPr lang="en-US" sz="1800" dirty="0"/>
              <a:t>print('n2 is ', n2)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03387-B758-4465-911A-6774B3F4785C}"/>
              </a:ext>
            </a:extLst>
          </p:cNvPr>
          <p:cNvSpPr txBox="1"/>
          <p:nvPr/>
        </p:nvSpPr>
        <p:spPr>
          <a:xfrm>
            <a:off x="4932040" y="2067694"/>
            <a:ext cx="3422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def f(x, y):</a:t>
            </a:r>
          </a:p>
          <a:p>
            <a:r>
              <a:rPr lang="en-US" sz="1800" dirty="0"/>
              <a:t>      return x + y, x – y, x * y, x / y</a:t>
            </a:r>
          </a:p>
          <a:p>
            <a:endParaRPr lang="en-US" sz="1800" dirty="0"/>
          </a:p>
          <a:p>
            <a:r>
              <a:rPr lang="en-US" sz="1800" dirty="0"/>
              <a:t>t1, t2, t3, t4 = f(9, 5) </a:t>
            </a:r>
          </a:p>
          <a:p>
            <a:r>
              <a:rPr lang="en-US" sz="1800" dirty="0"/>
              <a:t>print(t1, t2, t3, t4)</a:t>
            </a:r>
          </a:p>
        </p:txBody>
      </p:sp>
    </p:spTree>
    <p:extLst>
      <p:ext uri="{BB962C8B-B14F-4D97-AF65-F5344CB8AC3E}">
        <p14:creationId xmlns:p14="http://schemas.microsoft.com/office/powerpoint/2010/main" val="181170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54B92-D71E-43F3-B862-9B32201A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1FF63-1EC8-4414-9986-A4E04D7CE9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provides you several ways to generate random numbers.</a:t>
            </a:r>
          </a:p>
          <a:p>
            <a:pPr lvl="1"/>
            <a:r>
              <a:rPr lang="en-US" dirty="0" err="1"/>
              <a:t>randint</a:t>
            </a:r>
            <a:r>
              <a:rPr lang="en-US" dirty="0"/>
              <a:t>(a, b)	   # random integer between a and b, </a:t>
            </a:r>
            <a:r>
              <a:rPr lang="en-US" i="1" dirty="0"/>
              <a:t>inclusive</a:t>
            </a:r>
          </a:p>
          <a:p>
            <a:pPr lvl="1"/>
            <a:r>
              <a:rPr lang="en-US" dirty="0" err="1"/>
              <a:t>randrange</a:t>
            </a:r>
            <a:r>
              <a:rPr lang="en-US" dirty="0"/>
              <a:t>(a, b)    # random integer between a and b - 1</a:t>
            </a:r>
          </a:p>
          <a:p>
            <a:pPr lvl="1"/>
            <a:r>
              <a:rPr lang="en-US" dirty="0"/>
              <a:t>random()              # random float such that 0 &lt;= </a:t>
            </a:r>
            <a:r>
              <a:rPr lang="en-US" b="1" i="1" dirty="0"/>
              <a:t>random value </a:t>
            </a:r>
            <a:r>
              <a:rPr lang="en-US" dirty="0"/>
              <a:t>&lt; 1.0</a:t>
            </a:r>
          </a:p>
          <a:p>
            <a:r>
              <a:rPr lang="en-US" dirty="0"/>
              <a:t>To use these functions, you must import the random module.</a:t>
            </a:r>
          </a:p>
          <a:p>
            <a:pPr lvl="1"/>
            <a:r>
              <a:rPr lang="en-US" dirty="0"/>
              <a:t>import random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54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84048"/>
            <a:ext cx="7374592" cy="221284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Functions (Function Abstraction and Stepwise Refinement)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B533-4A30-4AC8-B01F-50C4EC2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Abstraction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D91E2-3464-432E-A6F4-94F837F8A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6097880" cy="388843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开发软件的关键是应用抽象的概念
功能抽象将功能的使用与其实现分开
作为一个函数的用户，我不需要知道该函数如何完成其任务（实现），我只需要知道如何调用（调用）函数
在程序分配中，您使用了许多内置的 </a:t>
            </a:r>
            <a:r>
              <a:rPr lang="en-US" altLang="zh-CN" dirty="0"/>
              <a:t>Python </a:t>
            </a:r>
            <a:r>
              <a:rPr lang="zh-CN" altLang="en-US" dirty="0"/>
              <a:t>功能，您知道如何调用该函数，但您不知道该函数实际上是如何编写的
功能实现的详细信息隐藏在用户面前，这称为封装
如果函数的标题不更改，则可以更改函数主体中的代码（如何实现），并且该函数的用户不知道代码已更改
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E8892F-2A5D-42C6-B84C-863DBCFBFA6E}"/>
              </a:ext>
            </a:extLst>
          </p:cNvPr>
          <p:cNvGrpSpPr/>
          <p:nvPr/>
        </p:nvGrpSpPr>
        <p:grpSpPr>
          <a:xfrm>
            <a:off x="6444208" y="1851670"/>
            <a:ext cx="2592288" cy="1256919"/>
            <a:chOff x="6444208" y="1573983"/>
            <a:chExt cx="2592288" cy="12569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5D9F6-F01A-4948-942A-B228C08CA282}"/>
                </a:ext>
              </a:extLst>
            </p:cNvPr>
            <p:cNvGrpSpPr/>
            <p:nvPr/>
          </p:nvGrpSpPr>
          <p:grpSpPr>
            <a:xfrm>
              <a:off x="6732240" y="2180022"/>
              <a:ext cx="1440160" cy="650880"/>
              <a:chOff x="5148064" y="4108769"/>
              <a:chExt cx="1440160" cy="6508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500C5E-05C4-473F-9854-27F245271ED0}"/>
                  </a:ext>
                </a:extLst>
              </p:cNvPr>
              <p:cNvSpPr/>
              <p:nvPr/>
            </p:nvSpPr>
            <p:spPr>
              <a:xfrm>
                <a:off x="5148944" y="4108769"/>
                <a:ext cx="1439279" cy="183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Function Header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E83D61-2690-4376-8D35-AC37B0D81B39}"/>
                  </a:ext>
                </a:extLst>
              </p:cNvPr>
              <p:cNvSpPr/>
              <p:nvPr/>
            </p:nvSpPr>
            <p:spPr>
              <a:xfrm>
                <a:off x="5148064" y="4299942"/>
                <a:ext cx="1440160" cy="459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Function Body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4FB11B-3055-4F28-B27D-0D04B39D0C39}"/>
                </a:ext>
              </a:extLst>
            </p:cNvPr>
            <p:cNvSpPr txBox="1"/>
            <p:nvPr/>
          </p:nvSpPr>
          <p:spPr>
            <a:xfrm>
              <a:off x="6444208" y="1573983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/>
                <a:t>Optional arguments</a:t>
              </a:r>
            </a:p>
            <a:p>
              <a:pPr algn="ctr"/>
              <a:r>
                <a:rPr lang="en-US" sz="800" i="1" dirty="0"/>
                <a:t>for input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A7892A-4F3B-4400-A03B-F3536EB916AA}"/>
                </a:ext>
              </a:extLst>
            </p:cNvPr>
            <p:cNvSpPr txBox="1"/>
            <p:nvPr/>
          </p:nvSpPr>
          <p:spPr>
            <a:xfrm>
              <a:off x="8393371" y="2448639"/>
              <a:ext cx="643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Black Box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8170D2-D85A-4F1E-B16F-8A82146D727D}"/>
                </a:ext>
              </a:extLst>
            </p:cNvPr>
            <p:cNvSpPr txBox="1"/>
            <p:nvPr/>
          </p:nvSpPr>
          <p:spPr>
            <a:xfrm>
              <a:off x="7529762" y="1573983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/>
                <a:t>Optional return</a:t>
              </a:r>
            </a:p>
            <a:p>
              <a:pPr algn="ctr"/>
              <a:r>
                <a:rPr lang="en-US" sz="800" i="1" dirty="0"/>
                <a:t>values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613D7E1-9EDE-406C-8D39-A991CD1CC5A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986985" y="1912537"/>
              <a:ext cx="0" cy="267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EFFA2F-BC5B-4ABD-BEE0-61EA5A4A8934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7963534" y="1912537"/>
              <a:ext cx="1" cy="267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FD2C20-A444-4ECC-9771-F0D5FA00A4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121" y="2556360"/>
              <a:ext cx="2725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255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B533-4A30-4AC8-B01F-50C4EC2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D91E2-3464-432E-A6F4-94F837F8A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513" y="1275606"/>
            <a:ext cx="8595362" cy="20162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功能抽象的概念可以应用于程序的制定过程
在编写大型程序时，您可以使用分而治之的策略，也可称为循步细化
逐步改进称为自上而下设计或自下而上设计。
首先将问题分解为子问题。
将子问题，进一步划分为更小、更易管理的问题。
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920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FAD3A-5E48-42CB-9F48-17AAFD8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 (Top-Down Design)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70C0-DAAB-476A-BA9F-9D498A826E9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79512" y="874514"/>
            <a:ext cx="4248471" cy="378546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自上而下的设计方法是制定一个解决复杂问题的计划。此设计的输出是树状结构图。
根源是程序的切入点。
第一个级别包含几个主要子任务。这些子任务共同解决初始问题。
如果子任务在第一级不是微不足道的，则将其划分为较小的任务，然后将所有这些较小的任务放在第二级。
此过程将继续，直到您达到不需要崩溃的水平
</a:t>
            </a:r>
            <a:endParaRPr lang="en-US" sz="1600" dirty="0"/>
          </a:p>
        </p:txBody>
      </p:sp>
      <p:pic>
        <p:nvPicPr>
          <p:cNvPr id="1026" name="Picture 2" descr="top down diagram">
            <a:extLst>
              <a:ext uri="{FF2B5EF4-FFF2-40B4-BE49-F238E27FC236}">
                <a16:creationId xmlns:a16="http://schemas.microsoft.com/office/drawing/2014/main" id="{6BF27D65-64CA-4BE6-87FC-592063289C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71" y="1059582"/>
            <a:ext cx="4436636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5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FAD3A-5E48-42CB-9F48-17AAFD8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 (Top-Down Design)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70C0-DAAB-476A-BA9F-9D498A826E9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7504" y="1203598"/>
            <a:ext cx="4248471" cy="299338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We use the following procedure to walk through the top-down design: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Start with an initial problem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subtasks at the first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subtasks at a higher level into more specific tasks.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step (3) until each subtask is trivial.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Refine the algorithm into real program code.</a:t>
            </a:r>
          </a:p>
        </p:txBody>
      </p:sp>
      <p:pic>
        <p:nvPicPr>
          <p:cNvPr id="1026" name="Picture 2" descr="top down diagram">
            <a:extLst>
              <a:ext uri="{FF2B5EF4-FFF2-40B4-BE49-F238E27FC236}">
                <a16:creationId xmlns:a16="http://schemas.microsoft.com/office/drawing/2014/main" id="{6BF27D65-64CA-4BE6-87FC-592063289C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71" y="1059582"/>
            <a:ext cx="4436636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42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CEB8A-BA8B-4110-B94C-3561CBB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 Chart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53B52-4E64-4119-AEC2-94B512AAC327}"/>
              </a:ext>
            </a:extLst>
          </p:cNvPr>
          <p:cNvSpPr txBox="1"/>
          <p:nvPr/>
        </p:nvSpPr>
        <p:spPr>
          <a:xfrm>
            <a:off x="5570804" y="736625"/>
            <a:ext cx="2904962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Print a monthly calendar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E5083-0B4B-419E-BF13-DC84D7866103}"/>
              </a:ext>
            </a:extLst>
          </p:cNvPr>
          <p:cNvSpPr/>
          <p:nvPr/>
        </p:nvSpPr>
        <p:spPr>
          <a:xfrm>
            <a:off x="1331640" y="1779662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readInput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21CE8-CD20-4219-B610-D86DAA326B49}"/>
              </a:ext>
            </a:extLst>
          </p:cNvPr>
          <p:cNvSpPr/>
          <p:nvPr/>
        </p:nvSpPr>
        <p:spPr>
          <a:xfrm>
            <a:off x="2555776" y="2948447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getMonthName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1801ED-4309-4393-AA7F-11B9EDB678CB}"/>
              </a:ext>
            </a:extLst>
          </p:cNvPr>
          <p:cNvSpPr/>
          <p:nvPr/>
        </p:nvSpPr>
        <p:spPr>
          <a:xfrm>
            <a:off x="4006164" y="4578943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isLeapYear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72546D-8B94-4F49-AA39-D97C45064694}"/>
              </a:ext>
            </a:extLst>
          </p:cNvPr>
          <p:cNvGrpSpPr/>
          <p:nvPr/>
        </p:nvGrpSpPr>
        <p:grpSpPr>
          <a:xfrm>
            <a:off x="2022066" y="1215700"/>
            <a:ext cx="2520280" cy="570312"/>
            <a:chOff x="2022066" y="1344069"/>
            <a:chExt cx="2520280" cy="570312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375CCDD-A77C-4666-BDFC-081A7425FD2A}"/>
                </a:ext>
              </a:extLst>
            </p:cNvPr>
            <p:cNvCxnSpPr>
              <a:stCxn id="11" idx="0"/>
              <a:endCxn id="10" idx="0"/>
            </p:cNvCxnSpPr>
            <p:nvPr/>
          </p:nvCxnSpPr>
          <p:spPr>
            <a:xfrm rot="5400000" flipH="1" flipV="1">
              <a:off x="3275856" y="647891"/>
              <a:ext cx="12700" cy="2520280"/>
            </a:xfrm>
            <a:prstGeom prst="bentConnector3">
              <a:avLst>
                <a:gd name="adj1" fmla="val 1800000"/>
              </a:avLst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101437-5F76-420F-B4E2-35C9C93C33C7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275856" y="1344069"/>
              <a:ext cx="0" cy="2195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A85DF00-6E1C-4366-9550-A4D4DCACEF11}"/>
              </a:ext>
            </a:extLst>
          </p:cNvPr>
          <p:cNvSpPr/>
          <p:nvPr/>
        </p:nvSpPr>
        <p:spPr>
          <a:xfrm>
            <a:off x="2591780" y="987574"/>
            <a:ext cx="1368152" cy="3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printCalendar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(main)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60BCB8-1447-46C3-8AA4-7F2EBCF5C667}"/>
              </a:ext>
            </a:extLst>
          </p:cNvPr>
          <p:cNvGrpSpPr/>
          <p:nvPr/>
        </p:nvGrpSpPr>
        <p:grpSpPr>
          <a:xfrm>
            <a:off x="3167844" y="1876348"/>
            <a:ext cx="2520280" cy="618753"/>
            <a:chOff x="3491880" y="2004717"/>
            <a:chExt cx="2520280" cy="618753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FD92BE66-FD84-43E7-96E7-844CC438979C}"/>
                </a:ext>
              </a:extLst>
            </p:cNvPr>
            <p:cNvCxnSpPr/>
            <p:nvPr/>
          </p:nvCxnSpPr>
          <p:spPr>
            <a:xfrm rot="5400000" flipH="1" flipV="1">
              <a:off x="4745670" y="1356980"/>
              <a:ext cx="12700" cy="2520280"/>
            </a:xfrm>
            <a:prstGeom prst="bentConnector3">
              <a:avLst>
                <a:gd name="adj1" fmla="val 1800000"/>
              </a:avLst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4D1CEE-9688-463E-AD7B-027F84A0D53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535996" y="2004717"/>
              <a:ext cx="0" cy="2589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6526-AD5F-493E-B36E-E21EF362CE48}"/>
              </a:ext>
            </a:extLst>
          </p:cNvPr>
          <p:cNvSpPr/>
          <p:nvPr/>
        </p:nvSpPr>
        <p:spPr>
          <a:xfrm>
            <a:off x="3851920" y="1779662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printMonth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B87E1E-D88B-466C-89FE-FE52E9EA4086}"/>
              </a:ext>
            </a:extLst>
          </p:cNvPr>
          <p:cNvCxnSpPr/>
          <p:nvPr/>
        </p:nvCxnSpPr>
        <p:spPr>
          <a:xfrm>
            <a:off x="6084168" y="2713806"/>
            <a:ext cx="0" cy="13462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60A1D-9339-427F-8FF6-A7F6EF71F6BD}"/>
              </a:ext>
            </a:extLst>
          </p:cNvPr>
          <p:cNvCxnSpPr>
            <a:cxnSpLocks/>
          </p:cNvCxnSpPr>
          <p:nvPr/>
        </p:nvCxnSpPr>
        <p:spPr>
          <a:xfrm>
            <a:off x="5213354" y="2713806"/>
            <a:ext cx="0" cy="234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9A315-A9B4-48E6-A06B-609E04F59691}"/>
              </a:ext>
            </a:extLst>
          </p:cNvPr>
          <p:cNvSpPr/>
          <p:nvPr/>
        </p:nvSpPr>
        <p:spPr>
          <a:xfrm>
            <a:off x="5004048" y="2488752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printMonthBody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A2A32A-8B60-4112-AB02-DD3A0FFA9547}"/>
              </a:ext>
            </a:extLst>
          </p:cNvPr>
          <p:cNvCxnSpPr>
            <a:cxnSpLocks/>
          </p:cNvCxnSpPr>
          <p:nvPr/>
        </p:nvCxnSpPr>
        <p:spPr>
          <a:xfrm>
            <a:off x="4671171" y="3171486"/>
            <a:ext cx="0" cy="3015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1F3CC-F0D3-4023-B766-78D405717F37}"/>
              </a:ext>
            </a:extLst>
          </p:cNvPr>
          <p:cNvSpPr/>
          <p:nvPr/>
        </p:nvSpPr>
        <p:spPr>
          <a:xfrm>
            <a:off x="4139952" y="2957478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getStartDay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9AF010-1780-48E3-8C4B-4B31DDDAA202}"/>
              </a:ext>
            </a:extLst>
          </p:cNvPr>
          <p:cNvCxnSpPr>
            <a:cxnSpLocks/>
          </p:cNvCxnSpPr>
          <p:nvPr/>
        </p:nvCxnSpPr>
        <p:spPr>
          <a:xfrm>
            <a:off x="5076056" y="3698274"/>
            <a:ext cx="0" cy="3618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FF0268-D384-4442-B088-07B4111DA877}"/>
              </a:ext>
            </a:extLst>
          </p:cNvPr>
          <p:cNvCxnSpPr>
            <a:cxnSpLocks/>
          </p:cNvCxnSpPr>
          <p:nvPr/>
        </p:nvCxnSpPr>
        <p:spPr>
          <a:xfrm>
            <a:off x="4283968" y="3698274"/>
            <a:ext cx="0" cy="8806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6A35B-5BA4-4E05-AE64-210EB4DC67C4}"/>
              </a:ext>
            </a:extLst>
          </p:cNvPr>
          <p:cNvSpPr/>
          <p:nvPr/>
        </p:nvSpPr>
        <p:spPr>
          <a:xfrm>
            <a:off x="4006164" y="3473219"/>
            <a:ext cx="1584176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getTotalNumOfDays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93162B-48D4-44DC-ACDE-3C2C6ED49952}"/>
              </a:ext>
            </a:extLst>
          </p:cNvPr>
          <p:cNvCxnSpPr>
            <a:cxnSpLocks/>
          </p:cNvCxnSpPr>
          <p:nvPr/>
        </p:nvCxnSpPr>
        <p:spPr>
          <a:xfrm>
            <a:off x="5076265" y="4285139"/>
            <a:ext cx="0" cy="2938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79CE4-9034-4969-962E-10E7B164D734}"/>
              </a:ext>
            </a:extLst>
          </p:cNvPr>
          <p:cNvSpPr/>
          <p:nvPr/>
        </p:nvSpPr>
        <p:spPr>
          <a:xfrm>
            <a:off x="4788024" y="4060084"/>
            <a:ext cx="1800200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getNumOfDaysInMonth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1A08F-8100-4504-B78C-2B3B8DEEB639}"/>
              </a:ext>
            </a:extLst>
          </p:cNvPr>
          <p:cNvCxnSpPr>
            <a:cxnSpLocks/>
          </p:cNvCxnSpPr>
          <p:nvPr/>
        </p:nvCxnSpPr>
        <p:spPr>
          <a:xfrm>
            <a:off x="3167844" y="2713806"/>
            <a:ext cx="0" cy="2346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B65B-9B4C-498E-82F7-C385C547FFAD}"/>
              </a:ext>
            </a:extLst>
          </p:cNvPr>
          <p:cNvSpPr/>
          <p:nvPr/>
        </p:nvSpPr>
        <p:spPr>
          <a:xfrm>
            <a:off x="2555776" y="2488751"/>
            <a:ext cx="1368152" cy="225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printMonthTitle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8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7174-FDE0-41E1-9B5F-B8DBACE7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Top-Down or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69CD-8AD3-4BF5-9DEB-1D4C3FA46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the subproblems and relationships between them are built, its time to start the implementation process</a:t>
            </a:r>
          </a:p>
          <a:p>
            <a:r>
              <a:rPr lang="en-US" dirty="0"/>
              <a:t>You can use either a top-down or bottom-up approach. One approach is not preferred over the other. </a:t>
            </a:r>
          </a:p>
          <a:p>
            <a:r>
              <a:rPr lang="en-US" dirty="0"/>
              <a:t>A top-down approach implements one function in the structure chart from top to bottom.</a:t>
            </a:r>
          </a:p>
          <a:p>
            <a:r>
              <a:rPr lang="en-US" dirty="0"/>
              <a:t>A bottom-up approach implements one function in the structure chart from bottom to top.</a:t>
            </a:r>
          </a:p>
          <a:p>
            <a:r>
              <a:rPr lang="en-US" dirty="0"/>
              <a:t>In either approach, the use of stub functions allow you to build the framework of the overall program, and then write, test and debug each function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3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42DC-F117-4D14-9504-21FFB9E8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123478"/>
            <a:ext cx="8618161" cy="700888"/>
          </a:xfrm>
        </p:spPr>
        <p:txBody>
          <a:bodyPr/>
          <a:lstStyle/>
          <a:p>
            <a:r>
              <a:rPr lang="en-US" dirty="0" err="1"/>
              <a:t>printCalendar</a:t>
            </a:r>
            <a:r>
              <a:rPr lang="en-US" dirty="0"/>
              <a:t> Built with Stub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8FB20-A3C8-4864-9403-E759F3424BD8}"/>
              </a:ext>
            </a:extLst>
          </p:cNvPr>
          <p:cNvSpPr txBox="1"/>
          <p:nvPr/>
        </p:nvSpPr>
        <p:spPr>
          <a:xfrm>
            <a:off x="539552" y="771550"/>
            <a:ext cx="38154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printMonth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printMonth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print(year, month)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readInput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readInput</a:t>
            </a:r>
            <a:r>
              <a:rPr lang="en-US" sz="1200" dirty="0"/>
              <a:t>():</a:t>
            </a:r>
          </a:p>
          <a:p>
            <a:r>
              <a:rPr lang="en-US" sz="1200" dirty="0"/>
              <a:t>      year = eval(input('Enter full year (e.g. 2021): '))</a:t>
            </a:r>
          </a:p>
          <a:p>
            <a:r>
              <a:rPr lang="en-US" sz="1200" dirty="0"/>
              <a:t>      month = eval(input(</a:t>
            </a:r>
          </a:p>
          <a:p>
            <a:r>
              <a:rPr lang="en-US" sz="1200" dirty="0"/>
              <a:t>         'Enter month as a number between 1 and 12: '))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printMonthTitle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printMonthTitle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printMonthTitle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printMonthBody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printMonthBody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printMonthBody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/>
              <a:t># stub for </a:t>
            </a:r>
            <a:r>
              <a:rPr lang="en-US" sz="1200" dirty="0" err="1"/>
              <a:t>getMonthName</a:t>
            </a:r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getMonthName</a:t>
            </a:r>
            <a:r>
              <a:rPr lang="en-US" sz="1200" dirty="0"/>
              <a:t>(month):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getMonthName</a:t>
            </a:r>
            <a:r>
              <a:rPr lang="en-US" sz="1200" dirty="0"/>
              <a:t>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5D64-A33B-4BDE-BFD3-F15F338A6A08}"/>
              </a:ext>
            </a:extLst>
          </p:cNvPr>
          <p:cNvSpPr txBox="1"/>
          <p:nvPr/>
        </p:nvSpPr>
        <p:spPr>
          <a:xfrm>
            <a:off x="4890087" y="843558"/>
            <a:ext cx="2994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getStartDay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getStartDay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getStartDay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getTotalNumOfDays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getTotalNumOfDays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getTotalNumOfDays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getNumOfDaysInMonth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getNumOfDaysInMonth</a:t>
            </a:r>
            <a:r>
              <a:rPr lang="en-US" sz="1200" dirty="0"/>
              <a:t>(year, month):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getNumOfDaysInMonth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isLeapYear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/>
              <a:t>def </a:t>
            </a:r>
            <a:r>
              <a:rPr lang="en-US" sz="1200" dirty="0" err="1"/>
              <a:t>isLeapYear</a:t>
            </a:r>
            <a:r>
              <a:rPr lang="en-US" sz="1200" dirty="0"/>
              <a:t>(year):</a:t>
            </a:r>
          </a:p>
          <a:p>
            <a:r>
              <a:rPr lang="en-US" sz="1200" dirty="0"/>
              <a:t>      print('</a:t>
            </a:r>
            <a:r>
              <a:rPr lang="en-US" sz="1200" dirty="0" err="1"/>
              <a:t>isLeapYear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stub for main</a:t>
            </a:r>
          </a:p>
          <a:p>
            <a:r>
              <a:rPr lang="en-US" sz="1200" dirty="0"/>
              <a:t>def main():</a:t>
            </a:r>
          </a:p>
          <a:p>
            <a:r>
              <a:rPr lang="en-US" sz="1200" dirty="0"/>
              <a:t>      print('main function')</a:t>
            </a:r>
          </a:p>
          <a:p>
            <a:endParaRPr lang="en-US" sz="1200" dirty="0"/>
          </a:p>
          <a:p>
            <a:r>
              <a:rPr lang="en-US" sz="12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2978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87C5-6D52-4AAC-AFB8-092EF4804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u="sng" dirty="0"/>
              <a:t>pass</a:t>
            </a:r>
            <a:r>
              <a:rPr lang="en-US" dirty="0"/>
              <a:t> statement is used as a placeholder for future code.</a:t>
            </a:r>
          </a:p>
          <a:p>
            <a:r>
              <a:rPr lang="en-US" dirty="0"/>
              <a:t>When the pass statement is executed, nothing happens, but you avoid getting an error when empty code is not allowed.</a:t>
            </a:r>
          </a:p>
          <a:p>
            <a:r>
              <a:rPr lang="en-US" dirty="0"/>
              <a:t>Empty code is not allowed in </a:t>
            </a:r>
            <a:r>
              <a:rPr lang="en-US" i="1" dirty="0"/>
              <a:t>loops</a:t>
            </a:r>
            <a:r>
              <a:rPr lang="en-US" dirty="0"/>
              <a:t>, </a:t>
            </a:r>
            <a:r>
              <a:rPr lang="en-US" i="1" dirty="0"/>
              <a:t>function definitions</a:t>
            </a:r>
            <a:r>
              <a:rPr lang="en-US" dirty="0"/>
              <a:t>, </a:t>
            </a:r>
            <a:r>
              <a:rPr lang="en-US" i="1" dirty="0"/>
              <a:t>class definitions</a:t>
            </a:r>
            <a:r>
              <a:rPr lang="en-US" dirty="0"/>
              <a:t>, or in </a:t>
            </a:r>
            <a:r>
              <a:rPr lang="en-US" i="1" dirty="0"/>
              <a:t>if statements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27E3F-7881-4A0D-B1B8-60C8E74D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Stub Functions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E65483-1459-40ED-8A68-BBBC9B86D5A8}"/>
              </a:ext>
            </a:extLst>
          </p:cNvPr>
          <p:cNvGrpSpPr/>
          <p:nvPr/>
        </p:nvGrpSpPr>
        <p:grpSpPr>
          <a:xfrm>
            <a:off x="5508104" y="915567"/>
            <a:ext cx="2808312" cy="3240359"/>
            <a:chOff x="5508104" y="915567"/>
            <a:chExt cx="2808312" cy="32403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2627DB-066B-4CF5-A25D-E39608E846CB}"/>
                </a:ext>
              </a:extLst>
            </p:cNvPr>
            <p:cNvSpPr txBox="1"/>
            <p:nvPr/>
          </p:nvSpPr>
          <p:spPr>
            <a:xfrm>
              <a:off x="5652120" y="1090235"/>
              <a:ext cx="132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 </a:t>
              </a:r>
              <a:r>
                <a:rPr lang="en-US" sz="1200" dirty="0" err="1"/>
                <a:t>myfunction</a:t>
              </a:r>
              <a:r>
                <a:rPr lang="en-US" sz="1200" dirty="0"/>
                <a:t>():</a:t>
              </a:r>
            </a:p>
            <a:p>
              <a:r>
                <a:rPr lang="en-US" sz="1200" dirty="0"/>
                <a:t>      pass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168BE4-8AA5-49DC-A8CC-1CF505B2B245}"/>
                </a:ext>
              </a:extLst>
            </p:cNvPr>
            <p:cNvSpPr txBox="1"/>
            <p:nvPr/>
          </p:nvSpPr>
          <p:spPr>
            <a:xfrm>
              <a:off x="5796136" y="2130387"/>
              <a:ext cx="2520280" cy="182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33</a:t>
              </a:r>
            </a:p>
            <a:p>
              <a:r>
                <a:rPr lang="en-US" dirty="0"/>
                <a:t>b = 200</a:t>
              </a:r>
            </a:p>
            <a:p>
              <a:endParaRPr lang="en-US" dirty="0"/>
            </a:p>
            <a:p>
              <a:r>
                <a:rPr lang="en-US" dirty="0"/>
                <a:t>if b &gt; a:</a:t>
              </a:r>
            </a:p>
            <a:p>
              <a:r>
                <a:rPr lang="en-US" dirty="0"/>
                <a:t>   pass</a:t>
              </a:r>
            </a:p>
            <a:p>
              <a:endParaRPr lang="en-US" dirty="0"/>
            </a:p>
            <a:p>
              <a:r>
                <a:rPr lang="en-US" dirty="0"/>
                <a:t>for i in range(5):</a:t>
              </a:r>
            </a:p>
            <a:p>
              <a:r>
                <a:rPr lang="en-US" dirty="0"/>
                <a:t>     pass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4E66A-AD14-4E1D-87B4-485620C5DEF2}"/>
                </a:ext>
              </a:extLst>
            </p:cNvPr>
            <p:cNvSpPr/>
            <p:nvPr/>
          </p:nvSpPr>
          <p:spPr>
            <a:xfrm>
              <a:off x="5508104" y="915567"/>
              <a:ext cx="1584176" cy="79208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2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4D8769-F8CA-4592-85D0-3A08B419D3EC}"/>
                </a:ext>
              </a:extLst>
            </p:cNvPr>
            <p:cNvSpPr/>
            <p:nvPr/>
          </p:nvSpPr>
          <p:spPr>
            <a:xfrm>
              <a:off x="5508104" y="2079639"/>
              <a:ext cx="1872208" cy="207628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2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828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B533-4A30-4AC8-B01F-50C4EC2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Stepwise Refinement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D91E2-3464-432E-A6F4-94F837F8A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17" y="1059582"/>
            <a:ext cx="8595362" cy="33123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b="1" dirty="0"/>
              <a:t>更简单的程序
步进细化不是在一个函数中编写一长串语句，而是将其分解为较小的函数。这使得程序更容易编写、重用、调试、测试、修改和维护。
重用功能
逐步改进可促进程序内的代码重复使用。这减少了冗余代码。
更易于开发、调试和测试
功能可以单独开发、调试和测试。这将潜在的错误隔离到较小的代码段，从而更容易调试。
更好地促进团队合作
由于大问题分为子程序，子程序可以分配给不同的程序员进行实施。
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301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54B92-D71E-43F3-B862-9B32201A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885FD-D258-4BC3-83C8-980C70C52EE3}"/>
              </a:ext>
            </a:extLst>
          </p:cNvPr>
          <p:cNvSpPr txBox="1"/>
          <p:nvPr/>
        </p:nvSpPr>
        <p:spPr>
          <a:xfrm>
            <a:off x="2483768" y="1563638"/>
            <a:ext cx="4224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import random</a:t>
            </a:r>
          </a:p>
          <a:p>
            <a:endParaRPr lang="en-US" sz="1800" dirty="0"/>
          </a:p>
          <a:p>
            <a:r>
              <a:rPr lang="en-US" sz="1800" dirty="0"/>
              <a:t>num1 = random.randint(0,1)</a:t>
            </a:r>
          </a:p>
          <a:p>
            <a:r>
              <a:rPr lang="en-US" sz="1800" dirty="0"/>
              <a:t>num2 = random.randint(1,6)</a:t>
            </a:r>
          </a:p>
          <a:p>
            <a:r>
              <a:rPr lang="en-US" sz="1800" dirty="0"/>
              <a:t>num3 = random.random()</a:t>
            </a:r>
          </a:p>
          <a:p>
            <a:r>
              <a:rPr lang="en-US" sz="1800" dirty="0"/>
              <a:t>num4 = (int)(random.random() * 5 + 1)</a:t>
            </a:r>
          </a:p>
          <a:p>
            <a:endParaRPr lang="en-US" sz="1800" dirty="0"/>
          </a:p>
          <a:p>
            <a:r>
              <a:rPr lang="en-US" sz="1800" dirty="0"/>
              <a:t>print(num1, num2, num3, num4)</a:t>
            </a:r>
          </a:p>
        </p:txBody>
      </p:sp>
    </p:spTree>
    <p:extLst>
      <p:ext uri="{BB962C8B-B14F-4D97-AF65-F5344CB8AC3E}">
        <p14:creationId xmlns:p14="http://schemas.microsoft.com/office/powerpoint/2010/main" val="3225403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F8C3B-9F8D-44FE-8B36-DA58933C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</p:spPr>
        <p:txBody>
          <a:bodyPr/>
          <a:lstStyle/>
          <a:p>
            <a:r>
              <a:rPr lang="en-US" dirty="0"/>
              <a:t>         Example Time…</a:t>
            </a:r>
          </a:p>
        </p:txBody>
      </p:sp>
    </p:spTree>
    <p:extLst>
      <p:ext uri="{BB962C8B-B14F-4D97-AF65-F5344CB8AC3E}">
        <p14:creationId xmlns:p14="http://schemas.microsoft.com/office/powerpoint/2010/main" val="1434448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608" y="1923678"/>
            <a:ext cx="6949440" cy="96356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80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Functions (Methods)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3986F-E20A-4E36-8C7F-76F8346E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EFD18-613A-4D28-8F0C-FB6BD97D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Functions/Methods can be used to define reusable code and organize and simplify code.</a:t>
            </a:r>
          </a:p>
          <a:p>
            <a:r>
              <a:rPr lang="en-US" dirty="0"/>
              <a:t>Advantages using functions:</a:t>
            </a:r>
          </a:p>
          <a:p>
            <a:pPr lvl="1"/>
            <a:r>
              <a:rPr lang="en-US" dirty="0"/>
              <a:t>Improving the quality of the program by modularizing the code</a:t>
            </a:r>
          </a:p>
          <a:p>
            <a:pPr lvl="1"/>
            <a:r>
              <a:rPr lang="en-US" dirty="0"/>
              <a:t>Reduce redundant code and enable code reuse</a:t>
            </a:r>
          </a:p>
          <a:p>
            <a:pPr lvl="1"/>
            <a:r>
              <a:rPr lang="en-US" dirty="0"/>
              <a:t>Enable division of labor</a:t>
            </a:r>
          </a:p>
          <a:p>
            <a:r>
              <a:rPr lang="en-US" dirty="0"/>
              <a:t>A function/method consists of:</a:t>
            </a:r>
          </a:p>
          <a:p>
            <a:pPr lvl="1"/>
            <a:r>
              <a:rPr lang="en-US" dirty="0"/>
              <a:t>A header: begins with the keyword </a:t>
            </a:r>
            <a:r>
              <a:rPr lang="en-US" b="1" u="sng" dirty="0"/>
              <a:t>def</a:t>
            </a:r>
            <a:r>
              <a:rPr lang="en-US" dirty="0"/>
              <a:t>, followed by the function name and parameters</a:t>
            </a:r>
          </a:p>
          <a:p>
            <a:pPr lvl="1"/>
            <a:r>
              <a:rPr lang="en-US" dirty="0"/>
              <a:t>A body: consists of the indented code underneath the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253F8-6FA0-4E9A-B549-C78AB4A3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Invoke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3211A-BA38-403D-83EA-E880CF5EEC60}"/>
              </a:ext>
            </a:extLst>
          </p:cNvPr>
          <p:cNvSpPr txBox="1"/>
          <p:nvPr/>
        </p:nvSpPr>
        <p:spPr>
          <a:xfrm>
            <a:off x="1447155" y="1752670"/>
            <a:ext cx="2002471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num1, num2</a:t>
            </a:r>
            <a:r>
              <a:rPr lang="en-US" dirty="0"/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52F6F-00A9-4DBB-9CF4-11200105FEB0}"/>
              </a:ext>
            </a:extLst>
          </p:cNvPr>
          <p:cNvSpPr txBox="1"/>
          <p:nvPr/>
        </p:nvSpPr>
        <p:spPr>
          <a:xfrm>
            <a:off x="1696421" y="2163448"/>
            <a:ext cx="1532792" cy="1173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num1 &gt; num2:</a:t>
            </a:r>
          </a:p>
          <a:p>
            <a:r>
              <a:rPr lang="en-US" dirty="0"/>
              <a:t>     result = num1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 result = num2</a:t>
            </a:r>
          </a:p>
          <a:p>
            <a:r>
              <a:rPr lang="en-US" dirty="0"/>
              <a:t>return </a:t>
            </a:r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86462-E276-401E-B94B-76C908AB183E}"/>
              </a:ext>
            </a:extLst>
          </p:cNvPr>
          <p:cNvSpPr/>
          <p:nvPr/>
        </p:nvSpPr>
        <p:spPr>
          <a:xfrm>
            <a:off x="1476282" y="1759248"/>
            <a:ext cx="1944216" cy="308546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4C1BC-2AA6-4A26-92C6-7E47702D7C96}"/>
              </a:ext>
            </a:extLst>
          </p:cNvPr>
          <p:cNvSpPr txBox="1"/>
          <p:nvPr/>
        </p:nvSpPr>
        <p:spPr>
          <a:xfrm>
            <a:off x="694301" y="987574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function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4BEFE-59F1-4DFE-9A87-3398575F096B}"/>
              </a:ext>
            </a:extLst>
          </p:cNvPr>
          <p:cNvSpPr txBox="1"/>
          <p:nvPr/>
        </p:nvSpPr>
        <p:spPr>
          <a:xfrm>
            <a:off x="2028447" y="1009735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formal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0A376-9477-492D-BAD4-0008F253A4ED}"/>
              </a:ext>
            </a:extLst>
          </p:cNvPr>
          <p:cNvSpPr txBox="1"/>
          <p:nvPr/>
        </p:nvSpPr>
        <p:spPr>
          <a:xfrm>
            <a:off x="694301" y="167611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function</a:t>
            </a:r>
          </a:p>
          <a:p>
            <a:r>
              <a:rPr lang="en-US" sz="1200" i="1" dirty="0"/>
              <a:t>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EF36E-AF0F-4136-AC71-620B1D873EF3}"/>
              </a:ext>
            </a:extLst>
          </p:cNvPr>
          <p:cNvSpPr txBox="1"/>
          <p:nvPr/>
        </p:nvSpPr>
        <p:spPr>
          <a:xfrm>
            <a:off x="696688" y="246789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function </a:t>
            </a:r>
          </a:p>
          <a:p>
            <a:r>
              <a:rPr lang="en-US" sz="1200" i="1" dirty="0"/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C41E6-2D4B-4AFE-9686-BA10BDCDBBC9}"/>
              </a:ext>
            </a:extLst>
          </p:cNvPr>
          <p:cNvSpPr txBox="1"/>
          <p:nvPr/>
        </p:nvSpPr>
        <p:spPr>
          <a:xfrm>
            <a:off x="2095227" y="3514750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return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5C827-AA71-4319-811C-A6FF8ECB4022}"/>
              </a:ext>
            </a:extLst>
          </p:cNvPr>
          <p:cNvSpPr/>
          <p:nvPr/>
        </p:nvSpPr>
        <p:spPr>
          <a:xfrm>
            <a:off x="1482369" y="2163448"/>
            <a:ext cx="1944216" cy="116790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54542-3BBF-47D3-9C75-0493BCE6430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68337" y="1264573"/>
            <a:ext cx="754882" cy="593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09D106-F644-4F72-8494-BA01FCB60E5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43299" y="1286734"/>
            <a:ext cx="248" cy="578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495B85-58D0-48AC-94E0-5A8A2AABFE16}"/>
              </a:ext>
            </a:extLst>
          </p:cNvPr>
          <p:cNvSpPr txBox="1"/>
          <p:nvPr/>
        </p:nvSpPr>
        <p:spPr>
          <a:xfrm>
            <a:off x="6338967" y="1773823"/>
            <a:ext cx="1218603" cy="740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y = 2</a:t>
            </a:r>
          </a:p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x, y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F2EBC-7450-454F-BE56-EF5BF5527C1A}"/>
              </a:ext>
            </a:extLst>
          </p:cNvPr>
          <p:cNvSpPr txBox="1"/>
          <p:nvPr/>
        </p:nvSpPr>
        <p:spPr>
          <a:xfrm>
            <a:off x="6759834" y="270029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actual parameters</a:t>
            </a:r>
          </a:p>
          <a:p>
            <a:pPr algn="ctr"/>
            <a:r>
              <a:rPr lang="en-US" sz="1200" i="1" dirty="0"/>
              <a:t>(arguments)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E657F3-9C47-4D05-A919-67711AB4B9B4}"/>
              </a:ext>
            </a:extLst>
          </p:cNvPr>
          <p:cNvSpPr txBox="1"/>
          <p:nvPr/>
        </p:nvSpPr>
        <p:spPr>
          <a:xfrm>
            <a:off x="1730455" y="4128934"/>
            <a:ext cx="845103" cy="30854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DEFINE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6628D-591F-46A6-8049-4E74BC349BD9}"/>
              </a:ext>
            </a:extLst>
          </p:cNvPr>
          <p:cNvSpPr txBox="1"/>
          <p:nvPr/>
        </p:nvSpPr>
        <p:spPr>
          <a:xfrm>
            <a:off x="6905170" y="4123858"/>
            <a:ext cx="873957" cy="30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INVOKE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8DF03-6516-498D-BB17-7BB7798B5432}"/>
              </a:ext>
            </a:extLst>
          </p:cNvPr>
          <p:cNvSpPr txBox="1"/>
          <p:nvPr/>
        </p:nvSpPr>
        <p:spPr>
          <a:xfrm>
            <a:off x="3707904" y="1983502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of x is passed to num1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1D7F19-A3BC-479B-A792-AD5E7A2BD1E5}"/>
              </a:ext>
            </a:extLst>
          </p:cNvPr>
          <p:cNvSpPr txBox="1"/>
          <p:nvPr/>
        </p:nvSpPr>
        <p:spPr>
          <a:xfrm>
            <a:off x="3707904" y="2224001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of y is passed to num2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984B6C-C2F2-4B38-A1DE-93B3E4BC3E94}"/>
              </a:ext>
            </a:extLst>
          </p:cNvPr>
          <p:cNvSpPr txBox="1"/>
          <p:nvPr/>
        </p:nvSpPr>
        <p:spPr>
          <a:xfrm>
            <a:off x="3732242" y="2791055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result value is assigned to z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2FA1D1-8C5F-49CD-A176-260B31E241EA}"/>
              </a:ext>
            </a:extLst>
          </p:cNvPr>
          <p:cNvSpPr/>
          <p:nvPr/>
        </p:nvSpPr>
        <p:spPr>
          <a:xfrm>
            <a:off x="6395719" y="2260501"/>
            <a:ext cx="1070398" cy="22531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6C4E07-F928-4E4D-ACD9-BC810E3A066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275071" y="2467890"/>
            <a:ext cx="191046" cy="23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55A715-3554-43CC-AA5D-619B1CC4D1C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592319" y="3264838"/>
            <a:ext cx="0" cy="24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26" grpId="0"/>
      <p:bldP spid="36" grpId="0"/>
      <p:bldP spid="37" grpId="0"/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046-E010-448E-A19F-64B24B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0" y="123478"/>
            <a:ext cx="8522432" cy="700888"/>
          </a:xfrm>
        </p:spPr>
        <p:txBody>
          <a:bodyPr/>
          <a:lstStyle/>
          <a:p>
            <a:r>
              <a:rPr lang="en-US" dirty="0"/>
              <a:t>Simple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3A296-3456-471A-BD90-8531954747FB}"/>
              </a:ext>
            </a:extLst>
          </p:cNvPr>
          <p:cNvGrpSpPr/>
          <p:nvPr/>
        </p:nvGrpSpPr>
        <p:grpSpPr>
          <a:xfrm>
            <a:off x="251520" y="843558"/>
            <a:ext cx="2263761" cy="2892420"/>
            <a:chOff x="395536" y="843558"/>
            <a:chExt cx="2263761" cy="28924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1E8F84-1804-4AEB-BF53-409F0246EB38}"/>
                </a:ext>
              </a:extLst>
            </p:cNvPr>
            <p:cNvSpPr txBox="1"/>
            <p:nvPr/>
          </p:nvSpPr>
          <p:spPr>
            <a:xfrm>
              <a:off x="395536" y="843558"/>
              <a:ext cx="226376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# Return the max of two numbers</a:t>
              </a:r>
            </a:p>
            <a:p>
              <a:r>
                <a:rPr lang="en-US" sz="1100" b="1" dirty="0"/>
                <a:t>def max(num1, num2):</a:t>
              </a:r>
            </a:p>
            <a:p>
              <a:r>
                <a:rPr lang="en-US" sz="1100" dirty="0"/>
                <a:t>      if num1 &gt; num2:</a:t>
              </a:r>
            </a:p>
            <a:p>
              <a:r>
                <a:rPr lang="en-US" sz="1100" dirty="0"/>
                <a:t>            result = num1</a:t>
              </a:r>
            </a:p>
            <a:p>
              <a:r>
                <a:rPr lang="en-US" sz="1100" dirty="0"/>
                <a:t>      else:</a:t>
              </a:r>
            </a:p>
            <a:p>
              <a:r>
                <a:rPr lang="en-US" sz="1100" dirty="0"/>
                <a:t>            result = num2</a:t>
              </a:r>
            </a:p>
            <a:p>
              <a:endParaRPr lang="en-US" sz="1100" dirty="0"/>
            </a:p>
            <a:p>
              <a:r>
                <a:rPr lang="en-US" sz="1100" dirty="0"/>
                <a:t>      return result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D2BA8C-EA68-4628-81D8-B7E01E4C4BA8}"/>
                </a:ext>
              </a:extLst>
            </p:cNvPr>
            <p:cNvSpPr txBox="1"/>
            <p:nvPr/>
          </p:nvSpPr>
          <p:spPr>
            <a:xfrm>
              <a:off x="398508" y="2289428"/>
              <a:ext cx="118333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def main():</a:t>
              </a:r>
            </a:p>
            <a:p>
              <a:r>
                <a:rPr lang="en-US" sz="1100" dirty="0"/>
                <a:t>       i = 5</a:t>
              </a:r>
            </a:p>
            <a:p>
              <a:r>
                <a:rPr lang="en-US" sz="1100" dirty="0"/>
                <a:t>       j = 3</a:t>
              </a:r>
            </a:p>
            <a:p>
              <a:r>
                <a:rPr lang="en-US" sz="1100" dirty="0"/>
                <a:t>       k = max(i, j)</a:t>
              </a:r>
            </a:p>
            <a:p>
              <a:r>
                <a:rPr lang="en-US" sz="1100" dirty="0"/>
                <a:t>       print(k)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b="1" dirty="0"/>
                <a:t>main()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FD61870-F3C7-4950-A5AC-F229B717CCCB}"/>
              </a:ext>
            </a:extLst>
          </p:cNvPr>
          <p:cNvSpPr/>
          <p:nvPr/>
        </p:nvSpPr>
        <p:spPr>
          <a:xfrm>
            <a:off x="2771800" y="2108723"/>
            <a:ext cx="818742" cy="115212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Main()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274892-56E6-4934-AB5C-89988AB4D324}"/>
              </a:ext>
            </a:extLst>
          </p:cNvPr>
          <p:cNvGrpSpPr/>
          <p:nvPr/>
        </p:nvGrpSpPr>
        <p:grpSpPr>
          <a:xfrm>
            <a:off x="4283968" y="2078896"/>
            <a:ext cx="1612877" cy="1181955"/>
            <a:chOff x="4327274" y="2078896"/>
            <a:chExt cx="1612877" cy="11819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4ECE69-9A76-422C-8940-4D2CA784AA61}"/>
                </a:ext>
              </a:extLst>
            </p:cNvPr>
            <p:cNvSpPr/>
            <p:nvPr/>
          </p:nvSpPr>
          <p:spPr>
            <a:xfrm>
              <a:off x="4327274" y="2108723"/>
              <a:ext cx="1612877" cy="11521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7000"/>
              </a:schemeClr>
            </a:solidFill>
            <a:ln>
              <a:solidFill>
                <a:schemeClr val="accent2">
                  <a:lumMod val="75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30867A-3A6D-4719-A89A-21FD1AF59917}"/>
                </a:ext>
              </a:extLst>
            </p:cNvPr>
            <p:cNvSpPr txBox="1"/>
            <p:nvPr/>
          </p:nvSpPr>
          <p:spPr>
            <a:xfrm>
              <a:off x="4412483" y="2078896"/>
              <a:ext cx="1467068" cy="1173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 main():</a:t>
              </a:r>
            </a:p>
            <a:p>
              <a:r>
                <a:rPr lang="en-US" dirty="0"/>
                <a:t>       i = 5</a:t>
              </a:r>
            </a:p>
            <a:p>
              <a:r>
                <a:rPr lang="en-US" dirty="0"/>
                <a:t>       j = 3</a:t>
              </a:r>
            </a:p>
            <a:p>
              <a:r>
                <a:rPr lang="en-US" dirty="0"/>
                <a:t>       k = max(i, j)</a:t>
              </a:r>
            </a:p>
            <a:p>
              <a:r>
                <a:rPr lang="en-US" dirty="0"/>
                <a:t>       print(k)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D019D7-141C-4667-BD3D-D88CB6C488FE}"/>
              </a:ext>
            </a:extLst>
          </p:cNvPr>
          <p:cNvGrpSpPr/>
          <p:nvPr/>
        </p:nvGrpSpPr>
        <p:grpSpPr>
          <a:xfrm>
            <a:off x="6618076" y="1862682"/>
            <a:ext cx="2202396" cy="1645171"/>
            <a:chOff x="6618076" y="1862682"/>
            <a:chExt cx="2202396" cy="16451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AEAA-DBAD-40D9-A923-E8B829A33A9D}"/>
                </a:ext>
              </a:extLst>
            </p:cNvPr>
            <p:cNvSpPr txBox="1"/>
            <p:nvPr/>
          </p:nvSpPr>
          <p:spPr>
            <a:xfrm>
              <a:off x="6618076" y="1862683"/>
              <a:ext cx="2109873" cy="160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 max(num1, num2):</a:t>
              </a:r>
            </a:p>
            <a:p>
              <a:r>
                <a:rPr lang="en-US" dirty="0"/>
                <a:t>      if num1 &gt; num2:</a:t>
              </a:r>
            </a:p>
            <a:p>
              <a:r>
                <a:rPr lang="en-US" dirty="0"/>
                <a:t>            result = num1</a:t>
              </a:r>
            </a:p>
            <a:p>
              <a:r>
                <a:rPr lang="en-US" dirty="0"/>
                <a:t>      else:</a:t>
              </a:r>
            </a:p>
            <a:p>
              <a:r>
                <a:rPr lang="en-US" dirty="0"/>
                <a:t>            result = num2</a:t>
              </a:r>
            </a:p>
            <a:p>
              <a:endParaRPr lang="en-US" dirty="0"/>
            </a:p>
            <a:p>
              <a:r>
                <a:rPr lang="en-US" dirty="0"/>
                <a:t>      return result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CD8CCC-8759-4E73-BF65-787D4AEB521F}"/>
                </a:ext>
              </a:extLst>
            </p:cNvPr>
            <p:cNvSpPr/>
            <p:nvPr/>
          </p:nvSpPr>
          <p:spPr>
            <a:xfrm>
              <a:off x="6618076" y="1862682"/>
              <a:ext cx="2202396" cy="164517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7000"/>
              </a:schemeClr>
            </a:solidFill>
            <a:ln>
              <a:solidFill>
                <a:schemeClr val="accent3">
                  <a:lumMod val="75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DD35A-5AD2-475D-A124-414AC0DD7CEE}"/>
              </a:ext>
            </a:extLst>
          </p:cNvPr>
          <p:cNvCxnSpPr/>
          <p:nvPr/>
        </p:nvCxnSpPr>
        <p:spPr>
          <a:xfrm flipV="1">
            <a:off x="3491880" y="2283718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8951A4-06C8-40B5-9030-688370BD2522}"/>
              </a:ext>
            </a:extLst>
          </p:cNvPr>
          <p:cNvCxnSpPr/>
          <p:nvPr/>
        </p:nvCxnSpPr>
        <p:spPr>
          <a:xfrm flipH="1" flipV="1">
            <a:off x="3419872" y="2665595"/>
            <a:ext cx="1296144" cy="4822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C0982-EE6A-4DE5-882F-56A1E32C6927}"/>
              </a:ext>
            </a:extLst>
          </p:cNvPr>
          <p:cNvCxnSpPr>
            <a:cxnSpLocks/>
          </p:cNvCxnSpPr>
          <p:nvPr/>
        </p:nvCxnSpPr>
        <p:spPr>
          <a:xfrm flipV="1">
            <a:off x="5724128" y="2078896"/>
            <a:ext cx="936104" cy="700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C729F7-9EEF-4F6B-9C91-AD796B728943}"/>
              </a:ext>
            </a:extLst>
          </p:cNvPr>
          <p:cNvCxnSpPr>
            <a:cxnSpLocks/>
          </p:cNvCxnSpPr>
          <p:nvPr/>
        </p:nvCxnSpPr>
        <p:spPr>
          <a:xfrm flipH="1" flipV="1">
            <a:off x="5724128" y="2931790"/>
            <a:ext cx="1224136" cy="3600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CDADAF-CFE1-4BC5-ADEA-460C4E7EB74F}"/>
              </a:ext>
            </a:extLst>
          </p:cNvPr>
          <p:cNvGrpSpPr/>
          <p:nvPr/>
        </p:nvGrpSpPr>
        <p:grpSpPr>
          <a:xfrm>
            <a:off x="5508104" y="1275606"/>
            <a:ext cx="2088232" cy="1504178"/>
            <a:chOff x="5508104" y="1275606"/>
            <a:chExt cx="2088232" cy="150417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8411D9-73E6-4483-9B1B-8E6037EBB9D6}"/>
                </a:ext>
              </a:extLst>
            </p:cNvPr>
            <p:cNvCxnSpPr/>
            <p:nvPr/>
          </p:nvCxnSpPr>
          <p:spPr>
            <a:xfrm flipV="1">
              <a:off x="5508104" y="1275606"/>
              <a:ext cx="0" cy="150417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741074-2081-4311-BB64-E805C4DEDE50}"/>
                </a:ext>
              </a:extLst>
            </p:cNvPr>
            <p:cNvCxnSpPr/>
            <p:nvPr/>
          </p:nvCxnSpPr>
          <p:spPr>
            <a:xfrm>
              <a:off x="5508104" y="1275606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0F630AC-8D53-4A11-915C-35E0745CD475}"/>
                </a:ext>
              </a:extLst>
            </p:cNvPr>
            <p:cNvCxnSpPr/>
            <p:nvPr/>
          </p:nvCxnSpPr>
          <p:spPr>
            <a:xfrm>
              <a:off x="7596336" y="127560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6378D3-8DDB-42DE-A136-B9C1E71C37EE}"/>
              </a:ext>
            </a:extLst>
          </p:cNvPr>
          <p:cNvGrpSpPr/>
          <p:nvPr/>
        </p:nvGrpSpPr>
        <p:grpSpPr>
          <a:xfrm>
            <a:off x="5652120" y="1491630"/>
            <a:ext cx="2592288" cy="1288154"/>
            <a:chOff x="5652120" y="1491630"/>
            <a:chExt cx="2592288" cy="128815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274ABA1-8275-4E2D-8A17-734D771836F6}"/>
                </a:ext>
              </a:extLst>
            </p:cNvPr>
            <p:cNvCxnSpPr/>
            <p:nvPr/>
          </p:nvCxnSpPr>
          <p:spPr>
            <a:xfrm flipV="1">
              <a:off x="5652120" y="1491630"/>
              <a:ext cx="0" cy="128815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915277-3CE6-4F24-B671-5B0870D0F5E9}"/>
                </a:ext>
              </a:extLst>
            </p:cNvPr>
            <p:cNvCxnSpPr/>
            <p:nvPr/>
          </p:nvCxnSpPr>
          <p:spPr>
            <a:xfrm>
              <a:off x="5652120" y="149163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3B048C-020E-4FDE-B43C-CE75B5F78873}"/>
                </a:ext>
              </a:extLst>
            </p:cNvPr>
            <p:cNvCxnSpPr/>
            <p:nvPr/>
          </p:nvCxnSpPr>
          <p:spPr>
            <a:xfrm>
              <a:off x="8244408" y="1491630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8D1FC28-6F54-4641-92F0-0D33ADD11D5E}"/>
              </a:ext>
            </a:extLst>
          </p:cNvPr>
          <p:cNvSpPr txBox="1"/>
          <p:nvPr/>
        </p:nvSpPr>
        <p:spPr>
          <a:xfrm>
            <a:off x="6106367" y="1027266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pass by value int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C14F18-9E28-4E10-90C9-EE2E72902A67}"/>
              </a:ext>
            </a:extLst>
          </p:cNvPr>
          <p:cNvSpPr txBox="1"/>
          <p:nvPr/>
        </p:nvSpPr>
        <p:spPr>
          <a:xfrm>
            <a:off x="6106366" y="1254104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pass by value int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81664F-1CE0-4BA7-802C-3EB757C0ED83}"/>
              </a:ext>
            </a:extLst>
          </p:cNvPr>
          <p:cNvSpPr txBox="1"/>
          <p:nvPr/>
        </p:nvSpPr>
        <p:spPr>
          <a:xfrm rot="1006040">
            <a:off x="5733077" y="2898167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pass by value int 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9AD66C-AC09-4EFE-B687-716B670623D2}"/>
              </a:ext>
            </a:extLst>
          </p:cNvPr>
          <p:cNvSpPr txBox="1"/>
          <p:nvPr/>
        </p:nvSpPr>
        <p:spPr>
          <a:xfrm rot="996665">
            <a:off x="5864324" y="3100886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pass control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54B27F-163B-4657-9B89-3F6A491771E1}"/>
              </a:ext>
            </a:extLst>
          </p:cNvPr>
          <p:cNvSpPr txBox="1"/>
          <p:nvPr/>
        </p:nvSpPr>
        <p:spPr>
          <a:xfrm rot="19402537">
            <a:off x="5676085" y="221785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pass control</a:t>
            </a:r>
          </a:p>
        </p:txBody>
      </p:sp>
    </p:spTree>
    <p:extLst>
      <p:ext uri="{BB962C8B-B14F-4D97-AF65-F5344CB8AC3E}">
        <p14:creationId xmlns:p14="http://schemas.microsoft.com/office/powerpoint/2010/main" val="39792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54" y="395881"/>
            <a:ext cx="6949440" cy="2212848"/>
          </a:xfrm>
        </p:spPr>
        <p:txBody>
          <a:bodyPr/>
          <a:lstStyle/>
          <a:p>
            <a:r>
              <a:rPr lang="en-US" dirty="0"/>
              <a:t>Python Functions </a:t>
            </a:r>
            <a:br>
              <a:rPr lang="en-US" dirty="0"/>
            </a:br>
            <a:r>
              <a:rPr lang="en-US" dirty="0"/>
              <a:t>(Call Stacks)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Другая 2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9775</TotalTime>
  <Words>2984</Words>
  <Application>Microsoft Office PowerPoint</Application>
  <PresentationFormat>全屏显示(16:9)</PresentationFormat>
  <Paragraphs>496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museo sans for dell</vt:lpstr>
      <vt:lpstr>Wingdings</vt:lpstr>
      <vt:lpstr>Courier New</vt:lpstr>
      <vt:lpstr>Times New Roman</vt:lpstr>
      <vt:lpstr>Arial</vt:lpstr>
      <vt:lpstr>Calibri</vt:lpstr>
      <vt:lpstr>Office Theme</vt:lpstr>
      <vt:lpstr>CS 602 - Summer 2021</vt:lpstr>
      <vt:lpstr>Python Random Numbers</vt:lpstr>
      <vt:lpstr>Generating Random Numbers</vt:lpstr>
      <vt:lpstr>Generating Random Numbers Examples</vt:lpstr>
      <vt:lpstr>Python Functions (Methods)</vt:lpstr>
      <vt:lpstr>Function/Method Introduction</vt:lpstr>
      <vt:lpstr>Defining and Invoke a Function</vt:lpstr>
      <vt:lpstr>Simple Example</vt:lpstr>
      <vt:lpstr>Python Functions  (Call Stacks)</vt:lpstr>
      <vt:lpstr>Data Objects (Numbers and Strings)</vt:lpstr>
      <vt:lpstr>Call Stack (Passing Execution and Pass by Value)</vt:lpstr>
      <vt:lpstr>Call Stack (Passing Execution and Pass by Value)</vt:lpstr>
      <vt:lpstr>Call Stack (Passing Execution and Pass by Value)</vt:lpstr>
      <vt:lpstr>Call Stack (Passing Execution and Pass by Value)</vt:lpstr>
      <vt:lpstr>Call Stack (Passing Execution and Pass by Value)</vt:lpstr>
      <vt:lpstr>Call Stack (Passing Execution and Pass by Value)</vt:lpstr>
      <vt:lpstr>Call Stack (Passing Execution and Pass by Value)</vt:lpstr>
      <vt:lpstr>Python Functions (Scope of Variables)</vt:lpstr>
      <vt:lpstr>Scope of Variables</vt:lpstr>
      <vt:lpstr>Scope of Variables (Example 1)</vt:lpstr>
      <vt:lpstr>Scope of Variables (Example 2)</vt:lpstr>
      <vt:lpstr>Scope of Variables (Example 3)</vt:lpstr>
      <vt:lpstr>Scope of Variables (Example 4)</vt:lpstr>
      <vt:lpstr>Scope of Variables (Example 5)</vt:lpstr>
      <vt:lpstr>Python Functions (Default Arguments)</vt:lpstr>
      <vt:lpstr>Function (Default Arguments)</vt:lpstr>
      <vt:lpstr>Default Arguments – Example 1</vt:lpstr>
      <vt:lpstr>Python Functions (Return Multiply Values)</vt:lpstr>
      <vt:lpstr>Return Multiply Values</vt:lpstr>
      <vt:lpstr>Python Functions (Function Abstraction and Stepwise Refinement)</vt:lpstr>
      <vt:lpstr>Function Abstraction</vt:lpstr>
      <vt:lpstr>Stepwise Refinement</vt:lpstr>
      <vt:lpstr>Stepwise Refinement (Top-Down Design)</vt:lpstr>
      <vt:lpstr>Stepwise Refinement (Top-Down Design)</vt:lpstr>
      <vt:lpstr>Top-Down Design Chart Example</vt:lpstr>
      <vt:lpstr>Implementation: Top-Down or Bottom-Up</vt:lpstr>
      <vt:lpstr>printCalendar Built with Stub Functions</vt:lpstr>
      <vt:lpstr>Python and Stub Functions</vt:lpstr>
      <vt:lpstr>Benefits of Stepwise Refinement</vt:lpstr>
      <vt:lpstr>         Example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EMC Education Services</dc:creator>
  <cp:keywords>No Restrictions</cp:keywords>
  <cp:lastModifiedBy>Yan, Qiaofei</cp:lastModifiedBy>
  <cp:revision>778</cp:revision>
  <dcterms:created xsi:type="dcterms:W3CDTF">2013-04-16T16:10:54Z</dcterms:created>
  <dcterms:modified xsi:type="dcterms:W3CDTF">2021-06-01T00:27:29Z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9855f5fa-ac97-4413-9ea7-c23ae021540c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Generated">
    <vt:filetime>2018-05-11T20:06:35Z</vt:filetime>
  </property>
  <property fmtid="{D5CDD505-2E9C-101B-9397-08002B2CF9AE}" pid="6" name="PowerPoint Output Version">
    <vt:lpwstr>7.4 Build 20180416.1053</vt:lpwstr>
  </property>
  <property fmtid="{D5CDD505-2E9C-101B-9397-08002B2CF9AE}" pid="7" name="ArticulateGUID">
    <vt:lpwstr>6AF3D507-E624-4F0B-AFE8-7D4DB9EE4628</vt:lpwstr>
  </property>
  <property fmtid="{D5CDD505-2E9C-101B-9397-08002B2CF9AE}" pid="8" name="ArticulatePath">
    <vt:lpwstr>MR-7CN-ECSIMPLEMENT – ECS 3.2 Implementation Course and Lab - Slide Deck</vt:lpwstr>
  </property>
</Properties>
</file>