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1" r:id="rId5"/>
    <p:sldId id="260" r:id="rId6"/>
    <p:sldId id="262" r:id="rId7"/>
    <p:sldId id="264" r:id="rId8"/>
    <p:sldId id="279" r:id="rId9"/>
    <p:sldId id="274" r:id="rId10"/>
    <p:sldId id="282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55F7"/>
    <a:srgbClr val="1955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6901" autoAdjust="0"/>
  </p:normalViewPr>
  <p:slideViewPr>
    <p:cSldViewPr snapToGrid="0">
      <p:cViewPr varScale="1">
        <p:scale>
          <a:sx n="99" d="100"/>
          <a:sy n="99" d="100"/>
        </p:scale>
        <p:origin x="8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A8054-7575-46ED-82E9-6C021B2B560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6733D-C07F-471C-AE70-5B7A2442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2</a:t>
            </a:r>
          </a:p>
          <a:p>
            <a:r>
              <a:rPr lang="en-US" dirty="0"/>
              <a:t>2: 4</a:t>
            </a:r>
          </a:p>
          <a:p>
            <a:r>
              <a:rPr lang="en-US" dirty="0"/>
              <a:t>3: 3</a:t>
            </a:r>
          </a:p>
          <a:p>
            <a:r>
              <a:rPr lang="en-US" dirty="0"/>
              <a:t>4: 4</a:t>
            </a:r>
          </a:p>
          <a:p>
            <a:r>
              <a:rPr lang="en-US" dirty="0"/>
              <a:t>5: 3</a:t>
            </a:r>
          </a:p>
          <a:p>
            <a:r>
              <a:rPr lang="en-US" dirty="0"/>
              <a:t>6: 16</a:t>
            </a:r>
          </a:p>
          <a:p>
            <a:r>
              <a:rPr lang="en-US" dirty="0"/>
              <a:t>7: 2</a:t>
            </a:r>
          </a:p>
          <a:p>
            <a:r>
              <a:rPr lang="en-US" dirty="0"/>
              <a:t>8: 6</a:t>
            </a:r>
          </a:p>
          <a:p>
            <a:r>
              <a:rPr lang="en-US" dirty="0"/>
              <a:t>9: 10 or 9</a:t>
            </a:r>
          </a:p>
          <a:p>
            <a:r>
              <a:rPr lang="en-US" dirty="0"/>
              <a:t>10: 2</a:t>
            </a:r>
          </a:p>
          <a:p>
            <a:r>
              <a:rPr lang="en-US" dirty="0"/>
              <a:t>11: 7 or 5</a:t>
            </a:r>
          </a:p>
          <a:p>
            <a:r>
              <a:rPr lang="en-US" dirty="0"/>
              <a:t>12: 4</a:t>
            </a:r>
          </a:p>
          <a:p>
            <a:r>
              <a:rPr lang="en-US" dirty="0"/>
              <a:t>13: 4 or 5</a:t>
            </a:r>
          </a:p>
          <a:p>
            <a:r>
              <a:rPr lang="en-US" dirty="0"/>
              <a:t>14: 9 or 7</a:t>
            </a:r>
          </a:p>
          <a:p>
            <a:r>
              <a:rPr lang="en-US" dirty="0"/>
              <a:t>15: 2</a:t>
            </a:r>
          </a:p>
          <a:p>
            <a:r>
              <a:rPr lang="en-US" dirty="0"/>
              <a:t>16: 2</a:t>
            </a:r>
          </a:p>
          <a:p>
            <a:r>
              <a:rPr lang="en-US" dirty="0"/>
              <a:t>17: 1</a:t>
            </a:r>
          </a:p>
          <a:p>
            <a:r>
              <a:rPr lang="en-US" dirty="0"/>
              <a:t>18: 3 or 5</a:t>
            </a:r>
          </a:p>
          <a:p>
            <a:r>
              <a:rPr lang="en-US" dirty="0"/>
              <a:t>19: 6</a:t>
            </a:r>
          </a:p>
          <a:p>
            <a:r>
              <a:rPr lang="en-US" dirty="0"/>
              <a:t>10: 3</a:t>
            </a:r>
          </a:p>
          <a:p>
            <a:r>
              <a:rPr lang="en-US" dirty="0"/>
              <a:t>21: 3</a:t>
            </a:r>
          </a:p>
          <a:p>
            <a:r>
              <a:rPr lang="en-US" dirty="0"/>
              <a:t>22: 17</a:t>
            </a:r>
          </a:p>
          <a:p>
            <a:r>
              <a:rPr lang="en-US" dirty="0"/>
              <a:t>23: 4</a:t>
            </a:r>
          </a:p>
          <a:p>
            <a:r>
              <a:rPr lang="en-US" dirty="0"/>
              <a:t>24: 5</a:t>
            </a:r>
          </a:p>
          <a:p>
            <a:r>
              <a:rPr lang="en-US" dirty="0"/>
              <a:t>25: 4</a:t>
            </a:r>
          </a:p>
          <a:p>
            <a:r>
              <a:rPr lang="en-US" dirty="0"/>
              <a:t>26: 2</a:t>
            </a:r>
          </a:p>
          <a:p>
            <a:r>
              <a:rPr lang="en-US" dirty="0"/>
              <a:t>27: 2 or 4</a:t>
            </a:r>
          </a:p>
          <a:p>
            <a:r>
              <a:rPr lang="en-US" dirty="0"/>
              <a:t>28: 2</a:t>
            </a:r>
          </a:p>
          <a:p>
            <a:r>
              <a:rPr lang="en-US" dirty="0"/>
              <a:t>29: 12</a:t>
            </a:r>
          </a:p>
          <a:p>
            <a:r>
              <a:rPr lang="en-US" dirty="0"/>
              <a:t>30: 2</a:t>
            </a:r>
          </a:p>
          <a:p>
            <a:r>
              <a:rPr lang="en-US" dirty="0"/>
              <a:t>31: 2</a:t>
            </a:r>
          </a:p>
          <a:p>
            <a:r>
              <a:rPr lang="en-US" dirty="0"/>
              <a:t>32: 2</a:t>
            </a:r>
          </a:p>
          <a:p>
            <a:r>
              <a:rPr lang="en-US" dirty="0"/>
              <a:t>33: 4</a:t>
            </a:r>
          </a:p>
          <a:p>
            <a:r>
              <a:rPr lang="en-US" dirty="0"/>
              <a:t>34: 5 or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30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a new Typora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49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2</a:t>
            </a:r>
          </a:p>
          <a:p>
            <a:r>
              <a:rPr lang="en-US" dirty="0"/>
              <a:t>2: 4</a:t>
            </a:r>
          </a:p>
          <a:p>
            <a:r>
              <a:rPr lang="en-US" dirty="0"/>
              <a:t>3: 3</a:t>
            </a:r>
          </a:p>
          <a:p>
            <a:r>
              <a:rPr lang="en-US" dirty="0"/>
              <a:t>4: 4</a:t>
            </a:r>
          </a:p>
          <a:p>
            <a:r>
              <a:rPr lang="en-US" dirty="0"/>
              <a:t>5: 3</a:t>
            </a:r>
          </a:p>
          <a:p>
            <a:r>
              <a:rPr lang="en-US" dirty="0"/>
              <a:t>6: 16</a:t>
            </a:r>
          </a:p>
          <a:p>
            <a:r>
              <a:rPr lang="en-US" dirty="0"/>
              <a:t>7: 2</a:t>
            </a:r>
          </a:p>
          <a:p>
            <a:r>
              <a:rPr lang="en-US" dirty="0"/>
              <a:t>8: 6</a:t>
            </a:r>
          </a:p>
          <a:p>
            <a:r>
              <a:rPr lang="en-US" dirty="0"/>
              <a:t>9: 10 or 9</a:t>
            </a:r>
          </a:p>
          <a:p>
            <a:r>
              <a:rPr lang="en-US" dirty="0"/>
              <a:t>10: 2</a:t>
            </a:r>
          </a:p>
          <a:p>
            <a:r>
              <a:rPr lang="en-US" dirty="0"/>
              <a:t>11: 7 or 5</a:t>
            </a:r>
          </a:p>
          <a:p>
            <a:r>
              <a:rPr lang="en-US" dirty="0"/>
              <a:t>12: 4</a:t>
            </a:r>
          </a:p>
          <a:p>
            <a:r>
              <a:rPr lang="en-US" dirty="0"/>
              <a:t>13: 4 or 5</a:t>
            </a:r>
          </a:p>
          <a:p>
            <a:r>
              <a:rPr lang="en-US" dirty="0"/>
              <a:t>14: 9 or 7</a:t>
            </a:r>
          </a:p>
          <a:p>
            <a:r>
              <a:rPr lang="en-US" dirty="0"/>
              <a:t>15: 2</a:t>
            </a:r>
          </a:p>
          <a:p>
            <a:r>
              <a:rPr lang="en-US" dirty="0"/>
              <a:t>16: 2</a:t>
            </a:r>
          </a:p>
          <a:p>
            <a:r>
              <a:rPr lang="en-US" dirty="0"/>
              <a:t>17: 1</a:t>
            </a:r>
          </a:p>
          <a:p>
            <a:r>
              <a:rPr lang="en-US" dirty="0"/>
              <a:t>18: 3 or 5</a:t>
            </a:r>
          </a:p>
          <a:p>
            <a:r>
              <a:rPr lang="en-US" dirty="0"/>
              <a:t>19: 6</a:t>
            </a:r>
          </a:p>
          <a:p>
            <a:r>
              <a:rPr lang="en-US" dirty="0"/>
              <a:t>10: 3</a:t>
            </a:r>
          </a:p>
          <a:p>
            <a:r>
              <a:rPr lang="en-US" dirty="0"/>
              <a:t>21: 3</a:t>
            </a:r>
          </a:p>
          <a:p>
            <a:r>
              <a:rPr lang="en-US" dirty="0"/>
              <a:t>22: 17</a:t>
            </a:r>
          </a:p>
          <a:p>
            <a:r>
              <a:rPr lang="en-US" dirty="0"/>
              <a:t>23: 4</a:t>
            </a:r>
          </a:p>
          <a:p>
            <a:r>
              <a:rPr lang="en-US" dirty="0"/>
              <a:t>24: 5</a:t>
            </a:r>
          </a:p>
          <a:p>
            <a:r>
              <a:rPr lang="en-US" dirty="0"/>
              <a:t>25: 4</a:t>
            </a:r>
          </a:p>
          <a:p>
            <a:r>
              <a:rPr lang="en-US" dirty="0"/>
              <a:t>26: 2</a:t>
            </a:r>
          </a:p>
          <a:p>
            <a:r>
              <a:rPr lang="en-US" dirty="0"/>
              <a:t>27: 2 or 4</a:t>
            </a:r>
          </a:p>
          <a:p>
            <a:r>
              <a:rPr lang="en-US" dirty="0"/>
              <a:t>28: 2</a:t>
            </a:r>
          </a:p>
          <a:p>
            <a:r>
              <a:rPr lang="en-US" dirty="0"/>
              <a:t>29: 12</a:t>
            </a:r>
          </a:p>
          <a:p>
            <a:r>
              <a:rPr lang="en-US" dirty="0"/>
              <a:t>30: 2</a:t>
            </a:r>
          </a:p>
          <a:p>
            <a:r>
              <a:rPr lang="en-US" dirty="0"/>
              <a:t>31: 2</a:t>
            </a:r>
          </a:p>
          <a:p>
            <a:r>
              <a:rPr lang="en-US" dirty="0"/>
              <a:t>32: 2</a:t>
            </a:r>
          </a:p>
          <a:p>
            <a:r>
              <a:rPr lang="en-US" dirty="0"/>
              <a:t>33: 4</a:t>
            </a:r>
          </a:p>
          <a:p>
            <a:r>
              <a:rPr lang="en-US" dirty="0"/>
              <a:t>34: 5 or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95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a new Typora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83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a new Typora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27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Typora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7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EF02-3F7B-4639-BE32-55B4C0401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5D781-BFA0-474C-BF4E-61CBF6857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1FF61-5BF4-4C5C-AAD3-BCFC12B0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AB8E6-BB65-454E-B5C2-AD1B10A8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69A4A-67DE-4352-A4A0-304964A6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3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DCA9-1D90-4A46-9BB6-0A0FBB1B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42F3A-F601-4794-94EC-56670DB15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1BE82-7560-44CF-BBC5-98ADB3405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9F4D9-F608-4BF1-8727-8475DE6D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4CA0D-B69A-4EFF-952F-BA37F417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1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743758-C90B-4CA3-B1DE-85FFA8CD1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FF891-4E23-4739-B67A-4339F6FF3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13F91-A89A-4FBE-89F5-E54CE9D2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EBAC1-AB06-4254-B3DA-47104A5E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8BF7F-BF54-45B7-B3B1-BF8A5B9B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1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DD5B-84EE-4308-83FB-197DD5A5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FC6AB-BB43-4369-97CC-378A5DFE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E7F34-6010-4C32-AF59-B960B4CA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DBA26-49FF-417D-805C-883A54A3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51802-AD5A-474D-B734-DB1A967E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8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C550-FF85-4A42-B42C-F6475DBD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DDD78-6A16-4DFC-8D99-8D8F35A05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71770-0EBC-47D1-91DC-69DB5F83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655E6-47BF-43F0-9D63-85949B9B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CCA67-0274-4D33-AC69-CC3920B0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1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D760-BFD4-4826-B36E-1B2E8AC6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548-8E14-42F4-8BE0-D63802E26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D99C0-67B5-4628-B1A1-5047CC0F1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124E1-59E7-48C7-9F78-4BA98C23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B21DE-5A3B-444A-9E0C-B39F37BF9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A73A1-6204-48FD-B445-8E5A2627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2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4A1B-1AEE-4076-9A05-81570A2F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7A5BC-66EC-406A-99C8-50B01CA73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C7B4B-70BD-4420-8C31-550E1307B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18EE4-7B26-4485-B2CB-086EDA5B3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86C78-82B1-4C09-8E54-9B46E407E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C8EA55-3E94-4917-AFDC-19666CD4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3EA27-B679-4236-864E-CF4730A9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66253-CC7A-4F4B-B3D0-7A725A2B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8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3EC8-9ECF-4FD9-B425-FBA7FB1C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3950A-80DC-4B46-9BBF-554E82AA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AA82C-1B03-48DB-A1AE-9C8C9BE2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02CE3-274E-4D74-A509-7E44051A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5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839E1-8CC4-4934-8D7F-1E147262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75594-69C4-4F29-BC9E-D4AE40A3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FDAAF-C9C2-4D9F-AEE5-75BEE16A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2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55D6-937D-4C5B-B9D0-A1BAE026C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12AD5-CF61-4DF3-8E7B-148474B23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5B5B8-0EAC-4A6C-AC0D-57FCE9346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D3EF3-400B-4A32-8A69-3BB9B1AE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E7745-CA6C-4025-9B10-FFCA0965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5E361-6195-4C47-9083-687FEA11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7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95BB-F310-4B56-94E2-DBBBD50A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511E0-209B-4C4D-AC6B-1AAA77D31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0EE31-D137-427A-916B-F8F4F43B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44EF1-503D-4126-93DA-ADC7A3B2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47253-72EC-4F31-BEA3-8485CE53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50829-4B30-4052-90FC-F98540FF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1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8AD4D-8008-4AD1-BBAF-C517100A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D0EBB-4BCC-4D87-8A6C-89DFF1F0C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00732-D2B4-4C47-AEE2-AF2E77F26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43484-B21C-4C47-BC97-6BB10547D1CE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509CE-81CF-45D3-871A-CC043E48C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2E90-80F9-418D-836E-D63ADF822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oran.wang@uni.l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1955FF"/>
                </a:solidFill>
              </a:rPr>
              <a:t>Modelling and Analysis of Complex Networks</a:t>
            </a:r>
            <a:br>
              <a:rPr lang="en-US" sz="3600" dirty="0">
                <a:solidFill>
                  <a:srgbClr val="1955FF"/>
                </a:solidFill>
              </a:rPr>
            </a:br>
            <a:br>
              <a:rPr lang="en-US" sz="3600" dirty="0">
                <a:solidFill>
                  <a:srgbClr val="1955FF"/>
                </a:solidFill>
              </a:rPr>
            </a:br>
            <a:r>
              <a:rPr lang="en-US" altLang="zh-CN" sz="3600" dirty="0">
                <a:solidFill>
                  <a:srgbClr val="1955FF"/>
                </a:solidFill>
              </a:rPr>
              <a:t>Exercise 6</a:t>
            </a:r>
            <a:endParaRPr lang="en-US" sz="3600" dirty="0">
              <a:solidFill>
                <a:srgbClr val="1955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04F8D-3FBD-4534-9898-EDB816BAD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947" y="5202238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+mj-lt"/>
              </a:rPr>
              <a:t>Aoran Wang</a:t>
            </a:r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University of Luxembourg</a:t>
            </a:r>
          </a:p>
        </p:txBody>
      </p:sp>
    </p:spTree>
    <p:extLst>
      <p:ext uri="{BB962C8B-B14F-4D97-AF65-F5344CB8AC3E}">
        <p14:creationId xmlns:p14="http://schemas.microsoft.com/office/powerpoint/2010/main" val="323123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3E591-378D-44B7-B5D5-0D217DBC2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  <a:p>
            <a:endParaRPr lang="en-US" sz="9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1. Pre-processing: construct a matrix representation of the graph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2. Decomposition: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▸ compute eigenvalues and eigenvectors of the matrix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▸ map each node to a lower-dimensional representation based on one or more eigenvectors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3. Grouping: assign nodes to two or more clusters, based on the new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52771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D55F7"/>
                </a:solidFill>
              </a:rPr>
              <a:t>Brainstorming</a:t>
            </a:r>
          </a:p>
        </p:txBody>
      </p:sp>
    </p:spTree>
    <p:extLst>
      <p:ext uri="{BB962C8B-B14F-4D97-AF65-F5344CB8AC3E}">
        <p14:creationId xmlns:p14="http://schemas.microsoft.com/office/powerpoint/2010/main" val="2449915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Brainstorming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2099661" y="2459279"/>
            <a:ext cx="10198625" cy="1939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</a:rPr>
              <a:t>Why do we need spectral methods to detect communities?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D55F7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D55F7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3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65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Brainstorming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F184C4-581A-4444-BF5F-9D821D773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characteristics of Laplacian matrices: </a:t>
            </a:r>
          </a:p>
          <a:p>
            <a:pPr lvl="1"/>
            <a:r>
              <a:rPr lang="en-US" dirty="0"/>
              <a:t>symmetric, </a:t>
            </a:r>
          </a:p>
          <a:p>
            <a:pPr lvl="1"/>
            <a:r>
              <a:rPr lang="en-US" dirty="0"/>
              <a:t>consists of only real-valued elements -&gt; real eigenvalues and orthogonal eigenvectors. </a:t>
            </a:r>
          </a:p>
          <a:p>
            <a:pPr lvl="1"/>
            <a:r>
              <a:rPr lang="en-US" dirty="0"/>
              <a:t>Laplacian matrices are also positive semidefinite, </a:t>
            </a:r>
          </a:p>
          <a:p>
            <a:pPr lvl="1"/>
            <a:r>
              <a:rPr lang="en-US" dirty="0"/>
              <a:t>so the eigenvalues of Laplacian matrices are non-negative. </a:t>
            </a:r>
          </a:p>
        </p:txBody>
      </p:sp>
    </p:spTree>
    <p:extLst>
      <p:ext uri="{BB962C8B-B14F-4D97-AF65-F5344CB8AC3E}">
        <p14:creationId xmlns:p14="http://schemas.microsoft.com/office/powerpoint/2010/main" val="4119742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Assignment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332537" y="1599148"/>
            <a:ext cx="10198625" cy="280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</a:rPr>
              <a:t>Continue the assignment with SNAP.PY and </a:t>
            </a:r>
            <a:r>
              <a:rPr lang="en-US" sz="2400" dirty="0" err="1">
                <a:solidFill>
                  <a:srgbClr val="0D55F7"/>
                </a:solidFill>
              </a:rPr>
              <a:t>networkx</a:t>
            </a:r>
            <a:r>
              <a:rPr lang="en-US" sz="2400" dirty="0">
                <a:solidFill>
                  <a:srgbClr val="0D55F7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Based on the code scripts from the last assignment.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Answer the questions in the question sheet with your datasets.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Also submit the code ! (Attachment or link to your </a:t>
            </a:r>
            <a:r>
              <a:rPr lang="en-US" sz="2000" dirty="0" err="1">
                <a:solidFill>
                  <a:srgbClr val="C00000"/>
                </a:solidFill>
              </a:rPr>
              <a:t>Github</a:t>
            </a:r>
            <a:r>
              <a:rPr lang="en-US" sz="2000" dirty="0">
                <a:solidFill>
                  <a:srgbClr val="C00000"/>
                </a:solidFill>
              </a:rPr>
              <a:t> repository)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sz="1050" dirty="0">
              <a:solidFill>
                <a:srgbClr val="0D5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708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1955FF"/>
                </a:solidFill>
              </a:rPr>
              <a:t>Q &amp; </a:t>
            </a:r>
            <a:r>
              <a:rPr lang="en-US" altLang="zh-CN" sz="4400" b="1" dirty="0">
                <a:solidFill>
                  <a:srgbClr val="1955FF"/>
                </a:solidFill>
              </a:rPr>
              <a:t>A </a:t>
            </a:r>
            <a:endParaRPr lang="en-US" sz="4400" b="1" dirty="0">
              <a:solidFill>
                <a:srgbClr val="1955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04F8D-3FBD-4534-9898-EDB816BAD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947" y="52022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+mj-lt"/>
              </a:rPr>
              <a:t>Aoran Wang</a:t>
            </a:r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University of Luxembourg</a:t>
            </a:r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Email: aoran.wang@uni.lu</a:t>
            </a:r>
          </a:p>
          <a:p>
            <a:pPr algn="l"/>
            <a:endParaRPr lang="en-US" dirty="0">
              <a:solidFill>
                <a:srgbClr val="0D55F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432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Contact Information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62A2-AA6E-41BA-BE97-DF4C59A9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989" y="1560930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0D55F7"/>
                </a:solidFill>
                <a:latin typeface="+mj-lt"/>
              </a:rPr>
              <a:t>Office: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</a:rPr>
              <a:t>MNO E03-25-090   </a:t>
            </a:r>
          </a:p>
          <a:p>
            <a:pPr lvl="1"/>
            <a:endParaRPr lang="en-US" dirty="0">
              <a:solidFill>
                <a:srgbClr val="0D55F7"/>
              </a:solidFill>
              <a:latin typeface="+mj-lt"/>
            </a:endParaRPr>
          </a:p>
          <a:p>
            <a:r>
              <a:rPr lang="en-US" dirty="0">
                <a:solidFill>
                  <a:srgbClr val="0D55F7"/>
                </a:solidFill>
                <a:latin typeface="+mj-lt"/>
              </a:rPr>
              <a:t>Email: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aoran.wang@uni.lu</a:t>
            </a:r>
            <a:endParaRPr lang="en-US" dirty="0">
              <a:solidFill>
                <a:srgbClr val="0D55F7"/>
              </a:solidFill>
              <a:latin typeface="+mj-lt"/>
            </a:endParaRPr>
          </a:p>
          <a:p>
            <a:pPr lvl="1"/>
            <a:endParaRPr lang="en-US" dirty="0">
              <a:solidFill>
                <a:srgbClr val="0D55F7"/>
              </a:solidFill>
              <a:latin typeface="+mj-lt"/>
            </a:endParaRPr>
          </a:p>
          <a:p>
            <a:r>
              <a:rPr lang="en-US" dirty="0" err="1">
                <a:solidFill>
                  <a:srgbClr val="0D55F7"/>
                </a:solidFill>
                <a:latin typeface="+mj-lt"/>
              </a:rPr>
              <a:t>Github</a:t>
            </a:r>
            <a:r>
              <a:rPr lang="en-US" dirty="0">
                <a:solidFill>
                  <a:srgbClr val="0D55F7"/>
                </a:solidFill>
                <a:latin typeface="+mj-lt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</a:rPr>
              <a:t>wang422003</a:t>
            </a:r>
          </a:p>
        </p:txBody>
      </p:sp>
    </p:spTree>
    <p:extLst>
      <p:ext uri="{BB962C8B-B14F-4D97-AF65-F5344CB8AC3E}">
        <p14:creationId xmlns:p14="http://schemas.microsoft.com/office/powerpoint/2010/main" val="191217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Organisation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62A2-AA6E-41BA-BE97-DF4C59A9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766608"/>
            <a:ext cx="10515600" cy="4038574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D55F7"/>
                </a:solidFill>
                <a:latin typeface="+mj-lt"/>
              </a:rPr>
              <a:t>Question-answering in class</a:t>
            </a: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altLang="zh-CN" dirty="0">
                <a:solidFill>
                  <a:srgbClr val="0D55F7"/>
                </a:solidFill>
                <a:latin typeface="+mj-lt"/>
              </a:rPr>
              <a:t>E</a:t>
            </a:r>
            <a:r>
              <a:rPr lang="en-US" dirty="0">
                <a:solidFill>
                  <a:srgbClr val="0D55F7"/>
                </a:solidFill>
                <a:latin typeface="+mj-lt"/>
              </a:rPr>
              <a:t>xercises after class (intended for groups of 2 students)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   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20 points considering the best 80% of all exercises  </a:t>
            </a:r>
          </a:p>
          <a:p>
            <a:pPr lvl="1"/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C00000"/>
                </a:solidFill>
                <a:latin typeface="+mj-lt"/>
              </a:rPr>
              <a:t>No written exam!</a:t>
            </a: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D55F7"/>
                </a:solidFill>
                <a:latin typeface="+mj-lt"/>
              </a:rPr>
              <a:t>Moodle system: https://moodle.uni.lu</a:t>
            </a:r>
          </a:p>
          <a:p>
            <a:pPr marL="0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</a:rPr>
              <a:t>   (course materials, schedule, exercises, etc.)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D55F7"/>
                </a:solidFill>
                <a:latin typeface="+mj-lt"/>
              </a:rPr>
              <a:t>Submit the </a:t>
            </a:r>
            <a:r>
              <a:rPr lang="en-US" altLang="zh-CN" dirty="0">
                <a:solidFill>
                  <a:srgbClr val="0D55F7"/>
                </a:solidFill>
                <a:latin typeface="+mj-lt"/>
              </a:rPr>
              <a:t>assignments</a:t>
            </a:r>
            <a:r>
              <a:rPr lang="en-US" dirty="0">
                <a:solidFill>
                  <a:srgbClr val="0D55F7"/>
                </a:solidFill>
                <a:latin typeface="+mj-lt"/>
              </a:rPr>
              <a:t> via Moodle before the deadline</a:t>
            </a:r>
          </a:p>
        </p:txBody>
      </p:sp>
    </p:spTree>
    <p:extLst>
      <p:ext uri="{BB962C8B-B14F-4D97-AF65-F5344CB8AC3E}">
        <p14:creationId xmlns:p14="http://schemas.microsoft.com/office/powerpoint/2010/main" val="296992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D55F7"/>
                </a:solidFill>
              </a:rPr>
              <a:t>"One reviews the old to know the new"</a:t>
            </a:r>
          </a:p>
        </p:txBody>
      </p:sp>
    </p:spTree>
    <p:extLst>
      <p:ext uri="{BB962C8B-B14F-4D97-AF65-F5344CB8AC3E}">
        <p14:creationId xmlns:p14="http://schemas.microsoft.com/office/powerpoint/2010/main" val="151029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727176" y="2125566"/>
            <a:ext cx="8900719" cy="3392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Bi-partitioning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Cut, conductance</a:t>
            </a:r>
            <a:endParaRPr lang="sv-SE" sz="2000" dirty="0">
              <a:solidFill>
                <a:srgbClr val="0D55F7"/>
              </a:solidFill>
            </a:endParaRPr>
          </a:p>
          <a:p>
            <a:pPr>
              <a:lnSpc>
                <a:spcPct val="150000"/>
              </a:lnSpc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Eigenvalues / vectors, Laplacian matrix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Spectral Clustering Algorithm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Clique Percolation Method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4786F00-58EB-4796-9254-8AD6D4AE872C}"/>
              </a:ext>
            </a:extLst>
          </p:cNvPr>
          <p:cNvSpPr txBox="1">
            <a:spLocks/>
          </p:cNvSpPr>
          <p:nvPr/>
        </p:nvSpPr>
        <p:spPr>
          <a:xfrm>
            <a:off x="1999376" y="885978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D55F7"/>
                </a:solidFill>
              </a:rPr>
              <a:t> Graph Partitioning</a:t>
            </a:r>
            <a:endParaRPr lang="en-US" sz="2800" dirty="0">
              <a:solidFill>
                <a:srgbClr val="0D5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88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996687" y="1702526"/>
            <a:ext cx="10198625" cy="3000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D55F7"/>
                </a:solidFill>
              </a:rPr>
              <a:t>As shown in Figure 1, we have a graph, </a:t>
            </a:r>
          </a:p>
          <a:p>
            <a:pPr>
              <a:lnSpc>
                <a:spcPct val="150000"/>
              </a:lnSpc>
            </a:pPr>
            <a:endParaRPr lang="en-US" sz="11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rgbClr val="0D55F7"/>
                </a:solidFill>
              </a:rPr>
              <a:t>Please calculate the “cut” based on the partition of red line (then on the partition of green line).</a:t>
            </a:r>
            <a:endParaRPr lang="en-US" sz="6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endParaRPr lang="en-US" sz="6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rgbClr val="0D55F7"/>
                </a:solidFill>
              </a:rPr>
              <a:t>Please calculate the “conductance” based on the partition of red line (then on the partition of green line).</a:t>
            </a:r>
            <a:endParaRPr lang="en-US" sz="6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sz="1000" dirty="0">
              <a:solidFill>
                <a:srgbClr val="0D55F7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210176-E362-4EE2-B523-30796A46DEEC}"/>
              </a:ext>
            </a:extLst>
          </p:cNvPr>
          <p:cNvGrpSpPr/>
          <p:nvPr/>
        </p:nvGrpSpPr>
        <p:grpSpPr>
          <a:xfrm>
            <a:off x="3678672" y="4273874"/>
            <a:ext cx="3517600" cy="2248547"/>
            <a:chOff x="3678672" y="4273874"/>
            <a:chExt cx="3517600" cy="224854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238583F-2443-463A-BAFE-D5B571996DB4}"/>
                </a:ext>
              </a:extLst>
            </p:cNvPr>
            <p:cNvGrpSpPr/>
            <p:nvPr/>
          </p:nvGrpSpPr>
          <p:grpSpPr>
            <a:xfrm>
              <a:off x="3678672" y="4273874"/>
              <a:ext cx="3517600" cy="2248547"/>
              <a:chOff x="3611295" y="3901165"/>
              <a:chExt cx="3517600" cy="2248547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31E1E2E-D266-409F-A88A-15EFE7838F7E}"/>
                  </a:ext>
                </a:extLst>
              </p:cNvPr>
              <p:cNvGrpSpPr/>
              <p:nvPr/>
            </p:nvGrpSpPr>
            <p:grpSpPr>
              <a:xfrm>
                <a:off x="3611295" y="3992337"/>
                <a:ext cx="3517600" cy="2157375"/>
                <a:chOff x="3611295" y="3992337"/>
                <a:chExt cx="3517600" cy="2157375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A5B94E97-7C56-4537-BA52-7303C51E0108}"/>
                    </a:ext>
                  </a:extLst>
                </p:cNvPr>
                <p:cNvGrpSpPr/>
                <p:nvPr/>
              </p:nvGrpSpPr>
              <p:grpSpPr>
                <a:xfrm>
                  <a:off x="3611295" y="3992337"/>
                  <a:ext cx="3517600" cy="1747973"/>
                  <a:chOff x="4459282" y="3958603"/>
                  <a:chExt cx="3517600" cy="1747973"/>
                </a:xfrm>
              </p:grpSpPr>
              <p:sp>
                <p:nvSpPr>
                  <p:cNvPr id="3" name="Oval 2">
                    <a:extLst>
                      <a:ext uri="{FF2B5EF4-FFF2-40B4-BE49-F238E27FC236}">
                        <a16:creationId xmlns:a16="http://schemas.microsoft.com/office/drawing/2014/main" id="{BEE46AE7-FAFD-45E1-89A0-AFEF32A8C95C}"/>
                      </a:ext>
                    </a:extLst>
                  </p:cNvPr>
                  <p:cNvSpPr/>
                  <p:nvPr/>
                </p:nvSpPr>
                <p:spPr>
                  <a:xfrm>
                    <a:off x="6095998" y="4661179"/>
                    <a:ext cx="265473" cy="261610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07991130-3E0D-406D-8EA7-FAC789011C70}"/>
                      </a:ext>
                    </a:extLst>
                  </p:cNvPr>
                  <p:cNvSpPr/>
                  <p:nvPr/>
                </p:nvSpPr>
                <p:spPr>
                  <a:xfrm>
                    <a:off x="7711409" y="4659822"/>
                    <a:ext cx="265473" cy="261610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6</a:t>
                    </a:r>
                  </a:p>
                </p:txBody>
              </p: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174D7D5C-C8B5-44C3-982A-8C89E4BDFAEB}"/>
                      </a:ext>
                    </a:extLst>
                  </p:cNvPr>
                  <p:cNvSpPr/>
                  <p:nvPr/>
                </p:nvSpPr>
                <p:spPr>
                  <a:xfrm>
                    <a:off x="6905545" y="5444966"/>
                    <a:ext cx="265473" cy="261610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5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99EC8B98-EBD6-45A7-A1E5-C9BB52172E41}"/>
                      </a:ext>
                    </a:extLst>
                  </p:cNvPr>
                  <p:cNvSpPr/>
                  <p:nvPr/>
                </p:nvSpPr>
                <p:spPr>
                  <a:xfrm>
                    <a:off x="6905545" y="3962450"/>
                    <a:ext cx="265473" cy="261610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7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45A396E6-AFFA-47D4-80F6-5FC68579F928}"/>
                      </a:ext>
                    </a:extLst>
                  </p:cNvPr>
                  <p:cNvSpPr/>
                  <p:nvPr/>
                </p:nvSpPr>
                <p:spPr>
                  <a:xfrm>
                    <a:off x="4459282" y="4657332"/>
                    <a:ext cx="265473" cy="261610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71EFCFC7-6BD1-4E79-A52E-BF83BB783343}"/>
                      </a:ext>
                    </a:extLst>
                  </p:cNvPr>
                  <p:cNvSpPr/>
                  <p:nvPr/>
                </p:nvSpPr>
                <p:spPr>
                  <a:xfrm>
                    <a:off x="5268829" y="5441119"/>
                    <a:ext cx="265473" cy="261610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F6A96E93-CC09-4A03-8210-A9B723A92C88}"/>
                      </a:ext>
                    </a:extLst>
                  </p:cNvPr>
                  <p:cNvSpPr/>
                  <p:nvPr/>
                </p:nvSpPr>
                <p:spPr>
                  <a:xfrm>
                    <a:off x="5268829" y="3958603"/>
                    <a:ext cx="265473" cy="261610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34862B3B-74BF-41C8-99FB-59BB172FFC3E}"/>
                      </a:ext>
                    </a:extLst>
                  </p:cNvPr>
                  <p:cNvCxnSpPr>
                    <a:stCxn id="48" idx="5"/>
                    <a:endCxn id="3" idx="1"/>
                  </p:cNvCxnSpPr>
                  <p:nvPr/>
                </p:nvCxnSpPr>
                <p:spPr>
                  <a:xfrm>
                    <a:off x="5495424" y="4181901"/>
                    <a:ext cx="639452" cy="51759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769C46CD-3681-4980-A7BA-1B9ABB7F5A1D}"/>
                      </a:ext>
                    </a:extLst>
                  </p:cNvPr>
                  <p:cNvCxnSpPr>
                    <a:cxnSpLocks/>
                    <a:stCxn id="3" idx="7"/>
                    <a:endCxn id="45" idx="3"/>
                  </p:cNvCxnSpPr>
                  <p:nvPr/>
                </p:nvCxnSpPr>
                <p:spPr>
                  <a:xfrm flipV="1">
                    <a:off x="6322593" y="4185748"/>
                    <a:ext cx="621830" cy="51374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7C2D5AD7-7AEA-420C-B122-F0BE003E7713}"/>
                      </a:ext>
                    </a:extLst>
                  </p:cNvPr>
                  <p:cNvCxnSpPr>
                    <a:cxnSpLocks/>
                    <a:stCxn id="46" idx="6"/>
                    <a:endCxn id="3" idx="2"/>
                  </p:cNvCxnSpPr>
                  <p:nvPr/>
                </p:nvCxnSpPr>
                <p:spPr>
                  <a:xfrm>
                    <a:off x="4724755" y="4788137"/>
                    <a:ext cx="1371243" cy="38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384DE340-A0B2-47D5-9212-9BF0903342F0}"/>
                      </a:ext>
                    </a:extLst>
                  </p:cNvPr>
                  <p:cNvCxnSpPr>
                    <a:cxnSpLocks/>
                    <a:stCxn id="48" idx="3"/>
                    <a:endCxn id="46" idx="7"/>
                  </p:cNvCxnSpPr>
                  <p:nvPr/>
                </p:nvCxnSpPr>
                <p:spPr>
                  <a:xfrm flipH="1">
                    <a:off x="4685877" y="4181901"/>
                    <a:ext cx="621830" cy="51374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E5C135BC-E7EF-49AF-AFBA-0B6F2F6CD14F}"/>
                      </a:ext>
                    </a:extLst>
                  </p:cNvPr>
                  <p:cNvCxnSpPr>
                    <a:cxnSpLocks/>
                    <a:stCxn id="47" idx="7"/>
                    <a:endCxn id="3" idx="3"/>
                  </p:cNvCxnSpPr>
                  <p:nvPr/>
                </p:nvCxnSpPr>
                <p:spPr>
                  <a:xfrm flipV="1">
                    <a:off x="5495424" y="4884477"/>
                    <a:ext cx="639452" cy="59495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06575077-F340-4B45-8F40-24C158FC6A19}"/>
                      </a:ext>
                    </a:extLst>
                  </p:cNvPr>
                  <p:cNvCxnSpPr>
                    <a:cxnSpLocks/>
                    <a:stCxn id="44" idx="1"/>
                    <a:endCxn id="3" idx="5"/>
                  </p:cNvCxnSpPr>
                  <p:nvPr/>
                </p:nvCxnSpPr>
                <p:spPr>
                  <a:xfrm flipH="1" flipV="1">
                    <a:off x="6322593" y="4884477"/>
                    <a:ext cx="621830" cy="59880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B023EA14-B3AD-4AA7-BF1C-FFCD5B0610B5}"/>
                      </a:ext>
                    </a:extLst>
                  </p:cNvPr>
                  <p:cNvCxnSpPr>
                    <a:cxnSpLocks/>
                    <a:stCxn id="45" idx="5"/>
                    <a:endCxn id="43" idx="1"/>
                  </p:cNvCxnSpPr>
                  <p:nvPr/>
                </p:nvCxnSpPr>
                <p:spPr>
                  <a:xfrm>
                    <a:off x="7132140" y="4185748"/>
                    <a:ext cx="618147" cy="5123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A7D07F8E-5E7E-4757-B1D1-EDA52EFD82CD}"/>
                      </a:ext>
                    </a:extLst>
                  </p:cNvPr>
                  <p:cNvCxnSpPr>
                    <a:cxnSpLocks/>
                    <a:stCxn id="44" idx="7"/>
                    <a:endCxn id="43" idx="3"/>
                  </p:cNvCxnSpPr>
                  <p:nvPr/>
                </p:nvCxnSpPr>
                <p:spPr>
                  <a:xfrm flipV="1">
                    <a:off x="7132140" y="4883120"/>
                    <a:ext cx="618147" cy="60015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583CE80-6323-41F8-9547-B6D33985FD09}"/>
                    </a:ext>
                  </a:extLst>
                </p:cNvPr>
                <p:cNvSpPr txBox="1"/>
                <p:nvPr/>
              </p:nvSpPr>
              <p:spPr>
                <a:xfrm>
                  <a:off x="4986038" y="5841935"/>
                  <a:ext cx="79948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Figure 1</a:t>
                  </a:r>
                </a:p>
              </p:txBody>
            </p: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61901C53-C5F4-45B8-B714-B6FB64157790}"/>
                  </a:ext>
                </a:extLst>
              </p:cNvPr>
              <p:cNvCxnSpPr/>
              <p:nvPr/>
            </p:nvCxnSpPr>
            <p:spPr>
              <a:xfrm>
                <a:off x="5605722" y="3901165"/>
                <a:ext cx="356135" cy="205232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5F621B1-D9A7-4237-A305-C92BDCC06F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83011" y="3963857"/>
                <a:ext cx="150731" cy="2027907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69A74DC-7BA8-4338-9767-09B7F1AEAC9E}"/>
                </a:ext>
              </a:extLst>
            </p:cNvPr>
            <p:cNvCxnSpPr>
              <a:cxnSpLocks/>
              <a:stCxn id="47" idx="1"/>
              <a:endCxn id="46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148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2E6052FD-2B6A-4C9E-B4D2-CD50EA37800B}"/>
              </a:ext>
            </a:extLst>
          </p:cNvPr>
          <p:cNvSpPr/>
          <p:nvPr/>
        </p:nvSpPr>
        <p:spPr>
          <a:xfrm rot="5400000">
            <a:off x="5465533" y="-366129"/>
            <a:ext cx="503745" cy="583291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DB31EC-A070-4B89-B61C-0C2BFF7785A4}"/>
              </a:ext>
            </a:extLst>
          </p:cNvPr>
          <p:cNvSpPr txBox="1"/>
          <p:nvPr/>
        </p:nvSpPr>
        <p:spPr>
          <a:xfrm>
            <a:off x="426325" y="3504279"/>
            <a:ext cx="10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Cut: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B0AE49-C433-41A9-A360-B53CC34FBC15}"/>
              </a:ext>
            </a:extLst>
          </p:cNvPr>
          <p:cNvSpPr txBox="1"/>
          <p:nvPr/>
        </p:nvSpPr>
        <p:spPr>
          <a:xfrm>
            <a:off x="426324" y="4975340"/>
            <a:ext cx="166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Conductance: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C38C67-70D3-47FA-9499-64B83046F5ED}"/>
              </a:ext>
            </a:extLst>
          </p:cNvPr>
          <p:cNvSpPr txBox="1"/>
          <p:nvPr/>
        </p:nvSpPr>
        <p:spPr>
          <a:xfrm>
            <a:off x="8444986" y="4942647"/>
            <a:ext cx="10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0131DD-AB95-467B-A718-3FF6B54723D2}"/>
              </a:ext>
            </a:extLst>
          </p:cNvPr>
          <p:cNvSpPr txBox="1"/>
          <p:nvPr/>
        </p:nvSpPr>
        <p:spPr>
          <a:xfrm>
            <a:off x="2616697" y="4975340"/>
            <a:ext cx="10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3CDA8F0-620B-4B2D-A1DF-3675228E1D9E}"/>
              </a:ext>
            </a:extLst>
          </p:cNvPr>
          <p:cNvSpPr txBox="1"/>
          <p:nvPr/>
        </p:nvSpPr>
        <p:spPr>
          <a:xfrm>
            <a:off x="2216486" y="2840831"/>
            <a:ext cx="152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Green Line: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1072F6C-864F-48CA-8A40-4C4442B00A32}"/>
              </a:ext>
            </a:extLst>
          </p:cNvPr>
          <p:cNvSpPr txBox="1"/>
          <p:nvPr/>
        </p:nvSpPr>
        <p:spPr>
          <a:xfrm>
            <a:off x="8136394" y="2815394"/>
            <a:ext cx="152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 Line: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48A8379-DA28-478E-922A-209C3D8AB5E0}"/>
              </a:ext>
            </a:extLst>
          </p:cNvPr>
          <p:cNvSpPr txBox="1"/>
          <p:nvPr/>
        </p:nvSpPr>
        <p:spPr>
          <a:xfrm>
            <a:off x="2604095" y="3538753"/>
            <a:ext cx="10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D704DE-3D65-41C7-8505-913C705FC9C3}"/>
              </a:ext>
            </a:extLst>
          </p:cNvPr>
          <p:cNvSpPr txBox="1"/>
          <p:nvPr/>
        </p:nvSpPr>
        <p:spPr>
          <a:xfrm>
            <a:off x="8391754" y="3488609"/>
            <a:ext cx="10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7687913-6F23-4304-8730-DFDCEE18D8D8}"/>
              </a:ext>
            </a:extLst>
          </p:cNvPr>
          <p:cNvGrpSpPr/>
          <p:nvPr/>
        </p:nvGrpSpPr>
        <p:grpSpPr>
          <a:xfrm>
            <a:off x="3958605" y="235090"/>
            <a:ext cx="3517600" cy="2090599"/>
            <a:chOff x="3678672" y="4273874"/>
            <a:chExt cx="3517600" cy="209059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7C08F39-A368-47B4-9BB6-76AC40CE2D5C}"/>
                </a:ext>
              </a:extLst>
            </p:cNvPr>
            <p:cNvGrpSpPr/>
            <p:nvPr/>
          </p:nvGrpSpPr>
          <p:grpSpPr>
            <a:xfrm>
              <a:off x="3678672" y="4273874"/>
              <a:ext cx="3517600" cy="2090599"/>
              <a:chOff x="3611295" y="3901165"/>
              <a:chExt cx="3517600" cy="2090599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2DA0166-C56F-46D8-A8AE-12B55D78D901}"/>
                  </a:ext>
                </a:extLst>
              </p:cNvPr>
              <p:cNvGrpSpPr/>
              <p:nvPr/>
            </p:nvGrpSpPr>
            <p:grpSpPr>
              <a:xfrm>
                <a:off x="3611295" y="3992337"/>
                <a:ext cx="3517600" cy="1747973"/>
                <a:chOff x="4459282" y="3958603"/>
                <a:chExt cx="3517600" cy="1747973"/>
              </a:xfrm>
            </p:grpSpPr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4034FEAD-CCB6-4AB5-A0EA-F603CA197BC7}"/>
                    </a:ext>
                  </a:extLst>
                </p:cNvPr>
                <p:cNvSpPr/>
                <p:nvPr/>
              </p:nvSpPr>
              <p:spPr>
                <a:xfrm>
                  <a:off x="6095998" y="4661179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4E40475F-123B-4B89-A7F4-4BE4ABDB184C}"/>
                    </a:ext>
                  </a:extLst>
                </p:cNvPr>
                <p:cNvSpPr/>
                <p:nvPr/>
              </p:nvSpPr>
              <p:spPr>
                <a:xfrm>
                  <a:off x="7711409" y="4659822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</a:t>
                  </a:r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A0ECD785-61D8-4578-8DC0-C151449466DF}"/>
                    </a:ext>
                  </a:extLst>
                </p:cNvPr>
                <p:cNvSpPr/>
                <p:nvPr/>
              </p:nvSpPr>
              <p:spPr>
                <a:xfrm>
                  <a:off x="6905545" y="5444966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F4E2D04E-7930-423A-A3BB-7C046440E7B5}"/>
                    </a:ext>
                  </a:extLst>
                </p:cNvPr>
                <p:cNvSpPr/>
                <p:nvPr/>
              </p:nvSpPr>
              <p:spPr>
                <a:xfrm>
                  <a:off x="6905545" y="3962450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7</a:t>
                  </a:r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E5906CFC-B7CE-4EFB-B039-D9B40B26D408}"/>
                    </a:ext>
                  </a:extLst>
                </p:cNvPr>
                <p:cNvSpPr/>
                <p:nvPr/>
              </p:nvSpPr>
              <p:spPr>
                <a:xfrm>
                  <a:off x="4459282" y="4657332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BC22F4D1-A4C5-450B-A65F-9BC8725107C7}"/>
                    </a:ext>
                  </a:extLst>
                </p:cNvPr>
                <p:cNvSpPr/>
                <p:nvPr/>
              </p:nvSpPr>
              <p:spPr>
                <a:xfrm>
                  <a:off x="5268829" y="5441119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BBBC4214-F235-4E83-BA8A-D7E2E690EA69}"/>
                    </a:ext>
                  </a:extLst>
                </p:cNvPr>
                <p:cNvSpPr/>
                <p:nvPr/>
              </p:nvSpPr>
              <p:spPr>
                <a:xfrm>
                  <a:off x="5268829" y="3958603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00F80431-0234-47BE-A92E-99F1B9DED4F7}"/>
                    </a:ext>
                  </a:extLst>
                </p:cNvPr>
                <p:cNvCxnSpPr>
                  <a:stCxn id="89" idx="5"/>
                  <a:endCxn id="83" idx="1"/>
                </p:cNvCxnSpPr>
                <p:nvPr/>
              </p:nvCxnSpPr>
              <p:spPr>
                <a:xfrm>
                  <a:off x="5495424" y="4181901"/>
                  <a:ext cx="639452" cy="51759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8A18C550-91C2-4CCF-A326-1000D2A2226C}"/>
                    </a:ext>
                  </a:extLst>
                </p:cNvPr>
                <p:cNvCxnSpPr>
                  <a:cxnSpLocks/>
                  <a:stCxn id="83" idx="7"/>
                  <a:endCxn id="86" idx="3"/>
                </p:cNvCxnSpPr>
                <p:nvPr/>
              </p:nvCxnSpPr>
              <p:spPr>
                <a:xfrm flipV="1">
                  <a:off x="6322593" y="4185748"/>
                  <a:ext cx="621830" cy="51374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09851E9E-FEF9-40AA-AA96-E41B115350AE}"/>
                    </a:ext>
                  </a:extLst>
                </p:cNvPr>
                <p:cNvCxnSpPr>
                  <a:cxnSpLocks/>
                  <a:stCxn id="87" idx="6"/>
                  <a:endCxn id="83" idx="2"/>
                </p:cNvCxnSpPr>
                <p:nvPr/>
              </p:nvCxnSpPr>
              <p:spPr>
                <a:xfrm>
                  <a:off x="4724755" y="4788137"/>
                  <a:ext cx="1371243" cy="384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F6C77637-1564-46D5-ABF0-D8F39E6DF739}"/>
                    </a:ext>
                  </a:extLst>
                </p:cNvPr>
                <p:cNvCxnSpPr>
                  <a:cxnSpLocks/>
                  <a:stCxn id="89" idx="3"/>
                  <a:endCxn id="87" idx="7"/>
                </p:cNvCxnSpPr>
                <p:nvPr/>
              </p:nvCxnSpPr>
              <p:spPr>
                <a:xfrm flipH="1">
                  <a:off x="4685877" y="4181901"/>
                  <a:ext cx="621830" cy="51374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F06A3F21-30E3-43DE-A300-A8ED1B6B43FD}"/>
                    </a:ext>
                  </a:extLst>
                </p:cNvPr>
                <p:cNvCxnSpPr>
                  <a:cxnSpLocks/>
                  <a:stCxn id="88" idx="7"/>
                  <a:endCxn id="83" idx="3"/>
                </p:cNvCxnSpPr>
                <p:nvPr/>
              </p:nvCxnSpPr>
              <p:spPr>
                <a:xfrm flipV="1">
                  <a:off x="5495424" y="4884477"/>
                  <a:ext cx="639452" cy="59495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23D28E75-7C5D-49C7-9828-5974FC4DE219}"/>
                    </a:ext>
                  </a:extLst>
                </p:cNvPr>
                <p:cNvCxnSpPr>
                  <a:cxnSpLocks/>
                  <a:stCxn id="85" idx="1"/>
                  <a:endCxn id="83" idx="5"/>
                </p:cNvCxnSpPr>
                <p:nvPr/>
              </p:nvCxnSpPr>
              <p:spPr>
                <a:xfrm flipH="1" flipV="1">
                  <a:off x="6322593" y="4884477"/>
                  <a:ext cx="621830" cy="5988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BF68AAF5-E472-4C40-A7C7-8DA3C72F5C84}"/>
                    </a:ext>
                  </a:extLst>
                </p:cNvPr>
                <p:cNvCxnSpPr>
                  <a:cxnSpLocks/>
                  <a:stCxn id="86" idx="5"/>
                  <a:endCxn id="84" idx="1"/>
                </p:cNvCxnSpPr>
                <p:nvPr/>
              </p:nvCxnSpPr>
              <p:spPr>
                <a:xfrm>
                  <a:off x="7132140" y="4185748"/>
                  <a:ext cx="618147" cy="51238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ADB8F102-98F1-40A6-89FB-20C10DF7DC0B}"/>
                    </a:ext>
                  </a:extLst>
                </p:cNvPr>
                <p:cNvCxnSpPr>
                  <a:cxnSpLocks/>
                  <a:stCxn id="85" idx="7"/>
                  <a:endCxn id="84" idx="3"/>
                </p:cNvCxnSpPr>
                <p:nvPr/>
              </p:nvCxnSpPr>
              <p:spPr>
                <a:xfrm flipV="1">
                  <a:off x="7132140" y="4883120"/>
                  <a:ext cx="618147" cy="60015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7221FA7-DCE6-4CA0-91C5-DBD862B9CE30}"/>
                  </a:ext>
                </a:extLst>
              </p:cNvPr>
              <p:cNvCxnSpPr/>
              <p:nvPr/>
            </p:nvCxnSpPr>
            <p:spPr>
              <a:xfrm>
                <a:off x="5605722" y="3901165"/>
                <a:ext cx="356135" cy="205232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37389094-E1D1-4939-BC8D-EFDADD2C81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83011" y="3963857"/>
                <a:ext cx="150731" cy="2027907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BC79636-5808-4DDF-B9BF-C0FFE42A877F}"/>
                </a:ext>
              </a:extLst>
            </p:cNvPr>
            <p:cNvCxnSpPr>
              <a:cxnSpLocks/>
              <a:stCxn id="88" idx="1"/>
              <a:endCxn id="87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742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996687" y="1702526"/>
            <a:ext cx="10198625" cy="2769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D55F7"/>
                </a:solidFill>
              </a:rPr>
              <a:t>Spectral methods play an important role in the study of complex networks</a:t>
            </a:r>
            <a:r>
              <a:rPr lang="en-US" sz="2000" dirty="0">
                <a:solidFill>
                  <a:srgbClr val="0D55F7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endParaRPr lang="en-US" sz="11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rgbClr val="0D55F7"/>
                </a:solidFill>
              </a:rPr>
              <a:t>Given a subgraph of seven nodes (Fig. 2), please figure out its adjacency matrix,</a:t>
            </a:r>
            <a:endParaRPr lang="en-US" sz="6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endParaRPr lang="en-US" sz="6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solidFill>
                  <a:srgbClr val="0D55F7"/>
                </a:solidFill>
              </a:rPr>
              <a:t>What is its the Laplacian matrix?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solidFill>
                  <a:srgbClr val="0D55F7"/>
                </a:solidFill>
              </a:rPr>
              <a:t>Suppose we have node features, please list the steps to perform spectral partitioning.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sz="1000" dirty="0">
              <a:solidFill>
                <a:srgbClr val="0D55F7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E90FB0-F0CD-4E3C-98E2-D60925B938BE}"/>
              </a:ext>
            </a:extLst>
          </p:cNvPr>
          <p:cNvGrpSpPr/>
          <p:nvPr/>
        </p:nvGrpSpPr>
        <p:grpSpPr>
          <a:xfrm>
            <a:off x="3678672" y="4365046"/>
            <a:ext cx="3517600" cy="2157375"/>
            <a:chOff x="3678672" y="4365046"/>
            <a:chExt cx="3517600" cy="215737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0C8FE4C-E608-4832-838F-9E0E9974413A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2157375"/>
              <a:chOff x="3611295" y="3992337"/>
              <a:chExt cx="3517600" cy="2157375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05070C2-FC50-467A-B26D-7A6618095AC3}"/>
                  </a:ext>
                </a:extLst>
              </p:cNvPr>
              <p:cNvGrpSpPr/>
              <p:nvPr/>
            </p:nvGrpSpPr>
            <p:grpSpPr>
              <a:xfrm>
                <a:off x="3611295" y="3992337"/>
                <a:ext cx="3517600" cy="1747973"/>
                <a:chOff x="4459282" y="3958603"/>
                <a:chExt cx="3517600" cy="1747973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684B064A-8B63-495E-A163-A52BCA84C99B}"/>
                    </a:ext>
                  </a:extLst>
                </p:cNvPr>
                <p:cNvSpPr/>
                <p:nvPr/>
              </p:nvSpPr>
              <p:spPr>
                <a:xfrm>
                  <a:off x="6095998" y="4661179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02F39557-F367-4E2A-924C-3738174DB0BA}"/>
                    </a:ext>
                  </a:extLst>
                </p:cNvPr>
                <p:cNvSpPr/>
                <p:nvPr/>
              </p:nvSpPr>
              <p:spPr>
                <a:xfrm>
                  <a:off x="7711409" y="4659822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</a:t>
                  </a: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39328C9-33ED-41AD-80BD-6A5A14B6F93B}"/>
                    </a:ext>
                  </a:extLst>
                </p:cNvPr>
                <p:cNvSpPr/>
                <p:nvPr/>
              </p:nvSpPr>
              <p:spPr>
                <a:xfrm>
                  <a:off x="6905545" y="5444966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FA2AA086-E18D-402E-9289-80E12CD1167A}"/>
                    </a:ext>
                  </a:extLst>
                </p:cNvPr>
                <p:cNvSpPr/>
                <p:nvPr/>
              </p:nvSpPr>
              <p:spPr>
                <a:xfrm>
                  <a:off x="6905545" y="3962450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7</a:t>
                  </a:r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769AC61-334E-4AD7-A94C-9A656A613058}"/>
                    </a:ext>
                  </a:extLst>
                </p:cNvPr>
                <p:cNvSpPr/>
                <p:nvPr/>
              </p:nvSpPr>
              <p:spPr>
                <a:xfrm>
                  <a:off x="4459282" y="4657332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2A74AED9-A9C7-4E80-B578-5228E1CDCCCC}"/>
                    </a:ext>
                  </a:extLst>
                </p:cNvPr>
                <p:cNvSpPr/>
                <p:nvPr/>
              </p:nvSpPr>
              <p:spPr>
                <a:xfrm>
                  <a:off x="5268829" y="5441119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60E945E7-3947-43ED-AD90-2A452EC72DFE}"/>
                    </a:ext>
                  </a:extLst>
                </p:cNvPr>
                <p:cNvSpPr/>
                <p:nvPr/>
              </p:nvSpPr>
              <p:spPr>
                <a:xfrm>
                  <a:off x="5268829" y="3958603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EC3E6275-B697-4EFD-B794-DEB7C40E8E8A}"/>
                    </a:ext>
                  </a:extLst>
                </p:cNvPr>
                <p:cNvCxnSpPr>
                  <a:stCxn id="63" idx="5"/>
                  <a:endCxn id="51" idx="1"/>
                </p:cNvCxnSpPr>
                <p:nvPr/>
              </p:nvCxnSpPr>
              <p:spPr>
                <a:xfrm>
                  <a:off x="5495424" y="4181901"/>
                  <a:ext cx="639452" cy="51759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F79D5E75-2D5D-4706-B29A-2FE6D774484D}"/>
                    </a:ext>
                  </a:extLst>
                </p:cNvPr>
                <p:cNvCxnSpPr>
                  <a:cxnSpLocks/>
                  <a:stCxn id="51" idx="7"/>
                  <a:endCxn id="55" idx="3"/>
                </p:cNvCxnSpPr>
                <p:nvPr/>
              </p:nvCxnSpPr>
              <p:spPr>
                <a:xfrm flipV="1">
                  <a:off x="6322593" y="4185748"/>
                  <a:ext cx="621830" cy="51374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CE697C10-8DFF-40A2-BF3E-4ABCEFC0DCF3}"/>
                    </a:ext>
                  </a:extLst>
                </p:cNvPr>
                <p:cNvCxnSpPr>
                  <a:cxnSpLocks/>
                  <a:stCxn id="57" idx="6"/>
                  <a:endCxn id="51" idx="2"/>
                </p:cNvCxnSpPr>
                <p:nvPr/>
              </p:nvCxnSpPr>
              <p:spPr>
                <a:xfrm>
                  <a:off x="4724755" y="4788137"/>
                  <a:ext cx="1371243" cy="384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12B6A442-18CC-430E-BC12-61F44ACA13A9}"/>
                    </a:ext>
                  </a:extLst>
                </p:cNvPr>
                <p:cNvCxnSpPr>
                  <a:cxnSpLocks/>
                  <a:stCxn id="63" idx="3"/>
                  <a:endCxn id="57" idx="7"/>
                </p:cNvCxnSpPr>
                <p:nvPr/>
              </p:nvCxnSpPr>
              <p:spPr>
                <a:xfrm flipH="1">
                  <a:off x="4685877" y="4181901"/>
                  <a:ext cx="621830" cy="51374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A65C5E60-F53B-4008-A857-8FBF4128B4AF}"/>
                    </a:ext>
                  </a:extLst>
                </p:cNvPr>
                <p:cNvCxnSpPr>
                  <a:cxnSpLocks/>
                  <a:stCxn id="62" idx="7"/>
                  <a:endCxn id="51" idx="3"/>
                </p:cNvCxnSpPr>
                <p:nvPr/>
              </p:nvCxnSpPr>
              <p:spPr>
                <a:xfrm flipV="1">
                  <a:off x="5495424" y="4884477"/>
                  <a:ext cx="639452" cy="59495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92F0348B-070E-422C-8120-21B241639224}"/>
                    </a:ext>
                  </a:extLst>
                </p:cNvPr>
                <p:cNvCxnSpPr>
                  <a:cxnSpLocks/>
                  <a:stCxn id="54" idx="1"/>
                  <a:endCxn id="51" idx="5"/>
                </p:cNvCxnSpPr>
                <p:nvPr/>
              </p:nvCxnSpPr>
              <p:spPr>
                <a:xfrm flipH="1" flipV="1">
                  <a:off x="6322593" y="4884477"/>
                  <a:ext cx="621830" cy="5988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A092B474-2821-4C11-9571-666573A5C041}"/>
                    </a:ext>
                  </a:extLst>
                </p:cNvPr>
                <p:cNvCxnSpPr>
                  <a:cxnSpLocks/>
                  <a:stCxn id="55" idx="5"/>
                  <a:endCxn id="52" idx="1"/>
                </p:cNvCxnSpPr>
                <p:nvPr/>
              </p:nvCxnSpPr>
              <p:spPr>
                <a:xfrm>
                  <a:off x="7132140" y="4185748"/>
                  <a:ext cx="618147" cy="51238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74E49E7F-7A55-4415-A30D-A1976979E542}"/>
                    </a:ext>
                  </a:extLst>
                </p:cNvPr>
                <p:cNvCxnSpPr>
                  <a:cxnSpLocks/>
                  <a:stCxn id="54" idx="7"/>
                  <a:endCxn id="52" idx="3"/>
                </p:cNvCxnSpPr>
                <p:nvPr/>
              </p:nvCxnSpPr>
              <p:spPr>
                <a:xfrm flipV="1">
                  <a:off x="7132140" y="4883120"/>
                  <a:ext cx="618147" cy="60015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9F0102-7211-4A8F-88F5-7AE527753D52}"/>
                  </a:ext>
                </a:extLst>
              </p:cNvPr>
              <p:cNvSpPr txBox="1"/>
              <p:nvPr/>
            </p:nvSpPr>
            <p:spPr>
              <a:xfrm>
                <a:off x="4986038" y="5841935"/>
                <a:ext cx="7994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Figure 2</a:t>
                </a:r>
              </a:p>
            </p:txBody>
          </p: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BB048DE-BC7D-4722-B238-ABC5E9D03BCD}"/>
                </a:ext>
              </a:extLst>
            </p:cNvPr>
            <p:cNvCxnSpPr>
              <a:cxnSpLocks/>
              <a:stCxn id="62" idx="1"/>
              <a:endCxn id="57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79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A667A8-EA4D-4BF2-8FEE-1E4598A36A6D}"/>
              </a:ext>
            </a:extLst>
          </p:cNvPr>
          <p:cNvGrpSpPr/>
          <p:nvPr/>
        </p:nvGrpSpPr>
        <p:grpSpPr>
          <a:xfrm>
            <a:off x="4063683" y="106488"/>
            <a:ext cx="3517600" cy="2157375"/>
            <a:chOff x="3678672" y="4365046"/>
            <a:chExt cx="3517600" cy="21573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7E65CD-1B76-4C5D-8290-C61FC8DB489B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2157375"/>
              <a:chOff x="3611295" y="3992337"/>
              <a:chExt cx="3517600" cy="215737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F5D4306-796B-4FDB-AD6A-905583978587}"/>
                  </a:ext>
                </a:extLst>
              </p:cNvPr>
              <p:cNvGrpSpPr/>
              <p:nvPr/>
            </p:nvGrpSpPr>
            <p:grpSpPr>
              <a:xfrm>
                <a:off x="3611295" y="3992337"/>
                <a:ext cx="3517600" cy="1747973"/>
                <a:chOff x="4459282" y="3958603"/>
                <a:chExt cx="3517600" cy="1747973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A3010EC-70A9-40CF-AD72-7E0585B6A1FC}"/>
                    </a:ext>
                  </a:extLst>
                </p:cNvPr>
                <p:cNvSpPr/>
                <p:nvPr/>
              </p:nvSpPr>
              <p:spPr>
                <a:xfrm>
                  <a:off x="6095998" y="4661179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1A40CFE-CAF5-4F88-B653-FE9E513FEB0B}"/>
                    </a:ext>
                  </a:extLst>
                </p:cNvPr>
                <p:cNvSpPr/>
                <p:nvPr/>
              </p:nvSpPr>
              <p:spPr>
                <a:xfrm>
                  <a:off x="7711409" y="4659822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</a:t>
                  </a: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BBFAE57C-16A4-484B-8CDA-6CC6554FCD4F}"/>
                    </a:ext>
                  </a:extLst>
                </p:cNvPr>
                <p:cNvSpPr/>
                <p:nvPr/>
              </p:nvSpPr>
              <p:spPr>
                <a:xfrm>
                  <a:off x="6905545" y="5444966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24824AED-6872-441D-AA97-C7FD79D6E4C9}"/>
                    </a:ext>
                  </a:extLst>
                </p:cNvPr>
                <p:cNvSpPr/>
                <p:nvPr/>
              </p:nvSpPr>
              <p:spPr>
                <a:xfrm>
                  <a:off x="6905545" y="3962450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7</a:t>
                  </a: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A1DEF857-85BB-4060-BF66-88C5792C3078}"/>
                    </a:ext>
                  </a:extLst>
                </p:cNvPr>
                <p:cNvSpPr/>
                <p:nvPr/>
              </p:nvSpPr>
              <p:spPr>
                <a:xfrm>
                  <a:off x="4459282" y="4657332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2DC38D0F-8857-4975-B23D-A09403566C14}"/>
                    </a:ext>
                  </a:extLst>
                </p:cNvPr>
                <p:cNvSpPr/>
                <p:nvPr/>
              </p:nvSpPr>
              <p:spPr>
                <a:xfrm>
                  <a:off x="5268829" y="5441119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8F56F92C-A022-40BE-9AF7-1E8B9595B5AB}"/>
                    </a:ext>
                  </a:extLst>
                </p:cNvPr>
                <p:cNvSpPr/>
                <p:nvPr/>
              </p:nvSpPr>
              <p:spPr>
                <a:xfrm>
                  <a:off x="5268829" y="3958603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C4B1817-5F50-4A5C-8E2A-1437413B9F86}"/>
                    </a:ext>
                  </a:extLst>
                </p:cNvPr>
                <p:cNvCxnSpPr>
                  <a:stCxn id="18" idx="5"/>
                  <a:endCxn id="11" idx="1"/>
                </p:cNvCxnSpPr>
                <p:nvPr/>
              </p:nvCxnSpPr>
              <p:spPr>
                <a:xfrm>
                  <a:off x="5495424" y="4181901"/>
                  <a:ext cx="639452" cy="51759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1945B6DC-D352-4963-BD46-F49FAD0D520E}"/>
                    </a:ext>
                  </a:extLst>
                </p:cNvPr>
                <p:cNvCxnSpPr>
                  <a:cxnSpLocks/>
                  <a:stCxn id="11" idx="7"/>
                  <a:endCxn id="15" idx="3"/>
                </p:cNvCxnSpPr>
                <p:nvPr/>
              </p:nvCxnSpPr>
              <p:spPr>
                <a:xfrm flipV="1">
                  <a:off x="6322593" y="4185748"/>
                  <a:ext cx="621830" cy="51374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ECAF6EE-67FB-4E6E-BBE0-0D5CCCE3CA2A}"/>
                    </a:ext>
                  </a:extLst>
                </p:cNvPr>
                <p:cNvCxnSpPr>
                  <a:cxnSpLocks/>
                  <a:stCxn id="16" idx="6"/>
                  <a:endCxn id="11" idx="2"/>
                </p:cNvCxnSpPr>
                <p:nvPr/>
              </p:nvCxnSpPr>
              <p:spPr>
                <a:xfrm>
                  <a:off x="4724755" y="4788137"/>
                  <a:ext cx="1371243" cy="384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4B1E4552-537B-4433-90B1-A18663BBA06F}"/>
                    </a:ext>
                  </a:extLst>
                </p:cNvPr>
                <p:cNvCxnSpPr>
                  <a:cxnSpLocks/>
                  <a:stCxn id="18" idx="3"/>
                  <a:endCxn id="16" idx="7"/>
                </p:cNvCxnSpPr>
                <p:nvPr/>
              </p:nvCxnSpPr>
              <p:spPr>
                <a:xfrm flipH="1">
                  <a:off x="4685877" y="4181901"/>
                  <a:ext cx="621830" cy="51374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01C78FB4-66CF-4E63-BED8-53B448B51001}"/>
                    </a:ext>
                  </a:extLst>
                </p:cNvPr>
                <p:cNvCxnSpPr>
                  <a:cxnSpLocks/>
                  <a:stCxn id="17" idx="7"/>
                  <a:endCxn id="11" idx="3"/>
                </p:cNvCxnSpPr>
                <p:nvPr/>
              </p:nvCxnSpPr>
              <p:spPr>
                <a:xfrm flipV="1">
                  <a:off x="5495424" y="4884477"/>
                  <a:ext cx="639452" cy="59495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EDE4E86-CC10-491F-8489-53D99B191A36}"/>
                    </a:ext>
                  </a:extLst>
                </p:cNvPr>
                <p:cNvCxnSpPr>
                  <a:cxnSpLocks/>
                  <a:stCxn id="14" idx="1"/>
                  <a:endCxn id="11" idx="5"/>
                </p:cNvCxnSpPr>
                <p:nvPr/>
              </p:nvCxnSpPr>
              <p:spPr>
                <a:xfrm flipH="1" flipV="1">
                  <a:off x="6322593" y="4884477"/>
                  <a:ext cx="621830" cy="5988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B62AA247-7630-4E16-A8BA-D919FE74D85A}"/>
                    </a:ext>
                  </a:extLst>
                </p:cNvPr>
                <p:cNvCxnSpPr>
                  <a:cxnSpLocks/>
                  <a:stCxn id="15" idx="5"/>
                  <a:endCxn id="12" idx="1"/>
                </p:cNvCxnSpPr>
                <p:nvPr/>
              </p:nvCxnSpPr>
              <p:spPr>
                <a:xfrm>
                  <a:off x="7132140" y="4185748"/>
                  <a:ext cx="618147" cy="51238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E8977D3-9D3C-4C45-848E-0C140945D89B}"/>
                    </a:ext>
                  </a:extLst>
                </p:cNvPr>
                <p:cNvCxnSpPr>
                  <a:cxnSpLocks/>
                  <a:stCxn id="14" idx="7"/>
                  <a:endCxn id="12" idx="3"/>
                </p:cNvCxnSpPr>
                <p:nvPr/>
              </p:nvCxnSpPr>
              <p:spPr>
                <a:xfrm flipV="1">
                  <a:off x="7132140" y="4883120"/>
                  <a:ext cx="618147" cy="60015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2C540E-5FF1-430A-BAF9-19F0CF1BC065}"/>
                  </a:ext>
                </a:extLst>
              </p:cNvPr>
              <p:cNvSpPr txBox="1"/>
              <p:nvPr/>
            </p:nvSpPr>
            <p:spPr>
              <a:xfrm>
                <a:off x="4986038" y="5841935"/>
                <a:ext cx="7994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Figure 2</a:t>
                </a:r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12700C-DFD6-48B7-8E66-093299734E23}"/>
                </a:ext>
              </a:extLst>
            </p:cNvPr>
            <p:cNvCxnSpPr>
              <a:cxnSpLocks/>
              <a:stCxn id="17" idx="1"/>
              <a:endCxn id="16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F27AF0-1F19-457D-849A-5762FA55A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666086"/>
              </p:ext>
            </p:extLst>
          </p:nvPr>
        </p:nvGraphicFramePr>
        <p:xfrm>
          <a:off x="950777" y="2858918"/>
          <a:ext cx="406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500">
                  <a:extLst>
                    <a:ext uri="{9D8B030D-6E8A-4147-A177-3AD203B41FA5}">
                      <a16:colId xmlns:a16="http://schemas.microsoft.com/office/drawing/2014/main" val="473747751"/>
                    </a:ext>
                  </a:extLst>
                </a:gridCol>
                <a:gridCol w="508500">
                  <a:extLst>
                    <a:ext uri="{9D8B030D-6E8A-4147-A177-3AD203B41FA5}">
                      <a16:colId xmlns:a16="http://schemas.microsoft.com/office/drawing/2014/main" val="2492945979"/>
                    </a:ext>
                  </a:extLst>
                </a:gridCol>
                <a:gridCol w="508500">
                  <a:extLst>
                    <a:ext uri="{9D8B030D-6E8A-4147-A177-3AD203B41FA5}">
                      <a16:colId xmlns:a16="http://schemas.microsoft.com/office/drawing/2014/main" val="1467212192"/>
                    </a:ext>
                  </a:extLst>
                </a:gridCol>
                <a:gridCol w="508500">
                  <a:extLst>
                    <a:ext uri="{9D8B030D-6E8A-4147-A177-3AD203B41FA5}">
                      <a16:colId xmlns:a16="http://schemas.microsoft.com/office/drawing/2014/main" val="3381982717"/>
                    </a:ext>
                  </a:extLst>
                </a:gridCol>
                <a:gridCol w="508500">
                  <a:extLst>
                    <a:ext uri="{9D8B030D-6E8A-4147-A177-3AD203B41FA5}">
                      <a16:colId xmlns:a16="http://schemas.microsoft.com/office/drawing/2014/main" val="1521440331"/>
                    </a:ext>
                  </a:extLst>
                </a:gridCol>
                <a:gridCol w="508500">
                  <a:extLst>
                    <a:ext uri="{9D8B030D-6E8A-4147-A177-3AD203B41FA5}">
                      <a16:colId xmlns:a16="http://schemas.microsoft.com/office/drawing/2014/main" val="1124256659"/>
                    </a:ext>
                  </a:extLst>
                </a:gridCol>
                <a:gridCol w="508500">
                  <a:extLst>
                    <a:ext uri="{9D8B030D-6E8A-4147-A177-3AD203B41FA5}">
                      <a16:colId xmlns:a16="http://schemas.microsoft.com/office/drawing/2014/main" val="2720269752"/>
                    </a:ext>
                  </a:extLst>
                </a:gridCol>
                <a:gridCol w="508500">
                  <a:extLst>
                    <a:ext uri="{9D8B030D-6E8A-4147-A177-3AD203B41FA5}">
                      <a16:colId xmlns:a16="http://schemas.microsoft.com/office/drawing/2014/main" val="3614381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85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6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61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9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03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39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71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25685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E883313-7A85-43B9-AC0D-4EEB1DC16F3C}"/>
              </a:ext>
            </a:extLst>
          </p:cNvPr>
          <p:cNvSpPr txBox="1"/>
          <p:nvPr/>
        </p:nvSpPr>
        <p:spPr>
          <a:xfrm>
            <a:off x="2032481" y="2295245"/>
            <a:ext cx="216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Adjacency Matrix: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B2E605A-9BA4-490C-BE10-038D62979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731843"/>
              </p:ext>
            </p:extLst>
          </p:nvPr>
        </p:nvGraphicFramePr>
        <p:xfrm>
          <a:off x="7067711" y="2858918"/>
          <a:ext cx="406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500">
                  <a:extLst>
                    <a:ext uri="{9D8B030D-6E8A-4147-A177-3AD203B41FA5}">
                      <a16:colId xmlns:a16="http://schemas.microsoft.com/office/drawing/2014/main" val="473747751"/>
                    </a:ext>
                  </a:extLst>
                </a:gridCol>
                <a:gridCol w="508500">
                  <a:extLst>
                    <a:ext uri="{9D8B030D-6E8A-4147-A177-3AD203B41FA5}">
                      <a16:colId xmlns:a16="http://schemas.microsoft.com/office/drawing/2014/main" val="2492945979"/>
                    </a:ext>
                  </a:extLst>
                </a:gridCol>
                <a:gridCol w="508500">
                  <a:extLst>
                    <a:ext uri="{9D8B030D-6E8A-4147-A177-3AD203B41FA5}">
                      <a16:colId xmlns:a16="http://schemas.microsoft.com/office/drawing/2014/main" val="1467212192"/>
                    </a:ext>
                  </a:extLst>
                </a:gridCol>
                <a:gridCol w="508500">
                  <a:extLst>
                    <a:ext uri="{9D8B030D-6E8A-4147-A177-3AD203B41FA5}">
                      <a16:colId xmlns:a16="http://schemas.microsoft.com/office/drawing/2014/main" val="3381982717"/>
                    </a:ext>
                  </a:extLst>
                </a:gridCol>
                <a:gridCol w="508500">
                  <a:extLst>
                    <a:ext uri="{9D8B030D-6E8A-4147-A177-3AD203B41FA5}">
                      <a16:colId xmlns:a16="http://schemas.microsoft.com/office/drawing/2014/main" val="1521440331"/>
                    </a:ext>
                  </a:extLst>
                </a:gridCol>
                <a:gridCol w="508500">
                  <a:extLst>
                    <a:ext uri="{9D8B030D-6E8A-4147-A177-3AD203B41FA5}">
                      <a16:colId xmlns:a16="http://schemas.microsoft.com/office/drawing/2014/main" val="1124256659"/>
                    </a:ext>
                  </a:extLst>
                </a:gridCol>
                <a:gridCol w="508500">
                  <a:extLst>
                    <a:ext uri="{9D8B030D-6E8A-4147-A177-3AD203B41FA5}">
                      <a16:colId xmlns:a16="http://schemas.microsoft.com/office/drawing/2014/main" val="2720269752"/>
                    </a:ext>
                  </a:extLst>
                </a:gridCol>
                <a:gridCol w="508500">
                  <a:extLst>
                    <a:ext uri="{9D8B030D-6E8A-4147-A177-3AD203B41FA5}">
                      <a16:colId xmlns:a16="http://schemas.microsoft.com/office/drawing/2014/main" val="3614381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85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6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61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9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03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39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71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25685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F92070C-2688-452A-9B1D-7A90C72CC3D5}"/>
              </a:ext>
            </a:extLst>
          </p:cNvPr>
          <p:cNvSpPr txBox="1"/>
          <p:nvPr/>
        </p:nvSpPr>
        <p:spPr>
          <a:xfrm>
            <a:off x="8142918" y="2295245"/>
            <a:ext cx="216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Laplacian Matrix:</a:t>
            </a:r>
          </a:p>
        </p:txBody>
      </p:sp>
    </p:spTree>
    <p:extLst>
      <p:ext uri="{BB962C8B-B14F-4D97-AF65-F5344CB8AC3E}">
        <p14:creationId xmlns:p14="http://schemas.microsoft.com/office/powerpoint/2010/main" val="279508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816</Words>
  <Application>Microsoft Office PowerPoint</Application>
  <PresentationFormat>Widescreen</PresentationFormat>
  <Paragraphs>277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Calibri Light</vt:lpstr>
      <vt:lpstr>Office Theme</vt:lpstr>
      <vt:lpstr>Modelling and Analysis of Complex Networks  Exercise 6</vt:lpstr>
      <vt:lpstr>Contact Information</vt:lpstr>
      <vt:lpstr>Organisation</vt:lpstr>
      <vt:lpstr>"One reviews the old to know the new"</vt:lpstr>
      <vt:lpstr>Review</vt:lpstr>
      <vt:lpstr>Review</vt:lpstr>
      <vt:lpstr>Review</vt:lpstr>
      <vt:lpstr>Review</vt:lpstr>
      <vt:lpstr>Review</vt:lpstr>
      <vt:lpstr>Review</vt:lpstr>
      <vt:lpstr>Brainstorming</vt:lpstr>
      <vt:lpstr>Brainstorming</vt:lpstr>
      <vt:lpstr>Brainstorming</vt:lpstr>
      <vt:lpstr>Assignment</vt:lpstr>
      <vt:lpstr>Q &amp; 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and Analysis of Complex Networks Exercise 1</dc:title>
  <dc:creator>Aoran WANG</dc:creator>
  <cp:lastModifiedBy>Aoran WANG</cp:lastModifiedBy>
  <cp:revision>113</cp:revision>
  <dcterms:created xsi:type="dcterms:W3CDTF">2022-03-18T10:59:41Z</dcterms:created>
  <dcterms:modified xsi:type="dcterms:W3CDTF">2022-05-03T16:48:04Z</dcterms:modified>
</cp:coreProperties>
</file>