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0" r:id="rId6"/>
    <p:sldId id="279" r:id="rId7"/>
    <p:sldId id="280" r:id="rId8"/>
    <p:sldId id="262" r:id="rId9"/>
    <p:sldId id="264" r:id="rId10"/>
    <p:sldId id="281" r:id="rId11"/>
    <p:sldId id="274" r:id="rId12"/>
    <p:sldId id="265" r:id="rId13"/>
    <p:sldId id="266" r:id="rId14"/>
    <p:sldId id="267" r:id="rId15"/>
    <p:sldId id="277" r:id="rId16"/>
    <p:sldId id="27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5F7"/>
    <a:srgbClr val="195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901" autoAdjust="0"/>
  </p:normalViewPr>
  <p:slideViewPr>
    <p:cSldViewPr snapToGrid="0">
      <p:cViewPr varScale="1">
        <p:scale>
          <a:sx n="99" d="100"/>
          <a:sy n="99" d="100"/>
        </p:scale>
        <p:origin x="8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A8054-7575-46ED-82E9-6C021B2B560C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6733D-C07F-471C-AE70-5B7A24429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0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4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 2</a:t>
            </a:r>
          </a:p>
          <a:p>
            <a:r>
              <a:rPr lang="en-US" dirty="0"/>
              <a:t>2: 4</a:t>
            </a:r>
          </a:p>
          <a:p>
            <a:r>
              <a:rPr lang="en-US" dirty="0"/>
              <a:t>3: 3</a:t>
            </a:r>
          </a:p>
          <a:p>
            <a:r>
              <a:rPr lang="en-US" dirty="0"/>
              <a:t>4: 4</a:t>
            </a:r>
          </a:p>
          <a:p>
            <a:r>
              <a:rPr lang="en-US" dirty="0"/>
              <a:t>5: 3</a:t>
            </a:r>
          </a:p>
          <a:p>
            <a:r>
              <a:rPr lang="en-US" dirty="0"/>
              <a:t>6: 16</a:t>
            </a:r>
          </a:p>
          <a:p>
            <a:r>
              <a:rPr lang="en-US" dirty="0"/>
              <a:t>7: 2</a:t>
            </a:r>
          </a:p>
          <a:p>
            <a:r>
              <a:rPr lang="en-US" dirty="0"/>
              <a:t>8: 6</a:t>
            </a:r>
          </a:p>
          <a:p>
            <a:r>
              <a:rPr lang="en-US" dirty="0"/>
              <a:t>9: 10 or 9</a:t>
            </a:r>
          </a:p>
          <a:p>
            <a:r>
              <a:rPr lang="en-US" dirty="0"/>
              <a:t>10: 2</a:t>
            </a:r>
          </a:p>
          <a:p>
            <a:r>
              <a:rPr lang="en-US" dirty="0"/>
              <a:t>11: 7 or 5</a:t>
            </a:r>
          </a:p>
          <a:p>
            <a:r>
              <a:rPr lang="en-US" dirty="0"/>
              <a:t>12: 4</a:t>
            </a:r>
          </a:p>
          <a:p>
            <a:r>
              <a:rPr lang="en-US" dirty="0"/>
              <a:t>13: 4 or 5</a:t>
            </a:r>
          </a:p>
          <a:p>
            <a:r>
              <a:rPr lang="en-US" dirty="0"/>
              <a:t>14: 9 or 7</a:t>
            </a:r>
          </a:p>
          <a:p>
            <a:r>
              <a:rPr lang="en-US" dirty="0"/>
              <a:t>15: 2</a:t>
            </a:r>
          </a:p>
          <a:p>
            <a:r>
              <a:rPr lang="en-US" dirty="0"/>
              <a:t>16: 2</a:t>
            </a:r>
          </a:p>
          <a:p>
            <a:r>
              <a:rPr lang="en-US" dirty="0"/>
              <a:t>17: 1</a:t>
            </a:r>
          </a:p>
          <a:p>
            <a:r>
              <a:rPr lang="en-US" dirty="0"/>
              <a:t>18: 3 or 5</a:t>
            </a:r>
          </a:p>
          <a:p>
            <a:r>
              <a:rPr lang="en-US" dirty="0"/>
              <a:t>19: 6</a:t>
            </a:r>
          </a:p>
          <a:p>
            <a:r>
              <a:rPr lang="en-US" dirty="0"/>
              <a:t>10: 3</a:t>
            </a:r>
          </a:p>
          <a:p>
            <a:r>
              <a:rPr lang="en-US" dirty="0"/>
              <a:t>21: 3</a:t>
            </a:r>
          </a:p>
          <a:p>
            <a:r>
              <a:rPr lang="en-US" dirty="0"/>
              <a:t>22: 17</a:t>
            </a:r>
          </a:p>
          <a:p>
            <a:r>
              <a:rPr lang="en-US" dirty="0"/>
              <a:t>23: 4</a:t>
            </a:r>
          </a:p>
          <a:p>
            <a:r>
              <a:rPr lang="en-US" dirty="0"/>
              <a:t>24: 5</a:t>
            </a:r>
          </a:p>
          <a:p>
            <a:r>
              <a:rPr lang="en-US" dirty="0"/>
              <a:t>25: 4</a:t>
            </a:r>
          </a:p>
          <a:p>
            <a:r>
              <a:rPr lang="en-US" dirty="0"/>
              <a:t>26: 2</a:t>
            </a:r>
          </a:p>
          <a:p>
            <a:r>
              <a:rPr lang="en-US" dirty="0"/>
              <a:t>27: 2 or 4</a:t>
            </a:r>
          </a:p>
          <a:p>
            <a:r>
              <a:rPr lang="en-US" dirty="0"/>
              <a:t>28: 2</a:t>
            </a:r>
          </a:p>
          <a:p>
            <a:r>
              <a:rPr lang="en-US" dirty="0"/>
              <a:t>29: 12</a:t>
            </a:r>
          </a:p>
          <a:p>
            <a:r>
              <a:rPr lang="en-US" dirty="0"/>
              <a:t>30: 2</a:t>
            </a:r>
          </a:p>
          <a:p>
            <a:r>
              <a:rPr lang="en-US" dirty="0"/>
              <a:t>31: 2</a:t>
            </a:r>
          </a:p>
          <a:p>
            <a:r>
              <a:rPr lang="en-US" dirty="0"/>
              <a:t>32: 2</a:t>
            </a:r>
          </a:p>
          <a:p>
            <a:r>
              <a:rPr lang="en-US" dirty="0"/>
              <a:t>33: 4</a:t>
            </a:r>
          </a:p>
          <a:p>
            <a:r>
              <a:rPr lang="en-US" dirty="0"/>
              <a:t>34: 5 or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70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a new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1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Typora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16733D-C07F-471C-AE70-5B7A24429D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F02-3F7B-4639-BE32-55B4C0401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E5D781-BFA0-474C-BF4E-61CBF6857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1FF61-5BF4-4C5C-AAD3-BCFC12B0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B8E6-BB65-454E-B5C2-AD1B10A87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69A4A-67DE-4352-A4A0-304964A6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3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DCA9-1D90-4A46-9BB6-0A0FBB1B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2F3A-F601-4794-94EC-56670DB15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BE82-7560-44CF-BBC5-98ADB340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F4D9-F608-4BF1-8727-8475DE6D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CA0D-B69A-4EFF-952F-BA37F417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743758-C90B-4CA3-B1DE-85FFA8CD1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FF891-4E23-4739-B67A-4339F6FF3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13F91-A89A-4FBE-89F5-E54CE9D2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EBAC1-AB06-4254-B3DA-47104A5E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8BF7F-BF54-45B7-B3B1-BF8A5B9B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1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DD5B-84EE-4308-83FB-197DD5A5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FC6AB-BB43-4369-97CC-378A5DFE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E7F34-6010-4C32-AF59-B960B4CA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BA26-49FF-417D-805C-883A54A3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1802-AD5A-474D-B734-DB1A967EF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550-FF85-4A42-B42C-F6475DBD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DDD78-6A16-4DFC-8D99-8D8F35A05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71770-0EBC-47D1-91DC-69DB5F83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655E6-47BF-43F0-9D63-85949B9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CCA67-0274-4D33-AC69-CC3920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D760-BFD4-4826-B36E-1B2E8AC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548-8E14-42F4-8BE0-D63802E26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D99C0-67B5-4628-B1A1-5047CC0F1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124E1-59E7-48C7-9F78-4BA98C2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DE-5A3B-444A-9E0C-B39F37BF9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A73A1-6204-48FD-B445-8E5A2627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4A1B-1AEE-4076-9A05-81570A2FF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A5BC-66EC-406A-99C8-50B01CA7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C7B4B-70BD-4420-8C31-550E1307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18EE4-7B26-4485-B2CB-086EDA5B3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86C78-82B1-4C09-8E54-9B46E407E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8EA55-3E94-4917-AFDC-19666CD4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3EA27-B679-4236-864E-CF4730A9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66253-CC7A-4F4B-B3D0-7A725A2B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3EC8-9ECF-4FD9-B425-FBA7FB1CE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3950A-80DC-4B46-9BBF-554E82AA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AA82C-1B03-48DB-A1AE-9C8C9BE2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02CE3-274E-4D74-A509-7E44051A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5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839E1-8CC4-4934-8D7F-1E147262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75594-69C4-4F29-BC9E-D4AE40A3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FDAAF-C9C2-4D9F-AEE5-75BEE16A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2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55D6-937D-4C5B-B9D0-A1BAE026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2AD5-CF61-4DF3-8E7B-148474B23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5B5B8-0EAC-4A6C-AC0D-57FCE9346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3EF3-400B-4A32-8A69-3BB9B1AE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E7745-CA6C-4025-9B10-FFCA0965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5E361-6195-4C47-9083-687FEA11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5BB-F310-4B56-94E2-DBBBD50A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511E0-209B-4C4D-AC6B-1AAA77D31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0EE31-D137-427A-916B-F8F4F43B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44EF1-503D-4126-93DA-ADC7A3B2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47253-72EC-4F31-BEA3-8485CE53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50829-4B30-4052-90FC-F98540FF1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8AD4D-8008-4AD1-BBAF-C517100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0EBB-4BCC-4D87-8A6C-89DFF1F0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00732-D2B4-4C47-AEE2-AF2E77F26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43484-B21C-4C47-BC97-6BB10547D1C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509CE-81CF-45D3-871A-CC043E48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52E90-80F9-418D-836E-D63ADF82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0C1F9-F2C3-4A02-808C-136F8253E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oran.wang@uni.l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1955FF"/>
                </a:solidFill>
              </a:rPr>
              <a:t>Modelling and Analysis of Complex Networks</a:t>
            </a:r>
            <a:br>
              <a:rPr lang="en-US" sz="3600" dirty="0">
                <a:solidFill>
                  <a:srgbClr val="1955FF"/>
                </a:solidFill>
              </a:rPr>
            </a:br>
            <a:br>
              <a:rPr lang="en-US" sz="3600" dirty="0">
                <a:solidFill>
                  <a:srgbClr val="1955FF"/>
                </a:solidFill>
              </a:rPr>
            </a:br>
            <a:r>
              <a:rPr lang="en-US" altLang="zh-CN" sz="3600" dirty="0">
                <a:solidFill>
                  <a:srgbClr val="1955FF"/>
                </a:solidFill>
              </a:rPr>
              <a:t>Exercise 4</a:t>
            </a:r>
            <a:endParaRPr lang="en-US" sz="3600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</p:txBody>
      </p:sp>
    </p:spTree>
    <p:extLst>
      <p:ext uri="{BB962C8B-B14F-4D97-AF65-F5344CB8AC3E}">
        <p14:creationId xmlns:p14="http://schemas.microsoft.com/office/powerpoint/2010/main" val="323123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C31EFB-0441-4A80-945D-B5928F7D85A1}"/>
              </a:ext>
            </a:extLst>
          </p:cNvPr>
          <p:cNvGrpSpPr/>
          <p:nvPr/>
        </p:nvGrpSpPr>
        <p:grpSpPr>
          <a:xfrm>
            <a:off x="4159486" y="3087934"/>
            <a:ext cx="7221518" cy="3435659"/>
            <a:chOff x="2041928" y="3107184"/>
            <a:chExt cx="7221518" cy="34356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7124E6-EB52-4617-9755-CFA1CBB9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968043-D0E2-4593-92D0-47993853F55F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FAE1A-4D60-4618-AE4C-B39717758DEE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F30D91-B22A-47F5-A899-1CC032958FA1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E3BEB1-AD28-40CD-A4C0-31628BBA2A28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0669-FC84-496B-92AF-7503EC74B364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DA13C0-4108-4A3C-939D-D386D8F23400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237062-B354-49B0-BC7B-119C7E73612B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15DB66-6E5C-422B-86B7-1D08B2636D22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C2BB76-4CDD-4635-8286-2C99E2B8AC4E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780EE3-B975-4108-8467-6AEAF3AAC6AE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E64CDE-601B-4B15-BE67-9A4681995218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23481F-D34D-4D20-8E70-3CAB6C2E1934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01F06-1787-4CE5-BD07-1498542E9E1E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DA62E-D3A4-4522-854B-D829F000569F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E1B913-8CC4-4BB7-B417-174D8391E0E8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A66E76-58B7-468B-AC73-053E741AA2A0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110D1B-6ED9-493A-BF1E-2B74AEB2BA05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E8D551-885B-442D-B700-E8B461625E67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07FBF5-E043-4CD1-9FA7-B35D0AA70BCE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E8C440-E2DD-465C-AA77-EDD883D7FE8C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15DBE7-1984-4F90-8758-970273FC9A41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0870C09-C3D7-4FD0-B0A9-E207A9739CC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CE1062-14F2-4BAC-8AFB-92D0271D088D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8011BF-DE66-4D07-9A29-7DAB118DAF53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77C66B-1E04-4F17-8C99-05ACA53F4884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FEF95D-784E-498A-ACE3-E65B18F0EDE2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A50000-4D03-41BC-868C-4565DB7FD69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AF6A53-ABAE-42B4-984B-A10B94A8A8B1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385EDD-BA40-4F4D-90C3-06C56EE59EB8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D773D8-96CB-47FA-83B5-57616FEC5C7C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9CA03D-6551-4708-BB7B-0E813DCC8A0B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11A9E8-FADA-47D0-9D2C-84E3CDBD0D3C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8F2B88-F0DB-4522-9733-ECC95A43A546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16D95D-653B-46EA-8094-B8410A0810FC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182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same graph,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rgbClr val="0D55F7"/>
                </a:solidFill>
              </a:rPr>
              <a:t>Calculate the Jaccard similarity between node 6 and 19.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Calculate the Cosine similarity between node 6 and 19.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599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94925E-B3C7-4415-A25C-C9F67DA0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244991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252638" y="1531144"/>
            <a:ext cx="10198625" cy="3507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About the Page Rank:</a:t>
            </a:r>
          </a:p>
          <a:p>
            <a:pPr>
              <a:lnSpc>
                <a:spcPct val="150000"/>
              </a:lnSpc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D55F7"/>
                </a:solidFill>
              </a:rPr>
              <a:t>Can you give an example of “spider trap”?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D55F7"/>
                </a:solidFill>
              </a:rPr>
              <a:t>Can you give possible reasons of “dead end”?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rgbClr val="0D55F7"/>
                </a:solidFill>
              </a:rPr>
              <a:t>What are the disadvantages of PageRank?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765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184C4-581A-4444-BF5F-9D821D77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68141" y="2446116"/>
            <a:ext cx="10198625" cy="1148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Why do we need similarity? What could be the possible application?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  <a:p>
            <a:pPr>
              <a:lnSpc>
                <a:spcPct val="150000"/>
              </a:lnSpc>
            </a:pPr>
            <a:endParaRPr lang="en-US" sz="11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3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Brainstorming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184C4-581A-4444-BF5F-9D821D773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82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Assignment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332537" y="1599148"/>
            <a:ext cx="10198625" cy="2802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D55F7"/>
                </a:solidFill>
              </a:rPr>
              <a:t>Continue the assignment with SNAP.PY and </a:t>
            </a:r>
            <a:r>
              <a:rPr lang="en-US" sz="2400" dirty="0" err="1">
                <a:solidFill>
                  <a:srgbClr val="0D55F7"/>
                </a:solidFill>
              </a:rPr>
              <a:t>networkx</a:t>
            </a:r>
            <a:r>
              <a:rPr lang="en-US" sz="2400" dirty="0">
                <a:solidFill>
                  <a:srgbClr val="0D55F7"/>
                </a:solidFill>
              </a:rPr>
              <a:t>: 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Based on the code scripts from the last assignment.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Answer the questions in the question sheet with your datasets.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Also submit the code ! (Attachment or link to your </a:t>
            </a:r>
            <a:r>
              <a:rPr lang="en-US" sz="2000" dirty="0" err="1">
                <a:solidFill>
                  <a:srgbClr val="C00000"/>
                </a:solidFill>
              </a:rPr>
              <a:t>Github</a:t>
            </a:r>
            <a:r>
              <a:rPr lang="en-US" sz="2000" dirty="0">
                <a:solidFill>
                  <a:srgbClr val="C00000"/>
                </a:solidFill>
              </a:rPr>
              <a:t> repository)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5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08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955FF"/>
                </a:solidFill>
              </a:rPr>
              <a:t>Q &amp; </a:t>
            </a:r>
            <a:r>
              <a:rPr lang="en-US" altLang="zh-CN" sz="4400" b="1" dirty="0">
                <a:solidFill>
                  <a:srgbClr val="1955FF"/>
                </a:solidFill>
              </a:rPr>
              <a:t>A </a:t>
            </a:r>
            <a:endParaRPr lang="en-US" sz="4400" b="1" dirty="0">
              <a:solidFill>
                <a:srgbClr val="1955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4F8D-3FBD-4534-9898-EDB816BAD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947" y="52022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+mj-lt"/>
              </a:rPr>
              <a:t>Aoran Wang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University of Luxembourg</a:t>
            </a:r>
          </a:p>
          <a:p>
            <a:pPr algn="l"/>
            <a:r>
              <a:rPr lang="en-US" dirty="0">
                <a:solidFill>
                  <a:srgbClr val="0D55F7"/>
                </a:solidFill>
                <a:latin typeface="+mj-lt"/>
              </a:rPr>
              <a:t>Email: aoran.wang@uni.lu</a:t>
            </a:r>
          </a:p>
          <a:p>
            <a:pPr algn="l"/>
            <a:endParaRPr lang="en-US" dirty="0">
              <a:solidFill>
                <a:srgbClr val="0D55F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2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Contact Information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89" y="156093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Office: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MNO E03-25-090   </a:t>
            </a: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Email: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aoran.wang@uni.lu</a:t>
            </a:r>
            <a:endParaRPr lang="en-US" dirty="0">
              <a:solidFill>
                <a:srgbClr val="0D55F7"/>
              </a:solidFill>
              <a:latin typeface="+mj-lt"/>
            </a:endParaRPr>
          </a:p>
          <a:p>
            <a:pPr lvl="1"/>
            <a:endParaRPr lang="en-US" dirty="0">
              <a:solidFill>
                <a:srgbClr val="0D55F7"/>
              </a:solidFill>
              <a:latin typeface="+mj-lt"/>
            </a:endParaRPr>
          </a:p>
          <a:p>
            <a:r>
              <a:rPr lang="en-US" dirty="0" err="1">
                <a:solidFill>
                  <a:srgbClr val="0D55F7"/>
                </a:solidFill>
                <a:latin typeface="+mj-lt"/>
              </a:rPr>
              <a:t>Github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wang422003</a:t>
            </a:r>
          </a:p>
        </p:txBody>
      </p:sp>
    </p:spTree>
    <p:extLst>
      <p:ext uri="{BB962C8B-B14F-4D97-AF65-F5344CB8AC3E}">
        <p14:creationId xmlns:p14="http://schemas.microsoft.com/office/powerpoint/2010/main" val="19121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Organisation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62A2-AA6E-41BA-BE97-DF4C59A96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766608"/>
            <a:ext cx="10515600" cy="403857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D55F7"/>
                </a:solidFill>
                <a:latin typeface="+mj-lt"/>
              </a:rPr>
              <a:t>Question-answering in class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altLang="zh-CN" dirty="0">
                <a:solidFill>
                  <a:srgbClr val="0D55F7"/>
                </a:solidFill>
                <a:latin typeface="+mj-lt"/>
              </a:rPr>
              <a:t>E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xercises after class (intended for groups of 2 students)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20 points considering the best 80% of all exercises  </a:t>
            </a:r>
          </a:p>
          <a:p>
            <a:pPr lvl="1"/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C00000"/>
                </a:solidFill>
                <a:latin typeface="+mj-lt"/>
              </a:rPr>
              <a:t>No written exam!</a:t>
            </a:r>
          </a:p>
          <a:p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Moodle system: https://moodle.uni.lu</a:t>
            </a:r>
          </a:p>
          <a:p>
            <a:pPr marL="0" indent="0">
              <a:buNone/>
            </a:pPr>
            <a:r>
              <a:rPr lang="en-US" dirty="0">
                <a:solidFill>
                  <a:srgbClr val="0D55F7"/>
                </a:solidFill>
                <a:latin typeface="+mj-lt"/>
              </a:rPr>
              <a:t>   (course materials, schedule, exercises, etc.)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+mj-lt"/>
            </a:endParaRPr>
          </a:p>
          <a:p>
            <a:r>
              <a:rPr lang="en-US" dirty="0">
                <a:solidFill>
                  <a:srgbClr val="0D55F7"/>
                </a:solidFill>
                <a:latin typeface="+mj-lt"/>
              </a:rPr>
              <a:t>Submit the </a:t>
            </a:r>
            <a:r>
              <a:rPr lang="en-US" altLang="zh-CN" dirty="0">
                <a:solidFill>
                  <a:srgbClr val="0D55F7"/>
                </a:solidFill>
                <a:latin typeface="+mj-lt"/>
              </a:rPr>
              <a:t>assignments</a:t>
            </a:r>
            <a:r>
              <a:rPr lang="en-US" dirty="0">
                <a:solidFill>
                  <a:srgbClr val="0D55F7"/>
                </a:solidFill>
                <a:latin typeface="+mj-lt"/>
              </a:rPr>
              <a:t> via Moodle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296992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C289-3BDC-49D1-9646-ACC7F2805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579" y="953921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D55F7"/>
                </a:solidFill>
              </a:rPr>
              <a:t>"One reviews the old to know the new"</a:t>
            </a:r>
          </a:p>
        </p:txBody>
      </p:sp>
    </p:spTree>
    <p:extLst>
      <p:ext uri="{BB962C8B-B14F-4D97-AF65-F5344CB8AC3E}">
        <p14:creationId xmlns:p14="http://schemas.microsoft.com/office/powerpoint/2010/main" val="151029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214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D55F7"/>
                </a:solidFill>
              </a:rPr>
              <a:t>Degree Centrality</a:t>
            </a:r>
            <a:endParaRPr lang="sv-SE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Farness Centrality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Harmonic Centrality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Centrality Measures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2145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D55F7"/>
                </a:solidFill>
              </a:rPr>
              <a:t>An improvement over </a:t>
            </a:r>
            <a:r>
              <a:rPr lang="el-GR" altLang="zh-CN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altLang="zh-CN" sz="2000" dirty="0">
                <a:solidFill>
                  <a:srgbClr val="0D55F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D55F7"/>
                </a:solidFill>
                <a:ea typeface="Cambria Math" panose="02040503050406030204" pitchFamily="18" charset="0"/>
              </a:rPr>
              <a:t>centrality</a:t>
            </a:r>
            <a:endParaRPr lang="sv-SE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Strong connected graph &amp; Directed acyclic graph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The Web as a graph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PageRank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5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1727176" y="2125566"/>
            <a:ext cx="8900719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D55F7"/>
                </a:solidFill>
              </a:rPr>
              <a:t>Node similarity</a:t>
            </a:r>
            <a:endParaRPr lang="sv-SE" sz="2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Jaccard similarity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Adamic and Adar score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Cosine similarity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55F7"/>
                </a:solidFill>
              </a:rPr>
              <a:t>Euclidean distance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4786F00-58EB-4796-9254-8AD6D4AE872C}"/>
              </a:ext>
            </a:extLst>
          </p:cNvPr>
          <p:cNvSpPr txBox="1">
            <a:spLocks/>
          </p:cNvSpPr>
          <p:nvPr/>
        </p:nvSpPr>
        <p:spPr>
          <a:xfrm>
            <a:off x="1999376" y="885978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0D55F7"/>
                </a:solidFill>
              </a:rPr>
              <a:t>Similarity</a:t>
            </a:r>
            <a:endParaRPr lang="en-US" sz="2800" dirty="0">
              <a:solidFill>
                <a:srgbClr val="0D55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54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C31EFB-0441-4A80-945D-B5928F7D85A1}"/>
              </a:ext>
            </a:extLst>
          </p:cNvPr>
          <p:cNvGrpSpPr/>
          <p:nvPr/>
        </p:nvGrpSpPr>
        <p:grpSpPr>
          <a:xfrm>
            <a:off x="3889978" y="3184186"/>
            <a:ext cx="7221518" cy="3435659"/>
            <a:chOff x="2041928" y="3107184"/>
            <a:chExt cx="7221518" cy="343565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E7124E6-EB52-4617-9755-CFA1CBB9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1928" y="3107184"/>
              <a:ext cx="7074747" cy="343565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968043-D0E2-4593-92D0-47993853F55F}"/>
                </a:ext>
              </a:extLst>
            </p:cNvPr>
            <p:cNvSpPr txBox="1"/>
            <p:nvPr/>
          </p:nvSpPr>
          <p:spPr>
            <a:xfrm>
              <a:off x="2068562" y="4650832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5FAE1A-4D60-4618-AE4C-B39717758DEE}"/>
                </a:ext>
              </a:extLst>
            </p:cNvPr>
            <p:cNvSpPr txBox="1"/>
            <p:nvPr/>
          </p:nvSpPr>
          <p:spPr>
            <a:xfrm>
              <a:off x="2630029" y="5030664"/>
              <a:ext cx="32895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F30D91-B22A-47F5-A899-1CC032958FA1}"/>
                </a:ext>
              </a:extLst>
            </p:cNvPr>
            <p:cNvSpPr txBox="1"/>
            <p:nvPr/>
          </p:nvSpPr>
          <p:spPr>
            <a:xfrm>
              <a:off x="2705727" y="4406978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E3BEB1-AD28-40CD-A4C0-31628BBA2A28}"/>
                </a:ext>
              </a:extLst>
            </p:cNvPr>
            <p:cNvSpPr txBox="1"/>
            <p:nvPr/>
          </p:nvSpPr>
          <p:spPr>
            <a:xfrm>
              <a:off x="3317273" y="438034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0669-FC84-496B-92AF-7503EC74B364}"/>
                </a:ext>
              </a:extLst>
            </p:cNvPr>
            <p:cNvSpPr txBox="1"/>
            <p:nvPr/>
          </p:nvSpPr>
          <p:spPr>
            <a:xfrm>
              <a:off x="3199259" y="4799393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8DA13C0-4108-4A3C-939D-D386D8F23400}"/>
                </a:ext>
              </a:extLst>
            </p:cNvPr>
            <p:cNvSpPr txBox="1"/>
            <p:nvPr/>
          </p:nvSpPr>
          <p:spPr>
            <a:xfrm>
              <a:off x="4295723" y="491480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237062-B354-49B0-BC7B-119C7E73612B}"/>
                </a:ext>
              </a:extLst>
            </p:cNvPr>
            <p:cNvSpPr txBox="1"/>
            <p:nvPr/>
          </p:nvSpPr>
          <p:spPr>
            <a:xfrm>
              <a:off x="4251332" y="4016964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15DB66-6E5C-422B-86B7-1D08B2636D22}"/>
                </a:ext>
              </a:extLst>
            </p:cNvPr>
            <p:cNvSpPr txBox="1"/>
            <p:nvPr/>
          </p:nvSpPr>
          <p:spPr>
            <a:xfrm>
              <a:off x="4924009" y="4243029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8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2C2BB76-4CDD-4635-8286-2C99E2B8AC4E}"/>
                </a:ext>
              </a:extLst>
            </p:cNvPr>
            <p:cNvSpPr txBox="1"/>
            <p:nvPr/>
          </p:nvSpPr>
          <p:spPr>
            <a:xfrm>
              <a:off x="5920079" y="4590037"/>
              <a:ext cx="2929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9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8780EE3-B975-4108-8467-6AEAF3AAC6AE}"/>
                </a:ext>
              </a:extLst>
            </p:cNvPr>
            <p:cNvSpPr txBox="1"/>
            <p:nvPr/>
          </p:nvSpPr>
          <p:spPr>
            <a:xfrm>
              <a:off x="6550839" y="476017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6E64CDE-601B-4B15-BE67-9A4681995218}"/>
                </a:ext>
              </a:extLst>
            </p:cNvPr>
            <p:cNvSpPr txBox="1"/>
            <p:nvPr/>
          </p:nvSpPr>
          <p:spPr>
            <a:xfrm>
              <a:off x="5472131" y="505521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E23481F-D34D-4D20-8E70-3CAB6C2E1934}"/>
                </a:ext>
              </a:extLst>
            </p:cNvPr>
            <p:cNvSpPr txBox="1"/>
            <p:nvPr/>
          </p:nvSpPr>
          <p:spPr>
            <a:xfrm>
              <a:off x="5070490" y="489155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8001F06-1787-4CE5-BD07-1498542E9E1E}"/>
                </a:ext>
              </a:extLst>
            </p:cNvPr>
            <p:cNvSpPr txBox="1"/>
            <p:nvPr/>
          </p:nvSpPr>
          <p:spPr>
            <a:xfrm>
              <a:off x="5627490" y="574385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EDA62E-D3A4-4522-854B-D829F000569F}"/>
                </a:ext>
              </a:extLst>
            </p:cNvPr>
            <p:cNvSpPr txBox="1"/>
            <p:nvPr/>
          </p:nvSpPr>
          <p:spPr>
            <a:xfrm>
              <a:off x="4977599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E1B913-8CC4-4BB7-B417-174D8391E0E8}"/>
                </a:ext>
              </a:extLst>
            </p:cNvPr>
            <p:cNvSpPr txBox="1"/>
            <p:nvPr/>
          </p:nvSpPr>
          <p:spPr>
            <a:xfrm>
              <a:off x="4458305" y="604524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A66E76-58B7-468B-AC73-053E741AA2A0}"/>
                </a:ext>
              </a:extLst>
            </p:cNvPr>
            <p:cNvSpPr txBox="1"/>
            <p:nvPr/>
          </p:nvSpPr>
          <p:spPr>
            <a:xfrm>
              <a:off x="4090652" y="5674611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16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110D1B-6ED9-493A-BF1E-2B74AEB2BA05}"/>
                </a:ext>
              </a:extLst>
            </p:cNvPr>
            <p:cNvSpPr txBox="1"/>
            <p:nvPr/>
          </p:nvSpPr>
          <p:spPr>
            <a:xfrm>
              <a:off x="3586786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3E8D551-885B-442D-B700-E8B461625E67}"/>
                </a:ext>
              </a:extLst>
            </p:cNvPr>
            <p:cNvSpPr txBox="1"/>
            <p:nvPr/>
          </p:nvSpPr>
          <p:spPr>
            <a:xfrm>
              <a:off x="6559717" y="431836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07FBF5-E043-4CD1-9FA7-B35D0AA70BCE}"/>
                </a:ext>
              </a:extLst>
            </p:cNvPr>
            <p:cNvSpPr txBox="1"/>
            <p:nvPr/>
          </p:nvSpPr>
          <p:spPr>
            <a:xfrm>
              <a:off x="6727065" y="381322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19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E8C440-E2DD-465C-AA77-EDD883D7FE8C}"/>
                </a:ext>
              </a:extLst>
            </p:cNvPr>
            <p:cNvSpPr txBox="1"/>
            <p:nvPr/>
          </p:nvSpPr>
          <p:spPr>
            <a:xfrm>
              <a:off x="7227020" y="31382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715DBE7-1984-4F90-8758-970273FC9A41}"/>
                </a:ext>
              </a:extLst>
            </p:cNvPr>
            <p:cNvSpPr txBox="1"/>
            <p:nvPr/>
          </p:nvSpPr>
          <p:spPr>
            <a:xfrm>
              <a:off x="7771472" y="3319798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0870C09-C3D7-4FD0-B0A9-E207A9739CCA}"/>
                </a:ext>
              </a:extLst>
            </p:cNvPr>
            <p:cNvSpPr txBox="1"/>
            <p:nvPr/>
          </p:nvSpPr>
          <p:spPr>
            <a:xfrm>
              <a:off x="7268956" y="497961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CE1062-14F2-4BAC-8AFB-92D0271D088D}"/>
                </a:ext>
              </a:extLst>
            </p:cNvPr>
            <p:cNvSpPr txBox="1"/>
            <p:nvPr/>
          </p:nvSpPr>
          <p:spPr>
            <a:xfrm>
              <a:off x="7350158" y="394905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23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8011BF-DE66-4D07-9A29-7DAB118DAF53}"/>
                </a:ext>
              </a:extLst>
            </p:cNvPr>
            <p:cNvSpPr txBox="1"/>
            <p:nvPr/>
          </p:nvSpPr>
          <p:spPr>
            <a:xfrm>
              <a:off x="8040591" y="418474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77C66B-1E04-4F17-8C99-05ACA53F4884}"/>
                </a:ext>
              </a:extLst>
            </p:cNvPr>
            <p:cNvSpPr txBox="1"/>
            <p:nvPr/>
          </p:nvSpPr>
          <p:spPr>
            <a:xfrm>
              <a:off x="8483555" y="4685160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25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6FEF95D-784E-498A-ACE3-E65B18F0EDE2}"/>
                </a:ext>
              </a:extLst>
            </p:cNvPr>
            <p:cNvSpPr txBox="1"/>
            <p:nvPr/>
          </p:nvSpPr>
          <p:spPr>
            <a:xfrm>
              <a:off x="8806620" y="511545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7A50000-4D03-41BC-868C-4565DB7FD691}"/>
                </a:ext>
              </a:extLst>
            </p:cNvPr>
            <p:cNvSpPr txBox="1"/>
            <p:nvPr/>
          </p:nvSpPr>
          <p:spPr>
            <a:xfrm>
              <a:off x="7990966" y="4991334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27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8AF6A53-ABAE-42B4-984B-A10B94A8A8B1}"/>
                </a:ext>
              </a:extLst>
            </p:cNvPr>
            <p:cNvSpPr txBox="1"/>
            <p:nvPr/>
          </p:nvSpPr>
          <p:spPr>
            <a:xfrm>
              <a:off x="8321858" y="5423786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28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4385EDD-BA40-4F4D-90C3-06C56EE59EB8}"/>
                </a:ext>
              </a:extLst>
            </p:cNvPr>
            <p:cNvSpPr txBox="1"/>
            <p:nvPr/>
          </p:nvSpPr>
          <p:spPr>
            <a:xfrm>
              <a:off x="7666034" y="5572482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29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BD773D8-96CB-47FA-83B5-57616FEC5C7C}"/>
                </a:ext>
              </a:extLst>
            </p:cNvPr>
            <p:cNvSpPr txBox="1"/>
            <p:nvPr/>
          </p:nvSpPr>
          <p:spPr>
            <a:xfrm>
              <a:off x="8244962" y="5946835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29CA03D-6551-4708-BB7B-0E813DCC8A0B}"/>
                </a:ext>
              </a:extLst>
            </p:cNvPr>
            <p:cNvSpPr txBox="1"/>
            <p:nvPr/>
          </p:nvSpPr>
          <p:spPr>
            <a:xfrm>
              <a:off x="7771472" y="6244839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11A9E8-FADA-47D0-9D2C-84E3CDBD0D3C}"/>
                </a:ext>
              </a:extLst>
            </p:cNvPr>
            <p:cNvSpPr txBox="1"/>
            <p:nvPr/>
          </p:nvSpPr>
          <p:spPr>
            <a:xfrm>
              <a:off x="7234509" y="6073793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8F2B88-F0DB-4522-9733-ECC95A43A546}"/>
                </a:ext>
              </a:extLst>
            </p:cNvPr>
            <p:cNvSpPr txBox="1"/>
            <p:nvPr/>
          </p:nvSpPr>
          <p:spPr>
            <a:xfrm>
              <a:off x="6552907" y="593573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33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16D95D-653B-46EA-8094-B8410A0810FC}"/>
                </a:ext>
              </a:extLst>
            </p:cNvPr>
            <p:cNvSpPr txBox="1"/>
            <p:nvPr/>
          </p:nvSpPr>
          <p:spPr>
            <a:xfrm>
              <a:off x="6255458" y="5401567"/>
              <a:ext cx="4568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34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ACE18E-354C-4AF3-9F1D-AA93039449EA}"/>
              </a:ext>
            </a:extLst>
          </p:cNvPr>
          <p:cNvSpPr txBox="1"/>
          <p:nvPr/>
        </p:nvSpPr>
        <p:spPr>
          <a:xfrm>
            <a:off x="996687" y="1702526"/>
            <a:ext cx="10198625" cy="1822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D55F7"/>
                </a:solidFill>
              </a:rPr>
              <a:t>Based on the following graph,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000" dirty="0">
                <a:solidFill>
                  <a:srgbClr val="0D55F7"/>
                </a:solidFill>
              </a:rPr>
              <a:t>Calculate the degree clustering coefficient of node 6 and 19.</a:t>
            </a: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endParaRPr lang="en-US" sz="600" dirty="0">
              <a:solidFill>
                <a:srgbClr val="0D55F7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rgbClr val="0D55F7"/>
                </a:solidFill>
              </a:rPr>
              <a:t>Calculate the Farness of node 4 to other nodes in blue component.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endParaRPr lang="en-US" sz="1000" dirty="0">
              <a:solidFill>
                <a:srgbClr val="0D55F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48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4DFB-3155-44BE-B017-B0CB2B0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5" y="106488"/>
            <a:ext cx="10515600" cy="751766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D55F7"/>
                </a:solidFill>
              </a:rPr>
              <a:t>Review</a:t>
            </a:r>
            <a:endParaRPr lang="en-US" sz="2800" dirty="0">
              <a:solidFill>
                <a:srgbClr val="0D55F7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EE66EC-959E-4D88-AFB3-25F145E1054C}"/>
              </a:ext>
            </a:extLst>
          </p:cNvPr>
          <p:cNvSpPr txBox="1">
            <a:spLocks/>
          </p:cNvSpPr>
          <p:nvPr/>
        </p:nvSpPr>
        <p:spPr>
          <a:xfrm>
            <a:off x="935663" y="904507"/>
            <a:ext cx="10515600" cy="751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b="1" dirty="0">
                <a:solidFill>
                  <a:srgbClr val="C00000"/>
                </a:solidFill>
              </a:rPr>
              <a:t>Question 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CFBC92-15A6-463B-88B3-3646EB553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655</Words>
  <Application>Microsoft Office PowerPoint</Application>
  <PresentationFormat>Widescreen</PresentationFormat>
  <Paragraphs>240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Modelling and Analysis of Complex Networks  Exercise 4</vt:lpstr>
      <vt:lpstr>Contact Information</vt:lpstr>
      <vt:lpstr>Organisation</vt:lpstr>
      <vt:lpstr>"One reviews the old to know the new"</vt:lpstr>
      <vt:lpstr>Review</vt:lpstr>
      <vt:lpstr>Review</vt:lpstr>
      <vt:lpstr>Review</vt:lpstr>
      <vt:lpstr>Review</vt:lpstr>
      <vt:lpstr>Review</vt:lpstr>
      <vt:lpstr>Review</vt:lpstr>
      <vt:lpstr>Review</vt:lpstr>
      <vt:lpstr>Brainstorming</vt:lpstr>
      <vt:lpstr>Brainstorming</vt:lpstr>
      <vt:lpstr>Brainstorming</vt:lpstr>
      <vt:lpstr>Brainstorming</vt:lpstr>
      <vt:lpstr>Brainstorming</vt:lpstr>
      <vt:lpstr>Assignment</vt:lpstr>
      <vt:lpstr>Q &amp; 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and Analysis of Complex Networks Exercise 1</dc:title>
  <dc:creator>Aoran WANG</dc:creator>
  <cp:lastModifiedBy>Aoran WANG</cp:lastModifiedBy>
  <cp:revision>86</cp:revision>
  <dcterms:created xsi:type="dcterms:W3CDTF">2022-03-18T10:59:41Z</dcterms:created>
  <dcterms:modified xsi:type="dcterms:W3CDTF">2022-04-11T15:38:59Z</dcterms:modified>
</cp:coreProperties>
</file>