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73" r:id="rId9"/>
    <p:sldId id="274" r:id="rId10"/>
    <p:sldId id="275" r:id="rId11"/>
    <p:sldId id="276" r:id="rId12"/>
    <p:sldId id="265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5F7"/>
    <a:srgbClr val="195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1C592-9D10-4F2D-AA2B-EF79E33FF655}" v="270" dt="2022-04-06T12:58:3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901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6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1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</a:rPr>
              <a:t>Exercise 3</a:t>
            </a:r>
            <a:endParaRPr lang="en-US" sz="3600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1EA88D-FA50-4F62-833D-FDB6A318C960}"/>
              </a:ext>
            </a:extLst>
          </p:cNvPr>
          <p:cNvGrpSpPr/>
          <p:nvPr/>
        </p:nvGrpSpPr>
        <p:grpSpPr>
          <a:xfrm>
            <a:off x="12596702" y="3333850"/>
            <a:ext cx="7221518" cy="3435659"/>
            <a:chOff x="2041928" y="3107184"/>
            <a:chExt cx="7221518" cy="34356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E07D6A-9BD0-4D08-874A-DEC7D921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28" y="3107184"/>
              <a:ext cx="7074747" cy="34356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D17FE8-5208-4063-A139-5ED9C3F42497}"/>
                </a:ext>
              </a:extLst>
            </p:cNvPr>
            <p:cNvSpPr txBox="1"/>
            <p:nvPr/>
          </p:nvSpPr>
          <p:spPr>
            <a:xfrm>
              <a:off x="2068562" y="4650832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9555C3-5452-4A87-A5C1-BF1239118FEC}"/>
                </a:ext>
              </a:extLst>
            </p:cNvPr>
            <p:cNvSpPr txBox="1"/>
            <p:nvPr/>
          </p:nvSpPr>
          <p:spPr>
            <a:xfrm>
              <a:off x="2630029" y="5030664"/>
              <a:ext cx="3289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702292-1CA6-491E-8917-D43067BB0D1C}"/>
                </a:ext>
              </a:extLst>
            </p:cNvPr>
            <p:cNvSpPr txBox="1"/>
            <p:nvPr/>
          </p:nvSpPr>
          <p:spPr>
            <a:xfrm>
              <a:off x="2705727" y="4406978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6118FA-C392-4E58-B346-3D15D24A6E14}"/>
                </a:ext>
              </a:extLst>
            </p:cNvPr>
            <p:cNvSpPr txBox="1"/>
            <p:nvPr/>
          </p:nvSpPr>
          <p:spPr>
            <a:xfrm>
              <a:off x="3317273" y="438034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B911-3ED8-447C-8F61-796D5EAA016E}"/>
                </a:ext>
              </a:extLst>
            </p:cNvPr>
            <p:cNvSpPr txBox="1"/>
            <p:nvPr/>
          </p:nvSpPr>
          <p:spPr>
            <a:xfrm>
              <a:off x="3199259" y="4799393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2B81C7-D9BB-4699-B1D1-749AB13DBD06}"/>
                </a:ext>
              </a:extLst>
            </p:cNvPr>
            <p:cNvSpPr txBox="1"/>
            <p:nvPr/>
          </p:nvSpPr>
          <p:spPr>
            <a:xfrm>
              <a:off x="4295723" y="491480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9DD8BD-9A5C-4BAA-ADBA-2748EF0AD32A}"/>
                </a:ext>
              </a:extLst>
            </p:cNvPr>
            <p:cNvSpPr txBox="1"/>
            <p:nvPr/>
          </p:nvSpPr>
          <p:spPr>
            <a:xfrm>
              <a:off x="4251332" y="401696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A1629-22B3-4844-B505-6294E083C715}"/>
                </a:ext>
              </a:extLst>
            </p:cNvPr>
            <p:cNvSpPr txBox="1"/>
            <p:nvPr/>
          </p:nvSpPr>
          <p:spPr>
            <a:xfrm>
              <a:off x="4924009" y="424302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DA0C34-0F2F-4396-8B16-04EC6F78A4CC}"/>
                </a:ext>
              </a:extLst>
            </p:cNvPr>
            <p:cNvSpPr txBox="1"/>
            <p:nvPr/>
          </p:nvSpPr>
          <p:spPr>
            <a:xfrm>
              <a:off x="5920079" y="4590037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1806C-08D3-4235-A42E-E62315FCB612}"/>
                </a:ext>
              </a:extLst>
            </p:cNvPr>
            <p:cNvSpPr txBox="1"/>
            <p:nvPr/>
          </p:nvSpPr>
          <p:spPr>
            <a:xfrm>
              <a:off x="6550839" y="476017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583A39-A3AF-48C2-A725-3B7BD02B3732}"/>
                </a:ext>
              </a:extLst>
            </p:cNvPr>
            <p:cNvSpPr txBox="1"/>
            <p:nvPr/>
          </p:nvSpPr>
          <p:spPr>
            <a:xfrm>
              <a:off x="5472131" y="505521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8EDED2-553E-4583-812A-7BB5D41CA9CC}"/>
                </a:ext>
              </a:extLst>
            </p:cNvPr>
            <p:cNvSpPr txBox="1"/>
            <p:nvPr/>
          </p:nvSpPr>
          <p:spPr>
            <a:xfrm>
              <a:off x="5070490" y="489155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3385B1-708E-46F0-B6B5-FBF5F2E5009C}"/>
                </a:ext>
              </a:extLst>
            </p:cNvPr>
            <p:cNvSpPr txBox="1"/>
            <p:nvPr/>
          </p:nvSpPr>
          <p:spPr>
            <a:xfrm>
              <a:off x="5627490" y="574385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49C7B1-6611-488F-BDE8-55751B77B5AD}"/>
                </a:ext>
              </a:extLst>
            </p:cNvPr>
            <p:cNvSpPr txBox="1"/>
            <p:nvPr/>
          </p:nvSpPr>
          <p:spPr>
            <a:xfrm>
              <a:off x="4977599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078CB9-BCDD-4136-9AB1-A7DC12290626}"/>
                </a:ext>
              </a:extLst>
            </p:cNvPr>
            <p:cNvSpPr txBox="1"/>
            <p:nvPr/>
          </p:nvSpPr>
          <p:spPr>
            <a:xfrm>
              <a:off x="4458305" y="604524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AB19C5-009C-43B1-B8F5-B96CC7141243}"/>
                </a:ext>
              </a:extLst>
            </p:cNvPr>
            <p:cNvSpPr txBox="1"/>
            <p:nvPr/>
          </p:nvSpPr>
          <p:spPr>
            <a:xfrm>
              <a:off x="4090652" y="567461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051DC1-C0A5-4CCA-A869-738A46F42444}"/>
                </a:ext>
              </a:extLst>
            </p:cNvPr>
            <p:cNvSpPr txBox="1"/>
            <p:nvPr/>
          </p:nvSpPr>
          <p:spPr>
            <a:xfrm>
              <a:off x="3586786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3BFFA2-ACDD-4239-9753-4DB22F64AA62}"/>
                </a:ext>
              </a:extLst>
            </p:cNvPr>
            <p:cNvSpPr txBox="1"/>
            <p:nvPr/>
          </p:nvSpPr>
          <p:spPr>
            <a:xfrm>
              <a:off x="6559717" y="431836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007FAF-4230-45D6-BC26-742FE3E54ECC}"/>
                </a:ext>
              </a:extLst>
            </p:cNvPr>
            <p:cNvSpPr txBox="1"/>
            <p:nvPr/>
          </p:nvSpPr>
          <p:spPr>
            <a:xfrm>
              <a:off x="6727065" y="381322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68741-D224-4831-BBC5-58BB5929D78A}"/>
                </a:ext>
              </a:extLst>
            </p:cNvPr>
            <p:cNvSpPr txBox="1"/>
            <p:nvPr/>
          </p:nvSpPr>
          <p:spPr>
            <a:xfrm>
              <a:off x="7227020" y="31382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DDEB18-EF17-4F21-B432-DBFABDDAF3CD}"/>
                </a:ext>
              </a:extLst>
            </p:cNvPr>
            <p:cNvSpPr txBox="1"/>
            <p:nvPr/>
          </p:nvSpPr>
          <p:spPr>
            <a:xfrm>
              <a:off x="7771472" y="331979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71E0A4-B05E-4D32-AA08-C5C37BB2FA3A}"/>
                </a:ext>
              </a:extLst>
            </p:cNvPr>
            <p:cNvSpPr txBox="1"/>
            <p:nvPr/>
          </p:nvSpPr>
          <p:spPr>
            <a:xfrm>
              <a:off x="7268956" y="497961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18928E-E01C-4CE0-90F4-FF4082B53062}"/>
                </a:ext>
              </a:extLst>
            </p:cNvPr>
            <p:cNvSpPr txBox="1"/>
            <p:nvPr/>
          </p:nvSpPr>
          <p:spPr>
            <a:xfrm>
              <a:off x="7350158" y="394905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64781E-521F-47D3-9CBB-7E9260A156B6}"/>
                </a:ext>
              </a:extLst>
            </p:cNvPr>
            <p:cNvSpPr txBox="1"/>
            <p:nvPr/>
          </p:nvSpPr>
          <p:spPr>
            <a:xfrm>
              <a:off x="8040591" y="418474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B42DA5-C5C6-48CC-831C-4C366218F0AF}"/>
                </a:ext>
              </a:extLst>
            </p:cNvPr>
            <p:cNvSpPr txBox="1"/>
            <p:nvPr/>
          </p:nvSpPr>
          <p:spPr>
            <a:xfrm>
              <a:off x="8483555" y="468516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26428B-1EF8-48C2-B3D7-2C2266AC8BEA}"/>
                </a:ext>
              </a:extLst>
            </p:cNvPr>
            <p:cNvSpPr txBox="1"/>
            <p:nvPr/>
          </p:nvSpPr>
          <p:spPr>
            <a:xfrm>
              <a:off x="8806620" y="511545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A90ADF-3643-4B2D-9ABA-8B0AA3BD9841}"/>
                </a:ext>
              </a:extLst>
            </p:cNvPr>
            <p:cNvSpPr txBox="1"/>
            <p:nvPr/>
          </p:nvSpPr>
          <p:spPr>
            <a:xfrm>
              <a:off x="7990966" y="49913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C4AF07-766F-4881-B5D3-8C4FDED28153}"/>
                </a:ext>
              </a:extLst>
            </p:cNvPr>
            <p:cNvSpPr txBox="1"/>
            <p:nvPr/>
          </p:nvSpPr>
          <p:spPr>
            <a:xfrm>
              <a:off x="8321858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B436C4-464C-469E-B24F-C8FD5D9779A7}"/>
                </a:ext>
              </a:extLst>
            </p:cNvPr>
            <p:cNvSpPr txBox="1"/>
            <p:nvPr/>
          </p:nvSpPr>
          <p:spPr>
            <a:xfrm>
              <a:off x="7666034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AE96A7-A984-450E-A0E1-77551463CAC2}"/>
                </a:ext>
              </a:extLst>
            </p:cNvPr>
            <p:cNvSpPr txBox="1"/>
            <p:nvPr/>
          </p:nvSpPr>
          <p:spPr>
            <a:xfrm>
              <a:off x="8244962" y="594683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DED9D4-25F9-4ED7-9174-CD013E566384}"/>
                </a:ext>
              </a:extLst>
            </p:cNvPr>
            <p:cNvSpPr txBox="1"/>
            <p:nvPr/>
          </p:nvSpPr>
          <p:spPr>
            <a:xfrm>
              <a:off x="7771472" y="624483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4196A3-5810-4A0D-A059-58283BCE3C28}"/>
                </a:ext>
              </a:extLst>
            </p:cNvPr>
            <p:cNvSpPr txBox="1"/>
            <p:nvPr/>
          </p:nvSpPr>
          <p:spPr>
            <a:xfrm>
              <a:off x="7234509" y="607379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116C3E-3A05-4361-B8A9-377F59B7C159}"/>
                </a:ext>
              </a:extLst>
            </p:cNvPr>
            <p:cNvSpPr txBox="1"/>
            <p:nvPr/>
          </p:nvSpPr>
          <p:spPr>
            <a:xfrm>
              <a:off x="6552907" y="593573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6D898B-2048-4439-859B-F859104A9670}"/>
                </a:ext>
              </a:extLst>
            </p:cNvPr>
            <p:cNvSpPr txBox="1"/>
            <p:nvPr/>
          </p:nvSpPr>
          <p:spPr>
            <a:xfrm>
              <a:off x="6255458" y="540156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34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96687" y="1702526"/>
            <a:ext cx="10198625" cy="29308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Based on the </a:t>
            </a:r>
            <a:r>
              <a:rPr lang="en-US" sz="2000" dirty="0" err="1">
                <a:solidFill>
                  <a:srgbClr val="0D55F7"/>
                </a:solidFill>
              </a:rPr>
              <a:t>Barabási</a:t>
            </a:r>
            <a:r>
              <a:rPr lang="en-US" sz="2000" dirty="0">
                <a:solidFill>
                  <a:srgbClr val="0D55F7"/>
                </a:solidFill>
              </a:rPr>
              <a:t>-Albert model mentioned in the course, 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7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Draw a network following the rules of generating a </a:t>
            </a:r>
            <a:r>
              <a:rPr lang="en-US" sz="2000" dirty="0" err="1">
                <a:solidFill>
                  <a:srgbClr val="0D55F7"/>
                </a:solidFill>
              </a:rPr>
              <a:t>Barabási</a:t>
            </a:r>
            <a:r>
              <a:rPr lang="en-US" sz="2000" dirty="0">
                <a:solidFill>
                  <a:srgbClr val="0D55F7"/>
                </a:solidFill>
              </a:rPr>
              <a:t>-Albert model (with a starting point, e.g. with an initial network).</a:t>
            </a:r>
            <a:endParaRPr lang="en-US" sz="2000" dirty="0">
              <a:solidFill>
                <a:srgbClr val="0D55F7"/>
              </a:solidFill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Why do we need </a:t>
            </a:r>
            <a:r>
              <a:rPr lang="en-US" sz="2000" dirty="0" err="1">
                <a:solidFill>
                  <a:srgbClr val="0D55F7"/>
                </a:solidFill>
              </a:rPr>
              <a:t>Barabási</a:t>
            </a:r>
            <a:r>
              <a:rPr lang="en-US" sz="2000" dirty="0">
                <a:solidFill>
                  <a:srgbClr val="0D55F7"/>
                </a:solidFill>
              </a:rPr>
              <a:t>-Albert model?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9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50" y="7154183"/>
            <a:ext cx="10515600" cy="305919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Exercises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02060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via Moodle before the deadline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9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244991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252638" y="1838844"/>
            <a:ext cx="10198625" cy="34027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Based on the graph models: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Which networks in real-world are similar to </a:t>
            </a:r>
            <a:r>
              <a:rPr lang="sv-SE" sz="2000" dirty="0" err="1">
                <a:solidFill>
                  <a:srgbClr val="0D55F7"/>
                </a:solidFill>
              </a:rPr>
              <a:t>Erd</a:t>
            </a:r>
            <a:r>
              <a:rPr lang="sv-SE" sz="2000" dirty="0" err="1">
                <a:solidFill>
                  <a:srgbClr val="0D55F7"/>
                </a:solidFill>
                <a:latin typeface="Cambria Math"/>
                <a:ea typeface="Cambria Math"/>
              </a:rPr>
              <a:t>ö</a:t>
            </a:r>
            <a:r>
              <a:rPr lang="sv-SE" sz="2000" dirty="0" err="1">
                <a:solidFill>
                  <a:srgbClr val="0D55F7"/>
                </a:solidFill>
              </a:rPr>
              <a:t>s-R</a:t>
            </a:r>
            <a:r>
              <a:rPr lang="sv-SE" sz="2000" dirty="0" err="1">
                <a:solidFill>
                  <a:srgbClr val="0D55F7"/>
                </a:solidFill>
                <a:latin typeface="Cambria Math"/>
                <a:ea typeface="Cambria Math"/>
              </a:rPr>
              <a:t>é</a:t>
            </a:r>
            <a:r>
              <a:rPr lang="sv-SE" sz="2000" dirty="0" err="1">
                <a:solidFill>
                  <a:srgbClr val="0D55F7"/>
                </a:solidFill>
              </a:rPr>
              <a:t>nyi</a:t>
            </a:r>
            <a:r>
              <a:rPr lang="sv-SE" sz="2000" dirty="0">
                <a:solidFill>
                  <a:srgbClr val="0D55F7"/>
                </a:solidFill>
              </a:rPr>
              <a:t>, </a:t>
            </a:r>
            <a:r>
              <a:rPr lang="en-US" sz="2000" dirty="0">
                <a:solidFill>
                  <a:srgbClr val="0D55F7"/>
                </a:solidFill>
              </a:rPr>
              <a:t>Watts-</a:t>
            </a:r>
            <a:r>
              <a:rPr lang="en-US" sz="2000" dirty="0" err="1">
                <a:solidFill>
                  <a:srgbClr val="0D55F7"/>
                </a:solidFill>
              </a:rPr>
              <a:t>Strogatz</a:t>
            </a:r>
            <a:r>
              <a:rPr lang="en-US" sz="2000" dirty="0">
                <a:solidFill>
                  <a:srgbClr val="0D55F7"/>
                </a:solidFill>
              </a:rPr>
              <a:t>, Scale-free and </a:t>
            </a:r>
            <a:r>
              <a:rPr lang="en-US" sz="2000" dirty="0" err="1">
                <a:solidFill>
                  <a:srgbClr val="0D55F7"/>
                </a:solidFill>
              </a:rPr>
              <a:t>Barabási</a:t>
            </a:r>
            <a:r>
              <a:rPr lang="en-US" sz="2000" dirty="0">
                <a:solidFill>
                  <a:srgbClr val="0D55F7"/>
                </a:solidFill>
              </a:rPr>
              <a:t>-Albert model? (Present a real-world network, and match it with the models mentioned in the lecture. Then we ask this question.)</a:t>
            </a:r>
            <a:endParaRPr lang="en-US" sz="2000" dirty="0">
              <a:solidFill>
                <a:srgbClr val="0D55F7"/>
              </a:solidFill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What is the difference between correlation and causation? 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4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6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F184C4-581A-4444-BF5F-9D821D77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32537" y="1599148"/>
            <a:ext cx="10198625" cy="280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Continue the assignment with SNAP.PY and </a:t>
            </a:r>
            <a:r>
              <a:rPr lang="en-US" sz="2400" dirty="0" err="1">
                <a:solidFill>
                  <a:srgbClr val="0D55F7"/>
                </a:solidFill>
              </a:rPr>
              <a:t>networkx</a:t>
            </a:r>
            <a:r>
              <a:rPr lang="en-US" sz="2400" dirty="0">
                <a:solidFill>
                  <a:srgbClr val="0D55F7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Based on the code scripts from the last assignment.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questions in the question sheet with your datasets.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Also submit the code ! (Attachment or link to your </a:t>
            </a:r>
            <a:r>
              <a:rPr lang="en-US" sz="2000" dirty="0" err="1">
                <a:solidFill>
                  <a:srgbClr val="C00000"/>
                </a:solidFill>
              </a:rPr>
              <a:t>Github</a:t>
            </a:r>
            <a:r>
              <a:rPr lang="en-US" sz="2000" dirty="0">
                <a:solidFill>
                  <a:srgbClr val="C00000"/>
                </a:solidFill>
              </a:rPr>
              <a:t> repository)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727176" y="2125566"/>
            <a:ext cx="8900719" cy="258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D55F7"/>
                </a:solidFill>
              </a:rPr>
              <a:t>Erd</a:t>
            </a:r>
            <a:r>
              <a:rPr lang="sv-SE" sz="2000" dirty="0">
                <a:solidFill>
                  <a:srgbClr val="0D55F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</a:t>
            </a:r>
            <a:r>
              <a:rPr lang="sv-SE" sz="2000" dirty="0">
                <a:solidFill>
                  <a:srgbClr val="0D55F7"/>
                </a:solidFill>
              </a:rPr>
              <a:t>s-R</a:t>
            </a:r>
            <a:r>
              <a:rPr lang="sv-SE" sz="2000" dirty="0">
                <a:solidFill>
                  <a:srgbClr val="0D55F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é</a:t>
            </a:r>
            <a:r>
              <a:rPr lang="sv-SE" sz="2000" dirty="0">
                <a:solidFill>
                  <a:srgbClr val="0D55F7"/>
                </a:solidFill>
              </a:rPr>
              <a:t>nyi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Watts-</a:t>
            </a:r>
            <a:r>
              <a:rPr lang="en-US" sz="2000" dirty="0" err="1">
                <a:solidFill>
                  <a:srgbClr val="0D55F7"/>
                </a:solidFill>
              </a:rPr>
              <a:t>Strogatz</a:t>
            </a:r>
            <a:endParaRPr lang="en-US" sz="2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Scale-free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D55F7"/>
                </a:solidFill>
              </a:rPr>
              <a:t>Barabási</a:t>
            </a:r>
            <a:r>
              <a:rPr lang="en-US" sz="2000" dirty="0">
                <a:solidFill>
                  <a:srgbClr val="0D55F7"/>
                </a:solidFill>
              </a:rPr>
              <a:t>-Albert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Graph Models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1EA88D-FA50-4F62-833D-FDB6A318C960}"/>
              </a:ext>
            </a:extLst>
          </p:cNvPr>
          <p:cNvGrpSpPr/>
          <p:nvPr/>
        </p:nvGrpSpPr>
        <p:grpSpPr>
          <a:xfrm>
            <a:off x="12596702" y="3333850"/>
            <a:ext cx="7221518" cy="3435659"/>
            <a:chOff x="2041928" y="3107184"/>
            <a:chExt cx="7221518" cy="34356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E07D6A-9BD0-4D08-874A-DEC7D921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28" y="3107184"/>
              <a:ext cx="7074747" cy="34356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D17FE8-5208-4063-A139-5ED9C3F42497}"/>
                </a:ext>
              </a:extLst>
            </p:cNvPr>
            <p:cNvSpPr txBox="1"/>
            <p:nvPr/>
          </p:nvSpPr>
          <p:spPr>
            <a:xfrm>
              <a:off x="2068562" y="4650832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9555C3-5452-4A87-A5C1-BF1239118FEC}"/>
                </a:ext>
              </a:extLst>
            </p:cNvPr>
            <p:cNvSpPr txBox="1"/>
            <p:nvPr/>
          </p:nvSpPr>
          <p:spPr>
            <a:xfrm>
              <a:off x="2630029" y="5030664"/>
              <a:ext cx="3289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702292-1CA6-491E-8917-D43067BB0D1C}"/>
                </a:ext>
              </a:extLst>
            </p:cNvPr>
            <p:cNvSpPr txBox="1"/>
            <p:nvPr/>
          </p:nvSpPr>
          <p:spPr>
            <a:xfrm>
              <a:off x="2705727" y="4406978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6118FA-C392-4E58-B346-3D15D24A6E14}"/>
                </a:ext>
              </a:extLst>
            </p:cNvPr>
            <p:cNvSpPr txBox="1"/>
            <p:nvPr/>
          </p:nvSpPr>
          <p:spPr>
            <a:xfrm>
              <a:off x="3317273" y="438034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B911-3ED8-447C-8F61-796D5EAA016E}"/>
                </a:ext>
              </a:extLst>
            </p:cNvPr>
            <p:cNvSpPr txBox="1"/>
            <p:nvPr/>
          </p:nvSpPr>
          <p:spPr>
            <a:xfrm>
              <a:off x="3199259" y="4799393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2B81C7-D9BB-4699-B1D1-749AB13DBD06}"/>
                </a:ext>
              </a:extLst>
            </p:cNvPr>
            <p:cNvSpPr txBox="1"/>
            <p:nvPr/>
          </p:nvSpPr>
          <p:spPr>
            <a:xfrm>
              <a:off x="4295723" y="491480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9DD8BD-9A5C-4BAA-ADBA-2748EF0AD32A}"/>
                </a:ext>
              </a:extLst>
            </p:cNvPr>
            <p:cNvSpPr txBox="1"/>
            <p:nvPr/>
          </p:nvSpPr>
          <p:spPr>
            <a:xfrm>
              <a:off x="4251332" y="401696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A1629-22B3-4844-B505-6294E083C715}"/>
                </a:ext>
              </a:extLst>
            </p:cNvPr>
            <p:cNvSpPr txBox="1"/>
            <p:nvPr/>
          </p:nvSpPr>
          <p:spPr>
            <a:xfrm>
              <a:off x="4924009" y="424302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DA0C34-0F2F-4396-8B16-04EC6F78A4CC}"/>
                </a:ext>
              </a:extLst>
            </p:cNvPr>
            <p:cNvSpPr txBox="1"/>
            <p:nvPr/>
          </p:nvSpPr>
          <p:spPr>
            <a:xfrm>
              <a:off x="5920079" y="4590037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1806C-08D3-4235-A42E-E62315FCB612}"/>
                </a:ext>
              </a:extLst>
            </p:cNvPr>
            <p:cNvSpPr txBox="1"/>
            <p:nvPr/>
          </p:nvSpPr>
          <p:spPr>
            <a:xfrm>
              <a:off x="6550839" y="476017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583A39-A3AF-48C2-A725-3B7BD02B3732}"/>
                </a:ext>
              </a:extLst>
            </p:cNvPr>
            <p:cNvSpPr txBox="1"/>
            <p:nvPr/>
          </p:nvSpPr>
          <p:spPr>
            <a:xfrm>
              <a:off x="5472131" y="505521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8EDED2-553E-4583-812A-7BB5D41CA9CC}"/>
                </a:ext>
              </a:extLst>
            </p:cNvPr>
            <p:cNvSpPr txBox="1"/>
            <p:nvPr/>
          </p:nvSpPr>
          <p:spPr>
            <a:xfrm>
              <a:off x="5070490" y="489155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3385B1-708E-46F0-B6B5-FBF5F2E5009C}"/>
                </a:ext>
              </a:extLst>
            </p:cNvPr>
            <p:cNvSpPr txBox="1"/>
            <p:nvPr/>
          </p:nvSpPr>
          <p:spPr>
            <a:xfrm>
              <a:off x="5627490" y="574385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49C7B1-6611-488F-BDE8-55751B77B5AD}"/>
                </a:ext>
              </a:extLst>
            </p:cNvPr>
            <p:cNvSpPr txBox="1"/>
            <p:nvPr/>
          </p:nvSpPr>
          <p:spPr>
            <a:xfrm>
              <a:off x="4977599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078CB9-BCDD-4136-9AB1-A7DC12290626}"/>
                </a:ext>
              </a:extLst>
            </p:cNvPr>
            <p:cNvSpPr txBox="1"/>
            <p:nvPr/>
          </p:nvSpPr>
          <p:spPr>
            <a:xfrm>
              <a:off x="4458305" y="604524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AB19C5-009C-43B1-B8F5-B96CC7141243}"/>
                </a:ext>
              </a:extLst>
            </p:cNvPr>
            <p:cNvSpPr txBox="1"/>
            <p:nvPr/>
          </p:nvSpPr>
          <p:spPr>
            <a:xfrm>
              <a:off x="4090652" y="567461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051DC1-C0A5-4CCA-A869-738A46F42444}"/>
                </a:ext>
              </a:extLst>
            </p:cNvPr>
            <p:cNvSpPr txBox="1"/>
            <p:nvPr/>
          </p:nvSpPr>
          <p:spPr>
            <a:xfrm>
              <a:off x="3586786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3BFFA2-ACDD-4239-9753-4DB22F64AA62}"/>
                </a:ext>
              </a:extLst>
            </p:cNvPr>
            <p:cNvSpPr txBox="1"/>
            <p:nvPr/>
          </p:nvSpPr>
          <p:spPr>
            <a:xfrm>
              <a:off x="6559717" y="431836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007FAF-4230-45D6-BC26-742FE3E54ECC}"/>
                </a:ext>
              </a:extLst>
            </p:cNvPr>
            <p:cNvSpPr txBox="1"/>
            <p:nvPr/>
          </p:nvSpPr>
          <p:spPr>
            <a:xfrm>
              <a:off x="6727065" y="381322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68741-D224-4831-BBC5-58BB5929D78A}"/>
                </a:ext>
              </a:extLst>
            </p:cNvPr>
            <p:cNvSpPr txBox="1"/>
            <p:nvPr/>
          </p:nvSpPr>
          <p:spPr>
            <a:xfrm>
              <a:off x="7227020" y="31382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DDEB18-EF17-4F21-B432-DBFABDDAF3CD}"/>
                </a:ext>
              </a:extLst>
            </p:cNvPr>
            <p:cNvSpPr txBox="1"/>
            <p:nvPr/>
          </p:nvSpPr>
          <p:spPr>
            <a:xfrm>
              <a:off x="7771472" y="331979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71E0A4-B05E-4D32-AA08-C5C37BB2FA3A}"/>
                </a:ext>
              </a:extLst>
            </p:cNvPr>
            <p:cNvSpPr txBox="1"/>
            <p:nvPr/>
          </p:nvSpPr>
          <p:spPr>
            <a:xfrm>
              <a:off x="7268956" y="497961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18928E-E01C-4CE0-90F4-FF4082B53062}"/>
                </a:ext>
              </a:extLst>
            </p:cNvPr>
            <p:cNvSpPr txBox="1"/>
            <p:nvPr/>
          </p:nvSpPr>
          <p:spPr>
            <a:xfrm>
              <a:off x="7350158" y="394905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64781E-521F-47D3-9CBB-7E9260A156B6}"/>
                </a:ext>
              </a:extLst>
            </p:cNvPr>
            <p:cNvSpPr txBox="1"/>
            <p:nvPr/>
          </p:nvSpPr>
          <p:spPr>
            <a:xfrm>
              <a:off x="8040591" y="418474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B42DA5-C5C6-48CC-831C-4C366218F0AF}"/>
                </a:ext>
              </a:extLst>
            </p:cNvPr>
            <p:cNvSpPr txBox="1"/>
            <p:nvPr/>
          </p:nvSpPr>
          <p:spPr>
            <a:xfrm>
              <a:off x="8483555" y="468516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26428B-1EF8-48C2-B3D7-2C2266AC8BEA}"/>
                </a:ext>
              </a:extLst>
            </p:cNvPr>
            <p:cNvSpPr txBox="1"/>
            <p:nvPr/>
          </p:nvSpPr>
          <p:spPr>
            <a:xfrm>
              <a:off x="8806620" y="511545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A90ADF-3643-4B2D-9ABA-8B0AA3BD9841}"/>
                </a:ext>
              </a:extLst>
            </p:cNvPr>
            <p:cNvSpPr txBox="1"/>
            <p:nvPr/>
          </p:nvSpPr>
          <p:spPr>
            <a:xfrm>
              <a:off x="7990966" y="49913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C4AF07-766F-4881-B5D3-8C4FDED28153}"/>
                </a:ext>
              </a:extLst>
            </p:cNvPr>
            <p:cNvSpPr txBox="1"/>
            <p:nvPr/>
          </p:nvSpPr>
          <p:spPr>
            <a:xfrm>
              <a:off x="8321858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B436C4-464C-469E-B24F-C8FD5D9779A7}"/>
                </a:ext>
              </a:extLst>
            </p:cNvPr>
            <p:cNvSpPr txBox="1"/>
            <p:nvPr/>
          </p:nvSpPr>
          <p:spPr>
            <a:xfrm>
              <a:off x="7666034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AE96A7-A984-450E-A0E1-77551463CAC2}"/>
                </a:ext>
              </a:extLst>
            </p:cNvPr>
            <p:cNvSpPr txBox="1"/>
            <p:nvPr/>
          </p:nvSpPr>
          <p:spPr>
            <a:xfrm>
              <a:off x="8244962" y="594683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DED9D4-25F9-4ED7-9174-CD013E566384}"/>
                </a:ext>
              </a:extLst>
            </p:cNvPr>
            <p:cNvSpPr txBox="1"/>
            <p:nvPr/>
          </p:nvSpPr>
          <p:spPr>
            <a:xfrm>
              <a:off x="7771472" y="624483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4196A3-5810-4A0D-A059-58283BCE3C28}"/>
                </a:ext>
              </a:extLst>
            </p:cNvPr>
            <p:cNvSpPr txBox="1"/>
            <p:nvPr/>
          </p:nvSpPr>
          <p:spPr>
            <a:xfrm>
              <a:off x="7234509" y="607379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116C3E-3A05-4361-B8A9-377F59B7C159}"/>
                </a:ext>
              </a:extLst>
            </p:cNvPr>
            <p:cNvSpPr txBox="1"/>
            <p:nvPr/>
          </p:nvSpPr>
          <p:spPr>
            <a:xfrm>
              <a:off x="6552907" y="593573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6D898B-2048-4439-859B-F859104A9670}"/>
                </a:ext>
              </a:extLst>
            </p:cNvPr>
            <p:cNvSpPr txBox="1"/>
            <p:nvPr/>
          </p:nvSpPr>
          <p:spPr>
            <a:xfrm>
              <a:off x="6255458" y="540156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34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96687" y="1702526"/>
            <a:ext cx="10198625" cy="29308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Based on the Watts-</a:t>
            </a:r>
            <a:r>
              <a:rPr lang="en-US" sz="2000" dirty="0" err="1">
                <a:solidFill>
                  <a:srgbClr val="0D55F7"/>
                </a:solidFill>
              </a:rPr>
              <a:t>Strogatz</a:t>
            </a:r>
            <a:r>
              <a:rPr lang="en-US" sz="2000" dirty="0">
                <a:solidFill>
                  <a:srgbClr val="0D55F7"/>
                </a:solidFill>
              </a:rPr>
              <a:t> model mentioned in the course, 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7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Draw a network following the rules of creating a Watts-</a:t>
            </a:r>
            <a:r>
              <a:rPr lang="en-US" sz="2000" dirty="0" err="1">
                <a:solidFill>
                  <a:srgbClr val="0D55F7"/>
                </a:solidFill>
              </a:rPr>
              <a:t>Strogatz</a:t>
            </a:r>
            <a:r>
              <a:rPr lang="en-US" sz="2000" dirty="0">
                <a:solidFill>
                  <a:srgbClr val="0D55F7"/>
                </a:solidFill>
              </a:rPr>
              <a:t> model (Note: with fixed parameters, small network (n = 8), p = 50% (coin test) ).</a:t>
            </a:r>
            <a:endParaRPr lang="en-US" sz="2000" dirty="0">
              <a:solidFill>
                <a:srgbClr val="0D55F7"/>
              </a:solidFill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Why do we need Watts-</a:t>
            </a:r>
            <a:r>
              <a:rPr lang="en-US" sz="2000" dirty="0" err="1">
                <a:solidFill>
                  <a:srgbClr val="0D55F7"/>
                </a:solidFill>
              </a:rPr>
              <a:t>Strogatz</a:t>
            </a:r>
            <a:r>
              <a:rPr lang="en-US" sz="2000" dirty="0">
                <a:solidFill>
                  <a:srgbClr val="0D55F7"/>
                </a:solidFill>
              </a:rPr>
              <a:t> model?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8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50" y="7154183"/>
            <a:ext cx="10515600" cy="305919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Exercises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02060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via Moodle before the deadline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2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1EA88D-FA50-4F62-833D-FDB6A318C960}"/>
              </a:ext>
            </a:extLst>
          </p:cNvPr>
          <p:cNvGrpSpPr/>
          <p:nvPr/>
        </p:nvGrpSpPr>
        <p:grpSpPr>
          <a:xfrm>
            <a:off x="12596702" y="3333850"/>
            <a:ext cx="7221518" cy="3435659"/>
            <a:chOff x="2041928" y="3107184"/>
            <a:chExt cx="7221518" cy="34356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E07D6A-9BD0-4D08-874A-DEC7D921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28" y="3107184"/>
              <a:ext cx="7074747" cy="34356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D17FE8-5208-4063-A139-5ED9C3F42497}"/>
                </a:ext>
              </a:extLst>
            </p:cNvPr>
            <p:cNvSpPr txBox="1"/>
            <p:nvPr/>
          </p:nvSpPr>
          <p:spPr>
            <a:xfrm>
              <a:off x="2068562" y="4650832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9555C3-5452-4A87-A5C1-BF1239118FEC}"/>
                </a:ext>
              </a:extLst>
            </p:cNvPr>
            <p:cNvSpPr txBox="1"/>
            <p:nvPr/>
          </p:nvSpPr>
          <p:spPr>
            <a:xfrm>
              <a:off x="2630029" y="5030664"/>
              <a:ext cx="3289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702292-1CA6-491E-8917-D43067BB0D1C}"/>
                </a:ext>
              </a:extLst>
            </p:cNvPr>
            <p:cNvSpPr txBox="1"/>
            <p:nvPr/>
          </p:nvSpPr>
          <p:spPr>
            <a:xfrm>
              <a:off x="2705727" y="4406978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6118FA-C392-4E58-B346-3D15D24A6E14}"/>
                </a:ext>
              </a:extLst>
            </p:cNvPr>
            <p:cNvSpPr txBox="1"/>
            <p:nvPr/>
          </p:nvSpPr>
          <p:spPr>
            <a:xfrm>
              <a:off x="3317273" y="438034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B911-3ED8-447C-8F61-796D5EAA016E}"/>
                </a:ext>
              </a:extLst>
            </p:cNvPr>
            <p:cNvSpPr txBox="1"/>
            <p:nvPr/>
          </p:nvSpPr>
          <p:spPr>
            <a:xfrm>
              <a:off x="3199259" y="4799393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2B81C7-D9BB-4699-B1D1-749AB13DBD06}"/>
                </a:ext>
              </a:extLst>
            </p:cNvPr>
            <p:cNvSpPr txBox="1"/>
            <p:nvPr/>
          </p:nvSpPr>
          <p:spPr>
            <a:xfrm>
              <a:off x="4295723" y="491480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9DD8BD-9A5C-4BAA-ADBA-2748EF0AD32A}"/>
                </a:ext>
              </a:extLst>
            </p:cNvPr>
            <p:cNvSpPr txBox="1"/>
            <p:nvPr/>
          </p:nvSpPr>
          <p:spPr>
            <a:xfrm>
              <a:off x="4251332" y="401696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A1629-22B3-4844-B505-6294E083C715}"/>
                </a:ext>
              </a:extLst>
            </p:cNvPr>
            <p:cNvSpPr txBox="1"/>
            <p:nvPr/>
          </p:nvSpPr>
          <p:spPr>
            <a:xfrm>
              <a:off x="4924009" y="424302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DA0C34-0F2F-4396-8B16-04EC6F78A4CC}"/>
                </a:ext>
              </a:extLst>
            </p:cNvPr>
            <p:cNvSpPr txBox="1"/>
            <p:nvPr/>
          </p:nvSpPr>
          <p:spPr>
            <a:xfrm>
              <a:off x="5920079" y="4590037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1806C-08D3-4235-A42E-E62315FCB612}"/>
                </a:ext>
              </a:extLst>
            </p:cNvPr>
            <p:cNvSpPr txBox="1"/>
            <p:nvPr/>
          </p:nvSpPr>
          <p:spPr>
            <a:xfrm>
              <a:off x="6550839" y="476017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583A39-A3AF-48C2-A725-3B7BD02B3732}"/>
                </a:ext>
              </a:extLst>
            </p:cNvPr>
            <p:cNvSpPr txBox="1"/>
            <p:nvPr/>
          </p:nvSpPr>
          <p:spPr>
            <a:xfrm>
              <a:off x="5472131" y="505521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8EDED2-553E-4583-812A-7BB5D41CA9CC}"/>
                </a:ext>
              </a:extLst>
            </p:cNvPr>
            <p:cNvSpPr txBox="1"/>
            <p:nvPr/>
          </p:nvSpPr>
          <p:spPr>
            <a:xfrm>
              <a:off x="5070490" y="489155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3385B1-708E-46F0-B6B5-FBF5F2E5009C}"/>
                </a:ext>
              </a:extLst>
            </p:cNvPr>
            <p:cNvSpPr txBox="1"/>
            <p:nvPr/>
          </p:nvSpPr>
          <p:spPr>
            <a:xfrm>
              <a:off x="5627490" y="574385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49C7B1-6611-488F-BDE8-55751B77B5AD}"/>
                </a:ext>
              </a:extLst>
            </p:cNvPr>
            <p:cNvSpPr txBox="1"/>
            <p:nvPr/>
          </p:nvSpPr>
          <p:spPr>
            <a:xfrm>
              <a:off x="4977599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078CB9-BCDD-4136-9AB1-A7DC12290626}"/>
                </a:ext>
              </a:extLst>
            </p:cNvPr>
            <p:cNvSpPr txBox="1"/>
            <p:nvPr/>
          </p:nvSpPr>
          <p:spPr>
            <a:xfrm>
              <a:off x="4458305" y="604524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AB19C5-009C-43B1-B8F5-B96CC7141243}"/>
                </a:ext>
              </a:extLst>
            </p:cNvPr>
            <p:cNvSpPr txBox="1"/>
            <p:nvPr/>
          </p:nvSpPr>
          <p:spPr>
            <a:xfrm>
              <a:off x="4090652" y="567461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051DC1-C0A5-4CCA-A869-738A46F42444}"/>
                </a:ext>
              </a:extLst>
            </p:cNvPr>
            <p:cNvSpPr txBox="1"/>
            <p:nvPr/>
          </p:nvSpPr>
          <p:spPr>
            <a:xfrm>
              <a:off x="3586786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3BFFA2-ACDD-4239-9753-4DB22F64AA62}"/>
                </a:ext>
              </a:extLst>
            </p:cNvPr>
            <p:cNvSpPr txBox="1"/>
            <p:nvPr/>
          </p:nvSpPr>
          <p:spPr>
            <a:xfrm>
              <a:off x="6559717" y="431836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007FAF-4230-45D6-BC26-742FE3E54ECC}"/>
                </a:ext>
              </a:extLst>
            </p:cNvPr>
            <p:cNvSpPr txBox="1"/>
            <p:nvPr/>
          </p:nvSpPr>
          <p:spPr>
            <a:xfrm>
              <a:off x="6727065" y="381322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68741-D224-4831-BBC5-58BB5929D78A}"/>
                </a:ext>
              </a:extLst>
            </p:cNvPr>
            <p:cNvSpPr txBox="1"/>
            <p:nvPr/>
          </p:nvSpPr>
          <p:spPr>
            <a:xfrm>
              <a:off x="7227020" y="31382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DDEB18-EF17-4F21-B432-DBFABDDAF3CD}"/>
                </a:ext>
              </a:extLst>
            </p:cNvPr>
            <p:cNvSpPr txBox="1"/>
            <p:nvPr/>
          </p:nvSpPr>
          <p:spPr>
            <a:xfrm>
              <a:off x="7771472" y="331979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71E0A4-B05E-4D32-AA08-C5C37BB2FA3A}"/>
                </a:ext>
              </a:extLst>
            </p:cNvPr>
            <p:cNvSpPr txBox="1"/>
            <p:nvPr/>
          </p:nvSpPr>
          <p:spPr>
            <a:xfrm>
              <a:off x="7268956" y="497961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18928E-E01C-4CE0-90F4-FF4082B53062}"/>
                </a:ext>
              </a:extLst>
            </p:cNvPr>
            <p:cNvSpPr txBox="1"/>
            <p:nvPr/>
          </p:nvSpPr>
          <p:spPr>
            <a:xfrm>
              <a:off x="7350158" y="394905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64781E-521F-47D3-9CBB-7E9260A156B6}"/>
                </a:ext>
              </a:extLst>
            </p:cNvPr>
            <p:cNvSpPr txBox="1"/>
            <p:nvPr/>
          </p:nvSpPr>
          <p:spPr>
            <a:xfrm>
              <a:off x="8040591" y="418474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B42DA5-C5C6-48CC-831C-4C366218F0AF}"/>
                </a:ext>
              </a:extLst>
            </p:cNvPr>
            <p:cNvSpPr txBox="1"/>
            <p:nvPr/>
          </p:nvSpPr>
          <p:spPr>
            <a:xfrm>
              <a:off x="8483555" y="468516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26428B-1EF8-48C2-B3D7-2C2266AC8BEA}"/>
                </a:ext>
              </a:extLst>
            </p:cNvPr>
            <p:cNvSpPr txBox="1"/>
            <p:nvPr/>
          </p:nvSpPr>
          <p:spPr>
            <a:xfrm>
              <a:off x="8806620" y="511545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A90ADF-3643-4B2D-9ABA-8B0AA3BD9841}"/>
                </a:ext>
              </a:extLst>
            </p:cNvPr>
            <p:cNvSpPr txBox="1"/>
            <p:nvPr/>
          </p:nvSpPr>
          <p:spPr>
            <a:xfrm>
              <a:off x="7990966" y="49913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C4AF07-766F-4881-B5D3-8C4FDED28153}"/>
                </a:ext>
              </a:extLst>
            </p:cNvPr>
            <p:cNvSpPr txBox="1"/>
            <p:nvPr/>
          </p:nvSpPr>
          <p:spPr>
            <a:xfrm>
              <a:off x="8321858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B436C4-464C-469E-B24F-C8FD5D9779A7}"/>
                </a:ext>
              </a:extLst>
            </p:cNvPr>
            <p:cNvSpPr txBox="1"/>
            <p:nvPr/>
          </p:nvSpPr>
          <p:spPr>
            <a:xfrm>
              <a:off x="7666034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AE96A7-A984-450E-A0E1-77551463CAC2}"/>
                </a:ext>
              </a:extLst>
            </p:cNvPr>
            <p:cNvSpPr txBox="1"/>
            <p:nvPr/>
          </p:nvSpPr>
          <p:spPr>
            <a:xfrm>
              <a:off x="8244962" y="594683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DED9D4-25F9-4ED7-9174-CD013E566384}"/>
                </a:ext>
              </a:extLst>
            </p:cNvPr>
            <p:cNvSpPr txBox="1"/>
            <p:nvPr/>
          </p:nvSpPr>
          <p:spPr>
            <a:xfrm>
              <a:off x="7771472" y="624483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4196A3-5810-4A0D-A059-58283BCE3C28}"/>
                </a:ext>
              </a:extLst>
            </p:cNvPr>
            <p:cNvSpPr txBox="1"/>
            <p:nvPr/>
          </p:nvSpPr>
          <p:spPr>
            <a:xfrm>
              <a:off x="7234509" y="607379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116C3E-3A05-4361-B8A9-377F59B7C159}"/>
                </a:ext>
              </a:extLst>
            </p:cNvPr>
            <p:cNvSpPr txBox="1"/>
            <p:nvPr/>
          </p:nvSpPr>
          <p:spPr>
            <a:xfrm>
              <a:off x="6552907" y="593573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6D898B-2048-4439-859B-F859104A9670}"/>
                </a:ext>
              </a:extLst>
            </p:cNvPr>
            <p:cNvSpPr txBox="1"/>
            <p:nvPr/>
          </p:nvSpPr>
          <p:spPr>
            <a:xfrm>
              <a:off x="6255458" y="540156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34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075346" y="2174474"/>
            <a:ext cx="9671313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D55F7"/>
                </a:solidFill>
              </a:rPr>
              <a:t>A network is called scale-free when its degree distribution follows a Power-law distribution. Can we describe and study real networks with  the observations from scale-free networks?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6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50" y="7154183"/>
            <a:ext cx="10515600" cy="305919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Exercises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02060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via Moodle before the deadline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8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948</Words>
  <Application>Microsoft Office PowerPoint</Application>
  <PresentationFormat>Widescreen</PresentationFormat>
  <Paragraphs>324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Modelling and Analysis of Complex Networks  Exercise 3</vt:lpstr>
      <vt:lpstr>Contact Information</vt:lpstr>
      <vt:lpstr>Organisation</vt:lpstr>
      <vt:lpstr>"One reviews the old to know the new"</vt:lpstr>
      <vt:lpstr>Review</vt:lpstr>
      <vt:lpstr>Review</vt:lpstr>
      <vt:lpstr>Review</vt:lpstr>
      <vt:lpstr>Review</vt:lpstr>
      <vt:lpstr>Review</vt:lpstr>
      <vt:lpstr>Review</vt:lpstr>
      <vt:lpstr>Review</vt:lpstr>
      <vt:lpstr>Brainstorming</vt:lpstr>
      <vt:lpstr>Brainstorming</vt:lpstr>
      <vt:lpstr>Brainstorming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91</cp:revision>
  <dcterms:created xsi:type="dcterms:W3CDTF">2022-03-18T10:59:41Z</dcterms:created>
  <dcterms:modified xsi:type="dcterms:W3CDTF">2022-04-06T13:40:43Z</dcterms:modified>
</cp:coreProperties>
</file>