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9" r:id="rId4"/>
    <p:sldId id="261" r:id="rId5"/>
    <p:sldId id="260" r:id="rId6"/>
    <p:sldId id="271" r:id="rId7"/>
    <p:sldId id="269" r:id="rId8"/>
    <p:sldId id="27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04D0"/>
    <a:srgbClr val="E40C4A"/>
    <a:srgbClr val="78DB2D"/>
    <a:srgbClr val="1955FF"/>
    <a:srgbClr val="0D55F7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91077" autoAdjust="0"/>
  </p:normalViewPr>
  <p:slideViewPr>
    <p:cSldViewPr snapToGrid="0">
      <p:cViewPr varScale="1">
        <p:scale>
          <a:sx n="79" d="100"/>
          <a:sy n="79" d="100"/>
        </p:scale>
        <p:origin x="71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4A8054-7575-46ED-82E9-6C021B2B560C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16733D-C07F-471C-AE70-5B7A24429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152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FEF02-3F7B-4639-BE32-55B4C04013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E5D781-BFA0-474C-BF4E-61CBF6857F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51FF61-5BF4-4C5C-AAD3-BCFC12B06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43484-B21C-4C47-BC97-6BB10547D1CE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9AB8E6-BB65-454E-B5C2-AD1B10A87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E69A4A-67DE-4352-A4A0-304964A60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0C1F9-F2C3-4A02-808C-136F8253E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235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2DCA9-1D90-4A46-9BB6-0A0FBB1B6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842F3A-F601-4794-94EC-56670DB156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51BE82-7560-44CF-BBC5-98ADB3405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43484-B21C-4C47-BC97-6BB10547D1CE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B9F4D9-F608-4BF1-8727-8475DE6DB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14CA0D-B69A-4EFF-952F-BA37F4172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0C1F9-F2C3-4A02-808C-136F8253E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617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743758-C90B-4CA3-B1DE-85FFA8CD17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8FF891-4E23-4739-B67A-4339F6FF31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F13F91-A89A-4FBE-89F5-E54CE9D2F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43484-B21C-4C47-BC97-6BB10547D1CE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8EBAC1-AB06-4254-B3DA-47104A5ED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98BF7F-BF54-45B7-B3B1-BF8A5B9BE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0C1F9-F2C3-4A02-808C-136F8253E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412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0DD5B-84EE-4308-83FB-197DD5A5A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8FC6AB-BB43-4369-97CC-378A5DFEA7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8E7F34-6010-4C32-AF59-B960B4CA8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43484-B21C-4C47-BC97-6BB10547D1CE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7DBA26-49FF-417D-805C-883A54A35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451802-AD5A-474D-B734-DB1A967EF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0C1F9-F2C3-4A02-808C-136F8253E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286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AC550-FF85-4A42-B42C-F6475DBDF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9DDD78-6A16-4DFC-8D99-8D8F35A057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071770-0EBC-47D1-91DC-69DB5F83D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43484-B21C-4C47-BC97-6BB10547D1CE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6655E6-47BF-43F0-9D63-85949B9BA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0CCA67-0274-4D33-AC69-CC3920B02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0C1F9-F2C3-4A02-808C-136F8253E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915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3D760-BFD4-4826-B36E-1B2E8AC64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9BA548-8E14-42F4-8BE0-D63802E26F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2D99C0-67B5-4628-B1A1-5047CC0F1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5124E1-59E7-48C7-9F78-4BA98C23C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43484-B21C-4C47-BC97-6BB10547D1CE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8B21DE-5A3B-444A-9E0C-B39F37BF9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2A73A1-6204-48FD-B445-8E5A26275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0C1F9-F2C3-4A02-808C-136F8253E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821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C4A1B-1AEE-4076-9A05-81570A2FF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E7A5BC-66EC-406A-99C8-50B01CA737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AC7B4B-70BD-4420-8C31-550E1307B3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F18EE4-7B26-4485-B2CB-086EDA5B31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086C78-82B1-4C09-8E54-9B46E407E6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C8EA55-3E94-4917-AFDC-19666CD42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43484-B21C-4C47-BC97-6BB10547D1CE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63EA27-B679-4236-864E-CF4730A9F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066253-CC7A-4F4B-B3D0-7A725A2BA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0C1F9-F2C3-4A02-808C-136F8253E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789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B3EC8-9ECF-4FD9-B425-FBA7FB1CE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73950A-80DC-4B46-9BBF-554E82AA4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43484-B21C-4C47-BC97-6BB10547D1CE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6AA82C-1B03-48DB-A1AE-9C8C9BE24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D02CE3-274E-4D74-A509-7E44051A8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0C1F9-F2C3-4A02-808C-136F8253E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555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5839E1-8CC4-4934-8D7F-1E1472629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43484-B21C-4C47-BC97-6BB10547D1CE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675594-69C4-4F29-BC9E-D4AE40A32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2FDAAF-C9C2-4D9F-AEE5-75BEE16AC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0C1F9-F2C3-4A02-808C-136F8253E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820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B55D6-937D-4C5B-B9D0-A1BAE026C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512AD5-CF61-4DF3-8E7B-148474B234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B5B5B8-0EAC-4A6C-AC0D-57FCE93467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ED3EF3-400B-4A32-8A69-3BB9B1AE4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43484-B21C-4C47-BC97-6BB10547D1CE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9E7745-CA6C-4025-9B10-FFCA0965A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65E361-6195-4C47-9083-687FEA117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0C1F9-F2C3-4A02-808C-136F8253E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676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C95BB-F310-4B56-94E2-DBBBD50AD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C511E0-209B-4C4D-AC6B-1AAA77D310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40EE31-D137-427A-916B-F8F4F43BCE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844EF1-503D-4126-93DA-ADC7A3B26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43484-B21C-4C47-BC97-6BB10547D1CE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F47253-72EC-4F31-BEA3-8485CE53E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350829-4B30-4052-90FC-F98540FF1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0C1F9-F2C3-4A02-808C-136F8253E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513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B8AD4D-8008-4AD1-BBAF-C517100A6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8D0EBB-4BCC-4D87-8A6C-89DFF1F0C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600732-D2B4-4C47-AEE2-AF2E77F26F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D43484-B21C-4C47-BC97-6BB10547D1CE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E509CE-81CF-45D3-871A-CC043E48C2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E52E90-80F9-418D-836E-D63ADF8226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B0C1F9-F2C3-4A02-808C-136F8253E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969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aoran.wang@uni.lu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QZQBnl1QbCQ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DC289-3BDC-49D1-9646-ACC7F2805D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3579" y="953921"/>
            <a:ext cx="9144000" cy="238760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1955FF"/>
                </a:solidFill>
              </a:rPr>
              <a:t>Modelling and Analysis of Complex Networks</a:t>
            </a:r>
            <a:br>
              <a:rPr lang="en-US" sz="3600" dirty="0">
                <a:solidFill>
                  <a:srgbClr val="1955FF"/>
                </a:solidFill>
              </a:rPr>
            </a:br>
            <a:br>
              <a:rPr lang="en-US" sz="3600" dirty="0">
                <a:solidFill>
                  <a:srgbClr val="1955FF"/>
                </a:solidFill>
              </a:rPr>
            </a:br>
            <a:r>
              <a:rPr lang="en-US" altLang="zh-CN" sz="3600" dirty="0">
                <a:solidFill>
                  <a:srgbClr val="1955FF"/>
                </a:solidFill>
              </a:rPr>
              <a:t>Exercise 9</a:t>
            </a:r>
            <a:endParaRPr lang="en-US" sz="3600" dirty="0">
              <a:solidFill>
                <a:srgbClr val="1955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F04F8D-3FBD-4534-9898-EDB816BAD1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2947" y="5202238"/>
            <a:ext cx="9144000" cy="1655762"/>
          </a:xfrm>
        </p:spPr>
        <p:txBody>
          <a:bodyPr/>
          <a:lstStyle/>
          <a:p>
            <a:pPr algn="l"/>
            <a:r>
              <a:rPr lang="en-US" dirty="0">
                <a:solidFill>
                  <a:srgbClr val="C00000"/>
                </a:solidFill>
                <a:latin typeface="+mj-lt"/>
              </a:rPr>
              <a:t>Aoran Wang</a:t>
            </a:r>
          </a:p>
          <a:p>
            <a:pPr algn="l"/>
            <a:r>
              <a:rPr lang="en-US" dirty="0">
                <a:solidFill>
                  <a:srgbClr val="0D55F7"/>
                </a:solidFill>
                <a:latin typeface="+mj-lt"/>
              </a:rPr>
              <a:t>University of Luxembourg</a:t>
            </a:r>
          </a:p>
        </p:txBody>
      </p:sp>
    </p:spTree>
    <p:extLst>
      <p:ext uri="{BB962C8B-B14F-4D97-AF65-F5344CB8AC3E}">
        <p14:creationId xmlns:p14="http://schemas.microsoft.com/office/powerpoint/2010/main" val="3231239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14DFB-3155-44BE-B017-B0CB2B0C9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295" y="106488"/>
            <a:ext cx="10515600" cy="751766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solidFill>
                  <a:srgbClr val="0D55F7"/>
                </a:solidFill>
              </a:rPr>
              <a:t>Contact Information</a:t>
            </a:r>
            <a:endParaRPr lang="en-US" sz="2800" dirty="0">
              <a:solidFill>
                <a:srgbClr val="0D55F7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9E62A2-AA6E-41BA-BE97-DF4C59A96A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0989" y="1560930"/>
            <a:ext cx="10515600" cy="4351338"/>
          </a:xfrm>
        </p:spPr>
        <p:txBody>
          <a:bodyPr/>
          <a:lstStyle/>
          <a:p>
            <a:r>
              <a:rPr lang="en-US" dirty="0">
                <a:solidFill>
                  <a:srgbClr val="0D55F7"/>
                </a:solidFill>
                <a:latin typeface="+mj-lt"/>
              </a:rPr>
              <a:t>Office: 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D55F7"/>
                </a:solidFill>
                <a:latin typeface="+mj-lt"/>
              </a:rPr>
              <a:t>MNO E03-25-090   </a:t>
            </a:r>
          </a:p>
          <a:p>
            <a:pPr lvl="1"/>
            <a:endParaRPr lang="en-US" dirty="0">
              <a:solidFill>
                <a:srgbClr val="0D55F7"/>
              </a:solidFill>
              <a:latin typeface="+mj-lt"/>
            </a:endParaRPr>
          </a:p>
          <a:p>
            <a:r>
              <a:rPr lang="en-US" dirty="0">
                <a:solidFill>
                  <a:srgbClr val="0D55F7"/>
                </a:solidFill>
                <a:latin typeface="+mj-lt"/>
              </a:rPr>
              <a:t>Email: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D55F7"/>
                </a:solidFill>
                <a:latin typeface="+mj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aoran.wang@uni.lu</a:t>
            </a:r>
            <a:endParaRPr lang="en-US" dirty="0">
              <a:solidFill>
                <a:srgbClr val="0D55F7"/>
              </a:solidFill>
              <a:latin typeface="+mj-lt"/>
            </a:endParaRPr>
          </a:p>
          <a:p>
            <a:pPr lvl="1"/>
            <a:endParaRPr lang="en-US" dirty="0">
              <a:solidFill>
                <a:srgbClr val="0D55F7"/>
              </a:solidFill>
              <a:latin typeface="+mj-lt"/>
            </a:endParaRPr>
          </a:p>
          <a:p>
            <a:r>
              <a:rPr lang="en-US" dirty="0" err="1">
                <a:solidFill>
                  <a:srgbClr val="0D55F7"/>
                </a:solidFill>
                <a:latin typeface="+mj-lt"/>
              </a:rPr>
              <a:t>Github</a:t>
            </a:r>
            <a:r>
              <a:rPr lang="en-US" dirty="0">
                <a:solidFill>
                  <a:srgbClr val="0D55F7"/>
                </a:solidFill>
                <a:latin typeface="+mj-lt"/>
              </a:rPr>
              <a:t>: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D55F7"/>
                </a:solidFill>
                <a:latin typeface="+mj-lt"/>
              </a:rPr>
              <a:t>wang422003</a:t>
            </a:r>
          </a:p>
        </p:txBody>
      </p:sp>
    </p:spTree>
    <p:extLst>
      <p:ext uri="{BB962C8B-B14F-4D97-AF65-F5344CB8AC3E}">
        <p14:creationId xmlns:p14="http://schemas.microsoft.com/office/powerpoint/2010/main" val="1912178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14DFB-3155-44BE-B017-B0CB2B0C9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295" y="106488"/>
            <a:ext cx="10515600" cy="751766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solidFill>
                  <a:srgbClr val="0D55F7"/>
                </a:solidFill>
              </a:rPr>
              <a:t>Organisation</a:t>
            </a:r>
            <a:endParaRPr lang="en-US" sz="2800" dirty="0">
              <a:solidFill>
                <a:srgbClr val="0D55F7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9E62A2-AA6E-41BA-BE97-DF4C59A96A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400" y="1766608"/>
            <a:ext cx="10515600" cy="4038574"/>
          </a:xfrm>
        </p:spPr>
        <p:txBody>
          <a:bodyPr>
            <a:normAutofit fontScale="77500" lnSpcReduction="20000"/>
          </a:bodyPr>
          <a:lstStyle/>
          <a:p>
            <a:r>
              <a:rPr lang="en-US" dirty="0">
                <a:solidFill>
                  <a:srgbClr val="0D55F7"/>
                </a:solidFill>
                <a:latin typeface="+mj-lt"/>
              </a:rPr>
              <a:t>Question-answering in class</a:t>
            </a:r>
          </a:p>
          <a:p>
            <a:endParaRPr lang="en-US" dirty="0">
              <a:solidFill>
                <a:srgbClr val="002060"/>
              </a:solidFill>
              <a:latin typeface="+mj-lt"/>
            </a:endParaRPr>
          </a:p>
          <a:p>
            <a:r>
              <a:rPr lang="en-US" altLang="zh-CN" dirty="0">
                <a:solidFill>
                  <a:srgbClr val="0D55F7"/>
                </a:solidFill>
                <a:latin typeface="+mj-lt"/>
              </a:rPr>
              <a:t>E</a:t>
            </a:r>
            <a:r>
              <a:rPr lang="en-US" dirty="0">
                <a:solidFill>
                  <a:srgbClr val="0D55F7"/>
                </a:solidFill>
                <a:latin typeface="+mj-lt"/>
              </a:rPr>
              <a:t>xercises after class (intended for groups of 2 students)</a:t>
            </a: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  <a:latin typeface="+mj-lt"/>
              </a:rPr>
              <a:t>    </a:t>
            </a:r>
            <a:r>
              <a:rPr lang="en-US" dirty="0">
                <a:solidFill>
                  <a:srgbClr val="C00000"/>
                </a:solidFill>
                <a:latin typeface="+mj-lt"/>
              </a:rPr>
              <a:t>20 points considering the best 80% of all exercises  </a:t>
            </a:r>
          </a:p>
          <a:p>
            <a:pPr lvl="1"/>
            <a:endParaRPr lang="en-US" dirty="0">
              <a:solidFill>
                <a:srgbClr val="002060"/>
              </a:solidFill>
              <a:latin typeface="+mj-lt"/>
            </a:endParaRPr>
          </a:p>
          <a:p>
            <a:r>
              <a:rPr lang="en-US" dirty="0">
                <a:solidFill>
                  <a:srgbClr val="C00000"/>
                </a:solidFill>
                <a:latin typeface="+mj-lt"/>
              </a:rPr>
              <a:t>No written exam!</a:t>
            </a:r>
          </a:p>
          <a:p>
            <a:endParaRPr lang="en-US" dirty="0">
              <a:solidFill>
                <a:srgbClr val="002060"/>
              </a:solidFill>
              <a:latin typeface="+mj-lt"/>
            </a:endParaRPr>
          </a:p>
          <a:p>
            <a:r>
              <a:rPr lang="en-US" dirty="0">
                <a:solidFill>
                  <a:srgbClr val="0D55F7"/>
                </a:solidFill>
                <a:latin typeface="+mj-lt"/>
              </a:rPr>
              <a:t>Moodle system: https://moodle.uni.lu</a:t>
            </a:r>
          </a:p>
          <a:p>
            <a:pPr marL="0" indent="0">
              <a:buNone/>
            </a:pPr>
            <a:r>
              <a:rPr lang="en-US" dirty="0">
                <a:solidFill>
                  <a:srgbClr val="0D55F7"/>
                </a:solidFill>
                <a:latin typeface="+mj-lt"/>
              </a:rPr>
              <a:t>   (course materials, schedule, exercises, etc.)</a:t>
            </a:r>
          </a:p>
          <a:p>
            <a:pPr marL="0" indent="0">
              <a:buNone/>
            </a:pPr>
            <a:endParaRPr lang="en-US" dirty="0">
              <a:solidFill>
                <a:srgbClr val="002060"/>
              </a:solidFill>
              <a:latin typeface="+mj-lt"/>
            </a:endParaRPr>
          </a:p>
          <a:p>
            <a:r>
              <a:rPr lang="en-US" dirty="0">
                <a:solidFill>
                  <a:srgbClr val="0D55F7"/>
                </a:solidFill>
                <a:latin typeface="+mj-lt"/>
              </a:rPr>
              <a:t>Submit the </a:t>
            </a:r>
            <a:r>
              <a:rPr lang="en-US" altLang="zh-CN" dirty="0">
                <a:solidFill>
                  <a:srgbClr val="0D55F7"/>
                </a:solidFill>
                <a:latin typeface="+mj-lt"/>
              </a:rPr>
              <a:t>assignments</a:t>
            </a:r>
            <a:r>
              <a:rPr lang="en-US" dirty="0">
                <a:solidFill>
                  <a:srgbClr val="0D55F7"/>
                </a:solidFill>
                <a:latin typeface="+mj-lt"/>
              </a:rPr>
              <a:t> via Moodle before the deadline</a:t>
            </a:r>
          </a:p>
        </p:txBody>
      </p:sp>
    </p:spTree>
    <p:extLst>
      <p:ext uri="{BB962C8B-B14F-4D97-AF65-F5344CB8AC3E}">
        <p14:creationId xmlns:p14="http://schemas.microsoft.com/office/powerpoint/2010/main" val="2969921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DC289-3BDC-49D1-9646-ACC7F2805D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3579" y="953921"/>
            <a:ext cx="9144000" cy="238760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0D55F7"/>
                </a:solidFill>
              </a:rPr>
              <a:t>"One reviews the old to know the new"</a:t>
            </a:r>
          </a:p>
        </p:txBody>
      </p:sp>
    </p:spTree>
    <p:extLst>
      <p:ext uri="{BB962C8B-B14F-4D97-AF65-F5344CB8AC3E}">
        <p14:creationId xmlns:p14="http://schemas.microsoft.com/office/powerpoint/2010/main" val="1510294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14DFB-3155-44BE-B017-B0CB2B0C9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295" y="106488"/>
            <a:ext cx="10515600" cy="751766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solidFill>
                  <a:srgbClr val="0D55F7"/>
                </a:solidFill>
              </a:rPr>
              <a:t>Review</a:t>
            </a:r>
            <a:endParaRPr lang="en-US" sz="2800" dirty="0">
              <a:solidFill>
                <a:srgbClr val="0D55F7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ACE18E-354C-4AF3-9F1D-AA93039449EA}"/>
              </a:ext>
            </a:extLst>
          </p:cNvPr>
          <p:cNvSpPr txBox="1"/>
          <p:nvPr/>
        </p:nvSpPr>
        <p:spPr>
          <a:xfrm>
            <a:off x="1680994" y="1866948"/>
            <a:ext cx="9753624" cy="28384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D55F7"/>
                </a:solidFill>
              </a:rPr>
              <a:t>Shallow node encoding</a:t>
            </a:r>
          </a:p>
          <a:p>
            <a:pPr>
              <a:lnSpc>
                <a:spcPct val="150000"/>
              </a:lnSpc>
            </a:pPr>
            <a:endParaRPr lang="en-US" sz="1000" dirty="0">
              <a:solidFill>
                <a:srgbClr val="0D55F7"/>
              </a:solidFill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D55F7"/>
                </a:solidFill>
              </a:rPr>
              <a:t>Node Similarity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000" dirty="0">
              <a:solidFill>
                <a:srgbClr val="0D55F7"/>
              </a:solidFill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0D55F7"/>
                </a:solidFill>
              </a:rPr>
              <a:t>DeepWalk</a:t>
            </a:r>
            <a:endParaRPr lang="en-US" sz="2000" dirty="0">
              <a:solidFill>
                <a:srgbClr val="0D55F7"/>
              </a:solidFill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000" dirty="0">
              <a:solidFill>
                <a:srgbClr val="0D55F7"/>
              </a:solidFill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D55F7"/>
                </a:solidFill>
              </a:rPr>
              <a:t>Node2Vec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000" dirty="0">
              <a:solidFill>
                <a:srgbClr val="0D55F7"/>
              </a:solidFill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14786F00-58EB-4796-9254-8AD6D4AE872C}"/>
              </a:ext>
            </a:extLst>
          </p:cNvPr>
          <p:cNvSpPr txBox="1">
            <a:spLocks/>
          </p:cNvSpPr>
          <p:nvPr/>
        </p:nvSpPr>
        <p:spPr>
          <a:xfrm>
            <a:off x="1999376" y="885978"/>
            <a:ext cx="10515600" cy="7517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dirty="0">
                <a:solidFill>
                  <a:srgbClr val="0D55F7"/>
                </a:solidFill>
              </a:rPr>
              <a:t> Node Embeddings</a:t>
            </a:r>
            <a:endParaRPr lang="en-US" sz="2800" dirty="0">
              <a:solidFill>
                <a:srgbClr val="0D55F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3882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14DFB-3155-44BE-B017-B0CB2B0C9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295" y="106488"/>
            <a:ext cx="10515600" cy="751766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solidFill>
                  <a:srgbClr val="0D55F7"/>
                </a:solidFill>
              </a:rPr>
              <a:t>More</a:t>
            </a:r>
            <a:endParaRPr lang="en-US" sz="2800" dirty="0">
              <a:solidFill>
                <a:srgbClr val="0D55F7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ACE18E-354C-4AF3-9F1D-AA93039449EA}"/>
              </a:ext>
            </a:extLst>
          </p:cNvPr>
          <p:cNvSpPr txBox="1"/>
          <p:nvPr/>
        </p:nvSpPr>
        <p:spPr>
          <a:xfrm>
            <a:off x="1361720" y="1628331"/>
            <a:ext cx="10198625" cy="1143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D55F7"/>
                </a:solidFill>
              </a:rPr>
              <a:t>Watch the video about </a:t>
            </a:r>
            <a:r>
              <a:rPr lang="en-US" sz="2400" dirty="0" err="1">
                <a:solidFill>
                  <a:srgbClr val="0D55F7"/>
                </a:solidFill>
              </a:rPr>
              <a:t>DeepWalk</a:t>
            </a:r>
            <a:r>
              <a:rPr lang="en-US" sz="2400" dirty="0">
                <a:solidFill>
                  <a:srgbClr val="0D55F7"/>
                </a:solidFill>
              </a:rPr>
              <a:t> and Node2Vec with more details: </a:t>
            </a:r>
            <a:r>
              <a:rPr lang="en-US" sz="2400" dirty="0">
                <a:solidFill>
                  <a:srgbClr val="0D55F7"/>
                </a:solidFill>
                <a:hlinkClick r:id="rId2"/>
              </a:rPr>
              <a:t>https://www.youtube.com/watch?v=QZQBnl1QbCQ</a:t>
            </a:r>
            <a:r>
              <a:rPr lang="en-US" sz="2400" dirty="0">
                <a:solidFill>
                  <a:srgbClr val="0D55F7"/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5653957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14DFB-3155-44BE-B017-B0CB2B0C9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295" y="106488"/>
            <a:ext cx="10515600" cy="751766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solidFill>
                  <a:srgbClr val="0D55F7"/>
                </a:solidFill>
              </a:rPr>
              <a:t>Assignment</a:t>
            </a:r>
            <a:endParaRPr lang="en-US" sz="2800" dirty="0">
              <a:solidFill>
                <a:srgbClr val="0D55F7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ACE18E-354C-4AF3-9F1D-AA93039449EA}"/>
              </a:ext>
            </a:extLst>
          </p:cNvPr>
          <p:cNvSpPr txBox="1"/>
          <p:nvPr/>
        </p:nvSpPr>
        <p:spPr>
          <a:xfrm>
            <a:off x="1332537" y="1599148"/>
            <a:ext cx="10198625" cy="2802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D55F7"/>
                </a:solidFill>
              </a:rPr>
              <a:t>Continue the assignment with </a:t>
            </a:r>
            <a:r>
              <a:rPr lang="en-US" altLang="zh-CN" sz="2400" dirty="0" err="1">
                <a:solidFill>
                  <a:srgbClr val="0D55F7"/>
                </a:solidFill>
              </a:rPr>
              <a:t>pytorch</a:t>
            </a:r>
            <a:r>
              <a:rPr lang="en-US" altLang="zh-CN" sz="2400" dirty="0">
                <a:solidFill>
                  <a:srgbClr val="0D55F7"/>
                </a:solidFill>
              </a:rPr>
              <a:t> / </a:t>
            </a:r>
            <a:r>
              <a:rPr lang="en-US" altLang="zh-CN" sz="2400" dirty="0" err="1">
                <a:solidFill>
                  <a:srgbClr val="0D55F7"/>
                </a:solidFill>
              </a:rPr>
              <a:t>sklearn</a:t>
            </a:r>
            <a:r>
              <a:rPr lang="en-US" sz="2400" dirty="0">
                <a:solidFill>
                  <a:srgbClr val="0D55F7"/>
                </a:solidFill>
              </a:rPr>
              <a:t> and </a:t>
            </a:r>
            <a:r>
              <a:rPr lang="en-US" sz="2400" dirty="0" err="1">
                <a:solidFill>
                  <a:srgbClr val="0D55F7"/>
                </a:solidFill>
              </a:rPr>
              <a:t>networkx</a:t>
            </a:r>
            <a:r>
              <a:rPr lang="en-US" sz="2400" dirty="0">
                <a:solidFill>
                  <a:srgbClr val="0D55F7"/>
                </a:solidFill>
              </a:rPr>
              <a:t>: </a:t>
            </a:r>
          </a:p>
          <a:p>
            <a:pPr>
              <a:lnSpc>
                <a:spcPct val="150000"/>
              </a:lnSpc>
            </a:pPr>
            <a:endParaRPr lang="en-US" sz="1400" dirty="0">
              <a:solidFill>
                <a:srgbClr val="0D55F7"/>
              </a:solidFill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D55F7"/>
                </a:solidFill>
              </a:rPr>
              <a:t>Based on the code scripts from the last assignment.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D55F7"/>
                </a:solidFill>
              </a:rPr>
              <a:t>Answer the questions in the question sheet with your datasets.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000" dirty="0">
              <a:solidFill>
                <a:srgbClr val="0D55F7"/>
              </a:solidFill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C00000"/>
                </a:solidFill>
              </a:rPr>
              <a:t>Also submit the code ! (Attachment or link to your </a:t>
            </a:r>
            <a:r>
              <a:rPr lang="en-US" sz="2000" dirty="0" err="1">
                <a:solidFill>
                  <a:srgbClr val="C00000"/>
                </a:solidFill>
              </a:rPr>
              <a:t>Github</a:t>
            </a:r>
            <a:r>
              <a:rPr lang="en-US" sz="2000" dirty="0">
                <a:solidFill>
                  <a:srgbClr val="C00000"/>
                </a:solidFill>
              </a:rPr>
              <a:t> repository)</a:t>
            </a:r>
          </a:p>
          <a:p>
            <a:pPr marL="457200" indent="-457200">
              <a:lnSpc>
                <a:spcPct val="150000"/>
              </a:lnSpc>
              <a:buAutoNum type="arabicParenR"/>
            </a:pPr>
            <a:endParaRPr lang="en-US" sz="1050" dirty="0">
              <a:solidFill>
                <a:srgbClr val="0D55F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57085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DC289-3BDC-49D1-9646-ACC7F2805D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3579" y="953921"/>
            <a:ext cx="9144000" cy="2387600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rgbClr val="1955FF"/>
                </a:solidFill>
              </a:rPr>
              <a:t>Q &amp; </a:t>
            </a:r>
            <a:r>
              <a:rPr lang="en-US" altLang="zh-CN" sz="4400" b="1" dirty="0">
                <a:solidFill>
                  <a:srgbClr val="1955FF"/>
                </a:solidFill>
              </a:rPr>
              <a:t>A </a:t>
            </a:r>
            <a:endParaRPr lang="en-US" sz="4400" b="1" dirty="0">
              <a:solidFill>
                <a:srgbClr val="1955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F04F8D-3FBD-4534-9898-EDB816BAD1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2947" y="5202238"/>
            <a:ext cx="9144000" cy="1655762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C00000"/>
                </a:solidFill>
                <a:latin typeface="+mj-lt"/>
              </a:rPr>
              <a:t>Aoran Wang</a:t>
            </a:r>
          </a:p>
          <a:p>
            <a:pPr algn="l"/>
            <a:r>
              <a:rPr lang="en-US" dirty="0">
                <a:solidFill>
                  <a:srgbClr val="0D55F7"/>
                </a:solidFill>
                <a:latin typeface="+mj-lt"/>
              </a:rPr>
              <a:t>University of Luxembourg</a:t>
            </a:r>
          </a:p>
          <a:p>
            <a:pPr algn="l"/>
            <a:r>
              <a:rPr lang="en-US" dirty="0">
                <a:solidFill>
                  <a:srgbClr val="0D55F7"/>
                </a:solidFill>
                <a:latin typeface="+mj-lt"/>
              </a:rPr>
              <a:t>Email: aoran.wang@uni.lu</a:t>
            </a:r>
          </a:p>
          <a:p>
            <a:pPr algn="l"/>
            <a:endParaRPr lang="en-US" dirty="0">
              <a:solidFill>
                <a:srgbClr val="0D55F7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743248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1655</TotalTime>
  <Words>202</Words>
  <Application>Microsoft Office PowerPoint</Application>
  <PresentationFormat>Widescreen</PresentationFormat>
  <Paragraphs>47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等线</vt:lpstr>
      <vt:lpstr>等线 Light</vt:lpstr>
      <vt:lpstr>Arial</vt:lpstr>
      <vt:lpstr>Calibri</vt:lpstr>
      <vt:lpstr>Calibri Light</vt:lpstr>
      <vt:lpstr>Office Theme</vt:lpstr>
      <vt:lpstr>Modelling and Analysis of Complex Networks  Exercise 9</vt:lpstr>
      <vt:lpstr>Contact Information</vt:lpstr>
      <vt:lpstr>Organisation</vt:lpstr>
      <vt:lpstr>"One reviews the old to know the new"</vt:lpstr>
      <vt:lpstr>Review</vt:lpstr>
      <vt:lpstr>More</vt:lpstr>
      <vt:lpstr>Assignment</vt:lpstr>
      <vt:lpstr>Q &amp; A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Modelling and Analysis of Complex Networks Exercise 1</dc:title>
  <dc:creator>Aoran WANG</dc:creator>
  <cp:lastModifiedBy>Aoran WANG</cp:lastModifiedBy>
  <cp:revision>157</cp:revision>
  <dcterms:created xsi:type="dcterms:W3CDTF">2022-03-18T10:59:41Z</dcterms:created>
  <dcterms:modified xsi:type="dcterms:W3CDTF">2022-05-26T14:13:31Z</dcterms:modified>
</cp:coreProperties>
</file>