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1" r:id="rId5"/>
    <p:sldId id="260" r:id="rId6"/>
    <p:sldId id="272" r:id="rId7"/>
    <p:sldId id="276" r:id="rId8"/>
    <p:sldId id="277" r:id="rId9"/>
    <p:sldId id="275" r:id="rId10"/>
    <p:sldId id="273" r:id="rId11"/>
    <p:sldId id="27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04D0"/>
    <a:srgbClr val="E40C4A"/>
    <a:srgbClr val="78DB2D"/>
    <a:srgbClr val="1955FF"/>
    <a:srgbClr val="0D55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1077" autoAdjust="0"/>
  </p:normalViewPr>
  <p:slideViewPr>
    <p:cSldViewPr snapToGrid="0">
      <p:cViewPr varScale="1">
        <p:scale>
          <a:sx n="79" d="100"/>
          <a:sy n="79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A8054-7575-46ED-82E9-6C021B2B560C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6733D-C07F-471C-AE70-5B7A2442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5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EF02-3F7B-4639-BE32-55B4C0401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5D781-BFA0-474C-BF4E-61CBF6857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1FF61-5BF4-4C5C-AAD3-BCFC12B0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AB8E6-BB65-454E-B5C2-AD1B10A8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69A4A-67DE-4352-A4A0-304964A6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3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DCA9-1D90-4A46-9BB6-0A0FBB1B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42F3A-F601-4794-94EC-56670DB15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1BE82-7560-44CF-BBC5-98ADB3405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9F4D9-F608-4BF1-8727-8475DE6DB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4CA0D-B69A-4EFF-952F-BA37F417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1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743758-C90B-4CA3-B1DE-85FFA8CD1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FF891-4E23-4739-B67A-4339F6FF3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13F91-A89A-4FBE-89F5-E54CE9D2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EBAC1-AB06-4254-B3DA-47104A5E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8BF7F-BF54-45B7-B3B1-BF8A5B9B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1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0DD5B-84EE-4308-83FB-197DD5A5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FC6AB-BB43-4369-97CC-378A5DFEA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E7F34-6010-4C32-AF59-B960B4CA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DBA26-49FF-417D-805C-883A54A3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51802-AD5A-474D-B734-DB1A967E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8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C550-FF85-4A42-B42C-F6475DBDF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DDD78-6A16-4DFC-8D99-8D8F35A05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71770-0EBC-47D1-91DC-69DB5F83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655E6-47BF-43F0-9D63-85949B9B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CCA67-0274-4D33-AC69-CC3920B0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1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D760-BFD4-4826-B36E-1B2E8AC6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A548-8E14-42F4-8BE0-D63802E26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D99C0-67B5-4628-B1A1-5047CC0F1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124E1-59E7-48C7-9F78-4BA98C23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B21DE-5A3B-444A-9E0C-B39F37BF9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A73A1-6204-48FD-B445-8E5A2627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2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4A1B-1AEE-4076-9A05-81570A2FF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7A5BC-66EC-406A-99C8-50B01CA73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C7B4B-70BD-4420-8C31-550E1307B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18EE4-7B26-4485-B2CB-086EDA5B3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86C78-82B1-4C09-8E54-9B46E407E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C8EA55-3E94-4917-AFDC-19666CD4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63EA27-B679-4236-864E-CF4730A9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66253-CC7A-4F4B-B3D0-7A725A2B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8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3EC8-9ECF-4FD9-B425-FBA7FB1C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73950A-80DC-4B46-9BBF-554E82AA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AA82C-1B03-48DB-A1AE-9C8C9BE2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02CE3-274E-4D74-A509-7E44051A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5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839E1-8CC4-4934-8D7F-1E147262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75594-69C4-4F29-BC9E-D4AE40A3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FDAAF-C9C2-4D9F-AEE5-75BEE16A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2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55D6-937D-4C5B-B9D0-A1BAE026C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12AD5-CF61-4DF3-8E7B-148474B23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5B5B8-0EAC-4A6C-AC0D-57FCE9346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D3EF3-400B-4A32-8A69-3BB9B1AE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E7745-CA6C-4025-9B10-FFCA0965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5E361-6195-4C47-9083-687FEA11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7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95BB-F310-4B56-94E2-DBBBD50A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511E0-209B-4C4D-AC6B-1AAA77D31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0EE31-D137-427A-916B-F8F4F43B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44EF1-503D-4126-93DA-ADC7A3B2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47253-72EC-4F31-BEA3-8485CE53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50829-4B30-4052-90FC-F98540FF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1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8AD4D-8008-4AD1-BBAF-C517100A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D0EBB-4BCC-4D87-8A6C-89DFF1F0C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00732-D2B4-4C47-AEE2-AF2E77F26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43484-B21C-4C47-BC97-6BB10547D1C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509CE-81CF-45D3-871A-CC043E48C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52E90-80F9-418D-836E-D63ADF822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oran.wang@uni.l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qc3O3-oXxM&amp;t=171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MpkHvQ0LA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1955FF"/>
                </a:solidFill>
              </a:rPr>
              <a:t>Modelling and Analysis of Complex Networks</a:t>
            </a:r>
            <a:br>
              <a:rPr lang="en-US" sz="3600" dirty="0">
                <a:solidFill>
                  <a:srgbClr val="1955FF"/>
                </a:solidFill>
              </a:rPr>
            </a:br>
            <a:br>
              <a:rPr lang="en-US" sz="3600" dirty="0">
                <a:solidFill>
                  <a:srgbClr val="1955FF"/>
                </a:solidFill>
              </a:rPr>
            </a:br>
            <a:r>
              <a:rPr lang="en-US" altLang="zh-CN" sz="3600" dirty="0">
                <a:solidFill>
                  <a:srgbClr val="1955FF"/>
                </a:solidFill>
              </a:rPr>
              <a:t>Exercise 11</a:t>
            </a:r>
            <a:endParaRPr lang="en-US" sz="3600" dirty="0">
              <a:solidFill>
                <a:srgbClr val="1955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04F8D-3FBD-4534-9898-EDB816BAD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2947" y="5202238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  <a:latin typeface="+mj-lt"/>
              </a:rPr>
              <a:t>Aoran Wang</a:t>
            </a:r>
          </a:p>
          <a:p>
            <a:pPr algn="l"/>
            <a:r>
              <a:rPr lang="en-US" dirty="0">
                <a:solidFill>
                  <a:srgbClr val="0D55F7"/>
                </a:solidFill>
                <a:latin typeface="+mj-lt"/>
              </a:rPr>
              <a:t>University of Luxembourg</a:t>
            </a:r>
          </a:p>
        </p:txBody>
      </p:sp>
    </p:spTree>
    <p:extLst>
      <p:ext uri="{BB962C8B-B14F-4D97-AF65-F5344CB8AC3E}">
        <p14:creationId xmlns:p14="http://schemas.microsoft.com/office/powerpoint/2010/main" val="3231239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D55F7"/>
                </a:solidFill>
              </a:rPr>
              <a:t>Graph Generative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361720" y="1628331"/>
            <a:ext cx="10520358" cy="21268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  <a:cs typeface="Calibri" panose="020F0502020204030204"/>
              </a:rPr>
              <a:t>1. Why do we need graph generative models?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D55F7"/>
              </a:solidFill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  <a:cs typeface="Calibri" panose="020F0502020204030204"/>
              </a:rPr>
              <a:t>2.  Please summarize the </a:t>
            </a:r>
            <a:r>
              <a:rPr lang="en-US" altLang="zh-CN" sz="2400" dirty="0">
                <a:solidFill>
                  <a:srgbClr val="0D55F7"/>
                </a:solidFill>
                <a:cs typeface="Calibri" panose="020F0502020204030204"/>
              </a:rPr>
              <a:t>goals of graph generative models</a:t>
            </a:r>
            <a:r>
              <a:rPr lang="en-US" sz="2400" dirty="0">
                <a:solidFill>
                  <a:srgbClr val="0D55F7"/>
                </a:solidFill>
                <a:cs typeface="Calibri" panose="020F0502020204030204"/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898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D55F7"/>
                </a:solidFill>
              </a:rPr>
              <a:t>Graph Generative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ACE18E-354C-4AF3-9F1D-AA93039449EA}"/>
                  </a:ext>
                </a:extLst>
              </p:cNvPr>
              <p:cNvSpPr txBox="1"/>
              <p:nvPr/>
            </p:nvSpPr>
            <p:spPr>
              <a:xfrm>
                <a:off x="894187" y="1365684"/>
                <a:ext cx="10156434" cy="434285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D55F7"/>
                    </a:solidFill>
                    <a:cs typeface="Calibri" panose="020F0502020204030204"/>
                  </a:rPr>
                  <a:t>1. To generalize graphs that have the properties of real-world networks.</a:t>
                </a:r>
              </a:p>
              <a:p>
                <a:pPr>
                  <a:lnSpc>
                    <a:spcPct val="150000"/>
                  </a:lnSpc>
                </a:pPr>
                <a:endParaRPr lang="en-US" sz="2400" dirty="0">
                  <a:solidFill>
                    <a:srgbClr val="0D55F7"/>
                  </a:solidFill>
                  <a:cs typeface="Calibri" panose="020F0502020204030204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D55F7"/>
                    </a:solidFill>
                    <a:cs typeface="Calibri" panose="020F0502020204030204"/>
                  </a:rPr>
                  <a:t>2. Two goals: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D55F7"/>
                    </a:solidFill>
                    <a:cs typeface="Calibri" panose="020F0502020204030204"/>
                  </a:rPr>
                  <a:t>Make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  <a:cs typeface="Calibri" panose="020F0502020204030204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  <a:cs typeface="Calibri" panose="020F0502020204030204"/>
                          </a:rPr>
                          <m:t>𝑚𝑜𝑑𝑒𝑙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D55F7"/>
                        </a:solidFill>
                        <a:latin typeface="Cambria Math" panose="02040503050406030204" pitchFamily="18" charset="0"/>
                        <a:cs typeface="Calibri" panose="020F0502020204030204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D55F7"/>
                        </a:solidFill>
                        <a:latin typeface="Cambria Math" panose="02040503050406030204" pitchFamily="18" charset="0"/>
                        <a:cs typeface="Calibri" panose="020F0502020204030204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0D55F7"/>
                        </a:solidFill>
                        <a:latin typeface="Cambria Math" panose="02040503050406030204" pitchFamily="18" charset="0"/>
                        <a:cs typeface="Calibri" panose="020F0502020204030204"/>
                      </a:rPr>
                      <m:t>;</m:t>
                    </m:r>
                    <m:r>
                      <a:rPr lang="en-US" sz="2400" b="0" i="1" smtClean="0">
                        <a:solidFill>
                          <a:srgbClr val="0D55F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/>
                      </a:rPr>
                      <m:t>𝜃</m:t>
                    </m:r>
                    <m:r>
                      <a:rPr lang="en-US" sz="2400" b="0" i="1" smtClean="0">
                        <a:solidFill>
                          <a:srgbClr val="0D55F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D55F7"/>
                    </a:solidFill>
                    <a:cs typeface="Calibri" panose="020F0502020204030204"/>
                  </a:rPr>
                  <a:t>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  <a:cs typeface="Calibri" panose="020F0502020204030204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  <a:cs typeface="Calibri" panose="020F0502020204030204"/>
                          </a:rPr>
                          <m:t>𝑑𝑎𝑡𝑎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  <a:cs typeface="Calibri" panose="020F0502020204030204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D55F7"/>
                    </a:solidFill>
                    <a:cs typeface="Calibri" panose="020F0502020204030204"/>
                  </a:rPr>
                  <a:t> (Density estimation);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D55F7"/>
                    </a:solidFill>
                    <a:cs typeface="Calibri" panose="020F0502020204030204"/>
                  </a:rPr>
                  <a:t>Make sure we can sample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  <a:cs typeface="Calibri" panose="020F0502020204030204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  <a:cs typeface="Calibri" panose="020F0502020204030204"/>
                          </a:rPr>
                          <m:t>𝑚𝑜𝑑𝑒𝑙</m:t>
                        </m:r>
                      </m:sub>
                    </m:sSub>
                    <m:r>
                      <a:rPr lang="en-US" sz="2400" i="1">
                        <a:solidFill>
                          <a:srgbClr val="0D55F7"/>
                        </a:solidFill>
                        <a:latin typeface="Cambria Math" panose="02040503050406030204" pitchFamily="18" charset="0"/>
                        <a:cs typeface="Calibri" panose="020F0502020204030204"/>
                      </a:rPr>
                      <m:t>(</m:t>
                    </m:r>
                    <m:r>
                      <a:rPr lang="en-US" sz="2400" i="1">
                        <a:solidFill>
                          <a:srgbClr val="0D55F7"/>
                        </a:solidFill>
                        <a:latin typeface="Cambria Math" panose="02040503050406030204" pitchFamily="18" charset="0"/>
                        <a:cs typeface="Calibri" panose="020F0502020204030204"/>
                      </a:rPr>
                      <m:t>𝑥</m:t>
                    </m:r>
                    <m:r>
                      <a:rPr lang="en-US" sz="2400" i="1">
                        <a:solidFill>
                          <a:srgbClr val="0D55F7"/>
                        </a:solidFill>
                        <a:latin typeface="Cambria Math" panose="02040503050406030204" pitchFamily="18" charset="0"/>
                        <a:cs typeface="Calibri" panose="020F0502020204030204"/>
                      </a:rPr>
                      <m:t>;</m:t>
                    </m:r>
                    <m:r>
                      <a:rPr lang="en-US" sz="2400" i="1">
                        <a:solidFill>
                          <a:srgbClr val="0D55F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/>
                      </a:rPr>
                      <m:t>𝜃</m:t>
                    </m:r>
                    <m:r>
                      <a:rPr lang="en-US" sz="2400" i="1">
                        <a:solidFill>
                          <a:srgbClr val="0D55F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D55F7"/>
                    </a:solidFill>
                    <a:cs typeface="Calibri" panose="020F0502020204030204"/>
                  </a:rPr>
                  <a:t> (sampling).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D55F7"/>
                    </a:solidFill>
                    <a:cs typeface="Calibri" panose="020F0502020204030204"/>
                  </a:rPr>
                  <a:t>-&gt; Auto-regressive models,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  <a:cs typeface="Calibri" panose="020F0502020204030204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  <a:cs typeface="Calibri" panose="020F0502020204030204"/>
                          </a:rPr>
                          <m:t>𝑚𝑜𝑑𝑒𝑙</m:t>
                        </m:r>
                      </m:sub>
                    </m:sSub>
                    <m:r>
                      <a:rPr lang="en-US" sz="2400" i="1">
                        <a:solidFill>
                          <a:srgbClr val="0D55F7"/>
                        </a:solidFill>
                        <a:latin typeface="Cambria Math" panose="02040503050406030204" pitchFamily="18" charset="0"/>
                        <a:cs typeface="Calibri" panose="020F0502020204030204"/>
                      </a:rPr>
                      <m:t>(</m:t>
                    </m:r>
                    <m:r>
                      <a:rPr lang="en-US" sz="2400" i="1">
                        <a:solidFill>
                          <a:srgbClr val="0D55F7"/>
                        </a:solidFill>
                        <a:latin typeface="Cambria Math" panose="02040503050406030204" pitchFamily="18" charset="0"/>
                        <a:cs typeface="Calibri" panose="020F0502020204030204"/>
                      </a:rPr>
                      <m:t>𝑥</m:t>
                    </m:r>
                    <m:r>
                      <a:rPr lang="en-US" sz="2400" i="1">
                        <a:solidFill>
                          <a:srgbClr val="0D55F7"/>
                        </a:solidFill>
                        <a:latin typeface="Cambria Math" panose="02040503050406030204" pitchFamily="18" charset="0"/>
                        <a:cs typeface="Calibri" panose="020F0502020204030204"/>
                      </a:rPr>
                      <m:t>;</m:t>
                    </m:r>
                    <m:r>
                      <a:rPr lang="en-US" sz="2400" i="1">
                        <a:solidFill>
                          <a:srgbClr val="0D55F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/>
                      </a:rPr>
                      <m:t>𝜃</m:t>
                    </m:r>
                    <m:r>
                      <a:rPr lang="en-US" sz="2400" i="1">
                        <a:solidFill>
                          <a:srgbClr val="0D55F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D55F7"/>
                    </a:solidFill>
                    <a:cs typeface="Calibri" panose="020F0502020204030204"/>
                  </a:rPr>
                  <a:t> is used for both estimation and sampling 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ACE18E-354C-4AF3-9F1D-AA930394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87" y="1365684"/>
                <a:ext cx="10156434" cy="4342856"/>
              </a:xfrm>
              <a:prstGeom prst="rect">
                <a:avLst/>
              </a:prstGeom>
              <a:blipFill>
                <a:blip r:embed="rId2"/>
                <a:stretch>
                  <a:fillRect l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74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Assignment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332537" y="1599148"/>
            <a:ext cx="10198625" cy="280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</a:rPr>
              <a:t>Continue the assignment with </a:t>
            </a:r>
            <a:r>
              <a:rPr lang="en-US" sz="2400" dirty="0" err="1">
                <a:solidFill>
                  <a:srgbClr val="0D55F7"/>
                </a:solidFill>
              </a:rPr>
              <a:t>pytorch</a:t>
            </a:r>
            <a:r>
              <a:rPr lang="en-US" sz="2400" dirty="0">
                <a:solidFill>
                  <a:srgbClr val="0D55F7"/>
                </a:solidFill>
              </a:rPr>
              <a:t>, </a:t>
            </a:r>
            <a:r>
              <a:rPr lang="en-US" sz="2400" dirty="0" err="1">
                <a:solidFill>
                  <a:srgbClr val="0D55F7"/>
                </a:solidFill>
              </a:rPr>
              <a:t>pytorch</a:t>
            </a:r>
            <a:r>
              <a:rPr lang="en-US" sz="2400" dirty="0">
                <a:solidFill>
                  <a:srgbClr val="0D55F7"/>
                </a:solidFill>
              </a:rPr>
              <a:t>-geometric and </a:t>
            </a:r>
            <a:r>
              <a:rPr lang="en-US" sz="2400" dirty="0" err="1">
                <a:solidFill>
                  <a:srgbClr val="0D55F7"/>
                </a:solidFill>
              </a:rPr>
              <a:t>networkx</a:t>
            </a:r>
            <a:r>
              <a:rPr lang="en-US" sz="2400" dirty="0">
                <a:solidFill>
                  <a:srgbClr val="0D55F7"/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Based on the code scripts from the last assignment.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Answer the questions in the question sheet with your datasets.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Also submit the code ! (Attachment or link to your </a:t>
            </a:r>
            <a:r>
              <a:rPr lang="en-US" sz="2000" dirty="0" err="1">
                <a:solidFill>
                  <a:srgbClr val="C00000"/>
                </a:solidFill>
              </a:rPr>
              <a:t>Github</a:t>
            </a:r>
            <a:r>
              <a:rPr lang="en-US" sz="2000" dirty="0">
                <a:solidFill>
                  <a:srgbClr val="C00000"/>
                </a:solidFill>
              </a:rPr>
              <a:t> repository)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sz="1050" dirty="0">
              <a:solidFill>
                <a:srgbClr val="0D55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708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1955FF"/>
                </a:solidFill>
              </a:rPr>
              <a:t>Q &amp; </a:t>
            </a:r>
            <a:r>
              <a:rPr lang="en-US" altLang="zh-CN" sz="4400" b="1" dirty="0">
                <a:solidFill>
                  <a:srgbClr val="1955FF"/>
                </a:solidFill>
              </a:rPr>
              <a:t>A </a:t>
            </a:r>
            <a:endParaRPr lang="en-US" sz="4400" b="1" dirty="0">
              <a:solidFill>
                <a:srgbClr val="1955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04F8D-3FBD-4534-9898-EDB816BAD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2947" y="52022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+mj-lt"/>
              </a:rPr>
              <a:t>Aoran Wang</a:t>
            </a:r>
          </a:p>
          <a:p>
            <a:pPr algn="l"/>
            <a:r>
              <a:rPr lang="en-US" dirty="0">
                <a:solidFill>
                  <a:srgbClr val="0D55F7"/>
                </a:solidFill>
                <a:latin typeface="+mj-lt"/>
              </a:rPr>
              <a:t>University of Luxembourg</a:t>
            </a:r>
          </a:p>
          <a:p>
            <a:pPr algn="l"/>
            <a:r>
              <a:rPr lang="en-US" dirty="0">
                <a:solidFill>
                  <a:srgbClr val="0D55F7"/>
                </a:solidFill>
                <a:latin typeface="+mj-lt"/>
              </a:rPr>
              <a:t>Email: aoran.wang@uni.lu</a:t>
            </a:r>
          </a:p>
          <a:p>
            <a:pPr algn="l"/>
            <a:endParaRPr lang="en-US" dirty="0">
              <a:solidFill>
                <a:srgbClr val="0D55F7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432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Contact Information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62A2-AA6E-41BA-BE97-DF4C59A9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0989" y="1560930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0D55F7"/>
                </a:solidFill>
                <a:latin typeface="+mj-lt"/>
              </a:rPr>
              <a:t>Office: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</a:rPr>
              <a:t>MNO E03-25-090   </a:t>
            </a:r>
          </a:p>
          <a:p>
            <a:pPr lvl="1"/>
            <a:endParaRPr lang="en-US" dirty="0">
              <a:solidFill>
                <a:srgbClr val="0D55F7"/>
              </a:solidFill>
              <a:latin typeface="+mj-lt"/>
            </a:endParaRPr>
          </a:p>
          <a:p>
            <a:r>
              <a:rPr lang="en-US" dirty="0">
                <a:solidFill>
                  <a:srgbClr val="0D55F7"/>
                </a:solidFill>
                <a:latin typeface="+mj-lt"/>
              </a:rPr>
              <a:t>Email: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aoran.wang@uni.lu</a:t>
            </a:r>
            <a:endParaRPr lang="en-US" dirty="0">
              <a:solidFill>
                <a:srgbClr val="0D55F7"/>
              </a:solidFill>
              <a:latin typeface="+mj-lt"/>
            </a:endParaRPr>
          </a:p>
          <a:p>
            <a:pPr lvl="1"/>
            <a:endParaRPr lang="en-US" dirty="0">
              <a:solidFill>
                <a:srgbClr val="0D55F7"/>
              </a:solidFill>
              <a:latin typeface="+mj-lt"/>
            </a:endParaRPr>
          </a:p>
          <a:p>
            <a:r>
              <a:rPr lang="en-US" dirty="0" err="1">
                <a:solidFill>
                  <a:srgbClr val="0D55F7"/>
                </a:solidFill>
                <a:latin typeface="+mj-lt"/>
              </a:rPr>
              <a:t>Github</a:t>
            </a:r>
            <a:r>
              <a:rPr lang="en-US" dirty="0">
                <a:solidFill>
                  <a:srgbClr val="0D55F7"/>
                </a:solidFill>
                <a:latin typeface="+mj-lt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</a:rPr>
              <a:t>wang422003</a:t>
            </a:r>
          </a:p>
        </p:txBody>
      </p:sp>
    </p:spTree>
    <p:extLst>
      <p:ext uri="{BB962C8B-B14F-4D97-AF65-F5344CB8AC3E}">
        <p14:creationId xmlns:p14="http://schemas.microsoft.com/office/powerpoint/2010/main" val="191217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Organisation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62A2-AA6E-41BA-BE97-DF4C59A9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766608"/>
            <a:ext cx="10515600" cy="4038574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D55F7"/>
                </a:solidFill>
                <a:latin typeface="+mj-lt"/>
              </a:rPr>
              <a:t>Question-answering in class</a:t>
            </a:r>
          </a:p>
          <a:p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altLang="zh-CN" dirty="0">
                <a:solidFill>
                  <a:srgbClr val="0D55F7"/>
                </a:solidFill>
                <a:latin typeface="+mj-lt"/>
              </a:rPr>
              <a:t>E</a:t>
            </a:r>
            <a:r>
              <a:rPr lang="en-US" dirty="0">
                <a:solidFill>
                  <a:srgbClr val="0D55F7"/>
                </a:solidFill>
                <a:latin typeface="+mj-lt"/>
              </a:rPr>
              <a:t>xercises after class (intended for groups of 2 students)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+mj-lt"/>
              </a:rPr>
              <a:t>   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20 points considering the best 80% of all exercises  </a:t>
            </a:r>
          </a:p>
          <a:p>
            <a:pPr lvl="1"/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C00000"/>
                </a:solidFill>
                <a:latin typeface="+mj-lt"/>
              </a:rPr>
              <a:t>No written exam!</a:t>
            </a:r>
          </a:p>
          <a:p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0D55F7"/>
                </a:solidFill>
                <a:latin typeface="+mj-lt"/>
              </a:rPr>
              <a:t>Moodle system: https://moodle.uni.lu</a:t>
            </a:r>
          </a:p>
          <a:p>
            <a:pPr marL="0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</a:rPr>
              <a:t>   (course materials, schedule, exercises, etc.)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0D55F7"/>
                </a:solidFill>
                <a:latin typeface="+mj-lt"/>
              </a:rPr>
              <a:t>Submit the </a:t>
            </a:r>
            <a:r>
              <a:rPr lang="en-US" altLang="zh-CN" dirty="0">
                <a:solidFill>
                  <a:srgbClr val="0D55F7"/>
                </a:solidFill>
                <a:latin typeface="+mj-lt"/>
              </a:rPr>
              <a:t>assignments</a:t>
            </a:r>
            <a:r>
              <a:rPr lang="en-US" dirty="0">
                <a:solidFill>
                  <a:srgbClr val="0D55F7"/>
                </a:solidFill>
                <a:latin typeface="+mj-lt"/>
              </a:rPr>
              <a:t> via Moodle before the deadline</a:t>
            </a:r>
          </a:p>
        </p:txBody>
      </p:sp>
    </p:spTree>
    <p:extLst>
      <p:ext uri="{BB962C8B-B14F-4D97-AF65-F5344CB8AC3E}">
        <p14:creationId xmlns:p14="http://schemas.microsoft.com/office/powerpoint/2010/main" val="296992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D55F7"/>
                </a:solidFill>
              </a:rPr>
              <a:t>"One reviews the old to know the new"</a:t>
            </a:r>
          </a:p>
        </p:txBody>
      </p:sp>
    </p:spTree>
    <p:extLst>
      <p:ext uri="{BB962C8B-B14F-4D97-AF65-F5344CB8AC3E}">
        <p14:creationId xmlns:p14="http://schemas.microsoft.com/office/powerpoint/2010/main" val="151029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680994" y="1866948"/>
            <a:ext cx="9753624" cy="2838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Limitations of shallow node encoding</a:t>
            </a:r>
          </a:p>
          <a:p>
            <a:pPr>
              <a:lnSpc>
                <a:spcPct val="150000"/>
              </a:lnSpc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Basics of deep learning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Deep learning for graphs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Graph Neural Networks (GNNs)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4786F00-58EB-4796-9254-8AD6D4AE872C}"/>
              </a:ext>
            </a:extLst>
          </p:cNvPr>
          <p:cNvSpPr txBox="1">
            <a:spLocks/>
          </p:cNvSpPr>
          <p:nvPr/>
        </p:nvSpPr>
        <p:spPr>
          <a:xfrm>
            <a:off x="1999376" y="885978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D55F7"/>
                </a:solidFill>
              </a:rPr>
              <a:t> Graph Neural Networks</a:t>
            </a:r>
            <a:endParaRPr lang="en-US" sz="2800" dirty="0">
              <a:solidFill>
                <a:srgbClr val="0D55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88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More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196350" y="2153625"/>
            <a:ext cx="10520358" cy="14662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0D55F7"/>
                </a:solidFill>
              </a:rPr>
              <a:t>Watch the video about a Graph pooling operation for graph-level tasks DIFFPOOL: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0D55F7"/>
                </a:solidFill>
                <a:hlinkClick r:id="rId2"/>
              </a:rPr>
              <a:t>https://www.youtube.com/watch?v=Uqc3O3-oXxM&amp;t=171s</a:t>
            </a:r>
            <a:r>
              <a:rPr lang="en-US" sz="2400" dirty="0">
                <a:solidFill>
                  <a:srgbClr val="0D55F7"/>
                </a:solidFill>
              </a:rPr>
              <a:t> </a:t>
            </a:r>
            <a:r>
              <a:rPr lang="en-US" sz="2400" dirty="0">
                <a:ea typeface="+mn-lt"/>
                <a:cs typeface="+mn-lt"/>
              </a:rPr>
              <a:t>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444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D55F7"/>
                </a:solidFill>
              </a:rPr>
              <a:t>DIFFPOOL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468723" y="1861795"/>
            <a:ext cx="12033267" cy="21268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  <a:cs typeface="Calibri" panose="020F0502020204030204"/>
              </a:rPr>
              <a:t>1. What is the key idea of this work?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D55F7"/>
              </a:solidFill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  <a:cs typeface="Calibri" panose="020F0502020204030204"/>
              </a:rPr>
              <a:t>2. What are the advantages of DIFFPOOL?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68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D55F7"/>
                </a:solidFill>
              </a:rPr>
              <a:t>DIFFPOOL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369498" y="3090310"/>
            <a:ext cx="11255055" cy="32348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  <a:cs typeface="Calibri" panose="020F0502020204030204"/>
              </a:rPr>
              <a:t>Advantages of DIFFPOOL: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D55F7"/>
                </a:solidFill>
                <a:cs typeface="Calibri" panose="020F0502020204030204"/>
              </a:rPr>
              <a:t>Can be adapted to various graph neural network architectures in an hierarchical and end-to-end fashion;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D55F7"/>
                </a:solidFill>
                <a:cs typeface="Calibri" panose="020F0502020204030204"/>
              </a:rPr>
              <a:t>DIFFPOOL allows for developing deeper GNN models that can learn to operate on hierarchical representations.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CC700D-05A2-46E8-81EA-49565CA3F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17" y="106488"/>
            <a:ext cx="7227651" cy="298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34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More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361720" y="1628331"/>
            <a:ext cx="10520358" cy="14662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0D55F7"/>
                </a:solidFill>
              </a:rPr>
              <a:t>Watch the video about graph generative models: 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ea typeface="+mn-lt"/>
                <a:cs typeface="+mn-lt"/>
                <a:hlinkClick r:id="rId2"/>
              </a:rPr>
              <a:t>https://www.youtube.com/watch?v=IMpkHvQ0LA4</a:t>
            </a:r>
            <a:r>
              <a:rPr lang="en-US" sz="2400" dirty="0">
                <a:ea typeface="+mn-lt"/>
                <a:cs typeface="+mn-lt"/>
              </a:rPr>
              <a:t> .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17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404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Modelling and Analysis of Complex Networks  Exercise 11</vt:lpstr>
      <vt:lpstr>Contact Information</vt:lpstr>
      <vt:lpstr>Organisation</vt:lpstr>
      <vt:lpstr>"One reviews the old to know the new"</vt:lpstr>
      <vt:lpstr>Review</vt:lpstr>
      <vt:lpstr>More</vt:lpstr>
      <vt:lpstr>DIFFPOOL</vt:lpstr>
      <vt:lpstr>DIFFPOOL</vt:lpstr>
      <vt:lpstr>More</vt:lpstr>
      <vt:lpstr>Graph Generative Models</vt:lpstr>
      <vt:lpstr>Graph Generative Models</vt:lpstr>
      <vt:lpstr>Assignment</vt:lpstr>
      <vt:lpstr>Q &amp; 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and Analysis of Complex Networks Exercise 1</dc:title>
  <dc:creator>Aoran WANG</dc:creator>
  <cp:lastModifiedBy>Aoran WANG</cp:lastModifiedBy>
  <cp:revision>167</cp:revision>
  <dcterms:created xsi:type="dcterms:W3CDTF">2022-03-18T10:59:41Z</dcterms:created>
  <dcterms:modified xsi:type="dcterms:W3CDTF">2022-06-06T15:05:52Z</dcterms:modified>
</cp:coreProperties>
</file>