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1" r:id="rId5"/>
    <p:sldId id="260" r:id="rId6"/>
    <p:sldId id="271" r:id="rId7"/>
    <p:sldId id="272" r:id="rId8"/>
    <p:sldId id="273" r:id="rId9"/>
    <p:sldId id="275" r:id="rId10"/>
    <p:sldId id="274" r:id="rId11"/>
    <p:sldId id="276" r:id="rId12"/>
    <p:sldId id="277" r:id="rId13"/>
    <p:sldId id="280" r:id="rId14"/>
    <p:sldId id="281" r:id="rId15"/>
    <p:sldId id="282" r:id="rId16"/>
    <p:sldId id="283" r:id="rId17"/>
    <p:sldId id="284" r:id="rId18"/>
    <p:sldId id="285" r:id="rId19"/>
    <p:sldId id="278" r:id="rId20"/>
    <p:sldId id="279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69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5F7"/>
    <a:srgbClr val="195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1077" autoAdjust="0"/>
  </p:normalViewPr>
  <p:slideViewPr>
    <p:cSldViewPr snapToGrid="0">
      <p:cViewPr>
        <p:scale>
          <a:sx n="100" d="100"/>
          <a:sy n="100" d="100"/>
        </p:scale>
        <p:origin x="81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</a:rPr>
              <a:t>Exercise 7</a:t>
            </a:r>
            <a:endParaRPr lang="en-US" sz="3600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091458" y="1048635"/>
            <a:ext cx="95364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Voter model is originally introduced to analyze competition of species.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In the model, each agent holds one of </a:t>
            </a:r>
            <a:r>
              <a:rPr lang="en-US" sz="2400" dirty="0">
                <a:solidFill>
                  <a:srgbClr val="C00000"/>
                </a:solidFill>
              </a:rPr>
              <a:t>two discrete opinions </a:t>
            </a:r>
            <a:r>
              <a:rPr lang="en-US" sz="2400" dirty="0">
                <a:solidFill>
                  <a:srgbClr val="0D55F7"/>
                </a:solidFill>
              </a:rPr>
              <a:t>(+1 or -1).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Agents are connected by an underlying graph.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55F7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At each time step: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400" dirty="0">
                <a:solidFill>
                  <a:srgbClr val="0D55F7"/>
                </a:solidFill>
              </a:rPr>
              <a:t>A random agent </a:t>
            </a:r>
            <a:r>
              <a:rPr lang="en-US" sz="2400" i="1" dirty="0" err="1">
                <a:solidFill>
                  <a:srgbClr val="0D55F7"/>
                </a:solidFill>
              </a:rPr>
              <a:t>i</a:t>
            </a:r>
            <a:r>
              <a:rPr lang="en-US" sz="2400" dirty="0">
                <a:solidFill>
                  <a:srgbClr val="0D55F7"/>
                </a:solidFill>
              </a:rPr>
              <a:t>  is selected along with one of its </a:t>
            </a:r>
            <a:r>
              <a:rPr lang="en-US" sz="2400" dirty="0" err="1">
                <a:solidFill>
                  <a:srgbClr val="0D55F7"/>
                </a:solidFill>
              </a:rPr>
              <a:t>neighbours</a:t>
            </a:r>
            <a:r>
              <a:rPr lang="en-US" sz="2400" dirty="0">
                <a:solidFill>
                  <a:srgbClr val="0D55F7"/>
                </a:solidFill>
              </a:rPr>
              <a:t>  </a:t>
            </a:r>
            <a:r>
              <a:rPr lang="en-US" sz="2400" i="1" dirty="0">
                <a:solidFill>
                  <a:srgbClr val="0D55F7"/>
                </a:solidFill>
              </a:rPr>
              <a:t>j</a:t>
            </a:r>
            <a:r>
              <a:rPr lang="en-US" sz="2400" dirty="0">
                <a:solidFill>
                  <a:srgbClr val="0D55F7"/>
                </a:solidFill>
              </a:rPr>
              <a:t>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400" i="1" dirty="0" err="1">
                <a:solidFill>
                  <a:srgbClr val="0D55F7"/>
                </a:solidFill>
              </a:rPr>
              <a:t>i</a:t>
            </a:r>
            <a:r>
              <a:rPr lang="en-US" sz="2400" dirty="0">
                <a:solidFill>
                  <a:srgbClr val="0D55F7"/>
                </a:solidFill>
              </a:rPr>
              <a:t>  takes the opinion of  </a:t>
            </a:r>
            <a:r>
              <a:rPr lang="en-US" sz="2400" i="1" dirty="0">
                <a:solidFill>
                  <a:srgbClr val="0D55F7"/>
                </a:solidFill>
              </a:rPr>
              <a:t>j</a:t>
            </a:r>
            <a:r>
              <a:rPr lang="en-US" sz="2400" dirty="0">
                <a:solidFill>
                  <a:srgbClr val="0D55F7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Voter Model</a:t>
            </a:r>
            <a:endParaRPr lang="en-US" sz="24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4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091458" y="936227"/>
            <a:ext cx="9536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For example, we select node 1 and its neighbor node 5.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Node 1 takes the opinion of node 5: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Voter Model</a:t>
            </a:r>
            <a:endParaRPr lang="en-US" sz="2400" dirty="0">
              <a:solidFill>
                <a:srgbClr val="0D55F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935C4-D7C9-4F20-A314-B3D650AC4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17" y="2299601"/>
            <a:ext cx="4505914" cy="2425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ECB18-F1AB-42A1-A1D9-829CF80A0A59}"/>
              </a:ext>
            </a:extLst>
          </p:cNvPr>
          <p:cNvSpPr txBox="1"/>
          <p:nvPr/>
        </p:nvSpPr>
        <p:spPr>
          <a:xfrm>
            <a:off x="2962082" y="5300409"/>
            <a:ext cx="953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Voter dynamics involve one neighbor only.</a:t>
            </a:r>
          </a:p>
        </p:txBody>
      </p:sp>
    </p:spTree>
    <p:extLst>
      <p:ext uri="{BB962C8B-B14F-4D97-AF65-F5344CB8AC3E}">
        <p14:creationId xmlns:p14="http://schemas.microsoft.com/office/powerpoint/2010/main" val="390292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174586" y="1185609"/>
            <a:ext cx="95364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D55F7"/>
                </a:solidFill>
              </a:rPr>
              <a:t>Recent development of Voter model: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Use power-law intervals between interactions.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Non-linear extension with the control of herding effect.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The introduction of a third ‘centrist’ opinion (0).</a:t>
            </a:r>
          </a:p>
          <a:p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Voter Model</a:t>
            </a:r>
            <a:endParaRPr lang="en-US" sz="24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1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091458" y="1630526"/>
            <a:ext cx="9253269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The Majority Rule Model model is originally introduced to describe public debates.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In the model, each agent holds one of </a:t>
            </a:r>
            <a:r>
              <a:rPr lang="en-US" sz="2400" dirty="0">
                <a:solidFill>
                  <a:srgbClr val="C00000"/>
                </a:solidFill>
              </a:rPr>
              <a:t>two discrete opinions </a:t>
            </a:r>
            <a:r>
              <a:rPr lang="en-US" sz="2400" dirty="0">
                <a:solidFill>
                  <a:srgbClr val="0D55F7"/>
                </a:solidFill>
              </a:rPr>
              <a:t>(+1 or -1).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Agents are connected by a </a:t>
            </a:r>
            <a:r>
              <a:rPr lang="en-US" sz="2400" dirty="0">
                <a:solidFill>
                  <a:srgbClr val="C00000"/>
                </a:solidFill>
              </a:rPr>
              <a:t>complete graph</a:t>
            </a:r>
            <a:r>
              <a:rPr lang="en-US" sz="2400" dirty="0">
                <a:solidFill>
                  <a:srgbClr val="0D55F7"/>
                </a:solidFill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The Majority Rule Model</a:t>
            </a:r>
            <a:endParaRPr lang="en-US" sz="24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6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054512" y="1159019"/>
            <a:ext cx="1030621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At each time step: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>
                <a:solidFill>
                  <a:srgbClr val="0D55F7"/>
                </a:solidFill>
              </a:rPr>
              <a:t>A group of </a:t>
            </a:r>
            <a:r>
              <a:rPr lang="en-US" sz="2400" i="1" dirty="0">
                <a:solidFill>
                  <a:srgbClr val="0D55F7"/>
                </a:solidFill>
              </a:rPr>
              <a:t>r</a:t>
            </a:r>
            <a:r>
              <a:rPr lang="en-US" sz="2400" dirty="0">
                <a:solidFill>
                  <a:srgbClr val="0D55F7"/>
                </a:solidFill>
              </a:rPr>
              <a:t> agents is selected randomly.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>
                <a:solidFill>
                  <a:srgbClr val="0D55F7"/>
                </a:solidFill>
              </a:rPr>
              <a:t>All of the </a:t>
            </a:r>
            <a:r>
              <a:rPr lang="en-US" sz="2400" i="1" dirty="0">
                <a:solidFill>
                  <a:srgbClr val="0D55F7"/>
                </a:solidFill>
              </a:rPr>
              <a:t>r</a:t>
            </a:r>
            <a:r>
              <a:rPr lang="en-US" sz="2400" dirty="0">
                <a:solidFill>
                  <a:srgbClr val="0D55F7"/>
                </a:solidFill>
              </a:rPr>
              <a:t> agents take the majority opinion within the group.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solidFill>
                <a:srgbClr val="0D55F7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The group size can be fixed or taken at each time from a specific distribution.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If r is odd, then the majority opinion is always defined;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If r is even, there could be tied situations.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One solution: introduce a bias in favor of one opinion.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55F7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The Majority Rule Model</a:t>
            </a:r>
            <a:endParaRPr lang="en-US" sz="2400" dirty="0">
              <a:solidFill>
                <a:srgbClr val="0D55F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AE8CF-66E4-4646-B43C-7287806EA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45" y="239093"/>
            <a:ext cx="4829160" cy="227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5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072985" y="1019015"/>
            <a:ext cx="9253269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The MR model with opinion bias was originally applied to describe hierarchical voting in society.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Recent extensions: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Independent agents;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Collective opinions.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The Majority Rule Model</a:t>
            </a:r>
            <a:endParaRPr lang="en-US" sz="24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7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100695" y="1288780"/>
            <a:ext cx="9622723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Social impact theory states that the impact of a group of people on an individual depends mainly on three factors: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	their number, their distance and their strength.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Social Impact and the </a:t>
            </a:r>
            <a:r>
              <a:rPr lang="en-US" altLang="zh-CN" sz="2400" dirty="0" err="1">
                <a:solidFill>
                  <a:srgbClr val="0D55F7"/>
                </a:solidFill>
              </a:rPr>
              <a:t>Sznajd</a:t>
            </a:r>
            <a:r>
              <a:rPr lang="en-US" altLang="zh-CN" sz="2400" dirty="0">
                <a:solidFill>
                  <a:srgbClr val="0D55F7"/>
                </a:solidFill>
              </a:rPr>
              <a:t> Model</a:t>
            </a: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C3297-6591-4541-9CB6-06117F1CA4C0}"/>
              </a:ext>
            </a:extLst>
          </p:cNvPr>
          <p:cNvSpPr txBox="1"/>
          <p:nvPr/>
        </p:nvSpPr>
        <p:spPr>
          <a:xfrm>
            <a:off x="1005172" y="3429000"/>
            <a:ext cx="1017082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The </a:t>
            </a:r>
            <a:r>
              <a:rPr lang="en-US" sz="2400" dirty="0" err="1">
                <a:solidFill>
                  <a:srgbClr val="0D55F7"/>
                </a:solidFill>
              </a:rPr>
              <a:t>Sznajd</a:t>
            </a:r>
            <a:r>
              <a:rPr lang="en-US" sz="2400" dirty="0">
                <a:solidFill>
                  <a:srgbClr val="0D55F7"/>
                </a:solidFill>
              </a:rPr>
              <a:t> model: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A group of individuals with the same opinion can influence their </a:t>
            </a:r>
            <a:r>
              <a:rPr lang="en-US" sz="2400" dirty="0" err="1">
                <a:solidFill>
                  <a:srgbClr val="0D55F7"/>
                </a:solidFill>
              </a:rPr>
              <a:t>neighbours</a:t>
            </a:r>
            <a:r>
              <a:rPr lang="en-US" sz="2400" dirty="0">
                <a:solidFill>
                  <a:srgbClr val="0D55F7"/>
                </a:solidFill>
              </a:rPr>
              <a:t> more than one single individual.</a:t>
            </a:r>
          </a:p>
        </p:txBody>
      </p:sp>
    </p:spTree>
    <p:extLst>
      <p:ext uri="{BB962C8B-B14F-4D97-AF65-F5344CB8AC3E}">
        <p14:creationId xmlns:p14="http://schemas.microsoft.com/office/powerpoint/2010/main" val="14183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045276" y="858254"/>
            <a:ext cx="1030621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In the model, each agent holds one of </a:t>
            </a:r>
            <a:r>
              <a:rPr lang="en-US" sz="2400" dirty="0">
                <a:solidFill>
                  <a:srgbClr val="C00000"/>
                </a:solidFill>
              </a:rPr>
              <a:t>two discrete opinions </a:t>
            </a:r>
            <a:r>
              <a:rPr lang="en-US" sz="2400" dirty="0">
                <a:solidFill>
                  <a:srgbClr val="0D55F7"/>
                </a:solidFill>
              </a:rPr>
              <a:t>(+1 or -1).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At each time step: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>
                <a:solidFill>
                  <a:srgbClr val="0D55F7"/>
                </a:solidFill>
              </a:rPr>
              <a:t>A pair of </a:t>
            </a:r>
            <a:r>
              <a:rPr lang="en-US" sz="2400" dirty="0" err="1">
                <a:solidFill>
                  <a:srgbClr val="0D55F7"/>
                </a:solidFill>
              </a:rPr>
              <a:t>neighbouring</a:t>
            </a:r>
            <a:r>
              <a:rPr lang="en-US" sz="2400" dirty="0">
                <a:solidFill>
                  <a:srgbClr val="0D55F7"/>
                </a:solidFill>
              </a:rPr>
              <a:t> agents is selected.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>
                <a:solidFill>
                  <a:srgbClr val="0D55F7"/>
                </a:solidFill>
              </a:rPr>
              <a:t>If their opinion coincides, all their </a:t>
            </a:r>
            <a:r>
              <a:rPr lang="en-US" sz="2400" dirty="0" err="1">
                <a:solidFill>
                  <a:srgbClr val="0D55F7"/>
                </a:solidFill>
              </a:rPr>
              <a:t>neighbours</a:t>
            </a:r>
            <a:r>
              <a:rPr lang="en-US" sz="2400" dirty="0">
                <a:solidFill>
                  <a:srgbClr val="0D55F7"/>
                </a:solidFill>
              </a:rPr>
              <a:t> take the opinion.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>
                <a:solidFill>
                  <a:srgbClr val="0D55F7"/>
                </a:solidFill>
              </a:rPr>
              <a:t>Otherwise, the </a:t>
            </a:r>
            <a:r>
              <a:rPr lang="en-US" sz="2400" dirty="0" err="1">
                <a:solidFill>
                  <a:srgbClr val="0D55F7"/>
                </a:solidFill>
              </a:rPr>
              <a:t>neighbours</a:t>
            </a:r>
            <a:r>
              <a:rPr lang="en-US" sz="2400" dirty="0">
                <a:solidFill>
                  <a:srgbClr val="0D55F7"/>
                </a:solidFill>
              </a:rPr>
              <a:t> take contrasting opinions.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The </a:t>
            </a:r>
            <a:r>
              <a:rPr lang="en-US" altLang="zh-CN" sz="2400" dirty="0" err="1">
                <a:solidFill>
                  <a:srgbClr val="0D55F7"/>
                </a:solidFill>
              </a:rPr>
              <a:t>Sznajd</a:t>
            </a:r>
            <a:r>
              <a:rPr lang="en-US" altLang="zh-CN" sz="2400" dirty="0">
                <a:solidFill>
                  <a:srgbClr val="0D55F7"/>
                </a:solidFill>
              </a:rPr>
              <a:t> Model</a:t>
            </a:r>
            <a:endParaRPr lang="en-US" sz="2400" dirty="0">
              <a:solidFill>
                <a:srgbClr val="0D55F7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8AC26-3E36-48C7-BDC7-B629909D8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987" y="3753688"/>
            <a:ext cx="4492359" cy="281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045276" y="858254"/>
            <a:ext cx="10306215" cy="515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Extensions: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On a two dimensional lattice have also been studied, with four </a:t>
            </a:r>
            <a:r>
              <a:rPr lang="en-US" sz="2400" dirty="0" err="1">
                <a:solidFill>
                  <a:srgbClr val="0D55F7"/>
                </a:solidFill>
              </a:rPr>
              <a:t>neighbours</a:t>
            </a:r>
            <a:r>
              <a:rPr lang="en-US" sz="2400" dirty="0">
                <a:solidFill>
                  <a:srgbClr val="0D55F7"/>
                </a:solidFill>
              </a:rPr>
              <a:t> (a plaquette) having to agree in order to influence their other 8 </a:t>
            </a:r>
            <a:r>
              <a:rPr lang="en-US" sz="2400" dirty="0" err="1">
                <a:solidFill>
                  <a:srgbClr val="0D55F7"/>
                </a:solidFill>
              </a:rPr>
              <a:t>neighbours</a:t>
            </a:r>
            <a:r>
              <a:rPr lang="en-US" sz="2400" dirty="0">
                <a:solidFill>
                  <a:srgbClr val="0D55F7"/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With a third option (centrist / indifferent).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With “social temperature” -&gt; disagreement by some individuals who choose to be or not to be contrarians at each update.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The </a:t>
            </a:r>
            <a:r>
              <a:rPr lang="en-US" altLang="zh-CN" sz="2400" dirty="0" err="1">
                <a:solidFill>
                  <a:srgbClr val="0D55F7"/>
                </a:solidFill>
              </a:rPr>
              <a:t>Sznajd</a:t>
            </a:r>
            <a:r>
              <a:rPr lang="en-US" altLang="zh-CN" sz="2400" dirty="0">
                <a:solidFill>
                  <a:srgbClr val="0D55F7"/>
                </a:solidFill>
              </a:rPr>
              <a:t> Model</a:t>
            </a:r>
            <a:endParaRPr lang="en-US" sz="24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091458" y="1159472"/>
            <a:ext cx="95364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Different from voter model, q-voter model selects a set of </a:t>
            </a:r>
            <a:r>
              <a:rPr lang="en-US" sz="2400" dirty="0">
                <a:solidFill>
                  <a:srgbClr val="C00000"/>
                </a:solidFill>
              </a:rPr>
              <a:t>q</a:t>
            </a:r>
            <a:r>
              <a:rPr lang="en-US" sz="2400" dirty="0">
                <a:solidFill>
                  <a:srgbClr val="0D55F7"/>
                </a:solidFill>
              </a:rPr>
              <a:t> neighbors.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If the neighbors agree, they influence one neighbor chosen at random, i.e. this agent copies the opinion of the group.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955FF"/>
                </a:solidFill>
              </a:rPr>
              <a:t>If the group does not agree, the agent flips its opinion with probability </a:t>
            </a:r>
            <a:r>
              <a:rPr lang="el-GR" sz="2400" dirty="0">
                <a:solidFill>
                  <a:srgbClr val="1955FF"/>
                </a:solidFill>
              </a:rPr>
              <a:t>ϵ</a:t>
            </a:r>
            <a:r>
              <a:rPr lang="en-US" sz="2400" dirty="0">
                <a:solidFill>
                  <a:srgbClr val="1955FF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55F7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55F7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The voter model and </a:t>
            </a:r>
            <a:r>
              <a:rPr lang="en-US" sz="2400" dirty="0" err="1">
                <a:solidFill>
                  <a:srgbClr val="0D55F7"/>
                </a:solidFill>
              </a:rPr>
              <a:t>Sznajd</a:t>
            </a:r>
            <a:r>
              <a:rPr lang="en-US" sz="2400" dirty="0">
                <a:solidFill>
                  <a:srgbClr val="0D55F7"/>
                </a:solidFill>
              </a:rPr>
              <a:t> models are special cases of q-voter model.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Q-Voter Model</a:t>
            </a:r>
            <a:endParaRPr lang="en-US" sz="24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80622" y="994856"/>
            <a:ext cx="9456469" cy="432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Q-voter model is analyzed for non-conformity and anti-conformity: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D55F7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55F7"/>
                </a:solidFill>
              </a:rPr>
              <a:t>Non-conformity: some agents regardless of what the influencing group’s opinion is, will decide to flip their opinion with probability p.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D55F7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55F7"/>
                </a:solidFill>
              </a:rPr>
              <a:t>Anti-conformity: some agents will not follow the opinion of the group, but the opposite one, with probability p.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1955FF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D55F7"/>
                </a:solidFill>
              </a:rPr>
              <a:t>(Observations?)</a:t>
            </a: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Q-Voter Model</a:t>
            </a:r>
            <a:endParaRPr lang="en-US" sz="24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4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Continuous Models</a:t>
            </a:r>
          </a:p>
        </p:txBody>
      </p:sp>
    </p:spTree>
    <p:extLst>
      <p:ext uri="{BB962C8B-B14F-4D97-AF65-F5344CB8AC3E}">
        <p14:creationId xmlns:p14="http://schemas.microsoft.com/office/powerpoint/2010/main" val="4187268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/>
              <p:nvPr/>
            </p:nvSpPr>
            <p:spPr>
              <a:xfrm>
                <a:off x="1039874" y="1094825"/>
                <a:ext cx="10112251" cy="5307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D55F7"/>
                    </a:solidFill>
                  </a:rPr>
                  <a:t>The </a:t>
                </a:r>
                <a:r>
                  <a:rPr lang="en-US" sz="2400" dirty="0" err="1">
                    <a:solidFill>
                      <a:srgbClr val="0D55F7"/>
                    </a:solidFill>
                  </a:rPr>
                  <a:t>Deffuant-Weisbuch</a:t>
                </a:r>
                <a:r>
                  <a:rPr lang="en-US" sz="2400" dirty="0">
                    <a:solidFill>
                      <a:srgbClr val="0D55F7"/>
                    </a:solidFill>
                  </a:rPr>
                  <a:t> Model uses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continuous opinion space</a:t>
                </a:r>
                <a:r>
                  <a:rPr lang="en-US" sz="2400" dirty="0">
                    <a:solidFill>
                      <a:srgbClr val="0D55F7"/>
                    </a:solidFill>
                  </a:rPr>
                  <a:t>, where each individual out of a population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 can take an opinion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 ∈ [−1, 1].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0D55F7"/>
                    </a:solidFill>
                  </a:rPr>
                  <a:t> </a:t>
                </a:r>
                <a:endParaRPr lang="en-US" sz="1050" dirty="0">
                  <a:solidFill>
                    <a:srgbClr val="0D55F7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D55F7"/>
                    </a:solidFill>
                  </a:rPr>
                  <a:t>Two individuals interact if their opinions are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close enough</a:t>
                </a:r>
                <a:r>
                  <a:rPr lang="en-US" sz="2400" dirty="0">
                    <a:solidFill>
                      <a:srgbClr val="0D55F7"/>
                    </a:solidFill>
                  </a:rPr>
                  <a:t>, i.e.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,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 a bounded confidence parameter.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D55F7"/>
                  </a:solidFill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D55F7"/>
                    </a:solidFill>
                  </a:rPr>
                  <a:t>In this case, they get closer to one another by an amount determined by the difference between them and a convergence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0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>
                  <a:solidFill>
                    <a:srgbClr val="0D55F7"/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sz="2400" dirty="0">
                    <a:solidFill>
                      <a:srgbClr val="0D55F7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rgbClr val="0D55F7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74" y="1094825"/>
                <a:ext cx="10112251" cy="5307030"/>
              </a:xfrm>
              <a:prstGeom prst="rect">
                <a:avLst/>
              </a:prstGeom>
              <a:blipFill>
                <a:blip r:embed="rId2"/>
                <a:stretch>
                  <a:fillRect l="-844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The </a:t>
            </a:r>
            <a:r>
              <a:rPr lang="en-US" altLang="zh-CN" sz="2400" dirty="0" err="1">
                <a:solidFill>
                  <a:srgbClr val="0D55F7"/>
                </a:solidFill>
              </a:rPr>
              <a:t>Deffuant-Weisbuch</a:t>
            </a:r>
            <a:r>
              <a:rPr lang="en-US" altLang="zh-CN" sz="2400" dirty="0">
                <a:solidFill>
                  <a:srgbClr val="0D55F7"/>
                </a:solidFill>
              </a:rPr>
              <a:t> Model</a:t>
            </a:r>
            <a:endParaRPr lang="en-US" sz="24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30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/>
              <p:nvPr/>
            </p:nvSpPr>
            <p:spPr>
              <a:xfrm>
                <a:off x="1039874" y="1168716"/>
                <a:ext cx="10112251" cy="4184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D55F7"/>
                    </a:solidFill>
                  </a:rPr>
                  <a:t>The population was shown to display convergence to one or more clusters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) depending on the value of the bounded confidence parameter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).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sz="1000" dirty="0">
                  <a:solidFill>
                    <a:srgbClr val="0D55F7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D55F7"/>
                    </a:solidFill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 (population size) determine the convergence speed and the width of the distribution of final opinions.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D55F7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D55F7"/>
                    </a:solidFill>
                  </a:rPr>
                  <a:t>A feature typical to the clusters obtained by this model is the emergence of small extreme clusters.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74" y="1168716"/>
                <a:ext cx="10112251" cy="4184094"/>
              </a:xfrm>
              <a:prstGeom prst="rect">
                <a:avLst/>
              </a:prstGeom>
              <a:blipFill>
                <a:blip r:embed="rId2"/>
                <a:stretch>
                  <a:fillRect l="-844" r="-1206" b="-2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The </a:t>
            </a:r>
            <a:r>
              <a:rPr lang="en-US" altLang="zh-CN" sz="2400" dirty="0" err="1">
                <a:solidFill>
                  <a:srgbClr val="0D55F7"/>
                </a:solidFill>
              </a:rPr>
              <a:t>Deffuant-Weisbuch</a:t>
            </a:r>
            <a:r>
              <a:rPr lang="en-US" altLang="zh-CN" sz="2400" dirty="0">
                <a:solidFill>
                  <a:srgbClr val="0D55F7"/>
                </a:solidFill>
              </a:rPr>
              <a:t> Model</a:t>
            </a:r>
            <a:endParaRPr lang="en-US" sz="24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27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56747" y="1298025"/>
            <a:ext cx="10838090" cy="380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Recent Extensions: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With heterogeneous and adaptive confidence thresholds on 2D lattices.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Include disagreement in order to better describe the Social Judgment Theory.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55F7"/>
                </a:solidFill>
              </a:rPr>
              <a:t>Consider the bounded confidence parameter as an attribute of the individuals.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55F7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The </a:t>
            </a:r>
            <a:r>
              <a:rPr lang="en-US" altLang="zh-CN" sz="2400" dirty="0" err="1">
                <a:solidFill>
                  <a:srgbClr val="0D55F7"/>
                </a:solidFill>
              </a:rPr>
              <a:t>Deffuant-Weisbuch</a:t>
            </a:r>
            <a:r>
              <a:rPr lang="en-US" altLang="zh-CN" sz="2400" dirty="0">
                <a:solidFill>
                  <a:srgbClr val="0D55F7"/>
                </a:solidFill>
              </a:rPr>
              <a:t> Model</a:t>
            </a:r>
            <a:endParaRPr lang="en-US" sz="24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6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/>
              <p:nvPr/>
            </p:nvSpPr>
            <p:spPr>
              <a:xfrm>
                <a:off x="1039874" y="1094825"/>
                <a:ext cx="10112251" cy="4555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D55F7"/>
                    </a:solidFill>
                  </a:rPr>
                  <a:t>Take values in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continuous interval.</a:t>
                </a:r>
                <a:endParaRPr lang="en-US" sz="1050" dirty="0">
                  <a:solidFill>
                    <a:srgbClr val="0D55F7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D55F7"/>
                    </a:solidFill>
                  </a:rPr>
                  <a:t>With bounded confidence limits the interaction of agent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 holding opinion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 to </a:t>
                </a:r>
                <a:r>
                  <a:rPr lang="en-US" sz="2400" dirty="0" err="1">
                    <a:solidFill>
                      <a:srgbClr val="0D55F7"/>
                    </a:solidFill>
                  </a:rPr>
                  <a:t>neighbours</a:t>
                </a:r>
                <a:r>
                  <a:rPr lang="en-US" sz="2400" dirty="0">
                    <a:solidFill>
                      <a:srgbClr val="0D55F7"/>
                    </a:solidFill>
                  </a:rPr>
                  <a:t> with opinions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 is the uncertainty.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D55F7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D55F7"/>
                    </a:solidFill>
                  </a:rPr>
                  <a:t>During update, the agents interact with all compatible </a:t>
                </a:r>
                <a:r>
                  <a:rPr lang="en-US" sz="2400" dirty="0" err="1">
                    <a:solidFill>
                      <a:srgbClr val="0D55F7"/>
                    </a:solidFill>
                  </a:rPr>
                  <a:t>neighbours</a:t>
                </a:r>
                <a:r>
                  <a:rPr lang="en-US" sz="2400" dirty="0">
                    <a:solidFill>
                      <a:srgbClr val="0D55F7"/>
                    </a:solidFill>
                  </a:rPr>
                  <a:t> at the same time: 		</a:t>
                </a:r>
              </a:p>
              <a:p>
                <a:r>
                  <a:rPr lang="en-US" sz="2400" dirty="0">
                    <a:solidFill>
                      <a:srgbClr val="0D55F7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solidFill>
                                      <a:srgbClr val="0D55F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D55F7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D55F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D55F7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D55F7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D55F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D55F7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D55F7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srgbClr val="0D55F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rgbClr val="0D55F7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D55F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sz="2400" i="1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D55F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D55F7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D55F7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,</a:t>
                </a:r>
              </a:p>
              <a:p>
                <a:r>
                  <a:rPr lang="en-US" sz="2400" dirty="0">
                    <a:solidFill>
                      <a:srgbClr val="0D55F7"/>
                    </a:solidFill>
                  </a:rPr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 denotes the connectivity between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 and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D55F7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74" y="1094825"/>
                <a:ext cx="10112251" cy="4555799"/>
              </a:xfrm>
              <a:prstGeom prst="rect">
                <a:avLst/>
              </a:prstGeom>
              <a:blipFill>
                <a:blip r:embed="rId2"/>
                <a:stretch>
                  <a:fillRect l="-844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The </a:t>
            </a:r>
            <a:r>
              <a:rPr lang="en-US" altLang="zh-CN" sz="2400" dirty="0" err="1">
                <a:solidFill>
                  <a:srgbClr val="0D55F7"/>
                </a:solidFill>
              </a:rPr>
              <a:t>Hegselmann</a:t>
            </a:r>
            <a:r>
              <a:rPr lang="en-US" altLang="zh-CN" sz="2400" dirty="0">
                <a:solidFill>
                  <a:srgbClr val="0D55F7"/>
                </a:solidFill>
              </a:rPr>
              <a:t>-Krause Model</a:t>
            </a:r>
            <a:endParaRPr lang="en-US" sz="24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29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/>
              <p:nvPr/>
            </p:nvSpPr>
            <p:spPr>
              <a:xfrm>
                <a:off x="1039874" y="1410883"/>
                <a:ext cx="10320853" cy="280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D55F7"/>
                    </a:solidFill>
                  </a:rPr>
                  <a:t>So, agent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 takes the average opinion of its compatible </a:t>
                </a:r>
                <a:r>
                  <a:rPr lang="en-US" sz="2400" dirty="0" err="1">
                    <a:solidFill>
                      <a:srgbClr val="0D55F7"/>
                    </a:solidFill>
                  </a:rPr>
                  <a:t>neighbours</a:t>
                </a:r>
                <a:r>
                  <a:rPr lang="en-US" sz="2400" dirty="0">
                    <a:solidFill>
                      <a:srgbClr val="0D55F7"/>
                    </a:solidFill>
                  </a:rPr>
                  <a:t>. 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rgbClr val="0D55F7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zh-CN" sz="2400" dirty="0">
                    <a:solidFill>
                      <a:srgbClr val="0D55F7"/>
                    </a:solidFill>
                  </a:rPr>
                  <a:t>The </a:t>
                </a:r>
                <a:r>
                  <a:rPr lang="en-US" altLang="zh-CN" sz="2400" dirty="0" err="1">
                    <a:solidFill>
                      <a:srgbClr val="0D55F7"/>
                    </a:solidFill>
                  </a:rPr>
                  <a:t>Hegselmann</a:t>
                </a:r>
                <a:r>
                  <a:rPr lang="en-US" altLang="zh-CN" sz="2400" dirty="0">
                    <a:solidFill>
                      <a:srgbClr val="0D55F7"/>
                    </a:solidFill>
                  </a:rPr>
                  <a:t>-Krause </a:t>
                </a:r>
                <a:r>
                  <a:rPr lang="en-US" sz="2400" dirty="0">
                    <a:solidFill>
                      <a:srgbClr val="0D55F7"/>
                    </a:solidFill>
                  </a:rPr>
                  <a:t>model is more suitable to model situations like formal meetings, where interaction appears in large groups, while </a:t>
                </a:r>
                <a:r>
                  <a:rPr lang="en-US" sz="2400" dirty="0" err="1">
                    <a:solidFill>
                      <a:srgbClr val="0D55F7"/>
                    </a:solidFill>
                  </a:rPr>
                  <a:t>Deffuant</a:t>
                </a:r>
                <a:r>
                  <a:rPr lang="en-US" sz="2400" dirty="0">
                    <a:solidFill>
                      <a:srgbClr val="0D55F7"/>
                    </a:solidFill>
                  </a:rPr>
                  <a:t> is better suited for pairwise interaction within large populations.</a:t>
                </a:r>
                <a:endParaRPr lang="en-US" sz="1400" dirty="0">
                  <a:solidFill>
                    <a:srgbClr val="0D55F7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74" y="1410883"/>
                <a:ext cx="10320853" cy="2805063"/>
              </a:xfrm>
              <a:prstGeom prst="rect">
                <a:avLst/>
              </a:prstGeom>
              <a:blipFill>
                <a:blip r:embed="rId2"/>
                <a:stretch>
                  <a:fillRect l="-827" r="-886" b="-3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The </a:t>
            </a:r>
            <a:r>
              <a:rPr lang="en-US" altLang="zh-CN" sz="2400" dirty="0" err="1">
                <a:solidFill>
                  <a:srgbClr val="0D55F7"/>
                </a:solidFill>
              </a:rPr>
              <a:t>Hegselmann</a:t>
            </a:r>
            <a:r>
              <a:rPr lang="en-US" altLang="zh-CN" sz="2400" dirty="0">
                <a:solidFill>
                  <a:srgbClr val="0D55F7"/>
                </a:solidFill>
              </a:rPr>
              <a:t>-Krause Model</a:t>
            </a:r>
            <a:endParaRPr lang="en-US" sz="24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1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/>
              <p:nvPr/>
            </p:nvSpPr>
            <p:spPr>
              <a:xfrm>
                <a:off x="1039874" y="1410883"/>
                <a:ext cx="10320853" cy="2943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D55F7"/>
                    </a:solidFill>
                  </a:rPr>
                  <a:t>Recent Extensions:</a:t>
                </a:r>
              </a:p>
              <a:p>
                <a:pPr marL="800100" lvl="1" indent="-342900" algn="just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D55F7"/>
                    </a:solidFill>
                  </a:rPr>
                  <a:t>With heterogeneous bounds (bounds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solidFill>
                      <a:srgbClr val="0D55F7"/>
                    </a:solidFill>
                  </a:rPr>
                  <a:t> are different for different agents).</a:t>
                </a:r>
              </a:p>
              <a:p>
                <a:pPr marL="800100" lvl="1" indent="-342900" algn="just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D55F7"/>
                    </a:solidFill>
                  </a:rPr>
                  <a:t>With bounded influence instead of bounded confidence.</a:t>
                </a:r>
              </a:p>
              <a:p>
                <a:pPr marL="342900" indent="-342900" algn="just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rgbClr val="0D55F7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74" y="1410883"/>
                <a:ext cx="10320853" cy="2943563"/>
              </a:xfrm>
              <a:prstGeom prst="rect">
                <a:avLst/>
              </a:prstGeom>
              <a:blipFill>
                <a:blip r:embed="rId2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D49DBE79-C6FF-4BCB-9EF0-024E917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The </a:t>
            </a:r>
            <a:r>
              <a:rPr lang="en-US" altLang="zh-CN" sz="2400" dirty="0" err="1">
                <a:solidFill>
                  <a:srgbClr val="0D55F7"/>
                </a:solidFill>
              </a:rPr>
              <a:t>Hegselmann</a:t>
            </a:r>
            <a:r>
              <a:rPr lang="en-US" altLang="zh-CN" sz="2400" dirty="0">
                <a:solidFill>
                  <a:srgbClr val="0D55F7"/>
                </a:solidFill>
              </a:rPr>
              <a:t>-Krause Model</a:t>
            </a:r>
            <a:endParaRPr lang="en-US" sz="24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36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827712" y="1141948"/>
            <a:ext cx="11145213" cy="484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Write a report on CODA model: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Search for relevant documents describing Continuous Opinions and Discrete Actions (CODA) model;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following questions: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What characterize the origin CODA model?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Why is CODA a hybrid model?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How to update opinions?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Recent extensions?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Please cite the publications to support your report.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Submit the report as a .pdf file via Moodle.</a:t>
            </a: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727176" y="2125566"/>
            <a:ext cx="8900719" cy="260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Network cascades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Diffusion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Decision Based Models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Probabilistic Models – run forever / die out / reproductive number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 Cascade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03894" y="2513491"/>
            <a:ext cx="8900719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Opinions are the drivers of human behavior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Opinions play a crucial role in many global challenges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E.g., global financial crisis, growth of cities…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054513" y="1142889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0D55F7"/>
                </a:solidFill>
              </a:rPr>
              <a:t> Decision Based Models in Social Science: Opinion Dynamics</a:t>
            </a:r>
            <a:endParaRPr lang="en-US" sz="3200" b="1" dirty="0">
              <a:solidFill>
                <a:srgbClr val="0D55F7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8D94D4-58D1-4EAA-A368-815779EE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D55F7"/>
                </a:solidFill>
              </a:rPr>
              <a:t>More about cascade</a:t>
            </a: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37BBB-FDAE-474B-968B-E95ACCDEC407}"/>
              </a:ext>
            </a:extLst>
          </p:cNvPr>
          <p:cNvSpPr txBox="1"/>
          <p:nvPr/>
        </p:nvSpPr>
        <p:spPr>
          <a:xfrm>
            <a:off x="1644072" y="5337226"/>
            <a:ext cx="890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you give an example where opinion affects mass population?</a:t>
            </a:r>
          </a:p>
        </p:txBody>
      </p:sp>
    </p:spTree>
    <p:extLst>
      <p:ext uri="{BB962C8B-B14F-4D97-AF65-F5344CB8AC3E}">
        <p14:creationId xmlns:p14="http://schemas.microsoft.com/office/powerpoint/2010/main" val="369980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174585" y="1155746"/>
            <a:ext cx="8900719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D55F7"/>
                </a:solidFill>
              </a:rPr>
              <a:t>The formation of opinion is a complex process: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Individual predisposition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The influence of positive and negative peer interaction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The information each individual is exposed to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And many others…</a:t>
            </a:r>
          </a:p>
        </p:txBody>
      </p:sp>
    </p:spTree>
    <p:extLst>
      <p:ext uri="{BB962C8B-B14F-4D97-AF65-F5344CB8AC3E}">
        <p14:creationId xmlns:p14="http://schemas.microsoft.com/office/powerpoint/2010/main" val="66283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22367" y="738423"/>
            <a:ext cx="8900719" cy="5381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55F7"/>
                </a:solidFill>
              </a:rPr>
              <a:t>Existing one-dimensional models of opinion dynamics and extensions: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Discrete models: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The voter model / q-voter model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The majority rule model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D55F7"/>
                </a:solidFill>
              </a:rPr>
              <a:t>Sznajd</a:t>
            </a:r>
            <a:r>
              <a:rPr lang="en-US" sz="2400" dirty="0">
                <a:solidFill>
                  <a:srgbClr val="0D55F7"/>
                </a:solidFill>
              </a:rPr>
              <a:t> model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Continuous models: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D55F7"/>
                </a:solidFill>
              </a:rPr>
              <a:t>Deffuant-Weisbuch</a:t>
            </a:r>
            <a:endParaRPr lang="en-US" sz="2400" dirty="0">
              <a:solidFill>
                <a:srgbClr val="0D55F7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The </a:t>
            </a:r>
            <a:r>
              <a:rPr lang="en-US" sz="2400" dirty="0" err="1">
                <a:solidFill>
                  <a:srgbClr val="0D55F7"/>
                </a:solidFill>
              </a:rPr>
              <a:t>Hegselmann</a:t>
            </a:r>
            <a:r>
              <a:rPr lang="en-US" sz="2400" dirty="0">
                <a:solidFill>
                  <a:srgbClr val="0D55F7"/>
                </a:solidFill>
              </a:rPr>
              <a:t>-Krause model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Hybrid models: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55F7"/>
                </a:solidFill>
              </a:rPr>
              <a:t>The CODA model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55F7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55F7"/>
                </a:solidFill>
              </a:rPr>
              <a:t>And multi-dimensional models….</a:t>
            </a:r>
          </a:p>
        </p:txBody>
      </p:sp>
    </p:spTree>
    <p:extLst>
      <p:ext uri="{BB962C8B-B14F-4D97-AF65-F5344CB8AC3E}">
        <p14:creationId xmlns:p14="http://schemas.microsoft.com/office/powerpoint/2010/main" val="343876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Discrete Models</a:t>
            </a:r>
          </a:p>
        </p:txBody>
      </p:sp>
    </p:spTree>
    <p:extLst>
      <p:ext uri="{BB962C8B-B14F-4D97-AF65-F5344CB8AC3E}">
        <p14:creationId xmlns:p14="http://schemas.microsoft.com/office/powerpoint/2010/main" val="283477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1284</Words>
  <Application>Microsoft Office PowerPoint</Application>
  <PresentationFormat>Widescreen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Modelling and Analysis of Complex Networks  Exercise 7</vt:lpstr>
      <vt:lpstr>Contact Information</vt:lpstr>
      <vt:lpstr>Organisation</vt:lpstr>
      <vt:lpstr>"One reviews the old to know the new"</vt:lpstr>
      <vt:lpstr>Review</vt:lpstr>
      <vt:lpstr>More about cascade</vt:lpstr>
      <vt:lpstr>PowerPoint Presentation</vt:lpstr>
      <vt:lpstr>PowerPoint Presentation</vt:lpstr>
      <vt:lpstr>Discrete Models</vt:lpstr>
      <vt:lpstr>Voter Model</vt:lpstr>
      <vt:lpstr>Voter Model</vt:lpstr>
      <vt:lpstr>Voter Model</vt:lpstr>
      <vt:lpstr>The Majority Rule Model</vt:lpstr>
      <vt:lpstr>The Majority Rule Model</vt:lpstr>
      <vt:lpstr>The Majority Rule Model</vt:lpstr>
      <vt:lpstr>Social Impact and the Sznajd Model</vt:lpstr>
      <vt:lpstr>The Sznajd Model</vt:lpstr>
      <vt:lpstr>The Sznajd Model</vt:lpstr>
      <vt:lpstr>Q-Voter Model</vt:lpstr>
      <vt:lpstr>Q-Voter Model</vt:lpstr>
      <vt:lpstr>Continuous Models</vt:lpstr>
      <vt:lpstr>The Deffuant-Weisbuch Model</vt:lpstr>
      <vt:lpstr>The Deffuant-Weisbuch Model</vt:lpstr>
      <vt:lpstr>The Deffuant-Weisbuch Model</vt:lpstr>
      <vt:lpstr>The Hegselmann-Krause Model</vt:lpstr>
      <vt:lpstr>The Hegselmann-Krause Model</vt:lpstr>
      <vt:lpstr>The Hegselmann-Krause Model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156</cp:revision>
  <dcterms:created xsi:type="dcterms:W3CDTF">2022-03-18T10:59:41Z</dcterms:created>
  <dcterms:modified xsi:type="dcterms:W3CDTF">2022-05-18T09:44:59Z</dcterms:modified>
</cp:coreProperties>
</file>