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79" r:id="rId9"/>
    <p:sldId id="274" r:id="rId10"/>
    <p:sldId id="280" r:id="rId11"/>
    <p:sldId id="281" r:id="rId12"/>
    <p:sldId id="265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5F7"/>
    <a:srgbClr val="195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6901" autoAdjust="0"/>
  </p:normalViewPr>
  <p:slideViewPr>
    <p:cSldViewPr snapToGrid="0">
      <p:cViewPr varScale="1">
        <p:scale>
          <a:sx n="99" d="100"/>
          <a:sy n="99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8054-7575-46ED-82E9-6C021B2B560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733D-C07F-471C-AE70-5B7A2442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3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new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4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95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new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8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new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3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EF02-3F7B-4639-BE32-55B4C040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5D781-BFA0-474C-BF4E-61CBF685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FF61-5BF4-4C5C-AAD3-BCFC12B0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B8E6-BB65-454E-B5C2-AD1B10A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9A4A-67DE-4352-A4A0-304964A6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DCA9-1D90-4A46-9BB6-0A0FBB1B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42F3A-F601-4794-94EC-56670DB1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BE82-7560-44CF-BBC5-98ADB340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F4D9-F608-4BF1-8727-8475DE6D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CA0D-B69A-4EFF-952F-BA37F41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43758-C90B-4CA3-B1DE-85FFA8CD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F891-4E23-4739-B67A-4339F6FF3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3F91-A89A-4FBE-89F5-E54CE9D2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BAC1-AB06-4254-B3DA-47104A5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BF7F-BF54-45B7-B3B1-BF8A5B9B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DD5B-84EE-4308-83FB-197DD5A5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C6AB-BB43-4369-97CC-378A5DFE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7F34-6010-4C32-AF59-B960B4CA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BA26-49FF-417D-805C-883A54A3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1802-AD5A-474D-B734-DB1A967E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550-FF85-4A42-B42C-F6475DBD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DDD78-6A16-4DFC-8D99-8D8F35A0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1770-0EBC-47D1-91DC-69DB5F8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55E6-47BF-43F0-9D63-85949B9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CA67-0274-4D33-AC69-CC3920B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D760-BFD4-4826-B36E-1B2E8AC6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548-8E14-42F4-8BE0-D63802E26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D99C0-67B5-4628-B1A1-5047CC0F1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24E1-59E7-48C7-9F78-4BA98C23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21DE-5A3B-444A-9E0C-B39F37BF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73A1-6204-48FD-B445-8E5A2627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4A1B-1AEE-4076-9A05-81570A2F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A5BC-66EC-406A-99C8-50B01CA7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C7B4B-70BD-4420-8C31-550E1307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18EE4-7B26-4485-B2CB-086EDA5B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86C78-82B1-4C09-8E54-9B46E407E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8EA55-3E94-4917-AFDC-19666CD4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3EA27-B679-4236-864E-CF4730A9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66253-CC7A-4F4B-B3D0-7A725A2B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EC8-9ECF-4FD9-B425-FBA7FB1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3950A-80DC-4B46-9BBF-554E82AA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A82C-1B03-48DB-A1AE-9C8C9BE2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2CE3-274E-4D74-A509-7E44051A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839E1-8CC4-4934-8D7F-1E147262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5594-69C4-4F29-BC9E-D4AE40A3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DAAF-C9C2-4D9F-AEE5-75BEE16A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55D6-937D-4C5B-B9D0-A1BAE026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2AD5-CF61-4DF3-8E7B-148474B2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B5B8-0EAC-4A6C-AC0D-57FCE934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3EF3-400B-4A32-8A69-3BB9B1AE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E7745-CA6C-4025-9B10-FFCA0965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5E361-6195-4C47-9083-687FEA1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5BB-F310-4B56-94E2-DBBBD50A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511E0-209B-4C4D-AC6B-1AAA77D31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EE31-D137-427A-916B-F8F4F43B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4EF1-503D-4126-93DA-ADC7A3B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47253-72EC-4F31-BEA3-8485CE5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0829-4B30-4052-90FC-F98540FF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8AD4D-8008-4AD1-BBAF-C517100A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0EBB-4BCC-4D87-8A6C-89DFF1F0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0732-D2B4-4C47-AEE2-AF2E77F2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3484-B21C-4C47-BC97-6BB10547D1C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09CE-81CF-45D3-871A-CC043E48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2E90-80F9-418D-836E-D63ADF82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oran.wang@uni.l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955FF"/>
                </a:solidFill>
              </a:rPr>
              <a:t>Modelling and Analysis of Complex Networks</a:t>
            </a:r>
            <a:br>
              <a:rPr lang="en-US" sz="3600" dirty="0">
                <a:solidFill>
                  <a:srgbClr val="1955FF"/>
                </a:solidFill>
              </a:rPr>
            </a:br>
            <a:br>
              <a:rPr lang="en-US" sz="3600" dirty="0">
                <a:solidFill>
                  <a:srgbClr val="1955FF"/>
                </a:solidFill>
              </a:rPr>
            </a:br>
            <a:r>
              <a:rPr lang="en-US" altLang="zh-CN" sz="3600" dirty="0">
                <a:solidFill>
                  <a:srgbClr val="1955FF"/>
                </a:solidFill>
              </a:rPr>
              <a:t>Exercise 5</a:t>
            </a:r>
            <a:endParaRPr lang="en-US" sz="3600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</p:txBody>
      </p:sp>
    </p:spTree>
    <p:extLst>
      <p:ext uri="{BB962C8B-B14F-4D97-AF65-F5344CB8AC3E}">
        <p14:creationId xmlns:p14="http://schemas.microsoft.com/office/powerpoint/2010/main" val="323123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996687" y="1702526"/>
            <a:ext cx="10380374" cy="207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D55F7"/>
                </a:solidFill>
              </a:rPr>
              <a:t>We can use graphlet degree vector to count the graphlets that a node touches at a particular orbit.</a:t>
            </a:r>
            <a:r>
              <a:rPr lang="en-US" sz="2000" dirty="0">
                <a:solidFill>
                  <a:srgbClr val="0D55F7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10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D55F7"/>
                </a:solidFill>
              </a:rPr>
              <a:t>Given four graphlets (Fig. 4), please count and represent the graphlet degree vector of node #1 (GDV(1)) in a table format.</a:t>
            </a: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60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B29F8F-E31C-49AC-80D3-794AB4EEED44}"/>
              </a:ext>
            </a:extLst>
          </p:cNvPr>
          <p:cNvGrpSpPr/>
          <p:nvPr/>
        </p:nvGrpSpPr>
        <p:grpSpPr>
          <a:xfrm>
            <a:off x="7380077" y="3825625"/>
            <a:ext cx="3517600" cy="2219596"/>
            <a:chOff x="6193463" y="3991863"/>
            <a:chExt cx="3517600" cy="221959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B94E97-7C56-4537-BA52-7303C51E0108}"/>
                </a:ext>
              </a:extLst>
            </p:cNvPr>
            <p:cNvGrpSpPr/>
            <p:nvPr/>
          </p:nvGrpSpPr>
          <p:grpSpPr>
            <a:xfrm>
              <a:off x="6193463" y="3991863"/>
              <a:ext cx="3517600" cy="1747973"/>
              <a:chOff x="4459282" y="3958603"/>
              <a:chExt cx="3517600" cy="174797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EE46AE7-FAFD-45E1-89A0-AFEF32A8C95C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7991130-3E0D-406D-8EA7-FAC789011C70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74D7D5C-C8B5-44C3-982A-8C89E4BDFAEB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9EC8B98-EBD6-45A7-A1E5-C9BB52172E41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5A396E6-AFFA-47D4-80F6-5FC68579F928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EFCFC7-6BD1-4E79-A52E-BF83BB783343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6A96E93-CC09-4A03-8210-A9B723A92C88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4862B3B-74BF-41C8-99FB-59BB172FFC3E}"/>
                  </a:ext>
                </a:extLst>
              </p:cNvPr>
              <p:cNvCxnSpPr>
                <a:stCxn id="48" idx="5"/>
                <a:endCxn id="3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69C46CD-3681-4980-A7BA-1B9ABB7F5A1D}"/>
                  </a:ext>
                </a:extLst>
              </p:cNvPr>
              <p:cNvCxnSpPr>
                <a:cxnSpLocks/>
                <a:stCxn id="3" idx="7"/>
                <a:endCxn id="45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C2D5AD7-7AEA-420C-B122-F0BE003E7713}"/>
                  </a:ext>
                </a:extLst>
              </p:cNvPr>
              <p:cNvCxnSpPr>
                <a:cxnSpLocks/>
                <a:stCxn id="46" idx="6"/>
                <a:endCxn id="3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84DE340-A0B2-47D5-9212-9BF0903342F0}"/>
                  </a:ext>
                </a:extLst>
              </p:cNvPr>
              <p:cNvCxnSpPr>
                <a:cxnSpLocks/>
                <a:stCxn id="48" idx="3"/>
                <a:endCxn id="46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5C135BC-E7EF-49AF-AFBA-0B6F2F6CD14F}"/>
                  </a:ext>
                </a:extLst>
              </p:cNvPr>
              <p:cNvCxnSpPr>
                <a:cxnSpLocks/>
                <a:stCxn id="47" idx="7"/>
                <a:endCxn id="3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6575077-F340-4B45-8F40-24C158FC6A19}"/>
                  </a:ext>
                </a:extLst>
              </p:cNvPr>
              <p:cNvCxnSpPr>
                <a:cxnSpLocks/>
                <a:stCxn id="44" idx="1"/>
                <a:endCxn id="3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023EA14-B3AD-4AA7-BF1C-FFCD5B0610B5}"/>
                  </a:ext>
                </a:extLst>
              </p:cNvPr>
              <p:cNvCxnSpPr>
                <a:cxnSpLocks/>
                <a:stCxn id="45" idx="5"/>
                <a:endCxn id="43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7D07F8E-5E7E-4757-B1D1-EDA52EFD82CD}"/>
                  </a:ext>
                </a:extLst>
              </p:cNvPr>
              <p:cNvCxnSpPr>
                <a:cxnSpLocks/>
                <a:stCxn id="44" idx="7"/>
                <a:endCxn id="43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422A8AE-0F5F-461A-A8CD-B58F69DAEC34}"/>
                </a:ext>
              </a:extLst>
            </p:cNvPr>
            <p:cNvSpPr txBox="1"/>
            <p:nvPr/>
          </p:nvSpPr>
          <p:spPr>
            <a:xfrm>
              <a:off x="7657032" y="5903682"/>
              <a:ext cx="799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Figure 5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61CA159-985D-4645-AA61-89C1B2A8C081}"/>
              </a:ext>
            </a:extLst>
          </p:cNvPr>
          <p:cNvSpPr/>
          <p:nvPr/>
        </p:nvSpPr>
        <p:spPr>
          <a:xfrm>
            <a:off x="1811423" y="5060124"/>
            <a:ext cx="265473" cy="2616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B8BD374-846F-4463-81C0-D1191123A60F}"/>
              </a:ext>
            </a:extLst>
          </p:cNvPr>
          <p:cNvSpPr/>
          <p:nvPr/>
        </p:nvSpPr>
        <p:spPr>
          <a:xfrm>
            <a:off x="1816490" y="4277750"/>
            <a:ext cx="265473" cy="2616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777688-E126-47F8-9F45-7606C8DD4712}"/>
              </a:ext>
            </a:extLst>
          </p:cNvPr>
          <p:cNvCxnSpPr>
            <a:cxnSpLocks/>
            <a:stCxn id="35" idx="0"/>
            <a:endCxn id="38" idx="4"/>
          </p:cNvCxnSpPr>
          <p:nvPr/>
        </p:nvCxnSpPr>
        <p:spPr>
          <a:xfrm flipV="1">
            <a:off x="1944160" y="4539360"/>
            <a:ext cx="5067" cy="520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3B27F12-68CC-4DBB-8B7E-46A7BE81B5F2}"/>
              </a:ext>
            </a:extLst>
          </p:cNvPr>
          <p:cNvSpPr txBox="1"/>
          <p:nvPr/>
        </p:nvSpPr>
        <p:spPr>
          <a:xfrm>
            <a:off x="3409801" y="5734582"/>
            <a:ext cx="79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3BC338-D1E0-4B77-824B-CAF3811612C0}"/>
              </a:ext>
            </a:extLst>
          </p:cNvPr>
          <p:cNvSpPr txBox="1"/>
          <p:nvPr/>
        </p:nvSpPr>
        <p:spPr>
          <a:xfrm>
            <a:off x="1811422" y="3849468"/>
            <a:ext cx="2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55CFED6-481F-4928-90E6-70C65B336414}"/>
              </a:ext>
            </a:extLst>
          </p:cNvPr>
          <p:cNvSpPr/>
          <p:nvPr/>
        </p:nvSpPr>
        <p:spPr>
          <a:xfrm>
            <a:off x="2660108" y="5013390"/>
            <a:ext cx="265473" cy="2616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2F28D85-2A63-4DA4-BB77-08C05BBE0105}"/>
              </a:ext>
            </a:extLst>
          </p:cNvPr>
          <p:cNvSpPr/>
          <p:nvPr/>
        </p:nvSpPr>
        <p:spPr>
          <a:xfrm>
            <a:off x="3089433" y="4292199"/>
            <a:ext cx="265473" cy="2616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CA051C-6C50-4D0B-AD56-833422D65BBB}"/>
              </a:ext>
            </a:extLst>
          </p:cNvPr>
          <p:cNvCxnSpPr>
            <a:cxnSpLocks/>
            <a:stCxn id="57" idx="0"/>
            <a:endCxn id="62" idx="3"/>
          </p:cNvCxnSpPr>
          <p:nvPr/>
        </p:nvCxnSpPr>
        <p:spPr>
          <a:xfrm flipV="1">
            <a:off x="2792845" y="4515497"/>
            <a:ext cx="335466" cy="497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6BB9B5E2-3806-4DDF-AAE9-E9DA6209E2C8}"/>
              </a:ext>
            </a:extLst>
          </p:cNvPr>
          <p:cNvSpPr/>
          <p:nvPr/>
        </p:nvSpPr>
        <p:spPr>
          <a:xfrm>
            <a:off x="3544070" y="5013390"/>
            <a:ext cx="265473" cy="2616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6F94DE5-2C4A-4BC4-BBCB-EEA0D6E45ADA}"/>
              </a:ext>
            </a:extLst>
          </p:cNvPr>
          <p:cNvCxnSpPr>
            <a:cxnSpLocks/>
            <a:stCxn id="64" idx="0"/>
            <a:endCxn id="62" idx="5"/>
          </p:cNvCxnSpPr>
          <p:nvPr/>
        </p:nvCxnSpPr>
        <p:spPr>
          <a:xfrm flipH="1" flipV="1">
            <a:off x="3316028" y="4515497"/>
            <a:ext cx="360779" cy="497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4794D9C-75C6-4226-BC05-75ABE2D01A50}"/>
              </a:ext>
            </a:extLst>
          </p:cNvPr>
          <p:cNvCxnSpPr>
            <a:cxnSpLocks/>
            <a:stCxn id="57" idx="6"/>
            <a:endCxn id="64" idx="2"/>
          </p:cNvCxnSpPr>
          <p:nvPr/>
        </p:nvCxnSpPr>
        <p:spPr>
          <a:xfrm>
            <a:off x="2925581" y="5144195"/>
            <a:ext cx="6184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13C5F55-D0E2-474B-ADC6-1D246512E511}"/>
              </a:ext>
            </a:extLst>
          </p:cNvPr>
          <p:cNvSpPr txBox="1"/>
          <p:nvPr/>
        </p:nvSpPr>
        <p:spPr>
          <a:xfrm>
            <a:off x="3074950" y="3877640"/>
            <a:ext cx="2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1F18BCB-F71D-452E-96C1-6597A9BC93BA}"/>
              </a:ext>
            </a:extLst>
          </p:cNvPr>
          <p:cNvSpPr/>
          <p:nvPr/>
        </p:nvSpPr>
        <p:spPr>
          <a:xfrm>
            <a:off x="4559878" y="4979908"/>
            <a:ext cx="265473" cy="26161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E7713B3-0D93-424C-B22F-9D337476F46E}"/>
              </a:ext>
            </a:extLst>
          </p:cNvPr>
          <p:cNvSpPr/>
          <p:nvPr/>
        </p:nvSpPr>
        <p:spPr>
          <a:xfrm>
            <a:off x="4989203" y="4258717"/>
            <a:ext cx="265473" cy="2616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EC7D82A-B4C6-4C65-94F5-2924FE56326B}"/>
              </a:ext>
            </a:extLst>
          </p:cNvPr>
          <p:cNvCxnSpPr>
            <a:cxnSpLocks/>
            <a:stCxn id="68" idx="0"/>
            <a:endCxn id="69" idx="3"/>
          </p:cNvCxnSpPr>
          <p:nvPr/>
        </p:nvCxnSpPr>
        <p:spPr>
          <a:xfrm flipV="1">
            <a:off x="4692615" y="4482015"/>
            <a:ext cx="335466" cy="497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35F4396-143F-4EDF-8B01-134C6A0203D6}"/>
              </a:ext>
            </a:extLst>
          </p:cNvPr>
          <p:cNvSpPr/>
          <p:nvPr/>
        </p:nvSpPr>
        <p:spPr>
          <a:xfrm>
            <a:off x="5443840" y="4979908"/>
            <a:ext cx="265473" cy="2616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2FCB6D4-E712-459C-B4CD-F64FE529E3A7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5215798" y="4482015"/>
            <a:ext cx="360779" cy="497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F17BCAA-7FF8-4FE2-9AB9-0B068CD3AB90}"/>
              </a:ext>
            </a:extLst>
          </p:cNvPr>
          <p:cNvSpPr txBox="1"/>
          <p:nvPr/>
        </p:nvSpPr>
        <p:spPr>
          <a:xfrm>
            <a:off x="4974720" y="3844158"/>
            <a:ext cx="2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0E6C80-FB5E-48B3-8185-D7309E2C3F00}"/>
              </a:ext>
            </a:extLst>
          </p:cNvPr>
          <p:cNvSpPr txBox="1"/>
          <p:nvPr/>
        </p:nvSpPr>
        <p:spPr>
          <a:xfrm>
            <a:off x="4270244" y="4910658"/>
            <a:ext cx="2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743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87756E8-DC80-4C92-A8D4-A6B90F1ED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12983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057887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383181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977218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373446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4468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7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GDV(1)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89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50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244991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2099661" y="2459279"/>
            <a:ext cx="10198625" cy="193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Why do we need mesoscale metrics to describe the graph?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4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6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F184C4-581A-4444-BF5F-9D821D77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4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Assignment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32537" y="1599148"/>
            <a:ext cx="10198625" cy="280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Continue the assignment with SNAP.PY and </a:t>
            </a:r>
            <a:r>
              <a:rPr lang="en-US" sz="2400" dirty="0" err="1">
                <a:solidFill>
                  <a:srgbClr val="0D55F7"/>
                </a:solidFill>
              </a:rPr>
              <a:t>networkx</a:t>
            </a:r>
            <a:r>
              <a:rPr lang="en-US" sz="2400" dirty="0">
                <a:solidFill>
                  <a:srgbClr val="0D55F7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Based on the code scripts from the last assignment.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Answer the questions in the question sheet with your datasets.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Also submit the code ! (Attachment or link to your </a:t>
            </a:r>
            <a:r>
              <a:rPr lang="en-US" sz="2000" dirty="0" err="1">
                <a:solidFill>
                  <a:srgbClr val="C00000"/>
                </a:solidFill>
              </a:rPr>
              <a:t>Github</a:t>
            </a:r>
            <a:r>
              <a:rPr lang="en-US" sz="2000" dirty="0">
                <a:solidFill>
                  <a:srgbClr val="C00000"/>
                </a:solidFill>
              </a:rPr>
              <a:t> repository)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0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955FF"/>
                </a:solidFill>
              </a:rPr>
              <a:t>Q &amp; </a:t>
            </a:r>
            <a:r>
              <a:rPr lang="en-US" altLang="zh-CN" sz="4400" b="1" dirty="0">
                <a:solidFill>
                  <a:srgbClr val="1955FF"/>
                </a:solidFill>
              </a:rPr>
              <a:t>A </a:t>
            </a:r>
            <a:endParaRPr lang="en-US" sz="4400" b="1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Email: aoran.wang@uni.lu</a:t>
            </a:r>
          </a:p>
          <a:p>
            <a:pPr algn="l"/>
            <a:endParaRPr lang="en-US" dirty="0">
              <a:solidFill>
                <a:srgbClr val="0D55F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32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Contact Information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989" y="156093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Office: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MNO E03-25-090   </a:t>
            </a: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Email: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aoran.wang@uni.lu</a:t>
            </a:r>
            <a:endParaRPr lang="en-US" dirty="0">
              <a:solidFill>
                <a:srgbClr val="0D55F7"/>
              </a:solidFill>
              <a:latin typeface="+mj-lt"/>
            </a:endParaRP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 err="1">
                <a:solidFill>
                  <a:srgbClr val="0D55F7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wang422003</a:t>
            </a:r>
          </a:p>
        </p:txBody>
      </p:sp>
    </p:spTree>
    <p:extLst>
      <p:ext uri="{BB962C8B-B14F-4D97-AF65-F5344CB8AC3E}">
        <p14:creationId xmlns:p14="http://schemas.microsoft.com/office/powerpoint/2010/main" val="19121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Organisation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66608"/>
            <a:ext cx="10515600" cy="40385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Question-answering in class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altLang="zh-CN" dirty="0">
                <a:solidFill>
                  <a:srgbClr val="0D55F7"/>
                </a:solidFill>
                <a:latin typeface="+mj-lt"/>
              </a:rPr>
              <a:t>E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xercises after class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D55F7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 via Moodle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296992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"One reviews the old to know the new"</a:t>
            </a:r>
          </a:p>
        </p:txBody>
      </p:sp>
    </p:spTree>
    <p:extLst>
      <p:ext uri="{BB962C8B-B14F-4D97-AF65-F5344CB8AC3E}">
        <p14:creationId xmlns:p14="http://schemas.microsoft.com/office/powerpoint/2010/main" val="151029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727176" y="2125566"/>
            <a:ext cx="8900719" cy="2930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D55F7"/>
                </a:solidFill>
              </a:rPr>
              <a:t>Subnetworks</a:t>
            </a:r>
            <a:endParaRPr lang="sv-SE" sz="2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Network Motifs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Graphlets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Communities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786F00-58EB-4796-9254-8AD6D4AE872C}"/>
              </a:ext>
            </a:extLst>
          </p:cNvPr>
          <p:cNvSpPr txBox="1">
            <a:spLocks/>
          </p:cNvSpPr>
          <p:nvPr/>
        </p:nvSpPr>
        <p:spPr>
          <a:xfrm>
            <a:off x="1999376" y="885978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55F7"/>
                </a:solidFill>
              </a:rPr>
              <a:t> Mesoscale Metrics</a:t>
            </a:r>
            <a:endParaRPr lang="en-US" sz="28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996687" y="1702526"/>
            <a:ext cx="10198625" cy="207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55F7"/>
                </a:solidFill>
              </a:rPr>
              <a:t>Subgraphs are the building blocks of networks, </a:t>
            </a:r>
          </a:p>
          <a:p>
            <a:pPr>
              <a:lnSpc>
                <a:spcPct val="150000"/>
              </a:lnSpc>
            </a:pPr>
            <a:endParaRPr lang="en-US" sz="11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rgbClr val="0D55F7"/>
                </a:solidFill>
              </a:rPr>
              <a:t>Please list all possible (non-isomorphic) undirected subgraphs of size 3.</a:t>
            </a: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Please count the number of each subgraphs (in question (1)) in the following graph</a:t>
            </a:r>
            <a:r>
              <a:rPr lang="zh-CN" altLang="en-US" sz="2000" dirty="0">
                <a:solidFill>
                  <a:srgbClr val="0D55F7"/>
                </a:solidFill>
              </a:rPr>
              <a:t>：</a:t>
            </a:r>
            <a:endParaRPr lang="en-US" sz="2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31E1E2E-D266-409F-A88A-15EFE7838F7E}"/>
              </a:ext>
            </a:extLst>
          </p:cNvPr>
          <p:cNvGrpSpPr/>
          <p:nvPr/>
        </p:nvGrpSpPr>
        <p:grpSpPr>
          <a:xfrm>
            <a:off x="3611295" y="3992337"/>
            <a:ext cx="3517600" cy="2157375"/>
            <a:chOff x="3611295" y="3992337"/>
            <a:chExt cx="3517600" cy="215737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B94E97-7C56-4537-BA52-7303C51E0108}"/>
                </a:ext>
              </a:extLst>
            </p:cNvPr>
            <p:cNvGrpSpPr/>
            <p:nvPr/>
          </p:nvGrpSpPr>
          <p:grpSpPr>
            <a:xfrm>
              <a:off x="3611295" y="3992337"/>
              <a:ext cx="3517600" cy="1747973"/>
              <a:chOff x="4459282" y="3958603"/>
              <a:chExt cx="3517600" cy="174797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EE46AE7-FAFD-45E1-89A0-AFEF32A8C95C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7991130-3E0D-406D-8EA7-FAC789011C70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74D7D5C-C8B5-44C3-982A-8C89E4BDFAEB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9EC8B98-EBD6-45A7-A1E5-C9BB52172E41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5A396E6-AFFA-47D4-80F6-5FC68579F928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EFCFC7-6BD1-4E79-A52E-BF83BB783343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6A96E93-CC09-4A03-8210-A9B723A92C88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4862B3B-74BF-41C8-99FB-59BB172FFC3E}"/>
                  </a:ext>
                </a:extLst>
              </p:cNvPr>
              <p:cNvCxnSpPr>
                <a:stCxn id="48" idx="5"/>
                <a:endCxn id="3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69C46CD-3681-4980-A7BA-1B9ABB7F5A1D}"/>
                  </a:ext>
                </a:extLst>
              </p:cNvPr>
              <p:cNvCxnSpPr>
                <a:cxnSpLocks/>
                <a:stCxn id="3" idx="7"/>
                <a:endCxn id="45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C2D5AD7-7AEA-420C-B122-F0BE003E7713}"/>
                  </a:ext>
                </a:extLst>
              </p:cNvPr>
              <p:cNvCxnSpPr>
                <a:cxnSpLocks/>
                <a:stCxn id="46" idx="6"/>
                <a:endCxn id="3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84DE340-A0B2-47D5-9212-9BF0903342F0}"/>
                  </a:ext>
                </a:extLst>
              </p:cNvPr>
              <p:cNvCxnSpPr>
                <a:cxnSpLocks/>
                <a:stCxn id="48" idx="3"/>
                <a:endCxn id="46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5C135BC-E7EF-49AF-AFBA-0B6F2F6CD14F}"/>
                  </a:ext>
                </a:extLst>
              </p:cNvPr>
              <p:cNvCxnSpPr>
                <a:cxnSpLocks/>
                <a:stCxn id="47" idx="7"/>
                <a:endCxn id="3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6575077-F340-4B45-8F40-24C158FC6A19}"/>
                  </a:ext>
                </a:extLst>
              </p:cNvPr>
              <p:cNvCxnSpPr>
                <a:cxnSpLocks/>
                <a:stCxn id="44" idx="1"/>
                <a:endCxn id="3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023EA14-B3AD-4AA7-BF1C-FFCD5B0610B5}"/>
                  </a:ext>
                </a:extLst>
              </p:cNvPr>
              <p:cNvCxnSpPr>
                <a:cxnSpLocks/>
                <a:stCxn id="45" idx="5"/>
                <a:endCxn id="43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7D07F8E-5E7E-4757-B1D1-EDA52EFD82CD}"/>
                  </a:ext>
                </a:extLst>
              </p:cNvPr>
              <p:cNvCxnSpPr>
                <a:cxnSpLocks/>
                <a:stCxn id="44" idx="7"/>
                <a:endCxn id="43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583CE80-6323-41F8-9547-B6D33985FD09}"/>
                </a:ext>
              </a:extLst>
            </p:cNvPr>
            <p:cNvSpPr txBox="1"/>
            <p:nvPr/>
          </p:nvSpPr>
          <p:spPr>
            <a:xfrm>
              <a:off x="4986038" y="5841935"/>
              <a:ext cx="799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Figure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148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4DAAB8-AF7C-4377-BAC8-A4EBB55C4F31}"/>
              </a:ext>
            </a:extLst>
          </p:cNvPr>
          <p:cNvGrpSpPr/>
          <p:nvPr/>
        </p:nvGrpSpPr>
        <p:grpSpPr>
          <a:xfrm>
            <a:off x="3919303" y="482371"/>
            <a:ext cx="3517600" cy="1747973"/>
            <a:chOff x="4459282" y="3958603"/>
            <a:chExt cx="3517600" cy="17479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B28AB3-56DD-467C-88C5-C17DFE7590C2}"/>
                </a:ext>
              </a:extLst>
            </p:cNvPr>
            <p:cNvSpPr/>
            <p:nvPr/>
          </p:nvSpPr>
          <p:spPr>
            <a:xfrm>
              <a:off x="6095998" y="4661179"/>
              <a:ext cx="265473" cy="2616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E261A1B-E593-408E-90EF-D9FF419926E5}"/>
                </a:ext>
              </a:extLst>
            </p:cNvPr>
            <p:cNvSpPr/>
            <p:nvPr/>
          </p:nvSpPr>
          <p:spPr>
            <a:xfrm>
              <a:off x="7711409" y="4659822"/>
              <a:ext cx="265473" cy="2616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1F4FA0-0A7D-48C9-BFEF-742D3F656D36}"/>
                </a:ext>
              </a:extLst>
            </p:cNvPr>
            <p:cNvSpPr/>
            <p:nvPr/>
          </p:nvSpPr>
          <p:spPr>
            <a:xfrm>
              <a:off x="6905545" y="5444966"/>
              <a:ext cx="265473" cy="2616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BFBC20-EAA7-43D5-8724-56AA83180C51}"/>
                </a:ext>
              </a:extLst>
            </p:cNvPr>
            <p:cNvSpPr/>
            <p:nvPr/>
          </p:nvSpPr>
          <p:spPr>
            <a:xfrm>
              <a:off x="6905545" y="3962450"/>
              <a:ext cx="265473" cy="2616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346DFB-AEF2-4395-B8DA-8AD62C80453E}"/>
                </a:ext>
              </a:extLst>
            </p:cNvPr>
            <p:cNvSpPr/>
            <p:nvPr/>
          </p:nvSpPr>
          <p:spPr>
            <a:xfrm>
              <a:off x="4459282" y="4657332"/>
              <a:ext cx="265473" cy="2616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8C0370-24BD-46E7-99CA-A74AEC5AAE8D}"/>
                </a:ext>
              </a:extLst>
            </p:cNvPr>
            <p:cNvSpPr/>
            <p:nvPr/>
          </p:nvSpPr>
          <p:spPr>
            <a:xfrm>
              <a:off x="5268829" y="5441119"/>
              <a:ext cx="265473" cy="2616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D84E25-B227-4224-9C29-235526FDDE11}"/>
                </a:ext>
              </a:extLst>
            </p:cNvPr>
            <p:cNvSpPr/>
            <p:nvPr/>
          </p:nvSpPr>
          <p:spPr>
            <a:xfrm>
              <a:off x="5268829" y="3958603"/>
              <a:ext cx="265473" cy="2616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7D00D12-6C3D-49B2-982B-2BB844E9A4B9}"/>
                </a:ext>
              </a:extLst>
            </p:cNvPr>
            <p:cNvCxnSpPr>
              <a:stCxn id="14" idx="5"/>
              <a:endCxn id="7" idx="1"/>
            </p:cNvCxnSpPr>
            <p:nvPr/>
          </p:nvCxnSpPr>
          <p:spPr>
            <a:xfrm>
              <a:off x="5495424" y="4181901"/>
              <a:ext cx="639452" cy="517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56D9F3-A946-466C-81EC-07E69D58BEB0}"/>
                </a:ext>
              </a:extLst>
            </p:cNvPr>
            <p:cNvCxnSpPr>
              <a:cxnSpLocks/>
              <a:stCxn id="7" idx="7"/>
              <a:endCxn id="10" idx="3"/>
            </p:cNvCxnSpPr>
            <p:nvPr/>
          </p:nvCxnSpPr>
          <p:spPr>
            <a:xfrm flipV="1">
              <a:off x="6322593" y="4185748"/>
              <a:ext cx="621830" cy="513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4F9D9E3-C193-468B-9B8D-748E27263490}"/>
                </a:ext>
              </a:extLst>
            </p:cNvPr>
            <p:cNvCxnSpPr>
              <a:cxnSpLocks/>
              <a:stCxn id="11" idx="6"/>
              <a:endCxn id="7" idx="2"/>
            </p:cNvCxnSpPr>
            <p:nvPr/>
          </p:nvCxnSpPr>
          <p:spPr>
            <a:xfrm>
              <a:off x="4724755" y="4788137"/>
              <a:ext cx="1371243" cy="38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A5E150-15A9-4E3B-89C2-5FEAC82ABE78}"/>
                </a:ext>
              </a:extLst>
            </p:cNvPr>
            <p:cNvCxnSpPr>
              <a:cxnSpLocks/>
              <a:stCxn id="14" idx="3"/>
              <a:endCxn id="11" idx="7"/>
            </p:cNvCxnSpPr>
            <p:nvPr/>
          </p:nvCxnSpPr>
          <p:spPr>
            <a:xfrm flipH="1">
              <a:off x="4685877" y="4181901"/>
              <a:ext cx="621830" cy="513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F78942-5DD1-4F13-A619-A870483FA98D}"/>
                </a:ext>
              </a:extLst>
            </p:cNvPr>
            <p:cNvCxnSpPr>
              <a:cxnSpLocks/>
              <a:stCxn id="12" idx="7"/>
              <a:endCxn id="7" idx="3"/>
            </p:cNvCxnSpPr>
            <p:nvPr/>
          </p:nvCxnSpPr>
          <p:spPr>
            <a:xfrm flipV="1">
              <a:off x="5495424" y="4884477"/>
              <a:ext cx="639452" cy="5949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2EF332-120F-499B-BFD6-EF8AE10811EC}"/>
                </a:ext>
              </a:extLst>
            </p:cNvPr>
            <p:cNvCxnSpPr>
              <a:cxnSpLocks/>
              <a:stCxn id="9" idx="1"/>
              <a:endCxn id="7" idx="5"/>
            </p:cNvCxnSpPr>
            <p:nvPr/>
          </p:nvCxnSpPr>
          <p:spPr>
            <a:xfrm flipH="1" flipV="1">
              <a:off x="6322593" y="4884477"/>
              <a:ext cx="621830" cy="598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FEB896-4469-4D88-BFBA-F48428E82E9E}"/>
                </a:ext>
              </a:extLst>
            </p:cNvPr>
            <p:cNvCxnSpPr>
              <a:cxnSpLocks/>
              <a:stCxn id="10" idx="5"/>
              <a:endCxn id="8" idx="1"/>
            </p:cNvCxnSpPr>
            <p:nvPr/>
          </p:nvCxnSpPr>
          <p:spPr>
            <a:xfrm>
              <a:off x="7132140" y="4185748"/>
              <a:ext cx="618147" cy="5123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93B481-8916-4368-A876-D75DAE1CEF2C}"/>
                </a:ext>
              </a:extLst>
            </p:cNvPr>
            <p:cNvCxnSpPr>
              <a:cxnSpLocks/>
              <a:stCxn id="9" idx="7"/>
              <a:endCxn id="8" idx="3"/>
            </p:cNvCxnSpPr>
            <p:nvPr/>
          </p:nvCxnSpPr>
          <p:spPr>
            <a:xfrm flipV="1">
              <a:off x="7132140" y="4883120"/>
              <a:ext cx="618147" cy="6001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C362810-1E17-4700-943A-6680ECD6ECE1}"/>
              </a:ext>
            </a:extLst>
          </p:cNvPr>
          <p:cNvGrpSpPr/>
          <p:nvPr/>
        </p:nvGrpSpPr>
        <p:grpSpPr>
          <a:xfrm>
            <a:off x="1865921" y="3240263"/>
            <a:ext cx="1902189" cy="1045397"/>
            <a:chOff x="2017114" y="3051065"/>
            <a:chExt cx="1902189" cy="104539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6D4165F-0D5D-42E0-9E6C-4EE782385ECC}"/>
                </a:ext>
              </a:extLst>
            </p:cNvPr>
            <p:cNvSpPr/>
            <p:nvPr/>
          </p:nvSpPr>
          <p:spPr>
            <a:xfrm>
              <a:off x="2844283" y="3051065"/>
              <a:ext cx="265473" cy="26161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C64DDB1-C71E-4AA8-A669-B745C04C1565}"/>
                </a:ext>
              </a:extLst>
            </p:cNvPr>
            <p:cNvSpPr/>
            <p:nvPr/>
          </p:nvSpPr>
          <p:spPr>
            <a:xfrm>
              <a:off x="3653830" y="3834852"/>
              <a:ext cx="265473" cy="261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B359AB1-0FBB-4D96-9393-FB6FEB0A6CCC}"/>
                </a:ext>
              </a:extLst>
            </p:cNvPr>
            <p:cNvSpPr/>
            <p:nvPr/>
          </p:nvSpPr>
          <p:spPr>
            <a:xfrm>
              <a:off x="2017114" y="3831005"/>
              <a:ext cx="265473" cy="26161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A698F5-CF38-4D82-93FA-5C7589AA2BB0}"/>
                </a:ext>
              </a:extLst>
            </p:cNvPr>
            <p:cNvCxnSpPr>
              <a:cxnSpLocks/>
              <a:stCxn id="29" idx="7"/>
              <a:endCxn id="24" idx="3"/>
            </p:cNvCxnSpPr>
            <p:nvPr/>
          </p:nvCxnSpPr>
          <p:spPr>
            <a:xfrm flipV="1">
              <a:off x="2243709" y="3274363"/>
              <a:ext cx="639452" cy="5949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A964914-71ED-457D-9821-7067D0D418CA}"/>
                </a:ext>
              </a:extLst>
            </p:cNvPr>
            <p:cNvCxnSpPr>
              <a:cxnSpLocks/>
              <a:stCxn id="26" idx="1"/>
              <a:endCxn id="24" idx="5"/>
            </p:cNvCxnSpPr>
            <p:nvPr/>
          </p:nvCxnSpPr>
          <p:spPr>
            <a:xfrm flipH="1" flipV="1">
              <a:off x="3070878" y="3274363"/>
              <a:ext cx="621830" cy="598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FEB1EE5-BBFD-4137-979E-63424000E81F}"/>
              </a:ext>
            </a:extLst>
          </p:cNvPr>
          <p:cNvGrpSpPr/>
          <p:nvPr/>
        </p:nvGrpSpPr>
        <p:grpSpPr>
          <a:xfrm>
            <a:off x="7675567" y="3241672"/>
            <a:ext cx="1902189" cy="1045397"/>
            <a:chOff x="6847796" y="3036344"/>
            <a:chExt cx="1902189" cy="104539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85AB26-ED19-41E7-A007-F452B5DD845C}"/>
                </a:ext>
              </a:extLst>
            </p:cNvPr>
            <p:cNvCxnSpPr>
              <a:cxnSpLocks/>
              <a:stCxn id="42" idx="6"/>
              <a:endCxn id="41" idx="2"/>
            </p:cNvCxnSpPr>
            <p:nvPr/>
          </p:nvCxnSpPr>
          <p:spPr>
            <a:xfrm>
              <a:off x="7113269" y="3947089"/>
              <a:ext cx="1371243" cy="38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03182AB-5A79-4EE5-AA1E-CEF27B4DCFC3}"/>
                </a:ext>
              </a:extLst>
            </p:cNvPr>
            <p:cNvSpPr/>
            <p:nvPr/>
          </p:nvSpPr>
          <p:spPr>
            <a:xfrm>
              <a:off x="7674965" y="3036344"/>
              <a:ext cx="265473" cy="26161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90F2B13-D1BE-4633-ACD6-B555DD2743AD}"/>
                </a:ext>
              </a:extLst>
            </p:cNvPr>
            <p:cNvSpPr/>
            <p:nvPr/>
          </p:nvSpPr>
          <p:spPr>
            <a:xfrm>
              <a:off x="8484512" y="3820131"/>
              <a:ext cx="265473" cy="26161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453D8F-4319-46AA-A184-8837B7C0E8F5}"/>
                </a:ext>
              </a:extLst>
            </p:cNvPr>
            <p:cNvSpPr/>
            <p:nvPr/>
          </p:nvSpPr>
          <p:spPr>
            <a:xfrm>
              <a:off x="6847796" y="3816284"/>
              <a:ext cx="265473" cy="261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D1AF50-9AD8-4912-9E45-44E3265D459B}"/>
                </a:ext>
              </a:extLst>
            </p:cNvPr>
            <p:cNvCxnSpPr>
              <a:cxnSpLocks/>
              <a:stCxn id="42" idx="7"/>
              <a:endCxn id="40" idx="3"/>
            </p:cNvCxnSpPr>
            <p:nvPr/>
          </p:nvCxnSpPr>
          <p:spPr>
            <a:xfrm flipV="1">
              <a:off x="7074391" y="3259642"/>
              <a:ext cx="639452" cy="5949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AB2EBC9-53DB-42F6-BD5A-E78FF7F8274F}"/>
                </a:ext>
              </a:extLst>
            </p:cNvPr>
            <p:cNvCxnSpPr>
              <a:cxnSpLocks/>
              <a:stCxn id="41" idx="1"/>
              <a:endCxn id="40" idx="5"/>
            </p:cNvCxnSpPr>
            <p:nvPr/>
          </p:nvCxnSpPr>
          <p:spPr>
            <a:xfrm flipH="1" flipV="1">
              <a:off x="7901560" y="3259642"/>
              <a:ext cx="621830" cy="598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Left Brace 51">
            <a:extLst>
              <a:ext uri="{FF2B5EF4-FFF2-40B4-BE49-F238E27FC236}">
                <a16:creationId xmlns:a16="http://schemas.microsoft.com/office/drawing/2014/main" id="{2E6052FD-2B6A-4C9E-B4D2-CD50EA37800B}"/>
              </a:ext>
            </a:extLst>
          </p:cNvPr>
          <p:cNvSpPr/>
          <p:nvPr/>
        </p:nvSpPr>
        <p:spPr>
          <a:xfrm rot="5400000">
            <a:off x="5465533" y="-366129"/>
            <a:ext cx="503745" cy="583291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DB31EC-A070-4B89-B61C-0C2BFF7785A4}"/>
              </a:ext>
            </a:extLst>
          </p:cNvPr>
          <p:cNvSpPr txBox="1"/>
          <p:nvPr/>
        </p:nvSpPr>
        <p:spPr>
          <a:xfrm>
            <a:off x="426325" y="3504279"/>
            <a:ext cx="10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nodes: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B0AE49-C433-41A9-A360-B53CC34FBC15}"/>
              </a:ext>
            </a:extLst>
          </p:cNvPr>
          <p:cNvSpPr txBox="1"/>
          <p:nvPr/>
        </p:nvSpPr>
        <p:spPr>
          <a:xfrm>
            <a:off x="426325" y="4975340"/>
            <a:ext cx="10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C38C67-70D3-47FA-9499-64B83046F5ED}"/>
              </a:ext>
            </a:extLst>
          </p:cNvPr>
          <p:cNvSpPr txBox="1"/>
          <p:nvPr/>
        </p:nvSpPr>
        <p:spPr>
          <a:xfrm>
            <a:off x="8502736" y="4942647"/>
            <a:ext cx="10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0131DD-AB95-467B-A718-3FF6B54723D2}"/>
              </a:ext>
            </a:extLst>
          </p:cNvPr>
          <p:cNvSpPr txBox="1"/>
          <p:nvPr/>
        </p:nvSpPr>
        <p:spPr>
          <a:xfrm>
            <a:off x="2616697" y="4975340"/>
            <a:ext cx="10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7742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996687" y="1702526"/>
            <a:ext cx="10198625" cy="2538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D55F7"/>
                </a:solidFill>
              </a:rPr>
              <a:t>Sometimes a subgraph may recur many times</a:t>
            </a:r>
            <a:r>
              <a:rPr lang="en-US" sz="2000" dirty="0">
                <a:solidFill>
                  <a:srgbClr val="0D55F7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endParaRPr lang="en-US" sz="11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rgbClr val="0D55F7"/>
                </a:solidFill>
              </a:rPr>
              <a:t>Given a subgraph of five nodes (Fig. 2), please count the recurrence of this subgraph in the graph (Fig. 3),</a:t>
            </a: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What can we learn from the recurrence of subgraphs?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C42E681-B546-4A7D-979D-BC1E496A3A74}"/>
              </a:ext>
            </a:extLst>
          </p:cNvPr>
          <p:cNvGrpSpPr/>
          <p:nvPr/>
        </p:nvGrpSpPr>
        <p:grpSpPr>
          <a:xfrm>
            <a:off x="3133199" y="4237905"/>
            <a:ext cx="1282894" cy="2185372"/>
            <a:chOff x="3363244" y="3985479"/>
            <a:chExt cx="1282894" cy="218537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D60386D-59F2-45AA-9DB1-6AE829F4B630}"/>
                </a:ext>
              </a:extLst>
            </p:cNvPr>
            <p:cNvSpPr/>
            <p:nvPr/>
          </p:nvSpPr>
          <p:spPr>
            <a:xfrm>
              <a:off x="3363245" y="4775026"/>
              <a:ext cx="265473" cy="26161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3C6F0C2-B38A-4A9D-B966-66DD6B96A7B0}"/>
                </a:ext>
              </a:extLst>
            </p:cNvPr>
            <p:cNvSpPr/>
            <p:nvPr/>
          </p:nvSpPr>
          <p:spPr>
            <a:xfrm>
              <a:off x="4380664" y="3985479"/>
              <a:ext cx="265473" cy="26161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BDABF5E-FB3B-4DAA-956F-39F43B96DDEB}"/>
                </a:ext>
              </a:extLst>
            </p:cNvPr>
            <p:cNvSpPr/>
            <p:nvPr/>
          </p:nvSpPr>
          <p:spPr>
            <a:xfrm>
              <a:off x="4380665" y="4785575"/>
              <a:ext cx="265473" cy="26161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B803276-6FD7-4A09-BF95-51C3FE543AAC}"/>
                </a:ext>
              </a:extLst>
            </p:cNvPr>
            <p:cNvSpPr/>
            <p:nvPr/>
          </p:nvSpPr>
          <p:spPr>
            <a:xfrm>
              <a:off x="3368312" y="3992652"/>
              <a:ext cx="265473" cy="26161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29CB4F1-570C-4D46-82D0-C472E11BB762}"/>
                </a:ext>
              </a:extLst>
            </p:cNvPr>
            <p:cNvSpPr/>
            <p:nvPr/>
          </p:nvSpPr>
          <p:spPr>
            <a:xfrm>
              <a:off x="3363244" y="5571711"/>
              <a:ext cx="265473" cy="261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4F3DEEC-3324-4305-949F-3B66BF7657F8}"/>
                </a:ext>
              </a:extLst>
            </p:cNvPr>
            <p:cNvCxnSpPr>
              <a:cxnSpLocks/>
              <a:stCxn id="58" idx="0"/>
              <a:endCxn id="81" idx="4"/>
            </p:cNvCxnSpPr>
            <p:nvPr/>
          </p:nvCxnSpPr>
          <p:spPr>
            <a:xfrm flipV="1">
              <a:off x="3495982" y="4254262"/>
              <a:ext cx="5067" cy="5207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2992ADD-600E-4B3E-A293-CCDCF727B91A}"/>
                </a:ext>
              </a:extLst>
            </p:cNvPr>
            <p:cNvCxnSpPr>
              <a:cxnSpLocks/>
              <a:stCxn id="83" idx="0"/>
              <a:endCxn id="58" idx="4"/>
            </p:cNvCxnSpPr>
            <p:nvPr/>
          </p:nvCxnSpPr>
          <p:spPr>
            <a:xfrm flipV="1">
              <a:off x="3495981" y="5036636"/>
              <a:ext cx="1" cy="535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547A17F-8A4A-4733-AE36-8616D5314B54}"/>
                </a:ext>
              </a:extLst>
            </p:cNvPr>
            <p:cNvCxnSpPr>
              <a:cxnSpLocks/>
              <a:stCxn id="61" idx="2"/>
              <a:endCxn id="58" idx="6"/>
            </p:cNvCxnSpPr>
            <p:nvPr/>
          </p:nvCxnSpPr>
          <p:spPr>
            <a:xfrm flipH="1" flipV="1">
              <a:off x="3628718" y="4905831"/>
              <a:ext cx="751947" cy="105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C8EE34A-6370-4410-AABE-63A0D1993724}"/>
                </a:ext>
              </a:extLst>
            </p:cNvPr>
            <p:cNvCxnSpPr>
              <a:cxnSpLocks/>
              <a:stCxn id="81" idx="6"/>
              <a:endCxn id="59" idx="2"/>
            </p:cNvCxnSpPr>
            <p:nvPr/>
          </p:nvCxnSpPr>
          <p:spPr>
            <a:xfrm flipV="1">
              <a:off x="3633785" y="4116284"/>
              <a:ext cx="746879" cy="71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9F96EA2-2423-48F5-9A3F-DD21B3151BAA}"/>
                </a:ext>
              </a:extLst>
            </p:cNvPr>
            <p:cNvCxnSpPr>
              <a:cxnSpLocks/>
              <a:stCxn id="61" idx="0"/>
              <a:endCxn id="59" idx="4"/>
            </p:cNvCxnSpPr>
            <p:nvPr/>
          </p:nvCxnSpPr>
          <p:spPr>
            <a:xfrm flipH="1" flipV="1">
              <a:off x="4513401" y="4247089"/>
              <a:ext cx="1" cy="5384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53177DC-929C-40A7-9195-22786C106845}"/>
                </a:ext>
              </a:extLst>
            </p:cNvPr>
            <p:cNvSpPr txBox="1"/>
            <p:nvPr/>
          </p:nvSpPr>
          <p:spPr>
            <a:xfrm>
              <a:off x="3606501" y="5863074"/>
              <a:ext cx="799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Figure 2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B29F8F-E31C-49AC-80D3-794AB4EEED44}"/>
              </a:ext>
            </a:extLst>
          </p:cNvPr>
          <p:cNvGrpSpPr/>
          <p:nvPr/>
        </p:nvGrpSpPr>
        <p:grpSpPr>
          <a:xfrm>
            <a:off x="6225334" y="4238549"/>
            <a:ext cx="3517600" cy="2219596"/>
            <a:chOff x="6193463" y="3991863"/>
            <a:chExt cx="3517600" cy="221959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B94E97-7C56-4537-BA52-7303C51E0108}"/>
                </a:ext>
              </a:extLst>
            </p:cNvPr>
            <p:cNvGrpSpPr/>
            <p:nvPr/>
          </p:nvGrpSpPr>
          <p:grpSpPr>
            <a:xfrm>
              <a:off x="6193463" y="3991863"/>
              <a:ext cx="3517600" cy="1747973"/>
              <a:chOff x="4459282" y="3958603"/>
              <a:chExt cx="3517600" cy="174797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EE46AE7-FAFD-45E1-89A0-AFEF32A8C95C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7991130-3E0D-406D-8EA7-FAC789011C70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74D7D5C-C8B5-44C3-982A-8C89E4BDFAEB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9EC8B98-EBD6-45A7-A1E5-C9BB52172E41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5A396E6-AFFA-47D4-80F6-5FC68579F928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EFCFC7-6BD1-4E79-A52E-BF83BB783343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6A96E93-CC09-4A03-8210-A9B723A92C88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4862B3B-74BF-41C8-99FB-59BB172FFC3E}"/>
                  </a:ext>
                </a:extLst>
              </p:cNvPr>
              <p:cNvCxnSpPr>
                <a:stCxn id="48" idx="5"/>
                <a:endCxn id="3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69C46CD-3681-4980-A7BA-1B9ABB7F5A1D}"/>
                  </a:ext>
                </a:extLst>
              </p:cNvPr>
              <p:cNvCxnSpPr>
                <a:cxnSpLocks/>
                <a:stCxn id="3" idx="7"/>
                <a:endCxn id="45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C2D5AD7-7AEA-420C-B122-F0BE003E7713}"/>
                  </a:ext>
                </a:extLst>
              </p:cNvPr>
              <p:cNvCxnSpPr>
                <a:cxnSpLocks/>
                <a:stCxn id="46" idx="6"/>
                <a:endCxn id="3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84DE340-A0B2-47D5-9212-9BF0903342F0}"/>
                  </a:ext>
                </a:extLst>
              </p:cNvPr>
              <p:cNvCxnSpPr>
                <a:cxnSpLocks/>
                <a:stCxn id="48" idx="3"/>
                <a:endCxn id="46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5C135BC-E7EF-49AF-AFBA-0B6F2F6CD14F}"/>
                  </a:ext>
                </a:extLst>
              </p:cNvPr>
              <p:cNvCxnSpPr>
                <a:cxnSpLocks/>
                <a:stCxn id="47" idx="7"/>
                <a:endCxn id="3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6575077-F340-4B45-8F40-24C158FC6A19}"/>
                  </a:ext>
                </a:extLst>
              </p:cNvPr>
              <p:cNvCxnSpPr>
                <a:cxnSpLocks/>
                <a:stCxn id="44" idx="1"/>
                <a:endCxn id="3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023EA14-B3AD-4AA7-BF1C-FFCD5B0610B5}"/>
                  </a:ext>
                </a:extLst>
              </p:cNvPr>
              <p:cNvCxnSpPr>
                <a:cxnSpLocks/>
                <a:stCxn id="45" idx="5"/>
                <a:endCxn id="43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7D07F8E-5E7E-4757-B1D1-EDA52EFD82CD}"/>
                  </a:ext>
                </a:extLst>
              </p:cNvPr>
              <p:cNvCxnSpPr>
                <a:cxnSpLocks/>
                <a:stCxn id="44" idx="7"/>
                <a:endCxn id="43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422A8AE-0F5F-461A-A8CD-B58F69DAEC34}"/>
                </a:ext>
              </a:extLst>
            </p:cNvPr>
            <p:cNvSpPr txBox="1"/>
            <p:nvPr/>
          </p:nvSpPr>
          <p:spPr>
            <a:xfrm>
              <a:off x="7657032" y="5903682"/>
              <a:ext cx="799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Figure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94925E-B3C7-4415-A25C-C9F67DA0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8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777</Words>
  <Application>Microsoft Office PowerPoint</Application>
  <PresentationFormat>Widescreen</PresentationFormat>
  <Paragraphs>241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Office Theme</vt:lpstr>
      <vt:lpstr>Modelling and Analysis of Complex Networks  Exercise 5</vt:lpstr>
      <vt:lpstr>Contact Information</vt:lpstr>
      <vt:lpstr>Organisation</vt:lpstr>
      <vt:lpstr>"One reviews the old to know the new"</vt:lpstr>
      <vt:lpstr>Review</vt:lpstr>
      <vt:lpstr>Review</vt:lpstr>
      <vt:lpstr>Review</vt:lpstr>
      <vt:lpstr>Review</vt:lpstr>
      <vt:lpstr>Review</vt:lpstr>
      <vt:lpstr>Review</vt:lpstr>
      <vt:lpstr>Review</vt:lpstr>
      <vt:lpstr>Brainstorming</vt:lpstr>
      <vt:lpstr>Brainstorming</vt:lpstr>
      <vt:lpstr>Brainstorming</vt:lpstr>
      <vt:lpstr>Assignment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and Analysis of Complex Networks Exercise 1</dc:title>
  <dc:creator>Aoran WANG</dc:creator>
  <cp:lastModifiedBy>Aoran WANG</cp:lastModifiedBy>
  <cp:revision>102</cp:revision>
  <dcterms:created xsi:type="dcterms:W3CDTF">2022-03-18T10:59:41Z</dcterms:created>
  <dcterms:modified xsi:type="dcterms:W3CDTF">2022-04-19T13:06:01Z</dcterms:modified>
</cp:coreProperties>
</file>