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71" r:id="rId9"/>
    <p:sldId id="272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5F7"/>
    <a:srgbClr val="195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8054-7575-46ED-82E9-6C021B2B560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733D-C07F-471C-AE70-5B7A2442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 new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4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 new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42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EF02-3F7B-4639-BE32-55B4C0401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5D781-BFA0-474C-BF4E-61CBF685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FF61-5BF4-4C5C-AAD3-BCFC12B0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B8E6-BB65-454E-B5C2-AD1B10A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9A4A-67DE-4352-A4A0-304964A6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DCA9-1D90-4A46-9BB6-0A0FBB1B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42F3A-F601-4794-94EC-56670DB1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BE82-7560-44CF-BBC5-98ADB340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F4D9-F608-4BF1-8727-8475DE6D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CA0D-B69A-4EFF-952F-BA37F41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43758-C90B-4CA3-B1DE-85FFA8CD1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FF891-4E23-4739-B67A-4339F6FF3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3F91-A89A-4FBE-89F5-E54CE9D2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BAC1-AB06-4254-B3DA-47104A5E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8BF7F-BF54-45B7-B3B1-BF8A5B9B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1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DD5B-84EE-4308-83FB-197DD5A5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C6AB-BB43-4369-97CC-378A5DFE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7F34-6010-4C32-AF59-B960B4CA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BA26-49FF-417D-805C-883A54A3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1802-AD5A-474D-B734-DB1A967E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550-FF85-4A42-B42C-F6475DBD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DDD78-6A16-4DFC-8D99-8D8F35A0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1770-0EBC-47D1-91DC-69DB5F8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55E6-47BF-43F0-9D63-85949B9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CA67-0274-4D33-AC69-CC3920B0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D760-BFD4-4826-B36E-1B2E8AC6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548-8E14-42F4-8BE0-D63802E26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D99C0-67B5-4628-B1A1-5047CC0F1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24E1-59E7-48C7-9F78-4BA98C23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21DE-5A3B-444A-9E0C-B39F37BF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73A1-6204-48FD-B445-8E5A2627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4A1B-1AEE-4076-9A05-81570A2F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A5BC-66EC-406A-99C8-50B01CA7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C7B4B-70BD-4420-8C31-550E1307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18EE4-7B26-4485-B2CB-086EDA5B3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86C78-82B1-4C09-8E54-9B46E407E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8EA55-3E94-4917-AFDC-19666CD4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3EA27-B679-4236-864E-CF4730A9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66253-CC7A-4F4B-B3D0-7A725A2B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EC8-9ECF-4FD9-B425-FBA7FB1C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3950A-80DC-4B46-9BBF-554E82AA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AA82C-1B03-48DB-A1AE-9C8C9BE2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2CE3-274E-4D74-A509-7E44051A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839E1-8CC4-4934-8D7F-1E147262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5594-69C4-4F29-BC9E-D4AE40A3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FDAAF-C9C2-4D9F-AEE5-75BEE16A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55D6-937D-4C5B-B9D0-A1BAE026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2AD5-CF61-4DF3-8E7B-148474B2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5B5B8-0EAC-4A6C-AC0D-57FCE9346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3EF3-400B-4A32-8A69-3BB9B1AE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E7745-CA6C-4025-9B10-FFCA0965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5E361-6195-4C47-9083-687FEA1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5BB-F310-4B56-94E2-DBBBD50A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511E0-209B-4C4D-AC6B-1AAA77D31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0EE31-D137-427A-916B-F8F4F43B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44EF1-503D-4126-93DA-ADC7A3B2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47253-72EC-4F31-BEA3-8485CE53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50829-4B30-4052-90FC-F98540FF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8AD4D-8008-4AD1-BBAF-C517100A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0EBB-4BCC-4D87-8A6C-89DFF1F0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0732-D2B4-4C47-AEE2-AF2E77F26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3484-B21C-4C47-BC97-6BB10547D1C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09CE-81CF-45D3-871A-CC043E48C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2E90-80F9-418D-836E-D63ADF82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g422003/Complex-Networks_exercise/tree/main/Datase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oran.wang@uni.l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955FF"/>
                </a:solidFill>
              </a:rPr>
              <a:t>Modelling and Analysis of Complex Networks</a:t>
            </a:r>
            <a:br>
              <a:rPr lang="en-US" sz="3600" dirty="0">
                <a:solidFill>
                  <a:srgbClr val="1955FF"/>
                </a:solidFill>
              </a:rPr>
            </a:br>
            <a:br>
              <a:rPr lang="en-US" sz="3600" dirty="0">
                <a:solidFill>
                  <a:srgbClr val="1955FF"/>
                </a:solidFill>
              </a:rPr>
            </a:br>
            <a:r>
              <a:rPr lang="en-US" altLang="zh-CN" sz="3600" dirty="0">
                <a:solidFill>
                  <a:srgbClr val="1955FF"/>
                </a:solidFill>
              </a:rPr>
              <a:t>Exercise 1</a:t>
            </a:r>
            <a:endParaRPr lang="en-US" sz="3600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</p:txBody>
      </p:sp>
    </p:spTree>
    <p:extLst>
      <p:ext uri="{BB962C8B-B14F-4D97-AF65-F5344CB8AC3E}">
        <p14:creationId xmlns:p14="http://schemas.microsoft.com/office/powerpoint/2010/main" val="323123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Brainstorming</a:t>
            </a:r>
          </a:p>
        </p:txBody>
      </p:sp>
    </p:spTree>
    <p:extLst>
      <p:ext uri="{BB962C8B-B14F-4D97-AF65-F5344CB8AC3E}">
        <p14:creationId xmlns:p14="http://schemas.microsoft.com/office/powerpoint/2010/main" val="244991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Brainstorming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252638" y="1936499"/>
            <a:ext cx="10198625" cy="2248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55F7"/>
                </a:solidFill>
              </a:rPr>
              <a:t>Return to the three networks we just proposed, and answer the following questions: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What is the possible application of this network?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What could be the possible research questions? (Node level, edge level, and graph level)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3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6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Brainstorming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50" y="7154183"/>
            <a:ext cx="10515600" cy="305919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+mj-lt"/>
              </a:rPr>
              <a:t>Exercises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02060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 via Moodle before the deadline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3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74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Assignment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50" y="7154183"/>
            <a:ext cx="10515600" cy="305919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+mj-lt"/>
              </a:rPr>
              <a:t>Exercises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02060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 via Moodle before the deadline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54310-6285-4B82-A728-D517D4A909F5}"/>
              </a:ext>
            </a:extLst>
          </p:cNvPr>
          <p:cNvSpPr txBox="1"/>
          <p:nvPr/>
        </p:nvSpPr>
        <p:spPr>
          <a:xfrm>
            <a:off x="1341414" y="1591750"/>
            <a:ext cx="10198625" cy="11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Pick your favorite number: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D7EA3B-E7F0-48B1-914D-CA11D81C4E35}"/>
              </a:ext>
            </a:extLst>
          </p:cNvPr>
          <p:cNvSpPr/>
          <p:nvPr/>
        </p:nvSpPr>
        <p:spPr>
          <a:xfrm>
            <a:off x="2203598" y="2611066"/>
            <a:ext cx="523782" cy="54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728D94-7216-47BA-BC18-91F1100662BF}"/>
              </a:ext>
            </a:extLst>
          </p:cNvPr>
          <p:cNvSpPr/>
          <p:nvPr/>
        </p:nvSpPr>
        <p:spPr>
          <a:xfrm>
            <a:off x="2941925" y="2611066"/>
            <a:ext cx="523782" cy="54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041E01-9756-441A-A259-77A9DA02F62E}"/>
              </a:ext>
            </a:extLst>
          </p:cNvPr>
          <p:cNvSpPr/>
          <p:nvPr/>
        </p:nvSpPr>
        <p:spPr>
          <a:xfrm>
            <a:off x="3663977" y="2611066"/>
            <a:ext cx="523782" cy="54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1AE58C-7B51-4250-95A9-0A14AFA6BF15}"/>
              </a:ext>
            </a:extLst>
          </p:cNvPr>
          <p:cNvSpPr/>
          <p:nvPr/>
        </p:nvSpPr>
        <p:spPr>
          <a:xfrm>
            <a:off x="4402304" y="2611066"/>
            <a:ext cx="523782" cy="54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4FEE78-8416-4AEC-B490-403869D33D19}"/>
              </a:ext>
            </a:extLst>
          </p:cNvPr>
          <p:cNvSpPr/>
          <p:nvPr/>
        </p:nvSpPr>
        <p:spPr>
          <a:xfrm>
            <a:off x="5140631" y="2611066"/>
            <a:ext cx="523782" cy="54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27DCAC-D8CC-45C8-B635-CEC6307A9E61}"/>
              </a:ext>
            </a:extLst>
          </p:cNvPr>
          <p:cNvSpPr/>
          <p:nvPr/>
        </p:nvSpPr>
        <p:spPr>
          <a:xfrm>
            <a:off x="5878958" y="2611066"/>
            <a:ext cx="523782" cy="54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2A23E3-F8FB-44EF-9BEB-606AAD612FC6}"/>
              </a:ext>
            </a:extLst>
          </p:cNvPr>
          <p:cNvSpPr/>
          <p:nvPr/>
        </p:nvSpPr>
        <p:spPr>
          <a:xfrm>
            <a:off x="6601010" y="2611066"/>
            <a:ext cx="523782" cy="54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4CC8FC9-1FAD-4802-A048-432780212E4F}"/>
              </a:ext>
            </a:extLst>
          </p:cNvPr>
          <p:cNvSpPr/>
          <p:nvPr/>
        </p:nvSpPr>
        <p:spPr>
          <a:xfrm>
            <a:off x="7339337" y="2611066"/>
            <a:ext cx="523782" cy="54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AE1AE2-0E60-40BE-8EE4-E3EE20559953}"/>
              </a:ext>
            </a:extLst>
          </p:cNvPr>
          <p:cNvSpPr/>
          <p:nvPr/>
        </p:nvSpPr>
        <p:spPr>
          <a:xfrm>
            <a:off x="8102351" y="2611066"/>
            <a:ext cx="523782" cy="54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C59535-7AD7-4419-ADDB-6AD5604AD0D5}"/>
              </a:ext>
            </a:extLst>
          </p:cNvPr>
          <p:cNvSpPr/>
          <p:nvPr/>
        </p:nvSpPr>
        <p:spPr>
          <a:xfrm>
            <a:off x="8840678" y="2611066"/>
            <a:ext cx="523782" cy="54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7E9B85-037B-4426-9D5D-60DD3522F080}"/>
              </a:ext>
            </a:extLst>
          </p:cNvPr>
          <p:cNvSpPr txBox="1"/>
          <p:nvPr/>
        </p:nvSpPr>
        <p:spPr>
          <a:xfrm>
            <a:off x="1341414" y="3955107"/>
            <a:ext cx="10198625" cy="164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Visit following link and download your datasets: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D55F7"/>
                </a:solidFill>
              </a:rPr>
              <a:t>                 </a:t>
            </a:r>
            <a:r>
              <a:rPr lang="en-US" u="sng" dirty="0">
                <a:solidFill>
                  <a:srgbClr val="0D55F7"/>
                </a:solidFill>
                <a:hlinkClick r:id="rId2"/>
              </a:rPr>
              <a:t>https://github.com/wang422003/Complex-Networks_exercise/tree/main/Datasets</a:t>
            </a:r>
            <a:endParaRPr lang="en-US" u="sng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78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Assignment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50" y="7154183"/>
            <a:ext cx="10515600" cy="305919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+mj-lt"/>
              </a:rPr>
              <a:t>Exercises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02060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 via Moodle before the deadline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32537" y="1599148"/>
            <a:ext cx="10198625" cy="326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Network feature exploration with SNAP.PY: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Install SNAP.PY and build a new project in IDE.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D55F7"/>
                </a:solidFill>
              </a:rPr>
              <a:t>Read through the documentation of SNAP.PY.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Answer the questions in the question sheet with </a:t>
            </a:r>
            <a:r>
              <a:rPr lang="en-US" sz="2000">
                <a:solidFill>
                  <a:srgbClr val="0D55F7"/>
                </a:solidFill>
              </a:rPr>
              <a:t>you datasets.</a:t>
            </a:r>
            <a:endParaRPr lang="en-US" sz="2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Also submit the code ! (Attachment or link to your </a:t>
            </a:r>
            <a:r>
              <a:rPr lang="en-US" sz="2000" dirty="0" err="1">
                <a:solidFill>
                  <a:srgbClr val="C00000"/>
                </a:solidFill>
              </a:rPr>
              <a:t>Github</a:t>
            </a:r>
            <a:r>
              <a:rPr lang="en-US" sz="2000" dirty="0">
                <a:solidFill>
                  <a:srgbClr val="C00000"/>
                </a:solidFill>
              </a:rPr>
              <a:t> repository)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0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1955FF"/>
                </a:solidFill>
              </a:rPr>
              <a:t>Q &amp; </a:t>
            </a:r>
            <a:r>
              <a:rPr lang="en-US" altLang="zh-CN" sz="4400" b="1" dirty="0">
                <a:solidFill>
                  <a:srgbClr val="1955FF"/>
                </a:solidFill>
              </a:rPr>
              <a:t>A </a:t>
            </a:r>
            <a:endParaRPr lang="en-US" sz="4400" b="1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Email: aoran.wang@uni.lu</a:t>
            </a:r>
          </a:p>
          <a:p>
            <a:pPr algn="l"/>
            <a:endParaRPr lang="en-US" dirty="0">
              <a:solidFill>
                <a:srgbClr val="0D55F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432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Contact Information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989" y="156093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Office: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MNO E03-25-090   </a:t>
            </a: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Email: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aoran.wang@uni.lu</a:t>
            </a:r>
            <a:endParaRPr lang="en-US" dirty="0">
              <a:solidFill>
                <a:srgbClr val="0D55F7"/>
              </a:solidFill>
              <a:latin typeface="+mj-lt"/>
            </a:endParaRP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 err="1">
                <a:solidFill>
                  <a:srgbClr val="0D55F7"/>
                </a:solidFill>
                <a:latin typeface="+mj-lt"/>
              </a:rPr>
              <a:t>Github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wang422003</a:t>
            </a:r>
          </a:p>
        </p:txBody>
      </p:sp>
    </p:spTree>
    <p:extLst>
      <p:ext uri="{BB962C8B-B14F-4D97-AF65-F5344CB8AC3E}">
        <p14:creationId xmlns:p14="http://schemas.microsoft.com/office/powerpoint/2010/main" val="19121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Organisation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66608"/>
            <a:ext cx="10515600" cy="40385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Question-answering in class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altLang="zh-CN" dirty="0">
                <a:solidFill>
                  <a:srgbClr val="0D55F7"/>
                </a:solidFill>
                <a:latin typeface="+mj-lt"/>
              </a:rPr>
              <a:t>E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xercises after class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D55F7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 via Moodle before the deadline</a:t>
            </a:r>
          </a:p>
        </p:txBody>
      </p:sp>
    </p:spTree>
    <p:extLst>
      <p:ext uri="{BB962C8B-B14F-4D97-AF65-F5344CB8AC3E}">
        <p14:creationId xmlns:p14="http://schemas.microsoft.com/office/powerpoint/2010/main" val="296992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"One reviews the old to know the new"</a:t>
            </a:r>
          </a:p>
        </p:txBody>
      </p:sp>
    </p:spTree>
    <p:extLst>
      <p:ext uri="{BB962C8B-B14F-4D97-AF65-F5344CB8AC3E}">
        <p14:creationId xmlns:p14="http://schemas.microsoft.com/office/powerpoint/2010/main" val="151029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291905" y="1407502"/>
            <a:ext cx="890071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55F7"/>
                </a:solidFill>
              </a:rPr>
              <a:t>Behind many systems there is an intricate wiring diagram, a network, defining the interactions between the components.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E6C0E0-0572-4EB1-8E71-C1DFA79CC0E6}"/>
              </a:ext>
            </a:extLst>
          </p:cNvPr>
          <p:cNvGrpSpPr/>
          <p:nvPr/>
        </p:nvGrpSpPr>
        <p:grpSpPr>
          <a:xfrm>
            <a:off x="1444705" y="2866916"/>
            <a:ext cx="3454466" cy="3714785"/>
            <a:chOff x="1686845" y="2727442"/>
            <a:chExt cx="3454466" cy="371478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4403079-BB66-4377-9525-BF676B105E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42"/>
            <a:stretch/>
          </p:blipFill>
          <p:spPr>
            <a:xfrm>
              <a:off x="1686845" y="2727442"/>
              <a:ext cx="3454466" cy="326693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12906D-C098-4668-A65E-B7C1F2BDFF3E}"/>
                </a:ext>
              </a:extLst>
            </p:cNvPr>
            <p:cNvSpPr txBox="1"/>
            <p:nvPr/>
          </p:nvSpPr>
          <p:spPr>
            <a:xfrm>
              <a:off x="1686845" y="6134450"/>
              <a:ext cx="3103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D55F7"/>
                  </a:solidFill>
                </a:rPr>
                <a:t>Shanghai Metro Network Map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3D9E47-556C-4819-88AF-3C3BAA54E788}"/>
              </a:ext>
            </a:extLst>
          </p:cNvPr>
          <p:cNvGrpSpPr/>
          <p:nvPr/>
        </p:nvGrpSpPr>
        <p:grpSpPr>
          <a:xfrm>
            <a:off x="5778105" y="2841359"/>
            <a:ext cx="4414519" cy="3740342"/>
            <a:chOff x="5814866" y="2808512"/>
            <a:chExt cx="4414519" cy="37403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96074A-FD70-43E2-8335-E1EA2D4D8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4866" y="2808512"/>
              <a:ext cx="4414519" cy="346855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673E51-967A-49F2-9CDB-2F7E4CCB5E58}"/>
                </a:ext>
              </a:extLst>
            </p:cNvPr>
            <p:cNvSpPr txBox="1"/>
            <p:nvPr/>
          </p:nvSpPr>
          <p:spPr>
            <a:xfrm>
              <a:off x="6196668" y="6241077"/>
              <a:ext cx="3103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D55F7"/>
                  </a:solidFill>
                </a:rPr>
                <a:t>Citation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88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252638" y="1714557"/>
            <a:ext cx="10198625" cy="4072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55F7"/>
                </a:solidFill>
              </a:rPr>
              <a:t>Besides the examples mentioned in the course, please list three networks in the real-world, and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Describe the interactions between the components in the networks.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Choose one of the networks, and represent the network as a graph. Please draw a script of the graph, and represent the structure as an edge list or adjacency matrix.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Describe the characteristic of the network by answering the following questions: are the edges directed or not? Do the edges have weight? What are the maximum node degree and the average node degree? Is it a bipartite graph?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1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8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5F458D-1E54-4FF5-B6E0-9E8D160C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2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252638" y="1776701"/>
            <a:ext cx="10198625" cy="317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55F7"/>
                </a:solidFill>
              </a:rPr>
              <a:t>Follow up the edge lists and adjacency matrices we made in question 1: 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Choose the edge list / adjacency matrix from one of your classmate, and reconstruct the graph from it.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What are the differences between your reconstructed graph and the one from your classmate? Why?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2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42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EA7CE7-71F1-47EB-B8A3-D48DE19C3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8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635</Words>
  <Application>Microsoft Office PowerPoint</Application>
  <PresentationFormat>Widescreen</PresentationFormat>
  <Paragraphs>119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Office Theme</vt:lpstr>
      <vt:lpstr>Modelling and Analysis of Complex Networks  Exercise 1</vt:lpstr>
      <vt:lpstr>Contact Information</vt:lpstr>
      <vt:lpstr>Organisation</vt:lpstr>
      <vt:lpstr>"One reviews the old to know the new"</vt:lpstr>
      <vt:lpstr>Review</vt:lpstr>
      <vt:lpstr>Review</vt:lpstr>
      <vt:lpstr>Review</vt:lpstr>
      <vt:lpstr>Review</vt:lpstr>
      <vt:lpstr>Review</vt:lpstr>
      <vt:lpstr>Brainstorming</vt:lpstr>
      <vt:lpstr>Brainstorming</vt:lpstr>
      <vt:lpstr>Brainstorming</vt:lpstr>
      <vt:lpstr>Assignment</vt:lpstr>
      <vt:lpstr>Assignment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and Analysis of Complex Networks Exercise 1</dc:title>
  <dc:creator>Aoran WANG</dc:creator>
  <cp:lastModifiedBy>Aoran WANG</cp:lastModifiedBy>
  <cp:revision>31</cp:revision>
  <dcterms:created xsi:type="dcterms:W3CDTF">2022-03-18T10:59:41Z</dcterms:created>
  <dcterms:modified xsi:type="dcterms:W3CDTF">2022-03-28T14:04:24Z</dcterms:modified>
</cp:coreProperties>
</file>