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  <p:sldMasterId id="2147483870" r:id="rId2"/>
  </p:sldMasterIdLst>
  <p:sldIdLst>
    <p:sldId id="256" r:id="rId3"/>
    <p:sldId id="267" r:id="rId4"/>
    <p:sldId id="268" r:id="rId5"/>
    <p:sldId id="269" r:id="rId6"/>
    <p:sldId id="270" r:id="rId7"/>
    <p:sldId id="257" r:id="rId8"/>
    <p:sldId id="258" r:id="rId9"/>
    <p:sldId id="259" r:id="rId10"/>
    <p:sldId id="263" r:id="rId11"/>
    <p:sldId id="260" r:id="rId12"/>
    <p:sldId id="261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付 炎平" initials="付" lastIdx="2" clrIdx="0">
    <p:extLst>
      <p:ext uri="{19B8F6BF-5375-455C-9EA6-DF929625EA0E}">
        <p15:presenceInfo xmlns:p15="http://schemas.microsoft.com/office/powerpoint/2012/main" userId="4193a0d430032e3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39" autoAdjust="0"/>
    <p:restoredTop sz="94660"/>
  </p:normalViewPr>
  <p:slideViewPr>
    <p:cSldViewPr snapToGrid="0">
      <p:cViewPr varScale="1">
        <p:scale>
          <a:sx n="94" d="100"/>
          <a:sy n="94" d="100"/>
        </p:scale>
        <p:origin x="120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0F2C075-2800-4B94-9108-E271F999758B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371B9ED-F3EE-47F0-A2A7-90D85263931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015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2C075-2800-4B94-9108-E271F999758B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B9ED-F3EE-47F0-A2A7-90D852639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83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2C075-2800-4B94-9108-E271F999758B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B9ED-F3EE-47F0-A2A7-90D85263931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928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2C075-2800-4B94-9108-E271F999758B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B9ED-F3EE-47F0-A2A7-90D85263931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3261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2C075-2800-4B94-9108-E271F999758B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B9ED-F3EE-47F0-A2A7-90D852639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54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2C075-2800-4B94-9108-E271F999758B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B9ED-F3EE-47F0-A2A7-90D85263931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437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2C075-2800-4B94-9108-E271F999758B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B9ED-F3EE-47F0-A2A7-90D85263931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7965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2C075-2800-4B94-9108-E271F999758B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B9ED-F3EE-47F0-A2A7-90D85263931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0970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2C075-2800-4B94-9108-E271F999758B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B9ED-F3EE-47F0-A2A7-90D85263931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2118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0F2C075-2800-4B94-9108-E271F999758B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371B9ED-F3EE-47F0-A2A7-90D85263931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8220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2C075-2800-4B94-9108-E271F999758B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B9ED-F3EE-47F0-A2A7-90D852639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459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2C075-2800-4B94-9108-E271F999758B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B9ED-F3EE-47F0-A2A7-90D852639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2233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2C075-2800-4B94-9108-E271F999758B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B9ED-F3EE-47F0-A2A7-90D85263931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8685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2C075-2800-4B94-9108-E271F999758B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B9ED-F3EE-47F0-A2A7-90D852639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4300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2C075-2800-4B94-9108-E271F999758B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B9ED-F3EE-47F0-A2A7-90D85263931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4220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2C075-2800-4B94-9108-E271F999758B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B9ED-F3EE-47F0-A2A7-90D85263931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8703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2C075-2800-4B94-9108-E271F999758B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B9ED-F3EE-47F0-A2A7-90D852639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6143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2C075-2800-4B94-9108-E271F999758B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B9ED-F3EE-47F0-A2A7-90D85263931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8266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2C075-2800-4B94-9108-E271F999758B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B9ED-F3EE-47F0-A2A7-90D852639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4152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2C075-2800-4B94-9108-E271F999758B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B9ED-F3EE-47F0-A2A7-90D852639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6274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2C075-2800-4B94-9108-E271F999758B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B9ED-F3EE-47F0-A2A7-90D85263931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6791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2C075-2800-4B94-9108-E271F999758B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B9ED-F3EE-47F0-A2A7-90D85263931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396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2C075-2800-4B94-9108-E271F999758B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B9ED-F3EE-47F0-A2A7-90D85263931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92943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2C075-2800-4B94-9108-E271F999758B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B9ED-F3EE-47F0-A2A7-90D852639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66955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2C075-2800-4B94-9108-E271F999758B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B9ED-F3EE-47F0-A2A7-90D85263931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0578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2C075-2800-4B94-9108-E271F999758B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B9ED-F3EE-47F0-A2A7-90D85263931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5363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2C075-2800-4B94-9108-E271F999758B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B9ED-F3EE-47F0-A2A7-90D85263931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3421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2C075-2800-4B94-9108-E271F999758B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B9ED-F3EE-47F0-A2A7-90D85263931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702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2C075-2800-4B94-9108-E271F999758B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B9ED-F3EE-47F0-A2A7-90D852639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174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2C075-2800-4B94-9108-E271F999758B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B9ED-F3EE-47F0-A2A7-90D85263931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729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2C075-2800-4B94-9108-E271F999758B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B9ED-F3EE-47F0-A2A7-90D85263931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28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2C075-2800-4B94-9108-E271F999758B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B9ED-F3EE-47F0-A2A7-90D852639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553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2C075-2800-4B94-9108-E271F999758B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B9ED-F3EE-47F0-A2A7-90D85263931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6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2C075-2800-4B94-9108-E271F999758B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B9ED-F3EE-47F0-A2A7-90D852639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324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0F2C075-2800-4B94-9108-E271F999758B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371B9ED-F3EE-47F0-A2A7-90D852639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300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0F2C075-2800-4B94-9108-E271F999758B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371B9ED-F3EE-47F0-A2A7-90D852639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2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  <p:sldLayoutId id="2147483885" r:id="rId15"/>
    <p:sldLayoutId id="2147483886" r:id="rId16"/>
    <p:sldLayoutId id="214748388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0E048A-FBEE-4508-B984-753F2B75D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82919" y="297181"/>
            <a:ext cx="7610264" cy="2526030"/>
          </a:xfrm>
        </p:spPr>
        <p:txBody>
          <a:bodyPr>
            <a:normAutofit/>
          </a:bodyPr>
          <a:lstStyle/>
          <a:p>
            <a:r>
              <a:rPr lang="zh-CN" altLang="en-US" sz="66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用栈实现迷宫问题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C6BF844-E704-49DF-9EC8-7E6DE0E02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6250" y="1360171"/>
            <a:ext cx="5314950" cy="2320289"/>
          </a:xfrm>
        </p:spPr>
        <p:txBody>
          <a:bodyPr>
            <a:normAutofit/>
          </a:bodyPr>
          <a:lstStyle/>
          <a:p>
            <a:endParaRPr lang="en-US" altLang="zh-CN" dirty="0">
              <a:latin typeface="+mj-lt"/>
              <a:ea typeface="华文行楷" panose="02010800040101010101" pitchFamily="2" charset="-122"/>
            </a:endParaRPr>
          </a:p>
          <a:p>
            <a:endParaRPr lang="en-US" altLang="zh-CN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endParaRPr lang="en-US" altLang="zh-CN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						——</a:t>
            </a:r>
            <a:r>
              <a:rPr lang="zh-CN" altLang="en-US" b="1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付炎平</a:t>
            </a:r>
            <a:endParaRPr lang="en-US" altLang="zh-CN" b="1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21D4A81-3555-40DF-9636-FB490220EDCA}"/>
              </a:ext>
            </a:extLst>
          </p:cNvPr>
          <p:cNvSpPr txBox="1"/>
          <p:nvPr/>
        </p:nvSpPr>
        <p:spPr>
          <a:xfrm>
            <a:off x="3035300" y="3543301"/>
            <a:ext cx="342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算法设计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代码实现</a:t>
            </a:r>
          </a:p>
        </p:txBody>
      </p:sp>
    </p:spTree>
    <p:extLst>
      <p:ext uri="{BB962C8B-B14F-4D97-AF65-F5344CB8AC3E}">
        <p14:creationId xmlns:p14="http://schemas.microsoft.com/office/powerpoint/2010/main" val="1069825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64FC33-9A34-423B-814D-CCA3D19CA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7821" y="378372"/>
            <a:ext cx="9462069" cy="5805258"/>
          </a:xfrm>
        </p:spPr>
        <p:txBody>
          <a:bodyPr>
            <a:normAutofit/>
          </a:bodyPr>
          <a:lstStyle/>
          <a:p>
            <a:endParaRPr lang="en-US" altLang="zh-CN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在我们一直这样搜索中，如果找到出口，就直接</a:t>
            </a:r>
            <a:r>
              <a:rPr lang="en-US" altLang="zh-CN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return</a:t>
            </a:r>
            <a:r>
              <a:rPr lang="zh-CN" altLang="en-US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en-US" altLang="zh-CN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我们一边寻找，一边把寻找的路径记录下来，便于我们最</a:t>
            </a:r>
            <a:endParaRPr lang="en-US" altLang="zh-CN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后输出路径（通过定义二维数组</a:t>
            </a:r>
            <a:r>
              <a:rPr lang="en-US" altLang="zh-CN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path[ x ][ y ]=1</a:t>
            </a:r>
            <a:r>
              <a:rPr lang="zh-CN" altLang="en-US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记录）（此时</a:t>
            </a:r>
            <a:endParaRPr lang="en-US" altLang="zh-CN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en-US" altLang="zh-CN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path[ x ][ y ]</a:t>
            </a:r>
            <a:r>
              <a:rPr lang="zh-CN" altLang="en-US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和前面的</a:t>
            </a:r>
            <a:r>
              <a:rPr lang="en-US" altLang="zh-CN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vis[ x ][ y ]</a:t>
            </a:r>
            <a:r>
              <a:rPr lang="zh-CN" altLang="en-US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不一样</a:t>
            </a:r>
            <a:r>
              <a:rPr lang="en-US" altLang="zh-CN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path[ ][ ]</a:t>
            </a:r>
            <a:r>
              <a:rPr lang="zh-CN" altLang="en-US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是来记录路径的，</a:t>
            </a:r>
            <a:r>
              <a:rPr lang="en-US" altLang="zh-CN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vis[ ][ ]</a:t>
            </a:r>
            <a:r>
              <a:rPr lang="zh-CN" altLang="en-US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是来标注来防止搜索相同路径</a:t>
            </a:r>
            <a:r>
              <a:rPr lang="zh-CN" altLang="en-US" sz="36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128422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26D679-0260-400A-ADAE-504648B7F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5412" y="1537414"/>
            <a:ext cx="9601196" cy="3318936"/>
          </a:xfrm>
        </p:spPr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如果在搜索过程中发现所有的方向不能搜索，那么这个位置就没有用，我们把他出栈，并且把记录路径</a:t>
            </a:r>
            <a:r>
              <a:rPr lang="en-US" altLang="zh-CN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path[ x ][ y ]=0</a:t>
            </a:r>
            <a:r>
              <a:rPr lang="zh-CN" altLang="en-US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en-US" altLang="zh-CN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出栈完毕后，我在再取栈顶元素，这个时候的栈顶元素就是上一位置的另一方向，这个过程也可以叫</a:t>
            </a:r>
            <a:r>
              <a:rPr lang="zh-CN" altLang="en-US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回溯。</a:t>
            </a:r>
            <a:endParaRPr lang="en-US" altLang="zh-CN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CA8E9B9-75F5-45A1-AA5F-689209F26327}"/>
              </a:ext>
            </a:extLst>
          </p:cNvPr>
          <p:cNvSpPr txBox="1"/>
          <p:nvPr/>
        </p:nvSpPr>
        <p:spPr>
          <a:xfrm>
            <a:off x="1648778" y="3429000"/>
            <a:ext cx="8295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如此反复，当栈为空的时候，所有的位置都搜索完毕了，也就是没有出口。</a:t>
            </a:r>
            <a:r>
              <a:rPr lang="en-US" altLang="zh-CN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return 0;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541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FE467E-EEA4-4D3C-AB54-DFEA08C8E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395" y="803193"/>
            <a:ext cx="9601196" cy="1303867"/>
          </a:xfrm>
        </p:spPr>
        <p:txBody>
          <a:bodyPr>
            <a:normAutofit/>
          </a:bodyPr>
          <a:lstStyle/>
          <a:p>
            <a:r>
              <a:rPr lang="zh-CN" altLang="en-US" sz="6000" b="1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8C4308-9E9D-4DF9-A62B-A861A9F3F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349060"/>
            <a:ext cx="9601196" cy="358986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sz="32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1.</a:t>
            </a:r>
            <a:r>
              <a:rPr lang="zh-CN" altLang="en-US" sz="32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在进行搜索的时候，必须把他走过的路线进行标注，如果没有标注，那么就会一直循环搜索。</a:t>
            </a:r>
            <a:endParaRPr lang="en-US" altLang="zh-CN" sz="32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32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</a:t>
            </a:r>
            <a:r>
              <a:rPr lang="zh-CN" altLang="en-US" sz="32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只在它无路可搜索的时候才出栈，其他情况只是取栈顶元素</a:t>
            </a:r>
            <a:endParaRPr lang="en-US" altLang="zh-CN" sz="32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32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3.</a:t>
            </a:r>
            <a:r>
              <a:rPr lang="zh-CN" altLang="en-US" sz="32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注意区分</a:t>
            </a:r>
            <a:r>
              <a:rPr lang="en-US" altLang="zh-CN" sz="32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path[][]</a:t>
            </a:r>
            <a:r>
              <a:rPr lang="zh-CN" altLang="en-US" sz="32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32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vis[][]</a:t>
            </a:r>
            <a:r>
              <a:rPr lang="zh-CN" altLang="en-US" sz="32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的区别</a:t>
            </a:r>
            <a:endParaRPr lang="en-US" altLang="zh-CN" sz="32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32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4.</a:t>
            </a:r>
            <a:r>
              <a:rPr lang="zh-CN" altLang="en-US" sz="32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此方法的局限性：只能得出一条路径，但不是最优路径。</a:t>
            </a:r>
          </a:p>
        </p:txBody>
      </p:sp>
    </p:spTree>
    <p:extLst>
      <p:ext uri="{BB962C8B-B14F-4D97-AF65-F5344CB8AC3E}">
        <p14:creationId xmlns:p14="http://schemas.microsoft.com/office/powerpoint/2010/main" val="16443138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A0587-5A7D-482B-843D-C521738E1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169571-0C92-4DF2-89CB-774FA37F8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9600" dirty="0">
                <a:solidFill>
                  <a:srgbClr val="FF0000"/>
                </a:solidFill>
              </a:rPr>
              <a:t>Thanks</a:t>
            </a:r>
            <a:endParaRPr lang="zh-CN" altLang="en-US" sz="9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48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9B737C1-7951-4547-913E-AB27C501ECD5}"/>
              </a:ext>
            </a:extLst>
          </p:cNvPr>
          <p:cNvSpPr txBox="1"/>
          <p:nvPr/>
        </p:nvSpPr>
        <p:spPr>
          <a:xfrm>
            <a:off x="1701800" y="1143000"/>
            <a:ext cx="87376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					</a:t>
            </a:r>
            <a:r>
              <a:rPr lang="en-US" altLang="zh-CN" sz="48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	</a:t>
            </a:r>
            <a:r>
              <a:rPr lang="zh-CN" altLang="en-US" sz="48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算法设计</a:t>
            </a:r>
            <a:br>
              <a:rPr lang="en-US" altLang="zh-CN" sz="32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</a:br>
            <a:br>
              <a:rPr lang="en-US" altLang="zh-CN" sz="32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</a:br>
            <a:br>
              <a:rPr lang="en-US" altLang="zh-CN" sz="32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en-US" altLang="zh-CN" sz="32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		</a:t>
            </a:r>
            <a:r>
              <a:rPr lang="zh-CN" altLang="en-US" sz="32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我们在思考迷宫问题时，首先得有一个起点和终点，我们的目标就是在起点和终点间找出一条路径出来。</a:t>
            </a:r>
            <a:br>
              <a:rPr lang="en-US" altLang="zh-CN" sz="32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en-US" altLang="zh-CN" sz="32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		</a:t>
            </a:r>
            <a:r>
              <a:rPr lang="zh-CN" altLang="en-US" sz="32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如果是我们自己在一个迷宫里，那么我们会怎样找到出口呢？</a:t>
            </a:r>
            <a:br>
              <a:rPr lang="en-US" altLang="zh-CN" sz="32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</a:b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90113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DAA7BE9D-1AEC-43E8-B573-F7B71B6013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008673"/>
              </p:ext>
            </p:extLst>
          </p:nvPr>
        </p:nvGraphicFramePr>
        <p:xfrm>
          <a:off x="840014" y="858457"/>
          <a:ext cx="5119920" cy="4040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992">
                  <a:extLst>
                    <a:ext uri="{9D8B030D-6E8A-4147-A177-3AD203B41FA5}">
                      <a16:colId xmlns:a16="http://schemas.microsoft.com/office/drawing/2014/main" val="1326010042"/>
                    </a:ext>
                  </a:extLst>
                </a:gridCol>
                <a:gridCol w="484958">
                  <a:extLst>
                    <a:ext uri="{9D8B030D-6E8A-4147-A177-3AD203B41FA5}">
                      <a16:colId xmlns:a16="http://schemas.microsoft.com/office/drawing/2014/main" val="3778351263"/>
                    </a:ext>
                  </a:extLst>
                </a:gridCol>
                <a:gridCol w="539026">
                  <a:extLst>
                    <a:ext uri="{9D8B030D-6E8A-4147-A177-3AD203B41FA5}">
                      <a16:colId xmlns:a16="http://schemas.microsoft.com/office/drawing/2014/main" val="4088053426"/>
                    </a:ext>
                  </a:extLst>
                </a:gridCol>
                <a:gridCol w="511992">
                  <a:extLst>
                    <a:ext uri="{9D8B030D-6E8A-4147-A177-3AD203B41FA5}">
                      <a16:colId xmlns:a16="http://schemas.microsoft.com/office/drawing/2014/main" val="4220253119"/>
                    </a:ext>
                  </a:extLst>
                </a:gridCol>
                <a:gridCol w="511992">
                  <a:extLst>
                    <a:ext uri="{9D8B030D-6E8A-4147-A177-3AD203B41FA5}">
                      <a16:colId xmlns:a16="http://schemas.microsoft.com/office/drawing/2014/main" val="3819669554"/>
                    </a:ext>
                  </a:extLst>
                </a:gridCol>
                <a:gridCol w="511992">
                  <a:extLst>
                    <a:ext uri="{9D8B030D-6E8A-4147-A177-3AD203B41FA5}">
                      <a16:colId xmlns:a16="http://schemas.microsoft.com/office/drawing/2014/main" val="276146723"/>
                    </a:ext>
                  </a:extLst>
                </a:gridCol>
                <a:gridCol w="511992">
                  <a:extLst>
                    <a:ext uri="{9D8B030D-6E8A-4147-A177-3AD203B41FA5}">
                      <a16:colId xmlns:a16="http://schemas.microsoft.com/office/drawing/2014/main" val="1289272514"/>
                    </a:ext>
                  </a:extLst>
                </a:gridCol>
                <a:gridCol w="511992">
                  <a:extLst>
                    <a:ext uri="{9D8B030D-6E8A-4147-A177-3AD203B41FA5}">
                      <a16:colId xmlns:a16="http://schemas.microsoft.com/office/drawing/2014/main" val="579499871"/>
                    </a:ext>
                  </a:extLst>
                </a:gridCol>
                <a:gridCol w="511992">
                  <a:extLst>
                    <a:ext uri="{9D8B030D-6E8A-4147-A177-3AD203B41FA5}">
                      <a16:colId xmlns:a16="http://schemas.microsoft.com/office/drawing/2014/main" val="823292165"/>
                    </a:ext>
                  </a:extLst>
                </a:gridCol>
                <a:gridCol w="511992">
                  <a:extLst>
                    <a:ext uri="{9D8B030D-6E8A-4147-A177-3AD203B41FA5}">
                      <a16:colId xmlns:a16="http://schemas.microsoft.com/office/drawing/2014/main" val="2701686061"/>
                    </a:ext>
                  </a:extLst>
                </a:gridCol>
              </a:tblGrid>
              <a:tr h="40401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714618"/>
                  </a:ext>
                </a:extLst>
              </a:tr>
              <a:tr h="40401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904712"/>
                  </a:ext>
                </a:extLst>
              </a:tr>
              <a:tr h="40401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160153"/>
                  </a:ext>
                </a:extLst>
              </a:tr>
              <a:tr h="40401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248437"/>
                  </a:ext>
                </a:extLst>
              </a:tr>
              <a:tr h="40401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245396"/>
                  </a:ext>
                </a:extLst>
              </a:tr>
              <a:tr h="40401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508225"/>
                  </a:ext>
                </a:extLst>
              </a:tr>
              <a:tr h="40401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854946"/>
                  </a:ext>
                </a:extLst>
              </a:tr>
              <a:tr h="40401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081827"/>
                  </a:ext>
                </a:extLst>
              </a:tr>
              <a:tr h="40401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719507"/>
                  </a:ext>
                </a:extLst>
              </a:tr>
              <a:tr h="40401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706845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C1A5BF21-EFBF-4F30-BC32-7CE2D42C5B95}"/>
              </a:ext>
            </a:extLst>
          </p:cNvPr>
          <p:cNvSpPr txBox="1"/>
          <p:nvPr/>
        </p:nvSpPr>
        <p:spPr>
          <a:xfrm>
            <a:off x="6232068" y="1036103"/>
            <a:ext cx="38453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我用绿色代表起始位置，红色代表出口位置，黑色代表墙。</a:t>
            </a:r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0775B52-2C01-4846-AF18-7D742AAEDA06}"/>
              </a:ext>
            </a:extLst>
          </p:cNvPr>
          <p:cNvSpPr txBox="1"/>
          <p:nvPr/>
        </p:nvSpPr>
        <p:spPr>
          <a:xfrm>
            <a:off x="6550474" y="2505670"/>
            <a:ext cx="2881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如果此时此刻，我们就站在绿色的位置，我们要寻找出口，我们会怎么做？</a:t>
            </a:r>
          </a:p>
        </p:txBody>
      </p:sp>
    </p:spTree>
    <p:extLst>
      <p:ext uri="{BB962C8B-B14F-4D97-AF65-F5344CB8AC3E}">
        <p14:creationId xmlns:p14="http://schemas.microsoft.com/office/powerpoint/2010/main" val="222563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格 6">
            <a:extLst>
              <a:ext uri="{FF2B5EF4-FFF2-40B4-BE49-F238E27FC236}">
                <a16:creationId xmlns:a16="http://schemas.microsoft.com/office/drawing/2014/main" id="{886E6BD0-05B8-4779-9474-418F09EBD0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826514"/>
              </p:ext>
            </p:extLst>
          </p:nvPr>
        </p:nvGraphicFramePr>
        <p:xfrm>
          <a:off x="840014" y="858457"/>
          <a:ext cx="5119920" cy="4035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992">
                  <a:extLst>
                    <a:ext uri="{9D8B030D-6E8A-4147-A177-3AD203B41FA5}">
                      <a16:colId xmlns:a16="http://schemas.microsoft.com/office/drawing/2014/main" val="1326010042"/>
                    </a:ext>
                  </a:extLst>
                </a:gridCol>
                <a:gridCol w="533944">
                  <a:extLst>
                    <a:ext uri="{9D8B030D-6E8A-4147-A177-3AD203B41FA5}">
                      <a16:colId xmlns:a16="http://schemas.microsoft.com/office/drawing/2014/main" val="3778351263"/>
                    </a:ext>
                  </a:extLst>
                </a:gridCol>
                <a:gridCol w="490040">
                  <a:extLst>
                    <a:ext uri="{9D8B030D-6E8A-4147-A177-3AD203B41FA5}">
                      <a16:colId xmlns:a16="http://schemas.microsoft.com/office/drawing/2014/main" val="4088053426"/>
                    </a:ext>
                  </a:extLst>
                </a:gridCol>
                <a:gridCol w="506910">
                  <a:extLst>
                    <a:ext uri="{9D8B030D-6E8A-4147-A177-3AD203B41FA5}">
                      <a16:colId xmlns:a16="http://schemas.microsoft.com/office/drawing/2014/main" val="4220253119"/>
                    </a:ext>
                  </a:extLst>
                </a:gridCol>
                <a:gridCol w="517074">
                  <a:extLst>
                    <a:ext uri="{9D8B030D-6E8A-4147-A177-3AD203B41FA5}">
                      <a16:colId xmlns:a16="http://schemas.microsoft.com/office/drawing/2014/main" val="3819669554"/>
                    </a:ext>
                  </a:extLst>
                </a:gridCol>
                <a:gridCol w="511992">
                  <a:extLst>
                    <a:ext uri="{9D8B030D-6E8A-4147-A177-3AD203B41FA5}">
                      <a16:colId xmlns:a16="http://schemas.microsoft.com/office/drawing/2014/main" val="276146723"/>
                    </a:ext>
                  </a:extLst>
                </a:gridCol>
                <a:gridCol w="511992">
                  <a:extLst>
                    <a:ext uri="{9D8B030D-6E8A-4147-A177-3AD203B41FA5}">
                      <a16:colId xmlns:a16="http://schemas.microsoft.com/office/drawing/2014/main" val="1289272514"/>
                    </a:ext>
                  </a:extLst>
                </a:gridCol>
                <a:gridCol w="511992">
                  <a:extLst>
                    <a:ext uri="{9D8B030D-6E8A-4147-A177-3AD203B41FA5}">
                      <a16:colId xmlns:a16="http://schemas.microsoft.com/office/drawing/2014/main" val="579499871"/>
                    </a:ext>
                  </a:extLst>
                </a:gridCol>
                <a:gridCol w="511992">
                  <a:extLst>
                    <a:ext uri="{9D8B030D-6E8A-4147-A177-3AD203B41FA5}">
                      <a16:colId xmlns:a16="http://schemas.microsoft.com/office/drawing/2014/main" val="823292165"/>
                    </a:ext>
                  </a:extLst>
                </a:gridCol>
                <a:gridCol w="511992">
                  <a:extLst>
                    <a:ext uri="{9D8B030D-6E8A-4147-A177-3AD203B41FA5}">
                      <a16:colId xmlns:a16="http://schemas.microsoft.com/office/drawing/2014/main" val="2701686061"/>
                    </a:ext>
                  </a:extLst>
                </a:gridCol>
              </a:tblGrid>
              <a:tr h="40401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714618"/>
                  </a:ext>
                </a:extLst>
              </a:tr>
              <a:tr h="40401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904712"/>
                  </a:ext>
                </a:extLst>
              </a:tr>
              <a:tr h="399085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160153"/>
                  </a:ext>
                </a:extLst>
              </a:tr>
              <a:tr h="40401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248437"/>
                  </a:ext>
                </a:extLst>
              </a:tr>
              <a:tr h="404011"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245396"/>
                  </a:ext>
                </a:extLst>
              </a:tr>
              <a:tr h="404011"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508225"/>
                  </a:ext>
                </a:extLst>
              </a:tr>
              <a:tr h="40401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854946"/>
                  </a:ext>
                </a:extLst>
              </a:tr>
              <a:tr h="40401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081827"/>
                  </a:ext>
                </a:extLst>
              </a:tr>
              <a:tr h="40401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719507"/>
                  </a:ext>
                </a:extLst>
              </a:tr>
              <a:tr h="40401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706845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D12CE58A-9A9F-46FB-A480-9FDBE9E87CC4}"/>
              </a:ext>
            </a:extLst>
          </p:cNvPr>
          <p:cNvSpPr txBox="1"/>
          <p:nvPr/>
        </p:nvSpPr>
        <p:spPr>
          <a:xfrm>
            <a:off x="6467473" y="925968"/>
            <a:ext cx="4340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我们肯定是往周围不断探索，我用序号来标识我们探索的过程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BE9D40F-6E44-4B5A-8AEC-726AB5D7AE9A}"/>
              </a:ext>
            </a:extLst>
          </p:cNvPr>
          <p:cNvSpPr txBox="1"/>
          <p:nvPr/>
        </p:nvSpPr>
        <p:spPr>
          <a:xfrm>
            <a:off x="6232068" y="4898567"/>
            <a:ext cx="5080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由于我们不知道出口在哪个方向，所以我们对所有的方向都要搜索到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沿着上述这个过程，我们会在途中找到出口</a:t>
            </a:r>
            <a:r>
              <a:rPr lang="zh-CN" altLang="en-US" dirty="0"/>
              <a:t>。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51BFCF7-7D22-4EB1-8736-9CC3FA682A14}"/>
              </a:ext>
            </a:extLst>
          </p:cNvPr>
          <p:cNvSpPr txBox="1"/>
          <p:nvPr/>
        </p:nvSpPr>
        <p:spPr>
          <a:xfrm>
            <a:off x="6613070" y="1752322"/>
            <a:ext cx="31813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*在这个途中，需要注意的是：比如我们到了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的位置，我们不会在搜索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这个位置，因为我们已经搜索过了，知道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这个位置不是出口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17DA66C-D4FC-45F4-80D1-94F51F18F842}"/>
              </a:ext>
            </a:extLst>
          </p:cNvPr>
          <p:cNvSpPr txBox="1"/>
          <p:nvPr/>
        </p:nvSpPr>
        <p:spPr>
          <a:xfrm>
            <a:off x="6740982" y="3409673"/>
            <a:ext cx="30534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当我们在</a:t>
            </a:r>
            <a:r>
              <a:rPr lang="en-US" altLang="zh-CN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这个位置发现周围位置都被搜过或者有墙，照着我们人的这个思维，直接回到</a:t>
            </a:r>
            <a:r>
              <a:rPr lang="en-US" altLang="zh-CN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的位置去搜索</a:t>
            </a:r>
            <a:r>
              <a:rPr lang="en-US" altLang="zh-CN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lang="zh-CN" altLang="en-US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1670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15987B-1808-46E7-A279-49F6EC015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138" y="1092803"/>
            <a:ext cx="9601196" cy="3318936"/>
          </a:xfrm>
        </p:spPr>
        <p:txBody>
          <a:bodyPr>
            <a:no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上述是我们人在迷宫里找出口的过程，沿着我们人的思路能找到出口，那么这能否为我们用算法实现迷宫问题提供思路呢</a:t>
            </a:r>
            <a:r>
              <a:rPr lang="zh-CN" altLang="en-US" sz="2800" dirty="0">
                <a:solidFill>
                  <a:srgbClr val="FF0000"/>
                </a:solidFill>
              </a:rPr>
              <a:t>？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zh-CN" altLang="en-US" sz="2800" dirty="0">
                <a:solidFill>
                  <a:srgbClr val="FF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我们不妨想象，我们确实可以用算法模拟人的这个</a:t>
            </a:r>
            <a:r>
              <a:rPr lang="zh-CN" altLang="en-US" sz="28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思路</a:t>
            </a:r>
            <a:r>
              <a:rPr lang="zh-CN" altLang="en-US" sz="2800" dirty="0">
                <a:solidFill>
                  <a:srgbClr val="FF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。</a:t>
            </a:r>
            <a:endParaRPr lang="en-US" altLang="zh-CN" sz="2800" dirty="0">
              <a:solidFill>
                <a:srgbClr val="FF000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r>
              <a:rPr lang="zh-CN" altLang="en-US" sz="2800" dirty="0">
                <a:solidFill>
                  <a:srgbClr val="FF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我们在搜索过程中，都是由自己位置为基点，然后寻找这上、下、左、右这四个位置。</a:t>
            </a:r>
            <a:endParaRPr lang="en-US" altLang="zh-CN" sz="2800" dirty="0">
              <a:solidFill>
                <a:srgbClr val="FF000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r>
              <a:rPr lang="zh-CN" altLang="en-US" sz="2800" dirty="0">
                <a:solidFill>
                  <a:srgbClr val="FF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对于地图，我们都知道用一个二维数组，对于走过的位置，我们可以用线性表来储存。</a:t>
            </a:r>
            <a:endParaRPr lang="en-US" altLang="zh-CN" sz="2800" dirty="0">
              <a:solidFill>
                <a:srgbClr val="FF000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r>
              <a:rPr lang="zh-CN" altLang="en-US" sz="2800" dirty="0">
                <a:solidFill>
                  <a:srgbClr val="FF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下面我们就来用栈来进行代码实现：</a:t>
            </a:r>
            <a:endParaRPr lang="en-US" altLang="zh-CN" sz="2800" dirty="0">
              <a:solidFill>
                <a:srgbClr val="FF000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0865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2A7357-0FFE-4540-A7E9-0965B4288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1071032"/>
            <a:ext cx="9601196" cy="3318936"/>
          </a:xfrm>
        </p:spPr>
        <p:txBody>
          <a:bodyPr>
            <a:normAutofit fontScale="25000" lnSpcReduction="20000"/>
          </a:bodyPr>
          <a:lstStyle/>
          <a:p>
            <a:endParaRPr lang="en-US" altLang="zh-CN" sz="96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9600" b="1" dirty="0">
                <a:latin typeface="隶书" panose="02010509060101010101" pitchFamily="49" charset="-122"/>
                <a:ea typeface="隶书" panose="02010509060101010101" pitchFamily="49" charset="-122"/>
              </a:rPr>
              <a:t>既然用栈进行实现，我们首先得有一个栈，只不过这个栈比较特殊，储存的不是基本数据类型，而是结构体类型</a:t>
            </a:r>
            <a:endParaRPr lang="en-US" altLang="zh-CN" sz="96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8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我们定义结构体：</a:t>
            </a:r>
            <a:endParaRPr lang="en-US" altLang="zh-CN" sz="8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8000" b="1" dirty="0">
                <a:solidFill>
                  <a:srgbClr val="FF0000"/>
                </a:solidFill>
                <a:ea typeface="华文行楷" panose="02010800040101010101" pitchFamily="2" charset="-122"/>
              </a:rPr>
              <a:t>Struct node{</a:t>
            </a:r>
          </a:p>
          <a:p>
            <a:r>
              <a:rPr lang="en-US" altLang="zh-CN" sz="8000" b="1" dirty="0">
                <a:solidFill>
                  <a:srgbClr val="FF0000"/>
                </a:solidFill>
                <a:ea typeface="华文行楷" panose="02010800040101010101" pitchFamily="2" charset="-122"/>
              </a:rPr>
              <a:t>int x;//</a:t>
            </a:r>
            <a:r>
              <a:rPr lang="zh-CN" altLang="en-US" sz="8000" b="1" dirty="0">
                <a:solidFill>
                  <a:srgbClr val="FF0000"/>
                </a:solidFill>
                <a:ea typeface="华文行楷" panose="02010800040101010101" pitchFamily="2" charset="-122"/>
              </a:rPr>
              <a:t>行数</a:t>
            </a:r>
            <a:endParaRPr lang="en-US" altLang="zh-CN" sz="8000" b="1" dirty="0">
              <a:solidFill>
                <a:srgbClr val="FF0000"/>
              </a:solidFill>
              <a:ea typeface="华文行楷" panose="02010800040101010101" pitchFamily="2" charset="-122"/>
            </a:endParaRPr>
          </a:p>
          <a:p>
            <a:r>
              <a:rPr lang="en-US" altLang="zh-CN" sz="8000" b="1" dirty="0">
                <a:solidFill>
                  <a:srgbClr val="FF0000"/>
                </a:solidFill>
                <a:ea typeface="华文行楷" panose="02010800040101010101" pitchFamily="2" charset="-122"/>
              </a:rPr>
              <a:t>int y;	//</a:t>
            </a:r>
            <a:r>
              <a:rPr lang="zh-CN" altLang="en-US" sz="8000" b="1" dirty="0">
                <a:solidFill>
                  <a:srgbClr val="FF0000"/>
                </a:solidFill>
                <a:ea typeface="华文行楷" panose="02010800040101010101" pitchFamily="2" charset="-122"/>
              </a:rPr>
              <a:t>列数</a:t>
            </a:r>
            <a:endParaRPr lang="en-US" altLang="zh-CN" sz="8000" b="1" dirty="0">
              <a:solidFill>
                <a:srgbClr val="FF0000"/>
              </a:solidFill>
              <a:ea typeface="华文行楷" panose="02010800040101010101" pitchFamily="2" charset="-122"/>
            </a:endParaRPr>
          </a:p>
          <a:p>
            <a:r>
              <a:rPr lang="en-US" altLang="zh-CN" sz="8000" b="1" dirty="0">
                <a:solidFill>
                  <a:srgbClr val="FF0000"/>
                </a:solidFill>
                <a:ea typeface="华文行楷" panose="02010800040101010101" pitchFamily="2" charset="-122"/>
              </a:rPr>
              <a:t>} ;</a:t>
            </a:r>
            <a:r>
              <a:rPr lang="en-US" altLang="zh-CN" sz="8000" b="1" dirty="0">
                <a:ea typeface="华文行楷" panose="02010800040101010101" pitchFamily="2" charset="-122"/>
              </a:rPr>
              <a:t> </a:t>
            </a:r>
            <a:r>
              <a:rPr lang="en-US" altLang="zh-CN" sz="8000" dirty="0">
                <a:solidFill>
                  <a:srgbClr val="FF0000"/>
                </a:solidFill>
                <a:ea typeface="华文行楷" panose="02010800040101010101" pitchFamily="2" charset="-122"/>
              </a:rPr>
              <a:t>//</a:t>
            </a:r>
            <a:r>
              <a:rPr lang="zh-CN" altLang="en-US" sz="8000" dirty="0">
                <a:solidFill>
                  <a:srgbClr val="FF0000"/>
                </a:solidFill>
                <a:ea typeface="华文行楷" panose="02010800040101010101" pitchFamily="2" charset="-122"/>
              </a:rPr>
              <a:t>用于储存平面上点的位置</a:t>
            </a:r>
            <a:endParaRPr lang="en-US" altLang="zh-CN" sz="8000" dirty="0">
              <a:solidFill>
                <a:srgbClr val="FF0000"/>
              </a:solidFill>
              <a:ea typeface="华文行楷" panose="02010800040101010101" pitchFamily="2" charset="-122"/>
            </a:endParaRPr>
          </a:p>
          <a:p>
            <a:r>
              <a:rPr lang="zh-CN" altLang="en-US" sz="11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由于栈里面储存的不是基本数据类型，为</a:t>
            </a:r>
            <a:r>
              <a:rPr lang="en-US" altLang="zh-CN" sz="11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node</a:t>
            </a:r>
            <a:r>
              <a:rPr lang="zh-CN" altLang="en-US" sz="11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类型，我们在定义栈的时候采用</a:t>
            </a:r>
            <a:r>
              <a:rPr lang="zh-CN" altLang="en-US" sz="112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类的模板</a:t>
            </a:r>
            <a:endParaRPr lang="en-US" altLang="zh-CN" sz="112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11200" dirty="0">
                <a:solidFill>
                  <a:srgbClr val="FF0000"/>
                </a:solidFill>
                <a:ea typeface="华文行楷" panose="02010800040101010101" pitchFamily="2" charset="-122"/>
              </a:rPr>
              <a:t>stack&lt;node&gt;s//</a:t>
            </a:r>
            <a:r>
              <a:rPr lang="zh-CN" altLang="en-US" sz="11200" dirty="0">
                <a:solidFill>
                  <a:srgbClr val="FF0000"/>
                </a:solidFill>
                <a:ea typeface="华文行楷" panose="02010800040101010101" pitchFamily="2" charset="-122"/>
              </a:rPr>
              <a:t>泛型</a:t>
            </a:r>
            <a:endParaRPr lang="en-US" altLang="zh-CN" sz="11200" dirty="0">
              <a:solidFill>
                <a:srgbClr val="FF0000"/>
              </a:solidFill>
              <a:ea typeface="华文行楷" panose="02010800040101010101" pitchFamily="2" charset="-122"/>
            </a:endParaRPr>
          </a:p>
          <a:p>
            <a:r>
              <a:rPr lang="zh-CN" altLang="en-US" sz="11200" dirty="0">
                <a:solidFill>
                  <a:srgbClr val="FF0000"/>
                </a:solidFill>
                <a:ea typeface="华文行楷" panose="02010800040101010101" pitchFamily="2" charset="-122"/>
              </a:rPr>
              <a:t>就创建了一个</a:t>
            </a:r>
            <a:r>
              <a:rPr lang="en-US" altLang="zh-CN" sz="11200" dirty="0">
                <a:solidFill>
                  <a:srgbClr val="FF0000"/>
                </a:solidFill>
                <a:ea typeface="华文行楷" panose="02010800040101010101" pitchFamily="2" charset="-122"/>
              </a:rPr>
              <a:t>stack</a:t>
            </a:r>
            <a:r>
              <a:rPr lang="zh-CN" altLang="en-US" sz="11200" dirty="0">
                <a:solidFill>
                  <a:srgbClr val="FF0000"/>
                </a:solidFill>
                <a:ea typeface="华文行楷" panose="02010800040101010101" pitchFamily="2" charset="-122"/>
              </a:rPr>
              <a:t>的对象</a:t>
            </a:r>
            <a:endParaRPr lang="en-US" altLang="zh-CN" sz="11200" dirty="0">
              <a:solidFill>
                <a:srgbClr val="FF0000"/>
              </a:solidFill>
              <a:ea typeface="华文行楷" panose="02010800040101010101" pitchFamily="2" charset="-122"/>
            </a:endParaRPr>
          </a:p>
          <a:p>
            <a:endParaRPr lang="en-US" altLang="zh-CN" sz="2800" dirty="0">
              <a:ea typeface="华文行楷" panose="02010800040101010101" pitchFamily="2" charset="-122"/>
            </a:endParaRPr>
          </a:p>
          <a:p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A2CE0A5-CC83-4836-A14F-16F891D9B815}"/>
              </a:ext>
            </a:extLst>
          </p:cNvPr>
          <p:cNvSpPr txBox="1"/>
          <p:nvPr/>
        </p:nvSpPr>
        <p:spPr>
          <a:xfrm>
            <a:off x="3238500" y="673100"/>
            <a:ext cx="436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FF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			</a:t>
            </a:r>
            <a:r>
              <a:rPr lang="zh-CN" altLang="en-US" sz="4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代码实现</a:t>
            </a:r>
          </a:p>
        </p:txBody>
      </p:sp>
    </p:spTree>
    <p:extLst>
      <p:ext uri="{BB962C8B-B14F-4D97-AF65-F5344CB8AC3E}">
        <p14:creationId xmlns:p14="http://schemas.microsoft.com/office/powerpoint/2010/main" val="22484863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79BAE0-DD4A-46A7-A0CA-1EB49AE9E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1091" y="1409911"/>
            <a:ext cx="9403079" cy="4038178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通过采用二维数组的方式来储存迷宫</a:t>
            </a:r>
            <a:r>
              <a:rPr lang="en-US" altLang="zh-CN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;</a:t>
            </a:r>
          </a:p>
          <a:p>
            <a:r>
              <a:rPr lang="zh-CN" altLang="en-US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进行初始化，把最开始的位置入栈</a:t>
            </a:r>
            <a:endParaRPr lang="en-US" altLang="zh-CN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通过定义二维数组把每一步的位置进行标记 </a:t>
            </a:r>
            <a:r>
              <a:rPr lang="en-US" altLang="zh-CN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vis [p . x][ p. y]=1;</a:t>
            </a:r>
            <a:r>
              <a:rPr lang="zh-CN" altLang="en-US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（用很多方法进行标记只不过这个方式比较方便）</a:t>
            </a:r>
            <a:endParaRPr lang="en-US" altLang="zh-CN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F797B73-7D72-46F0-8345-0B57579A500A}"/>
              </a:ext>
            </a:extLst>
          </p:cNvPr>
          <p:cNvSpPr/>
          <p:nvPr/>
        </p:nvSpPr>
        <p:spPr>
          <a:xfrm>
            <a:off x="1988820" y="3680460"/>
            <a:ext cx="5680710" cy="10972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F0733171-5A07-4491-BD23-7F622045BD13}"/>
              </a:ext>
            </a:extLst>
          </p:cNvPr>
          <p:cNvCxnSpPr/>
          <p:nvPr/>
        </p:nvCxnSpPr>
        <p:spPr>
          <a:xfrm>
            <a:off x="2720340" y="3680460"/>
            <a:ext cx="0" cy="1097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19712720-4443-48F8-B8F8-3DEB3B6596B0}"/>
              </a:ext>
            </a:extLst>
          </p:cNvPr>
          <p:cNvSpPr txBox="1"/>
          <p:nvPr/>
        </p:nvSpPr>
        <p:spPr>
          <a:xfrm>
            <a:off x="1988820" y="3954781"/>
            <a:ext cx="788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node1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1388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2AA63A-FF4D-43C8-937A-F0A8AF11C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1420466"/>
            <a:ext cx="9601196" cy="3318936"/>
          </a:xfrm>
        </p:spPr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那么就开始搜索出口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b="1" dirty="0" err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s.gettop</a:t>
            </a:r>
            <a:r>
              <a:rPr lang="en-US" altLang="zh-CN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()//</a:t>
            </a:r>
            <a:r>
              <a:rPr lang="zh-CN" altLang="en-US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取栈顶元素（注意：这里不能出栈）</a:t>
            </a:r>
            <a:endParaRPr lang="en-US" altLang="zh-CN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每次查找栈顶元素的上下左右的位置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前提是该位置合法，位置不合法的情况有：</a:t>
            </a:r>
            <a:r>
              <a:rPr lang="en-US" altLang="zh-CN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1.</a:t>
            </a:r>
            <a:r>
              <a:rPr lang="zh-CN" altLang="en-US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超出边界</a:t>
            </a:r>
            <a:r>
              <a:rPr lang="en-US" altLang="zh-CN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2.</a:t>
            </a:r>
            <a:r>
              <a:rPr lang="zh-CN" altLang="en-US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该位置之前探索过</a:t>
            </a:r>
            <a:r>
              <a:rPr lang="en-US" altLang="zh-CN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3.</a:t>
            </a:r>
            <a:r>
              <a:rPr lang="zh-CN" altLang="en-US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位置是墙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8DC5D21-624F-4DF9-A3CD-92293B2D2667}"/>
              </a:ext>
            </a:extLst>
          </p:cNvPr>
          <p:cNvSpPr/>
          <p:nvPr/>
        </p:nvSpPr>
        <p:spPr>
          <a:xfrm>
            <a:off x="1520190" y="3429000"/>
            <a:ext cx="5680710" cy="10972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ADA3D796-4D9A-4F03-B668-C26B5F55A5ED}"/>
              </a:ext>
            </a:extLst>
          </p:cNvPr>
          <p:cNvCxnSpPr/>
          <p:nvPr/>
        </p:nvCxnSpPr>
        <p:spPr>
          <a:xfrm>
            <a:off x="2343150" y="3406140"/>
            <a:ext cx="0" cy="1097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0D5DF4C-B44D-46B6-9CE3-683BDF737DED}"/>
              </a:ext>
            </a:extLst>
          </p:cNvPr>
          <p:cNvCxnSpPr/>
          <p:nvPr/>
        </p:nvCxnSpPr>
        <p:spPr>
          <a:xfrm>
            <a:off x="3017520" y="3406140"/>
            <a:ext cx="0" cy="1097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CC4154D1-814F-45CE-B8C1-E902A4EAFE32}"/>
              </a:ext>
            </a:extLst>
          </p:cNvPr>
          <p:cNvSpPr txBox="1"/>
          <p:nvPr/>
        </p:nvSpPr>
        <p:spPr>
          <a:xfrm>
            <a:off x="1634490" y="3691890"/>
            <a:ext cx="773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node1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8CB9DEE-14DE-4CC7-B900-969DAFCCFD8A}"/>
              </a:ext>
            </a:extLst>
          </p:cNvPr>
          <p:cNvCxnSpPr>
            <a:cxnSpLocks/>
          </p:cNvCxnSpPr>
          <p:nvPr/>
        </p:nvCxnSpPr>
        <p:spPr>
          <a:xfrm>
            <a:off x="3638550" y="3429000"/>
            <a:ext cx="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BF662E6-DF52-4B7D-9F26-F419A70EE398}"/>
              </a:ext>
            </a:extLst>
          </p:cNvPr>
          <p:cNvCxnSpPr/>
          <p:nvPr/>
        </p:nvCxnSpPr>
        <p:spPr>
          <a:xfrm>
            <a:off x="4244340" y="3398520"/>
            <a:ext cx="0" cy="1097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F58CAFAC-CC9D-4DE8-8E2A-AE4C1861C4C6}"/>
              </a:ext>
            </a:extLst>
          </p:cNvPr>
          <p:cNvSpPr txBox="1"/>
          <p:nvPr/>
        </p:nvSpPr>
        <p:spPr>
          <a:xfrm>
            <a:off x="2331767" y="3691890"/>
            <a:ext cx="773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…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890B5DD-B8AE-41AA-8AF7-58E4576D201A}"/>
              </a:ext>
            </a:extLst>
          </p:cNvPr>
          <p:cNvSpPr txBox="1"/>
          <p:nvPr/>
        </p:nvSpPr>
        <p:spPr>
          <a:xfrm>
            <a:off x="2952766" y="3691890"/>
            <a:ext cx="773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node2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1342712-8E4B-42D2-85E7-699B2459AE7F}"/>
              </a:ext>
            </a:extLst>
          </p:cNvPr>
          <p:cNvSpPr txBox="1"/>
          <p:nvPr/>
        </p:nvSpPr>
        <p:spPr>
          <a:xfrm>
            <a:off x="3587146" y="3691890"/>
            <a:ext cx="773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node3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DD851368-8998-4EF9-B81A-D0AFE18DB409}"/>
              </a:ext>
            </a:extLst>
          </p:cNvPr>
          <p:cNvCxnSpPr/>
          <p:nvPr/>
        </p:nvCxnSpPr>
        <p:spPr>
          <a:xfrm>
            <a:off x="4930140" y="3429000"/>
            <a:ext cx="0" cy="1097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E7125443-2544-4AF0-A5C2-065BA3CF28AA}"/>
              </a:ext>
            </a:extLst>
          </p:cNvPr>
          <p:cNvSpPr txBox="1"/>
          <p:nvPr/>
        </p:nvSpPr>
        <p:spPr>
          <a:xfrm>
            <a:off x="4178589" y="3429000"/>
            <a:ext cx="8544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  node4</a:t>
            </a:r>
            <a:endParaRPr lang="zh-CN" altLang="en-US" b="1" dirty="0">
              <a:solidFill>
                <a:srgbClr val="FF0000"/>
              </a:solidFill>
            </a:endParaRPr>
          </a:p>
          <a:p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2D82B4B-23CA-4583-95BE-7C4EA5CFE856}"/>
              </a:ext>
            </a:extLst>
          </p:cNvPr>
          <p:cNvCxnSpPr/>
          <p:nvPr/>
        </p:nvCxnSpPr>
        <p:spPr>
          <a:xfrm flipV="1">
            <a:off x="1977390" y="4503420"/>
            <a:ext cx="0" cy="765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8499DE4D-A2F0-4C2A-AB7F-C05EF123D385}"/>
              </a:ext>
            </a:extLst>
          </p:cNvPr>
          <p:cNvCxnSpPr/>
          <p:nvPr/>
        </p:nvCxnSpPr>
        <p:spPr>
          <a:xfrm flipV="1">
            <a:off x="2800350" y="4526280"/>
            <a:ext cx="0" cy="765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672A98A0-9B32-48C6-BB53-AE4B92D27174}"/>
              </a:ext>
            </a:extLst>
          </p:cNvPr>
          <p:cNvSpPr txBox="1"/>
          <p:nvPr/>
        </p:nvSpPr>
        <p:spPr>
          <a:xfrm>
            <a:off x="1634490" y="5269230"/>
            <a:ext cx="937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第一次取栈顶元素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6300D21-2FE6-4B35-8FBC-72D9195BD6E6}"/>
              </a:ext>
            </a:extLst>
          </p:cNvPr>
          <p:cNvSpPr txBox="1"/>
          <p:nvPr/>
        </p:nvSpPr>
        <p:spPr>
          <a:xfrm>
            <a:off x="3465194" y="4789170"/>
            <a:ext cx="2560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注意：每相邻取栈顶元素一般情况下两元素间一定隔了元素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CE6E15E-511E-4016-BE94-155A614973C9}"/>
              </a:ext>
            </a:extLst>
          </p:cNvPr>
          <p:cNvSpPr txBox="1"/>
          <p:nvPr/>
        </p:nvSpPr>
        <p:spPr>
          <a:xfrm>
            <a:off x="2407889" y="5303520"/>
            <a:ext cx="937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第二次取栈顶元素</a:t>
            </a:r>
          </a:p>
        </p:txBody>
      </p:sp>
    </p:spTree>
    <p:extLst>
      <p:ext uri="{BB962C8B-B14F-4D97-AF65-F5344CB8AC3E}">
        <p14:creationId xmlns:p14="http://schemas.microsoft.com/office/powerpoint/2010/main" val="2292658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9" grpId="0"/>
      <p:bldP spid="13" grpId="0"/>
      <p:bldP spid="14" grpId="0"/>
      <p:bldP spid="15" grpId="0"/>
      <p:bldP spid="18" grpId="0"/>
      <p:bldP spid="22" grpId="0"/>
      <p:bldP spid="23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>
            <a:extLst>
              <a:ext uri="{FF2B5EF4-FFF2-40B4-BE49-F238E27FC236}">
                <a16:creationId xmlns:a16="http://schemas.microsoft.com/office/drawing/2014/main" id="{E0DE8B53-AFE8-469F-87EB-080418395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2068" y="1961842"/>
            <a:ext cx="3907968" cy="2936725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我们代码具体的过程是：</a:t>
            </a:r>
            <a:r>
              <a:rPr lang="en-US" altLang="zh-CN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入栈，</a:t>
            </a:r>
            <a:r>
              <a:rPr lang="en-US" altLang="zh-CN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入栈，</a:t>
            </a:r>
            <a:r>
              <a:rPr lang="en-US" altLang="zh-CN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为栈顶元素，</a:t>
            </a:r>
            <a:r>
              <a:rPr lang="en-US" altLang="zh-CN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入栈，</a:t>
            </a:r>
            <a:r>
              <a:rPr lang="en-US" altLang="zh-CN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4</a:t>
            </a:r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入栈，</a:t>
            </a:r>
            <a:r>
              <a:rPr lang="en-US" altLang="zh-CN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为栈顶元素，</a:t>
            </a:r>
            <a:r>
              <a:rPr lang="en-US" altLang="zh-CN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入栈，</a:t>
            </a:r>
            <a:r>
              <a:rPr lang="en-US" altLang="zh-CN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5</a:t>
            </a:r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为栈顶元素，</a:t>
            </a:r>
            <a:r>
              <a:rPr lang="en-US" altLang="zh-CN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入栈，</a:t>
            </a:r>
            <a:r>
              <a:rPr lang="en-US" altLang="zh-CN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为栈顶元素，</a:t>
            </a:r>
            <a:r>
              <a:rPr lang="en-US" altLang="zh-CN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入栈，</a:t>
            </a:r>
            <a:r>
              <a:rPr lang="en-US" altLang="zh-CN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为栈顶元素，</a:t>
            </a:r>
            <a:r>
              <a:rPr lang="en-US" altLang="zh-CN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入栈，</a:t>
            </a:r>
            <a:r>
              <a:rPr lang="en-US" altLang="zh-CN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9</a:t>
            </a:r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入栈，</a:t>
            </a:r>
            <a:r>
              <a:rPr lang="en-US" altLang="zh-CN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9</a:t>
            </a:r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为栈顶元素，</a:t>
            </a:r>
            <a:r>
              <a:rPr lang="en-US" altLang="zh-CN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入栈，</a:t>
            </a:r>
            <a:r>
              <a:rPr lang="en-US" altLang="zh-CN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11</a:t>
            </a:r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入栈，</a:t>
            </a:r>
            <a:r>
              <a:rPr lang="en-US" altLang="zh-CN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11</a:t>
            </a:r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为栈顶元素，这时候</a:t>
            </a:r>
            <a:r>
              <a:rPr lang="en-US" altLang="zh-CN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11</a:t>
            </a:r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这个位置没有路径可走，</a:t>
            </a:r>
            <a:r>
              <a:rPr lang="en-US" altLang="zh-CN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11</a:t>
            </a:r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出栈，继续往后面搜索</a:t>
            </a:r>
            <a:r>
              <a:rPr lang="en-US" altLang="zh-CN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…</a:t>
            </a:r>
            <a:endParaRPr lang="zh-CN" altLang="en-US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9" name="表格 6">
            <a:extLst>
              <a:ext uri="{FF2B5EF4-FFF2-40B4-BE49-F238E27FC236}">
                <a16:creationId xmlns:a16="http://schemas.microsoft.com/office/drawing/2014/main" id="{4F8AA0E3-1101-454C-8268-2E5C8FC36A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417747"/>
              </p:ext>
            </p:extLst>
          </p:nvPr>
        </p:nvGraphicFramePr>
        <p:xfrm>
          <a:off x="1216750" y="1181622"/>
          <a:ext cx="5119920" cy="4040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992">
                  <a:extLst>
                    <a:ext uri="{9D8B030D-6E8A-4147-A177-3AD203B41FA5}">
                      <a16:colId xmlns:a16="http://schemas.microsoft.com/office/drawing/2014/main" val="1326010042"/>
                    </a:ext>
                  </a:extLst>
                </a:gridCol>
                <a:gridCol w="484958">
                  <a:extLst>
                    <a:ext uri="{9D8B030D-6E8A-4147-A177-3AD203B41FA5}">
                      <a16:colId xmlns:a16="http://schemas.microsoft.com/office/drawing/2014/main" val="3778351263"/>
                    </a:ext>
                  </a:extLst>
                </a:gridCol>
                <a:gridCol w="539026">
                  <a:extLst>
                    <a:ext uri="{9D8B030D-6E8A-4147-A177-3AD203B41FA5}">
                      <a16:colId xmlns:a16="http://schemas.microsoft.com/office/drawing/2014/main" val="4088053426"/>
                    </a:ext>
                  </a:extLst>
                </a:gridCol>
                <a:gridCol w="511992">
                  <a:extLst>
                    <a:ext uri="{9D8B030D-6E8A-4147-A177-3AD203B41FA5}">
                      <a16:colId xmlns:a16="http://schemas.microsoft.com/office/drawing/2014/main" val="4220253119"/>
                    </a:ext>
                  </a:extLst>
                </a:gridCol>
                <a:gridCol w="511992">
                  <a:extLst>
                    <a:ext uri="{9D8B030D-6E8A-4147-A177-3AD203B41FA5}">
                      <a16:colId xmlns:a16="http://schemas.microsoft.com/office/drawing/2014/main" val="3819669554"/>
                    </a:ext>
                  </a:extLst>
                </a:gridCol>
                <a:gridCol w="511992">
                  <a:extLst>
                    <a:ext uri="{9D8B030D-6E8A-4147-A177-3AD203B41FA5}">
                      <a16:colId xmlns:a16="http://schemas.microsoft.com/office/drawing/2014/main" val="276146723"/>
                    </a:ext>
                  </a:extLst>
                </a:gridCol>
                <a:gridCol w="511992">
                  <a:extLst>
                    <a:ext uri="{9D8B030D-6E8A-4147-A177-3AD203B41FA5}">
                      <a16:colId xmlns:a16="http://schemas.microsoft.com/office/drawing/2014/main" val="1289272514"/>
                    </a:ext>
                  </a:extLst>
                </a:gridCol>
                <a:gridCol w="511992">
                  <a:extLst>
                    <a:ext uri="{9D8B030D-6E8A-4147-A177-3AD203B41FA5}">
                      <a16:colId xmlns:a16="http://schemas.microsoft.com/office/drawing/2014/main" val="579499871"/>
                    </a:ext>
                  </a:extLst>
                </a:gridCol>
                <a:gridCol w="511992">
                  <a:extLst>
                    <a:ext uri="{9D8B030D-6E8A-4147-A177-3AD203B41FA5}">
                      <a16:colId xmlns:a16="http://schemas.microsoft.com/office/drawing/2014/main" val="823292165"/>
                    </a:ext>
                  </a:extLst>
                </a:gridCol>
                <a:gridCol w="511992">
                  <a:extLst>
                    <a:ext uri="{9D8B030D-6E8A-4147-A177-3AD203B41FA5}">
                      <a16:colId xmlns:a16="http://schemas.microsoft.com/office/drawing/2014/main" val="2701686061"/>
                    </a:ext>
                  </a:extLst>
                </a:gridCol>
              </a:tblGrid>
              <a:tr h="40401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714618"/>
                  </a:ext>
                </a:extLst>
              </a:tr>
              <a:tr h="40401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904712"/>
                  </a:ext>
                </a:extLst>
              </a:tr>
              <a:tr h="404011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160153"/>
                  </a:ext>
                </a:extLst>
              </a:tr>
              <a:tr h="40401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248437"/>
                  </a:ext>
                </a:extLst>
              </a:tr>
              <a:tr h="404011"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245396"/>
                  </a:ext>
                </a:extLst>
              </a:tr>
              <a:tr h="40401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508225"/>
                  </a:ext>
                </a:extLst>
              </a:tr>
              <a:tr h="40401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854946"/>
                  </a:ext>
                </a:extLst>
              </a:tr>
              <a:tr h="40401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081827"/>
                  </a:ext>
                </a:extLst>
              </a:tr>
              <a:tr h="40401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719507"/>
                  </a:ext>
                </a:extLst>
              </a:tr>
              <a:tr h="40401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706845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EB23209D-6D4A-477B-9D6B-527908640DF2}"/>
              </a:ext>
            </a:extLst>
          </p:cNvPr>
          <p:cNvSpPr txBox="1"/>
          <p:nvPr/>
        </p:nvSpPr>
        <p:spPr>
          <a:xfrm>
            <a:off x="6732270" y="858457"/>
            <a:ext cx="29146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按照</a:t>
            </a:r>
            <a:r>
              <a:rPr lang="zh-CN" altLang="en-US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上、下、左、右</a:t>
            </a:r>
            <a:r>
              <a:rPr lang="zh-CN" altLang="en-US" sz="2800" dirty="0">
                <a:solidFill>
                  <a:srgbClr val="FF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 次序搜索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A880FC5-9BE9-4457-AC6D-2AA1DA10F8AB}"/>
              </a:ext>
            </a:extLst>
          </p:cNvPr>
          <p:cNvSpPr txBox="1"/>
          <p:nvPr/>
        </p:nvSpPr>
        <p:spPr>
          <a:xfrm>
            <a:off x="6336670" y="4898567"/>
            <a:ext cx="4149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按照上述过程，我们遇到死角就往回退，最终能找到出口。</a:t>
            </a:r>
          </a:p>
        </p:txBody>
      </p:sp>
      <p:graphicFrame>
        <p:nvGraphicFramePr>
          <p:cNvPr id="12" name="表格 12">
            <a:extLst>
              <a:ext uri="{FF2B5EF4-FFF2-40B4-BE49-F238E27FC236}">
                <a16:creationId xmlns:a16="http://schemas.microsoft.com/office/drawing/2014/main" id="{07E20064-2001-4BE3-BD66-3917E431F9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979533"/>
              </p:ext>
            </p:extLst>
          </p:nvPr>
        </p:nvGraphicFramePr>
        <p:xfrm>
          <a:off x="571500" y="5589514"/>
          <a:ext cx="7279650" cy="491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310">
                  <a:extLst>
                    <a:ext uri="{9D8B030D-6E8A-4147-A177-3AD203B41FA5}">
                      <a16:colId xmlns:a16="http://schemas.microsoft.com/office/drawing/2014/main" val="2764666988"/>
                    </a:ext>
                  </a:extLst>
                </a:gridCol>
                <a:gridCol w="485310">
                  <a:extLst>
                    <a:ext uri="{9D8B030D-6E8A-4147-A177-3AD203B41FA5}">
                      <a16:colId xmlns:a16="http://schemas.microsoft.com/office/drawing/2014/main" val="1260963603"/>
                    </a:ext>
                  </a:extLst>
                </a:gridCol>
                <a:gridCol w="485310">
                  <a:extLst>
                    <a:ext uri="{9D8B030D-6E8A-4147-A177-3AD203B41FA5}">
                      <a16:colId xmlns:a16="http://schemas.microsoft.com/office/drawing/2014/main" val="4251967702"/>
                    </a:ext>
                  </a:extLst>
                </a:gridCol>
                <a:gridCol w="485310">
                  <a:extLst>
                    <a:ext uri="{9D8B030D-6E8A-4147-A177-3AD203B41FA5}">
                      <a16:colId xmlns:a16="http://schemas.microsoft.com/office/drawing/2014/main" val="739085732"/>
                    </a:ext>
                  </a:extLst>
                </a:gridCol>
                <a:gridCol w="485310">
                  <a:extLst>
                    <a:ext uri="{9D8B030D-6E8A-4147-A177-3AD203B41FA5}">
                      <a16:colId xmlns:a16="http://schemas.microsoft.com/office/drawing/2014/main" val="829926337"/>
                    </a:ext>
                  </a:extLst>
                </a:gridCol>
                <a:gridCol w="485310">
                  <a:extLst>
                    <a:ext uri="{9D8B030D-6E8A-4147-A177-3AD203B41FA5}">
                      <a16:colId xmlns:a16="http://schemas.microsoft.com/office/drawing/2014/main" val="3903271961"/>
                    </a:ext>
                  </a:extLst>
                </a:gridCol>
                <a:gridCol w="485310">
                  <a:extLst>
                    <a:ext uri="{9D8B030D-6E8A-4147-A177-3AD203B41FA5}">
                      <a16:colId xmlns:a16="http://schemas.microsoft.com/office/drawing/2014/main" val="3463115367"/>
                    </a:ext>
                  </a:extLst>
                </a:gridCol>
                <a:gridCol w="485310">
                  <a:extLst>
                    <a:ext uri="{9D8B030D-6E8A-4147-A177-3AD203B41FA5}">
                      <a16:colId xmlns:a16="http://schemas.microsoft.com/office/drawing/2014/main" val="2078804967"/>
                    </a:ext>
                  </a:extLst>
                </a:gridCol>
                <a:gridCol w="485310">
                  <a:extLst>
                    <a:ext uri="{9D8B030D-6E8A-4147-A177-3AD203B41FA5}">
                      <a16:colId xmlns:a16="http://schemas.microsoft.com/office/drawing/2014/main" val="3133401797"/>
                    </a:ext>
                  </a:extLst>
                </a:gridCol>
                <a:gridCol w="485310">
                  <a:extLst>
                    <a:ext uri="{9D8B030D-6E8A-4147-A177-3AD203B41FA5}">
                      <a16:colId xmlns:a16="http://schemas.microsoft.com/office/drawing/2014/main" val="2590380011"/>
                    </a:ext>
                  </a:extLst>
                </a:gridCol>
                <a:gridCol w="485310">
                  <a:extLst>
                    <a:ext uri="{9D8B030D-6E8A-4147-A177-3AD203B41FA5}">
                      <a16:colId xmlns:a16="http://schemas.microsoft.com/office/drawing/2014/main" val="2128354444"/>
                    </a:ext>
                  </a:extLst>
                </a:gridCol>
                <a:gridCol w="485310">
                  <a:extLst>
                    <a:ext uri="{9D8B030D-6E8A-4147-A177-3AD203B41FA5}">
                      <a16:colId xmlns:a16="http://schemas.microsoft.com/office/drawing/2014/main" val="78766924"/>
                    </a:ext>
                  </a:extLst>
                </a:gridCol>
                <a:gridCol w="485310">
                  <a:extLst>
                    <a:ext uri="{9D8B030D-6E8A-4147-A177-3AD203B41FA5}">
                      <a16:colId xmlns:a16="http://schemas.microsoft.com/office/drawing/2014/main" val="2928979203"/>
                    </a:ext>
                  </a:extLst>
                </a:gridCol>
                <a:gridCol w="485310">
                  <a:extLst>
                    <a:ext uri="{9D8B030D-6E8A-4147-A177-3AD203B41FA5}">
                      <a16:colId xmlns:a16="http://schemas.microsoft.com/office/drawing/2014/main" val="1786064445"/>
                    </a:ext>
                  </a:extLst>
                </a:gridCol>
                <a:gridCol w="485310">
                  <a:extLst>
                    <a:ext uri="{9D8B030D-6E8A-4147-A177-3AD203B41FA5}">
                      <a16:colId xmlns:a16="http://schemas.microsoft.com/office/drawing/2014/main" val="3578409030"/>
                    </a:ext>
                  </a:extLst>
                </a:gridCol>
              </a:tblGrid>
              <a:tr h="491214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296798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796E5DB5-EEC7-4D18-96D3-636FFB931453}"/>
              </a:ext>
            </a:extLst>
          </p:cNvPr>
          <p:cNvSpPr txBox="1"/>
          <p:nvPr/>
        </p:nvSpPr>
        <p:spPr>
          <a:xfrm>
            <a:off x="8411215" y="5544898"/>
            <a:ext cx="2179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出栈，栈顶元素为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2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1_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640</TotalTime>
  <Words>1069</Words>
  <Application>Microsoft Office PowerPoint</Application>
  <PresentationFormat>宽屏</PresentationFormat>
  <Paragraphs>101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仿宋</vt:lpstr>
      <vt:lpstr>黑体</vt:lpstr>
      <vt:lpstr>华文行楷</vt:lpstr>
      <vt:lpstr>华文楷体</vt:lpstr>
      <vt:lpstr>华文隶书</vt:lpstr>
      <vt:lpstr>楷体</vt:lpstr>
      <vt:lpstr>隶书</vt:lpstr>
      <vt:lpstr>Arial</vt:lpstr>
      <vt:lpstr>Garamond</vt:lpstr>
      <vt:lpstr>环保</vt:lpstr>
      <vt:lpstr>1_环保</vt:lpstr>
      <vt:lpstr>用栈实现迷宫问题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总结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用栈实现迷宫问题</dc:title>
  <dc:creator>付 炎平</dc:creator>
  <cp:lastModifiedBy>付 炎平</cp:lastModifiedBy>
  <cp:revision>39</cp:revision>
  <dcterms:created xsi:type="dcterms:W3CDTF">2020-04-01T08:31:38Z</dcterms:created>
  <dcterms:modified xsi:type="dcterms:W3CDTF">2020-04-10T10:58:35Z</dcterms:modified>
</cp:coreProperties>
</file>