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2"/>
  </p:notesMasterIdLst>
  <p:sldIdLst>
    <p:sldId id="318" r:id="rId3"/>
    <p:sldId id="319" r:id="rId4"/>
    <p:sldId id="260" r:id="rId5"/>
    <p:sldId id="257" r:id="rId6"/>
    <p:sldId id="325" r:id="rId7"/>
    <p:sldId id="259" r:id="rId8"/>
    <p:sldId id="320" r:id="rId9"/>
    <p:sldId id="321" r:id="rId10"/>
    <p:sldId id="322" r:id="rId11"/>
    <p:sldId id="323" r:id="rId12"/>
    <p:sldId id="262" r:id="rId13"/>
    <p:sldId id="263" r:id="rId14"/>
    <p:sldId id="264" r:id="rId15"/>
    <p:sldId id="336" r:id="rId16"/>
    <p:sldId id="338" r:id="rId17"/>
    <p:sldId id="324" r:id="rId18"/>
    <p:sldId id="266" r:id="rId19"/>
    <p:sldId id="268" r:id="rId20"/>
    <p:sldId id="269" r:id="rId21"/>
    <p:sldId id="270" r:id="rId22"/>
    <p:sldId id="272" r:id="rId23"/>
    <p:sldId id="274" r:id="rId24"/>
    <p:sldId id="276" r:id="rId25"/>
    <p:sldId id="329" r:id="rId26"/>
    <p:sldId id="277" r:id="rId27"/>
    <p:sldId id="339" r:id="rId28"/>
    <p:sldId id="279" r:id="rId29"/>
    <p:sldId id="345" r:id="rId30"/>
    <p:sldId id="330" r:id="rId31"/>
    <p:sldId id="280" r:id="rId32"/>
    <p:sldId id="281" r:id="rId33"/>
    <p:sldId id="282" r:id="rId34"/>
    <p:sldId id="283" r:id="rId35"/>
    <p:sldId id="285" r:id="rId36"/>
    <p:sldId id="340" r:id="rId37"/>
    <p:sldId id="331" r:id="rId38"/>
    <p:sldId id="287" r:id="rId39"/>
    <p:sldId id="341" r:id="rId40"/>
    <p:sldId id="342" r:id="rId41"/>
    <p:sldId id="335" r:id="rId42"/>
    <p:sldId id="343" r:id="rId43"/>
    <p:sldId id="344" r:id="rId44"/>
    <p:sldId id="332" r:id="rId45"/>
    <p:sldId id="290" r:id="rId46"/>
    <p:sldId id="289" r:id="rId47"/>
    <p:sldId id="292" r:id="rId48"/>
    <p:sldId id="293" r:id="rId49"/>
    <p:sldId id="295" r:id="rId50"/>
    <p:sldId id="296" r:id="rId51"/>
    <p:sldId id="298" r:id="rId52"/>
    <p:sldId id="300" r:id="rId53"/>
    <p:sldId id="333" r:id="rId54"/>
    <p:sldId id="301" r:id="rId55"/>
    <p:sldId id="302" r:id="rId56"/>
    <p:sldId id="304" r:id="rId57"/>
    <p:sldId id="305" r:id="rId58"/>
    <p:sldId id="306" r:id="rId59"/>
    <p:sldId id="308" r:id="rId60"/>
    <p:sldId id="334" r:id="rId61"/>
    <p:sldId id="309" r:id="rId62"/>
    <p:sldId id="310" r:id="rId63"/>
    <p:sldId id="312" r:id="rId64"/>
    <p:sldId id="326" r:id="rId65"/>
    <p:sldId id="327" r:id="rId66"/>
    <p:sldId id="313" r:id="rId67"/>
    <p:sldId id="315" r:id="rId68"/>
    <p:sldId id="316" r:id="rId69"/>
    <p:sldId id="328" r:id="rId70"/>
    <p:sldId id="317" r:id="rId7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0000FF"/>
    <a:srgbClr val="FE0E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69" autoAdjust="0"/>
    <p:restoredTop sz="93310" autoAdjust="0"/>
  </p:normalViewPr>
  <p:slideViewPr>
    <p:cSldViewPr snapToObjects="1">
      <p:cViewPr varScale="1">
        <p:scale>
          <a:sx n="83" d="100"/>
          <a:sy n="83" d="100"/>
        </p:scale>
        <p:origin x="1162" y="58"/>
      </p:cViewPr>
      <p:guideLst>
        <p:guide orient="horz" pos="2160"/>
        <p:guide pos="2880"/>
      </p:guideLst>
    </p:cSldViewPr>
  </p:slideViewPr>
  <p:outlineViewPr>
    <p:cViewPr>
      <p:scale>
        <a:sx n="33" d="100"/>
        <a:sy n="33" d="100"/>
      </p:scale>
      <p:origin x="0" y="-5196"/>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9ACE15-971E-4C08-8CFA-13425F53F624}"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C4BC431A-2D42-499D-B6DF-0E38FB8FCCE8}">
      <dgm:prSet phldrT="[文本]" custT="1"/>
      <dgm:spPr/>
      <dgm:t>
        <a:bodyPr/>
        <a:lstStyle/>
        <a:p>
          <a:r>
            <a:rPr lang="zh-CN" altLang="en-US" sz="2000" dirty="0" smtClean="0"/>
            <a:t>必须理解并描述问题的信息域，根据这条准则应该建立</a:t>
          </a:r>
          <a:r>
            <a:rPr lang="zh-CN" altLang="en-US" sz="2000" dirty="0" smtClean="0">
              <a:solidFill>
                <a:srgbClr val="FF0000"/>
              </a:solidFill>
            </a:rPr>
            <a:t>数据模型</a:t>
          </a:r>
          <a:r>
            <a:rPr lang="zh-CN" altLang="en-US" sz="2000" dirty="0" smtClean="0"/>
            <a:t>。</a:t>
          </a:r>
          <a:endParaRPr lang="zh-CN" altLang="en-US" sz="2000" dirty="0"/>
        </a:p>
      </dgm:t>
    </dgm:pt>
    <dgm:pt modelId="{DC3000BA-A085-4ABA-AF4F-60F1C506CA0B}" type="parTrans" cxnId="{4FA01AEA-E5B2-4EFA-ACA8-F350868B1CE6}">
      <dgm:prSet/>
      <dgm:spPr/>
      <dgm:t>
        <a:bodyPr/>
        <a:lstStyle/>
        <a:p>
          <a:endParaRPr lang="zh-CN" altLang="en-US"/>
        </a:p>
      </dgm:t>
    </dgm:pt>
    <dgm:pt modelId="{2F493090-28BC-46C4-8FF8-5C8DDA06F043}" type="sibTrans" cxnId="{4FA01AEA-E5B2-4EFA-ACA8-F350868B1CE6}">
      <dgm:prSet/>
      <dgm:spPr/>
      <dgm:t>
        <a:bodyPr/>
        <a:lstStyle/>
        <a:p>
          <a:endParaRPr lang="zh-CN" altLang="en-US"/>
        </a:p>
      </dgm:t>
    </dgm:pt>
    <dgm:pt modelId="{49543B3C-75A6-400B-B2BB-FF28020AFAEF}">
      <dgm:prSet phldrT="[文本]" custT="1"/>
      <dgm:spPr/>
      <dgm:t>
        <a:bodyPr/>
        <a:lstStyle/>
        <a:p>
          <a:r>
            <a:rPr lang="zh-CN" altLang="en-US" sz="2000" dirty="0" smtClean="0"/>
            <a:t>必须定义软件应完成的</a:t>
          </a:r>
          <a:r>
            <a:rPr lang="zh-CN" altLang="en-US" sz="2000" dirty="0" smtClean="0">
              <a:solidFill>
                <a:schemeClr val="tx1"/>
              </a:solidFill>
            </a:rPr>
            <a:t>功能</a:t>
          </a:r>
          <a:r>
            <a:rPr lang="zh-CN" altLang="en-US" sz="2000" dirty="0" smtClean="0"/>
            <a:t>，这条准则要求建立</a:t>
          </a:r>
          <a:r>
            <a:rPr lang="zh-CN" altLang="en-US" sz="2000" dirty="0" smtClean="0">
              <a:solidFill>
                <a:srgbClr val="FF0000"/>
              </a:solidFill>
            </a:rPr>
            <a:t>功能模型</a:t>
          </a:r>
          <a:r>
            <a:rPr lang="zh-CN" altLang="en-US" sz="2000" dirty="0" smtClean="0"/>
            <a:t>。</a:t>
          </a:r>
          <a:endParaRPr lang="zh-CN" altLang="en-US" sz="2000" dirty="0"/>
        </a:p>
      </dgm:t>
    </dgm:pt>
    <dgm:pt modelId="{1B690122-185D-4B09-AC62-C210D42FE5F9}" type="parTrans" cxnId="{89CCA6BB-4133-4973-99E9-F97FBCE9C04F}">
      <dgm:prSet/>
      <dgm:spPr/>
      <dgm:t>
        <a:bodyPr/>
        <a:lstStyle/>
        <a:p>
          <a:endParaRPr lang="zh-CN" altLang="en-US"/>
        </a:p>
      </dgm:t>
    </dgm:pt>
    <dgm:pt modelId="{059010F3-2907-417A-9DC9-5898462AB184}" type="sibTrans" cxnId="{89CCA6BB-4133-4973-99E9-F97FBCE9C04F}">
      <dgm:prSet/>
      <dgm:spPr/>
      <dgm:t>
        <a:bodyPr/>
        <a:lstStyle/>
        <a:p>
          <a:endParaRPr lang="zh-CN" altLang="en-US"/>
        </a:p>
      </dgm:t>
    </dgm:pt>
    <dgm:pt modelId="{497432D8-877B-4492-AA6D-338CAE797B7B}">
      <dgm:prSet phldrT="[文本]" custT="1"/>
      <dgm:spPr/>
      <dgm:t>
        <a:bodyPr/>
        <a:lstStyle/>
        <a:p>
          <a:r>
            <a:rPr lang="zh-CN" altLang="en-US" sz="2000" dirty="0" smtClean="0"/>
            <a:t>必须描述作为外部事件结果的软件</a:t>
          </a:r>
          <a:r>
            <a:rPr lang="zh-CN" altLang="en-US" sz="2000" dirty="0" smtClean="0">
              <a:solidFill>
                <a:schemeClr val="tx1"/>
              </a:solidFill>
            </a:rPr>
            <a:t>行为</a:t>
          </a:r>
          <a:r>
            <a:rPr lang="zh-CN" altLang="en-US" sz="2000" dirty="0" smtClean="0"/>
            <a:t>，这条准则要求建立</a:t>
          </a:r>
          <a:r>
            <a:rPr lang="zh-CN" altLang="en-US" sz="2000" dirty="0" smtClean="0">
              <a:solidFill>
                <a:srgbClr val="FF0000"/>
              </a:solidFill>
            </a:rPr>
            <a:t>行为模型</a:t>
          </a:r>
          <a:r>
            <a:rPr lang="zh-CN" altLang="en-US" sz="2000" dirty="0" smtClean="0"/>
            <a:t>。</a:t>
          </a:r>
          <a:endParaRPr lang="zh-CN" altLang="en-US" sz="2000" dirty="0"/>
        </a:p>
      </dgm:t>
    </dgm:pt>
    <dgm:pt modelId="{3CCC1279-A816-4E25-BEF8-0AEF3A4A6B44}" type="parTrans" cxnId="{366A4E58-37C4-4354-BC51-3A13EF2D0CB7}">
      <dgm:prSet/>
      <dgm:spPr/>
      <dgm:t>
        <a:bodyPr/>
        <a:lstStyle/>
        <a:p>
          <a:endParaRPr lang="zh-CN" altLang="en-US"/>
        </a:p>
      </dgm:t>
    </dgm:pt>
    <dgm:pt modelId="{391AD905-C80A-465D-A521-93958A88C4CF}" type="sibTrans" cxnId="{366A4E58-37C4-4354-BC51-3A13EF2D0CB7}">
      <dgm:prSet/>
      <dgm:spPr/>
      <dgm:t>
        <a:bodyPr/>
        <a:lstStyle/>
        <a:p>
          <a:endParaRPr lang="zh-CN" altLang="en-US"/>
        </a:p>
      </dgm:t>
    </dgm:pt>
    <dgm:pt modelId="{36564C2B-0CFD-42BE-AA3F-204342D8A323}">
      <dgm:prSet phldrT="[文本]" custT="1"/>
      <dgm:spPr/>
      <dgm:t>
        <a:bodyPr/>
        <a:lstStyle/>
        <a:p>
          <a:r>
            <a:rPr lang="zh-CN" altLang="en-US" sz="2000" dirty="0" smtClean="0"/>
            <a:t>必须对描述信息、功能和行为的模型进行分解，用</a:t>
          </a:r>
          <a:r>
            <a:rPr lang="zh-CN" altLang="en-US" sz="2000" dirty="0" smtClean="0">
              <a:solidFill>
                <a:srgbClr val="FF0000"/>
              </a:solidFill>
            </a:rPr>
            <a:t>层次</a:t>
          </a:r>
          <a:r>
            <a:rPr lang="zh-CN" altLang="en-US" sz="2000" dirty="0" smtClean="0"/>
            <a:t>的方式展示细节。</a:t>
          </a:r>
          <a:endParaRPr lang="zh-CN" altLang="en-US" sz="2000" dirty="0"/>
        </a:p>
      </dgm:t>
    </dgm:pt>
    <dgm:pt modelId="{D4DBB22A-3943-4037-8209-71EFFBC596D3}" type="parTrans" cxnId="{41E54834-14DB-40D7-8F5B-2FD99B8B06E0}">
      <dgm:prSet/>
      <dgm:spPr/>
      <dgm:t>
        <a:bodyPr/>
        <a:lstStyle/>
        <a:p>
          <a:endParaRPr lang="zh-CN" altLang="en-US"/>
        </a:p>
      </dgm:t>
    </dgm:pt>
    <dgm:pt modelId="{624946F4-7BBB-4B5C-8F6C-6F2025F84212}" type="sibTrans" cxnId="{41E54834-14DB-40D7-8F5B-2FD99B8B06E0}">
      <dgm:prSet/>
      <dgm:spPr/>
      <dgm:t>
        <a:bodyPr/>
        <a:lstStyle/>
        <a:p>
          <a:endParaRPr lang="zh-CN" altLang="en-US"/>
        </a:p>
      </dgm:t>
    </dgm:pt>
    <dgm:pt modelId="{8762481D-236F-43C8-8F91-B5936ADBD126}" type="pres">
      <dgm:prSet presAssocID="{5C9ACE15-971E-4C08-8CFA-13425F53F624}" presName="linear" presStyleCnt="0">
        <dgm:presLayoutVars>
          <dgm:dir/>
          <dgm:animLvl val="lvl"/>
          <dgm:resizeHandles val="exact"/>
        </dgm:presLayoutVars>
      </dgm:prSet>
      <dgm:spPr/>
      <dgm:t>
        <a:bodyPr/>
        <a:lstStyle/>
        <a:p>
          <a:endParaRPr lang="zh-CN" altLang="en-US"/>
        </a:p>
      </dgm:t>
    </dgm:pt>
    <dgm:pt modelId="{ABF076F8-9184-4318-9EE5-808D366153F2}" type="pres">
      <dgm:prSet presAssocID="{C4BC431A-2D42-499D-B6DF-0E38FB8FCCE8}" presName="parentLin" presStyleCnt="0"/>
      <dgm:spPr/>
      <dgm:t>
        <a:bodyPr/>
        <a:lstStyle/>
        <a:p>
          <a:endParaRPr lang="zh-CN" altLang="en-US"/>
        </a:p>
      </dgm:t>
    </dgm:pt>
    <dgm:pt modelId="{BD79A6B3-1327-43CF-9580-411112DAE439}" type="pres">
      <dgm:prSet presAssocID="{C4BC431A-2D42-499D-B6DF-0E38FB8FCCE8}" presName="parentLeftMargin" presStyleLbl="node1" presStyleIdx="0" presStyleCnt="4"/>
      <dgm:spPr/>
      <dgm:t>
        <a:bodyPr/>
        <a:lstStyle/>
        <a:p>
          <a:endParaRPr lang="zh-CN" altLang="en-US"/>
        </a:p>
      </dgm:t>
    </dgm:pt>
    <dgm:pt modelId="{F7E1655A-6846-4631-8BB8-30F061B5F411}" type="pres">
      <dgm:prSet presAssocID="{C4BC431A-2D42-499D-B6DF-0E38FB8FCCE8}" presName="parentText" presStyleLbl="node1" presStyleIdx="0" presStyleCnt="4">
        <dgm:presLayoutVars>
          <dgm:chMax val="0"/>
          <dgm:bulletEnabled val="1"/>
        </dgm:presLayoutVars>
      </dgm:prSet>
      <dgm:spPr/>
      <dgm:t>
        <a:bodyPr/>
        <a:lstStyle/>
        <a:p>
          <a:endParaRPr lang="zh-CN" altLang="en-US"/>
        </a:p>
      </dgm:t>
    </dgm:pt>
    <dgm:pt modelId="{8940E7EF-88BE-42AF-BA70-E3A96A9D7A27}" type="pres">
      <dgm:prSet presAssocID="{C4BC431A-2D42-499D-B6DF-0E38FB8FCCE8}" presName="negativeSpace" presStyleCnt="0"/>
      <dgm:spPr/>
      <dgm:t>
        <a:bodyPr/>
        <a:lstStyle/>
        <a:p>
          <a:endParaRPr lang="zh-CN" altLang="en-US"/>
        </a:p>
      </dgm:t>
    </dgm:pt>
    <dgm:pt modelId="{0AFAD61E-FB36-44AA-8E48-453F167E2177}" type="pres">
      <dgm:prSet presAssocID="{C4BC431A-2D42-499D-B6DF-0E38FB8FCCE8}" presName="childText" presStyleLbl="conFgAcc1" presStyleIdx="0" presStyleCnt="4">
        <dgm:presLayoutVars>
          <dgm:bulletEnabled val="1"/>
        </dgm:presLayoutVars>
      </dgm:prSet>
      <dgm:spPr/>
      <dgm:t>
        <a:bodyPr/>
        <a:lstStyle/>
        <a:p>
          <a:endParaRPr lang="zh-CN" altLang="en-US"/>
        </a:p>
      </dgm:t>
    </dgm:pt>
    <dgm:pt modelId="{7DF53142-F444-4801-B92C-5BF79491AA95}" type="pres">
      <dgm:prSet presAssocID="{2F493090-28BC-46C4-8FF8-5C8DDA06F043}" presName="spaceBetweenRectangles" presStyleCnt="0"/>
      <dgm:spPr/>
      <dgm:t>
        <a:bodyPr/>
        <a:lstStyle/>
        <a:p>
          <a:endParaRPr lang="zh-CN" altLang="en-US"/>
        </a:p>
      </dgm:t>
    </dgm:pt>
    <dgm:pt modelId="{CF0905FD-9E45-4C1B-B79F-5A5D138451A0}" type="pres">
      <dgm:prSet presAssocID="{49543B3C-75A6-400B-B2BB-FF28020AFAEF}" presName="parentLin" presStyleCnt="0"/>
      <dgm:spPr/>
      <dgm:t>
        <a:bodyPr/>
        <a:lstStyle/>
        <a:p>
          <a:endParaRPr lang="zh-CN" altLang="en-US"/>
        </a:p>
      </dgm:t>
    </dgm:pt>
    <dgm:pt modelId="{4781C564-0A78-4AFA-B69B-042E321A9F40}" type="pres">
      <dgm:prSet presAssocID="{49543B3C-75A6-400B-B2BB-FF28020AFAEF}" presName="parentLeftMargin" presStyleLbl="node1" presStyleIdx="0" presStyleCnt="4"/>
      <dgm:spPr/>
      <dgm:t>
        <a:bodyPr/>
        <a:lstStyle/>
        <a:p>
          <a:endParaRPr lang="zh-CN" altLang="en-US"/>
        </a:p>
      </dgm:t>
    </dgm:pt>
    <dgm:pt modelId="{8B177B43-B0B3-4CB5-ABB8-8D6192C94668}" type="pres">
      <dgm:prSet presAssocID="{49543B3C-75A6-400B-B2BB-FF28020AFAEF}" presName="parentText" presStyleLbl="node1" presStyleIdx="1" presStyleCnt="4">
        <dgm:presLayoutVars>
          <dgm:chMax val="0"/>
          <dgm:bulletEnabled val="1"/>
        </dgm:presLayoutVars>
      </dgm:prSet>
      <dgm:spPr/>
      <dgm:t>
        <a:bodyPr/>
        <a:lstStyle/>
        <a:p>
          <a:endParaRPr lang="zh-CN" altLang="en-US"/>
        </a:p>
      </dgm:t>
    </dgm:pt>
    <dgm:pt modelId="{BF2D85AB-B3E0-4E81-8048-96DC7370136D}" type="pres">
      <dgm:prSet presAssocID="{49543B3C-75A6-400B-B2BB-FF28020AFAEF}" presName="negativeSpace" presStyleCnt="0"/>
      <dgm:spPr/>
      <dgm:t>
        <a:bodyPr/>
        <a:lstStyle/>
        <a:p>
          <a:endParaRPr lang="zh-CN" altLang="en-US"/>
        </a:p>
      </dgm:t>
    </dgm:pt>
    <dgm:pt modelId="{8FA10ADF-B276-4767-A210-0BB231CB98C0}" type="pres">
      <dgm:prSet presAssocID="{49543B3C-75A6-400B-B2BB-FF28020AFAEF}" presName="childText" presStyleLbl="conFgAcc1" presStyleIdx="1" presStyleCnt="4">
        <dgm:presLayoutVars>
          <dgm:bulletEnabled val="1"/>
        </dgm:presLayoutVars>
      </dgm:prSet>
      <dgm:spPr/>
      <dgm:t>
        <a:bodyPr/>
        <a:lstStyle/>
        <a:p>
          <a:endParaRPr lang="zh-CN" altLang="en-US"/>
        </a:p>
      </dgm:t>
    </dgm:pt>
    <dgm:pt modelId="{20598005-5765-439E-A64B-3E6FEEF5922A}" type="pres">
      <dgm:prSet presAssocID="{059010F3-2907-417A-9DC9-5898462AB184}" presName="spaceBetweenRectangles" presStyleCnt="0"/>
      <dgm:spPr/>
      <dgm:t>
        <a:bodyPr/>
        <a:lstStyle/>
        <a:p>
          <a:endParaRPr lang="zh-CN" altLang="en-US"/>
        </a:p>
      </dgm:t>
    </dgm:pt>
    <dgm:pt modelId="{B9C688D7-FB93-41B0-B8DD-49647C4BDF14}" type="pres">
      <dgm:prSet presAssocID="{497432D8-877B-4492-AA6D-338CAE797B7B}" presName="parentLin" presStyleCnt="0"/>
      <dgm:spPr/>
      <dgm:t>
        <a:bodyPr/>
        <a:lstStyle/>
        <a:p>
          <a:endParaRPr lang="zh-CN" altLang="en-US"/>
        </a:p>
      </dgm:t>
    </dgm:pt>
    <dgm:pt modelId="{38ADD09D-2876-40A1-A2F5-8C549871E3D7}" type="pres">
      <dgm:prSet presAssocID="{497432D8-877B-4492-AA6D-338CAE797B7B}" presName="parentLeftMargin" presStyleLbl="node1" presStyleIdx="1" presStyleCnt="4"/>
      <dgm:spPr/>
      <dgm:t>
        <a:bodyPr/>
        <a:lstStyle/>
        <a:p>
          <a:endParaRPr lang="zh-CN" altLang="en-US"/>
        </a:p>
      </dgm:t>
    </dgm:pt>
    <dgm:pt modelId="{D3446573-5E6C-46C4-AC92-FA749F7E577A}" type="pres">
      <dgm:prSet presAssocID="{497432D8-877B-4492-AA6D-338CAE797B7B}" presName="parentText" presStyleLbl="node1" presStyleIdx="2" presStyleCnt="4">
        <dgm:presLayoutVars>
          <dgm:chMax val="0"/>
          <dgm:bulletEnabled val="1"/>
        </dgm:presLayoutVars>
      </dgm:prSet>
      <dgm:spPr/>
      <dgm:t>
        <a:bodyPr/>
        <a:lstStyle/>
        <a:p>
          <a:endParaRPr lang="zh-CN" altLang="en-US"/>
        </a:p>
      </dgm:t>
    </dgm:pt>
    <dgm:pt modelId="{CC8F69FF-D903-4F0E-8A6D-20FA67177BD0}" type="pres">
      <dgm:prSet presAssocID="{497432D8-877B-4492-AA6D-338CAE797B7B}" presName="negativeSpace" presStyleCnt="0"/>
      <dgm:spPr/>
      <dgm:t>
        <a:bodyPr/>
        <a:lstStyle/>
        <a:p>
          <a:endParaRPr lang="zh-CN" altLang="en-US"/>
        </a:p>
      </dgm:t>
    </dgm:pt>
    <dgm:pt modelId="{B6FAE114-DBBE-49F6-BB20-65B6ED1F20D9}" type="pres">
      <dgm:prSet presAssocID="{497432D8-877B-4492-AA6D-338CAE797B7B}" presName="childText" presStyleLbl="conFgAcc1" presStyleIdx="2" presStyleCnt="4">
        <dgm:presLayoutVars>
          <dgm:bulletEnabled val="1"/>
        </dgm:presLayoutVars>
      </dgm:prSet>
      <dgm:spPr/>
      <dgm:t>
        <a:bodyPr/>
        <a:lstStyle/>
        <a:p>
          <a:endParaRPr lang="zh-CN" altLang="en-US"/>
        </a:p>
      </dgm:t>
    </dgm:pt>
    <dgm:pt modelId="{BB51A9F9-43F2-4C03-9EC0-0BCF1220BA71}" type="pres">
      <dgm:prSet presAssocID="{391AD905-C80A-465D-A521-93958A88C4CF}" presName="spaceBetweenRectangles" presStyleCnt="0"/>
      <dgm:spPr/>
      <dgm:t>
        <a:bodyPr/>
        <a:lstStyle/>
        <a:p>
          <a:endParaRPr lang="zh-CN" altLang="en-US"/>
        </a:p>
      </dgm:t>
    </dgm:pt>
    <dgm:pt modelId="{488E5F01-4AAC-4A55-922F-C455425E5AA8}" type="pres">
      <dgm:prSet presAssocID="{36564C2B-0CFD-42BE-AA3F-204342D8A323}" presName="parentLin" presStyleCnt="0"/>
      <dgm:spPr/>
      <dgm:t>
        <a:bodyPr/>
        <a:lstStyle/>
        <a:p>
          <a:endParaRPr lang="zh-CN" altLang="en-US"/>
        </a:p>
      </dgm:t>
    </dgm:pt>
    <dgm:pt modelId="{4650637D-8B37-458C-8677-79EF22C768C4}" type="pres">
      <dgm:prSet presAssocID="{36564C2B-0CFD-42BE-AA3F-204342D8A323}" presName="parentLeftMargin" presStyleLbl="node1" presStyleIdx="2" presStyleCnt="4"/>
      <dgm:spPr/>
      <dgm:t>
        <a:bodyPr/>
        <a:lstStyle/>
        <a:p>
          <a:endParaRPr lang="zh-CN" altLang="en-US"/>
        </a:p>
      </dgm:t>
    </dgm:pt>
    <dgm:pt modelId="{DED78940-AB15-4682-B070-9F1B242B3A3E}" type="pres">
      <dgm:prSet presAssocID="{36564C2B-0CFD-42BE-AA3F-204342D8A323}" presName="parentText" presStyleLbl="node1" presStyleIdx="3" presStyleCnt="4">
        <dgm:presLayoutVars>
          <dgm:chMax val="0"/>
          <dgm:bulletEnabled val="1"/>
        </dgm:presLayoutVars>
      </dgm:prSet>
      <dgm:spPr/>
      <dgm:t>
        <a:bodyPr/>
        <a:lstStyle/>
        <a:p>
          <a:endParaRPr lang="zh-CN" altLang="en-US"/>
        </a:p>
      </dgm:t>
    </dgm:pt>
    <dgm:pt modelId="{40A167E2-88D9-46FB-9F6C-6104105912DD}" type="pres">
      <dgm:prSet presAssocID="{36564C2B-0CFD-42BE-AA3F-204342D8A323}" presName="negativeSpace" presStyleCnt="0"/>
      <dgm:spPr/>
      <dgm:t>
        <a:bodyPr/>
        <a:lstStyle/>
        <a:p>
          <a:endParaRPr lang="zh-CN" altLang="en-US"/>
        </a:p>
      </dgm:t>
    </dgm:pt>
    <dgm:pt modelId="{4099C57E-479C-4D98-818F-D384FBAED26B}" type="pres">
      <dgm:prSet presAssocID="{36564C2B-0CFD-42BE-AA3F-204342D8A323}" presName="childText" presStyleLbl="conFgAcc1" presStyleIdx="3" presStyleCnt="4">
        <dgm:presLayoutVars>
          <dgm:bulletEnabled val="1"/>
        </dgm:presLayoutVars>
      </dgm:prSet>
      <dgm:spPr/>
      <dgm:t>
        <a:bodyPr/>
        <a:lstStyle/>
        <a:p>
          <a:endParaRPr lang="zh-CN" altLang="en-US"/>
        </a:p>
      </dgm:t>
    </dgm:pt>
  </dgm:ptLst>
  <dgm:cxnLst>
    <dgm:cxn modelId="{AD2A081C-EBE4-4DF3-8B8D-A40419766828}" type="presOf" srcId="{36564C2B-0CFD-42BE-AA3F-204342D8A323}" destId="{4650637D-8B37-458C-8677-79EF22C768C4}" srcOrd="0" destOrd="0" presId="urn:microsoft.com/office/officeart/2005/8/layout/list1"/>
    <dgm:cxn modelId="{41E54834-14DB-40D7-8F5B-2FD99B8B06E0}" srcId="{5C9ACE15-971E-4C08-8CFA-13425F53F624}" destId="{36564C2B-0CFD-42BE-AA3F-204342D8A323}" srcOrd="3" destOrd="0" parTransId="{D4DBB22A-3943-4037-8209-71EFFBC596D3}" sibTransId="{624946F4-7BBB-4B5C-8F6C-6F2025F84212}"/>
    <dgm:cxn modelId="{89CCA6BB-4133-4973-99E9-F97FBCE9C04F}" srcId="{5C9ACE15-971E-4C08-8CFA-13425F53F624}" destId="{49543B3C-75A6-400B-B2BB-FF28020AFAEF}" srcOrd="1" destOrd="0" parTransId="{1B690122-185D-4B09-AC62-C210D42FE5F9}" sibTransId="{059010F3-2907-417A-9DC9-5898462AB184}"/>
    <dgm:cxn modelId="{71F62FC2-E339-467C-BBDE-4C2F6691D266}" type="presOf" srcId="{497432D8-877B-4492-AA6D-338CAE797B7B}" destId="{38ADD09D-2876-40A1-A2F5-8C549871E3D7}" srcOrd="0" destOrd="0" presId="urn:microsoft.com/office/officeart/2005/8/layout/list1"/>
    <dgm:cxn modelId="{366A4E58-37C4-4354-BC51-3A13EF2D0CB7}" srcId="{5C9ACE15-971E-4C08-8CFA-13425F53F624}" destId="{497432D8-877B-4492-AA6D-338CAE797B7B}" srcOrd="2" destOrd="0" parTransId="{3CCC1279-A816-4E25-BEF8-0AEF3A4A6B44}" sibTransId="{391AD905-C80A-465D-A521-93958A88C4CF}"/>
    <dgm:cxn modelId="{79465C6C-DDAF-4E22-92EA-86C88601F8E2}" type="presOf" srcId="{49543B3C-75A6-400B-B2BB-FF28020AFAEF}" destId="{8B177B43-B0B3-4CB5-ABB8-8D6192C94668}" srcOrd="1" destOrd="0" presId="urn:microsoft.com/office/officeart/2005/8/layout/list1"/>
    <dgm:cxn modelId="{E318FB02-957F-4799-BF25-6B499D81539B}" type="presOf" srcId="{5C9ACE15-971E-4C08-8CFA-13425F53F624}" destId="{8762481D-236F-43C8-8F91-B5936ADBD126}" srcOrd="0" destOrd="0" presId="urn:microsoft.com/office/officeart/2005/8/layout/list1"/>
    <dgm:cxn modelId="{542D4583-6F4F-464B-BF37-D88E5B66A106}" type="presOf" srcId="{C4BC431A-2D42-499D-B6DF-0E38FB8FCCE8}" destId="{BD79A6B3-1327-43CF-9580-411112DAE439}" srcOrd="0" destOrd="0" presId="urn:microsoft.com/office/officeart/2005/8/layout/list1"/>
    <dgm:cxn modelId="{4FA01AEA-E5B2-4EFA-ACA8-F350868B1CE6}" srcId="{5C9ACE15-971E-4C08-8CFA-13425F53F624}" destId="{C4BC431A-2D42-499D-B6DF-0E38FB8FCCE8}" srcOrd="0" destOrd="0" parTransId="{DC3000BA-A085-4ABA-AF4F-60F1C506CA0B}" sibTransId="{2F493090-28BC-46C4-8FF8-5C8DDA06F043}"/>
    <dgm:cxn modelId="{4D8E8320-1050-4D13-8930-1571BA901A94}" type="presOf" srcId="{36564C2B-0CFD-42BE-AA3F-204342D8A323}" destId="{DED78940-AB15-4682-B070-9F1B242B3A3E}" srcOrd="1" destOrd="0" presId="urn:microsoft.com/office/officeart/2005/8/layout/list1"/>
    <dgm:cxn modelId="{DD93FF24-202F-49D4-AF55-A1A67B6BD59E}" type="presOf" srcId="{C4BC431A-2D42-499D-B6DF-0E38FB8FCCE8}" destId="{F7E1655A-6846-4631-8BB8-30F061B5F411}" srcOrd="1" destOrd="0" presId="urn:microsoft.com/office/officeart/2005/8/layout/list1"/>
    <dgm:cxn modelId="{18023590-1E21-4CB9-998B-E06617906853}" type="presOf" srcId="{497432D8-877B-4492-AA6D-338CAE797B7B}" destId="{D3446573-5E6C-46C4-AC92-FA749F7E577A}" srcOrd="1" destOrd="0" presId="urn:microsoft.com/office/officeart/2005/8/layout/list1"/>
    <dgm:cxn modelId="{DCA8A87F-769F-4C92-8BED-8A27FB972093}" type="presOf" srcId="{49543B3C-75A6-400B-B2BB-FF28020AFAEF}" destId="{4781C564-0A78-4AFA-B69B-042E321A9F40}" srcOrd="0" destOrd="0" presId="urn:microsoft.com/office/officeart/2005/8/layout/list1"/>
    <dgm:cxn modelId="{48261ABC-1B40-455A-8419-584E5CF53A94}" type="presParOf" srcId="{8762481D-236F-43C8-8F91-B5936ADBD126}" destId="{ABF076F8-9184-4318-9EE5-808D366153F2}" srcOrd="0" destOrd="0" presId="urn:microsoft.com/office/officeart/2005/8/layout/list1"/>
    <dgm:cxn modelId="{439A6263-D876-4292-A5E4-7EA552A416A3}" type="presParOf" srcId="{ABF076F8-9184-4318-9EE5-808D366153F2}" destId="{BD79A6B3-1327-43CF-9580-411112DAE439}" srcOrd="0" destOrd="0" presId="urn:microsoft.com/office/officeart/2005/8/layout/list1"/>
    <dgm:cxn modelId="{CCCACF11-66FF-437F-A0DA-CBDAE54283DC}" type="presParOf" srcId="{ABF076F8-9184-4318-9EE5-808D366153F2}" destId="{F7E1655A-6846-4631-8BB8-30F061B5F411}" srcOrd="1" destOrd="0" presId="urn:microsoft.com/office/officeart/2005/8/layout/list1"/>
    <dgm:cxn modelId="{30FFAF9C-0285-4C27-9510-9CAAC91F4B30}" type="presParOf" srcId="{8762481D-236F-43C8-8F91-B5936ADBD126}" destId="{8940E7EF-88BE-42AF-BA70-E3A96A9D7A27}" srcOrd="1" destOrd="0" presId="urn:microsoft.com/office/officeart/2005/8/layout/list1"/>
    <dgm:cxn modelId="{0FBD7569-41AA-47B7-A924-2172B897AD27}" type="presParOf" srcId="{8762481D-236F-43C8-8F91-B5936ADBD126}" destId="{0AFAD61E-FB36-44AA-8E48-453F167E2177}" srcOrd="2" destOrd="0" presId="urn:microsoft.com/office/officeart/2005/8/layout/list1"/>
    <dgm:cxn modelId="{A2F5D9DF-51FD-4E47-BEA8-92EA4D07828D}" type="presParOf" srcId="{8762481D-236F-43C8-8F91-B5936ADBD126}" destId="{7DF53142-F444-4801-B92C-5BF79491AA95}" srcOrd="3" destOrd="0" presId="urn:microsoft.com/office/officeart/2005/8/layout/list1"/>
    <dgm:cxn modelId="{4F35CB57-BC65-49FF-B482-D13DD5AA96C4}" type="presParOf" srcId="{8762481D-236F-43C8-8F91-B5936ADBD126}" destId="{CF0905FD-9E45-4C1B-B79F-5A5D138451A0}" srcOrd="4" destOrd="0" presId="urn:microsoft.com/office/officeart/2005/8/layout/list1"/>
    <dgm:cxn modelId="{09C79994-C546-4994-AF01-B3D2952F8105}" type="presParOf" srcId="{CF0905FD-9E45-4C1B-B79F-5A5D138451A0}" destId="{4781C564-0A78-4AFA-B69B-042E321A9F40}" srcOrd="0" destOrd="0" presId="urn:microsoft.com/office/officeart/2005/8/layout/list1"/>
    <dgm:cxn modelId="{D451B3F0-A417-47A9-B5F1-E46BB2B8C87D}" type="presParOf" srcId="{CF0905FD-9E45-4C1B-B79F-5A5D138451A0}" destId="{8B177B43-B0B3-4CB5-ABB8-8D6192C94668}" srcOrd="1" destOrd="0" presId="urn:microsoft.com/office/officeart/2005/8/layout/list1"/>
    <dgm:cxn modelId="{63A2DD6F-AA11-4FD0-AA9C-03B20F7842C9}" type="presParOf" srcId="{8762481D-236F-43C8-8F91-B5936ADBD126}" destId="{BF2D85AB-B3E0-4E81-8048-96DC7370136D}" srcOrd="5" destOrd="0" presId="urn:microsoft.com/office/officeart/2005/8/layout/list1"/>
    <dgm:cxn modelId="{2C3D2461-FE82-4772-A91D-EDE8220B53CC}" type="presParOf" srcId="{8762481D-236F-43C8-8F91-B5936ADBD126}" destId="{8FA10ADF-B276-4767-A210-0BB231CB98C0}" srcOrd="6" destOrd="0" presId="urn:microsoft.com/office/officeart/2005/8/layout/list1"/>
    <dgm:cxn modelId="{A36A8FD6-926B-43EA-BBAD-60576386188F}" type="presParOf" srcId="{8762481D-236F-43C8-8F91-B5936ADBD126}" destId="{20598005-5765-439E-A64B-3E6FEEF5922A}" srcOrd="7" destOrd="0" presId="urn:microsoft.com/office/officeart/2005/8/layout/list1"/>
    <dgm:cxn modelId="{3EF2AB83-21F5-40FC-BA9F-F40E2EF68A42}" type="presParOf" srcId="{8762481D-236F-43C8-8F91-B5936ADBD126}" destId="{B9C688D7-FB93-41B0-B8DD-49647C4BDF14}" srcOrd="8" destOrd="0" presId="urn:microsoft.com/office/officeart/2005/8/layout/list1"/>
    <dgm:cxn modelId="{5FC820A5-1F51-46AB-9A32-F582C4B87497}" type="presParOf" srcId="{B9C688D7-FB93-41B0-B8DD-49647C4BDF14}" destId="{38ADD09D-2876-40A1-A2F5-8C549871E3D7}" srcOrd="0" destOrd="0" presId="urn:microsoft.com/office/officeart/2005/8/layout/list1"/>
    <dgm:cxn modelId="{2981AA99-994D-437D-B0AA-728E5B764629}" type="presParOf" srcId="{B9C688D7-FB93-41B0-B8DD-49647C4BDF14}" destId="{D3446573-5E6C-46C4-AC92-FA749F7E577A}" srcOrd="1" destOrd="0" presId="urn:microsoft.com/office/officeart/2005/8/layout/list1"/>
    <dgm:cxn modelId="{F2E7D15A-5D67-4E9F-AFF0-F57B1B213A3A}" type="presParOf" srcId="{8762481D-236F-43C8-8F91-B5936ADBD126}" destId="{CC8F69FF-D903-4F0E-8A6D-20FA67177BD0}" srcOrd="9" destOrd="0" presId="urn:microsoft.com/office/officeart/2005/8/layout/list1"/>
    <dgm:cxn modelId="{8754C9AC-9C59-4ACF-AD93-DEEAA606D7F6}" type="presParOf" srcId="{8762481D-236F-43C8-8F91-B5936ADBD126}" destId="{B6FAE114-DBBE-49F6-BB20-65B6ED1F20D9}" srcOrd="10" destOrd="0" presId="urn:microsoft.com/office/officeart/2005/8/layout/list1"/>
    <dgm:cxn modelId="{969C881B-B3F2-4A95-BD47-43DA0F191088}" type="presParOf" srcId="{8762481D-236F-43C8-8F91-B5936ADBD126}" destId="{BB51A9F9-43F2-4C03-9EC0-0BCF1220BA71}" srcOrd="11" destOrd="0" presId="urn:microsoft.com/office/officeart/2005/8/layout/list1"/>
    <dgm:cxn modelId="{70849F61-6915-4048-B0C0-DAF12938A313}" type="presParOf" srcId="{8762481D-236F-43C8-8F91-B5936ADBD126}" destId="{488E5F01-4AAC-4A55-922F-C455425E5AA8}" srcOrd="12" destOrd="0" presId="urn:microsoft.com/office/officeart/2005/8/layout/list1"/>
    <dgm:cxn modelId="{AA7E4322-F81F-480E-BE2C-876D64820712}" type="presParOf" srcId="{488E5F01-4AAC-4A55-922F-C455425E5AA8}" destId="{4650637D-8B37-458C-8677-79EF22C768C4}" srcOrd="0" destOrd="0" presId="urn:microsoft.com/office/officeart/2005/8/layout/list1"/>
    <dgm:cxn modelId="{56B4ADF0-3C05-4E9F-B545-75A5FC832472}" type="presParOf" srcId="{488E5F01-4AAC-4A55-922F-C455425E5AA8}" destId="{DED78940-AB15-4682-B070-9F1B242B3A3E}" srcOrd="1" destOrd="0" presId="urn:microsoft.com/office/officeart/2005/8/layout/list1"/>
    <dgm:cxn modelId="{A6C4AB4E-AE13-4842-A1CA-58BEE52E48E8}" type="presParOf" srcId="{8762481D-236F-43C8-8F91-B5936ADBD126}" destId="{40A167E2-88D9-46FB-9F6C-6104105912DD}" srcOrd="13" destOrd="0" presId="urn:microsoft.com/office/officeart/2005/8/layout/list1"/>
    <dgm:cxn modelId="{8C46ED69-5849-4B61-B463-60A3E242199E}" type="presParOf" srcId="{8762481D-236F-43C8-8F91-B5936ADBD126}" destId="{4099C57E-479C-4D98-818F-D384FBAED26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85F163-3AC1-45DF-AA20-6B3B6C251FF0}"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3D4CDDFA-02F8-40F7-981F-D4B729974EE2}">
      <dgm:prSet phldrT="[文本]" custT="1"/>
      <dgm:spPr/>
      <dgm:t>
        <a:bodyPr/>
        <a:lstStyle/>
        <a:p>
          <a:pPr>
            <a:lnSpc>
              <a:spcPct val="125000"/>
            </a:lnSpc>
          </a:pPr>
          <a:r>
            <a:rPr lang="zh-CN" altLang="en-US" sz="2000" dirty="0" smtClean="0"/>
            <a:t>在某种程度上演示目标系统的</a:t>
          </a:r>
          <a:r>
            <a:rPr lang="zh-CN" altLang="en-US" sz="2000" dirty="0" smtClean="0">
              <a:solidFill>
                <a:srgbClr val="FF0000"/>
              </a:solidFill>
            </a:rPr>
            <a:t>行为</a:t>
          </a:r>
          <a:r>
            <a:rPr lang="zh-CN" altLang="en-US" sz="2000" dirty="0" smtClean="0"/>
            <a:t>，便于用户理解，而且还可能进一步揭示出一些分析员目前还不知道的需求。</a:t>
          </a:r>
          <a:endParaRPr lang="zh-CN" altLang="en-US" sz="2000" dirty="0"/>
        </a:p>
      </dgm:t>
    </dgm:pt>
    <dgm:pt modelId="{B4747382-92A7-4FB5-9D8D-3F1D60A3063F}" type="parTrans" cxnId="{B42CB5CC-7F9A-4833-8C7A-BA0C1DFB855B}">
      <dgm:prSet/>
      <dgm:spPr/>
      <dgm:t>
        <a:bodyPr/>
        <a:lstStyle/>
        <a:p>
          <a:endParaRPr lang="zh-CN" altLang="en-US">
            <a:solidFill>
              <a:schemeClr val="tx1"/>
            </a:solidFill>
          </a:endParaRPr>
        </a:p>
      </dgm:t>
    </dgm:pt>
    <dgm:pt modelId="{3B704DE1-7EC8-4440-88BB-9163BF716021}" type="sibTrans" cxnId="{B42CB5CC-7F9A-4833-8C7A-BA0C1DFB855B}">
      <dgm:prSet/>
      <dgm:spPr/>
      <dgm:t>
        <a:bodyPr/>
        <a:lstStyle/>
        <a:p>
          <a:endParaRPr lang="zh-CN" altLang="en-US">
            <a:solidFill>
              <a:schemeClr val="tx1"/>
            </a:solidFill>
          </a:endParaRPr>
        </a:p>
      </dgm:t>
    </dgm:pt>
    <dgm:pt modelId="{9EB6CFAE-F76F-4491-9606-AA79452DA5D4}">
      <dgm:prSet phldrT="[文本]" custT="1"/>
      <dgm:spPr/>
      <dgm:t>
        <a:bodyPr/>
        <a:lstStyle/>
        <a:p>
          <a:pPr>
            <a:lnSpc>
              <a:spcPct val="125000"/>
            </a:lnSpc>
          </a:pPr>
          <a:r>
            <a:rPr lang="zh-CN" altLang="en-US" sz="2000" dirty="0" smtClean="0"/>
            <a:t>由于情景分析较易为用户所理解，使用这种技术能保证用户在需求分析过程中始终扮演一个积极</a:t>
          </a:r>
          <a:r>
            <a:rPr lang="zh-CN" altLang="en-US" sz="2000" dirty="0" smtClean="0">
              <a:solidFill>
                <a:srgbClr val="FF0000"/>
              </a:solidFill>
            </a:rPr>
            <a:t>主动的角色</a:t>
          </a:r>
          <a:r>
            <a:rPr lang="zh-CN" altLang="en-US" sz="2000" dirty="0" smtClean="0"/>
            <a:t>。</a:t>
          </a:r>
          <a:endParaRPr lang="zh-CN" altLang="en-US" sz="2000" dirty="0"/>
        </a:p>
      </dgm:t>
    </dgm:pt>
    <dgm:pt modelId="{501A8DF7-0838-460F-B3F5-9652918FA869}" type="parTrans" cxnId="{D7D45B27-1131-426B-A5C7-90B888E8A498}">
      <dgm:prSet/>
      <dgm:spPr/>
      <dgm:t>
        <a:bodyPr/>
        <a:lstStyle/>
        <a:p>
          <a:endParaRPr lang="zh-CN" altLang="en-US">
            <a:solidFill>
              <a:schemeClr val="tx1"/>
            </a:solidFill>
          </a:endParaRPr>
        </a:p>
      </dgm:t>
    </dgm:pt>
    <dgm:pt modelId="{6D15021F-F78E-45EC-9806-62B5A22795D6}" type="sibTrans" cxnId="{D7D45B27-1131-426B-A5C7-90B888E8A498}">
      <dgm:prSet/>
      <dgm:spPr/>
      <dgm:t>
        <a:bodyPr/>
        <a:lstStyle/>
        <a:p>
          <a:endParaRPr lang="zh-CN" altLang="en-US">
            <a:solidFill>
              <a:schemeClr val="tx1"/>
            </a:solidFill>
          </a:endParaRPr>
        </a:p>
      </dgm:t>
    </dgm:pt>
    <dgm:pt modelId="{932A7E7E-FBB8-45FC-8166-DB32928D95BB}" type="pres">
      <dgm:prSet presAssocID="{5985F163-3AC1-45DF-AA20-6B3B6C251FF0}" presName="linear" presStyleCnt="0">
        <dgm:presLayoutVars>
          <dgm:dir/>
          <dgm:animLvl val="lvl"/>
          <dgm:resizeHandles val="exact"/>
        </dgm:presLayoutVars>
      </dgm:prSet>
      <dgm:spPr/>
      <dgm:t>
        <a:bodyPr/>
        <a:lstStyle/>
        <a:p>
          <a:endParaRPr lang="zh-CN" altLang="en-US"/>
        </a:p>
      </dgm:t>
    </dgm:pt>
    <dgm:pt modelId="{4D42E346-6AD6-4EEF-A1A2-34140BE781B7}" type="pres">
      <dgm:prSet presAssocID="{3D4CDDFA-02F8-40F7-981F-D4B729974EE2}" presName="parentLin" presStyleCnt="0"/>
      <dgm:spPr/>
      <dgm:t>
        <a:bodyPr/>
        <a:lstStyle/>
        <a:p>
          <a:endParaRPr lang="zh-CN" altLang="en-US"/>
        </a:p>
      </dgm:t>
    </dgm:pt>
    <dgm:pt modelId="{7E35BBC4-7D49-4B01-B982-246CACD56E47}" type="pres">
      <dgm:prSet presAssocID="{3D4CDDFA-02F8-40F7-981F-D4B729974EE2}" presName="parentLeftMargin" presStyleLbl="node1" presStyleIdx="0" presStyleCnt="2"/>
      <dgm:spPr/>
      <dgm:t>
        <a:bodyPr/>
        <a:lstStyle/>
        <a:p>
          <a:endParaRPr lang="zh-CN" altLang="en-US"/>
        </a:p>
      </dgm:t>
    </dgm:pt>
    <dgm:pt modelId="{335ED15F-D382-4555-89B1-30683907F32B}" type="pres">
      <dgm:prSet presAssocID="{3D4CDDFA-02F8-40F7-981F-D4B729974EE2}" presName="parentText" presStyleLbl="node1" presStyleIdx="0" presStyleCnt="2" custScaleX="115745" custScaleY="150461">
        <dgm:presLayoutVars>
          <dgm:chMax val="0"/>
          <dgm:bulletEnabled val="1"/>
        </dgm:presLayoutVars>
      </dgm:prSet>
      <dgm:spPr/>
      <dgm:t>
        <a:bodyPr/>
        <a:lstStyle/>
        <a:p>
          <a:endParaRPr lang="zh-CN" altLang="en-US"/>
        </a:p>
      </dgm:t>
    </dgm:pt>
    <dgm:pt modelId="{583AC0A3-B5C6-4F9B-88D5-40361BDA3449}" type="pres">
      <dgm:prSet presAssocID="{3D4CDDFA-02F8-40F7-981F-D4B729974EE2}" presName="negativeSpace" presStyleCnt="0"/>
      <dgm:spPr/>
      <dgm:t>
        <a:bodyPr/>
        <a:lstStyle/>
        <a:p>
          <a:endParaRPr lang="zh-CN" altLang="en-US"/>
        </a:p>
      </dgm:t>
    </dgm:pt>
    <dgm:pt modelId="{AAE2035A-20FD-4C34-BDC3-AE4272C2D678}" type="pres">
      <dgm:prSet presAssocID="{3D4CDDFA-02F8-40F7-981F-D4B729974EE2}" presName="childText" presStyleLbl="conFgAcc1" presStyleIdx="0" presStyleCnt="2" custScaleX="89612">
        <dgm:presLayoutVars>
          <dgm:bulletEnabled val="1"/>
        </dgm:presLayoutVars>
      </dgm:prSet>
      <dgm:spPr/>
      <dgm:t>
        <a:bodyPr/>
        <a:lstStyle/>
        <a:p>
          <a:endParaRPr lang="zh-CN" altLang="en-US"/>
        </a:p>
      </dgm:t>
    </dgm:pt>
    <dgm:pt modelId="{550FD5A5-A274-49EF-9C1C-20FAA7DE055E}" type="pres">
      <dgm:prSet presAssocID="{3B704DE1-7EC8-4440-88BB-9163BF716021}" presName="spaceBetweenRectangles" presStyleCnt="0"/>
      <dgm:spPr/>
      <dgm:t>
        <a:bodyPr/>
        <a:lstStyle/>
        <a:p>
          <a:endParaRPr lang="zh-CN" altLang="en-US"/>
        </a:p>
      </dgm:t>
    </dgm:pt>
    <dgm:pt modelId="{DB253FFB-A9B4-452F-B9DB-C51812050DFD}" type="pres">
      <dgm:prSet presAssocID="{9EB6CFAE-F76F-4491-9606-AA79452DA5D4}" presName="parentLin" presStyleCnt="0"/>
      <dgm:spPr/>
      <dgm:t>
        <a:bodyPr/>
        <a:lstStyle/>
        <a:p>
          <a:endParaRPr lang="zh-CN" altLang="en-US"/>
        </a:p>
      </dgm:t>
    </dgm:pt>
    <dgm:pt modelId="{6AECC11F-4B26-4E9A-8D56-A07BB38D18A1}" type="pres">
      <dgm:prSet presAssocID="{9EB6CFAE-F76F-4491-9606-AA79452DA5D4}" presName="parentLeftMargin" presStyleLbl="node1" presStyleIdx="0" presStyleCnt="2"/>
      <dgm:spPr/>
      <dgm:t>
        <a:bodyPr/>
        <a:lstStyle/>
        <a:p>
          <a:endParaRPr lang="zh-CN" altLang="en-US"/>
        </a:p>
      </dgm:t>
    </dgm:pt>
    <dgm:pt modelId="{F074FCA3-551E-4751-AE93-C99347EE7306}" type="pres">
      <dgm:prSet presAssocID="{9EB6CFAE-F76F-4491-9606-AA79452DA5D4}" presName="parentText" presStyleLbl="node1" presStyleIdx="1" presStyleCnt="2" custScaleX="115745" custScaleY="145873">
        <dgm:presLayoutVars>
          <dgm:chMax val="0"/>
          <dgm:bulletEnabled val="1"/>
        </dgm:presLayoutVars>
      </dgm:prSet>
      <dgm:spPr/>
      <dgm:t>
        <a:bodyPr/>
        <a:lstStyle/>
        <a:p>
          <a:endParaRPr lang="zh-CN" altLang="en-US"/>
        </a:p>
      </dgm:t>
    </dgm:pt>
    <dgm:pt modelId="{5D2EE81F-7D75-4341-8003-F34189DF6279}" type="pres">
      <dgm:prSet presAssocID="{9EB6CFAE-F76F-4491-9606-AA79452DA5D4}" presName="negativeSpace" presStyleCnt="0"/>
      <dgm:spPr/>
      <dgm:t>
        <a:bodyPr/>
        <a:lstStyle/>
        <a:p>
          <a:endParaRPr lang="zh-CN" altLang="en-US"/>
        </a:p>
      </dgm:t>
    </dgm:pt>
    <dgm:pt modelId="{AB7CBF81-9BD9-45E5-9CF9-9A404CB9988F}" type="pres">
      <dgm:prSet presAssocID="{9EB6CFAE-F76F-4491-9606-AA79452DA5D4}" presName="childText" presStyleLbl="conFgAcc1" presStyleIdx="1" presStyleCnt="2" custScaleX="91344">
        <dgm:presLayoutVars>
          <dgm:bulletEnabled val="1"/>
        </dgm:presLayoutVars>
      </dgm:prSet>
      <dgm:spPr/>
      <dgm:t>
        <a:bodyPr/>
        <a:lstStyle/>
        <a:p>
          <a:endParaRPr lang="zh-CN" altLang="en-US"/>
        </a:p>
      </dgm:t>
    </dgm:pt>
  </dgm:ptLst>
  <dgm:cxnLst>
    <dgm:cxn modelId="{D7D45B27-1131-426B-A5C7-90B888E8A498}" srcId="{5985F163-3AC1-45DF-AA20-6B3B6C251FF0}" destId="{9EB6CFAE-F76F-4491-9606-AA79452DA5D4}" srcOrd="1" destOrd="0" parTransId="{501A8DF7-0838-460F-B3F5-9652918FA869}" sibTransId="{6D15021F-F78E-45EC-9806-62B5A22795D6}"/>
    <dgm:cxn modelId="{688A418D-80B2-4625-8198-D5CB0C118B76}" type="presOf" srcId="{9EB6CFAE-F76F-4491-9606-AA79452DA5D4}" destId="{6AECC11F-4B26-4E9A-8D56-A07BB38D18A1}" srcOrd="0" destOrd="0" presId="urn:microsoft.com/office/officeart/2005/8/layout/list1"/>
    <dgm:cxn modelId="{488EA063-B024-4FD2-888F-3B49C9F2C096}" type="presOf" srcId="{5985F163-3AC1-45DF-AA20-6B3B6C251FF0}" destId="{932A7E7E-FBB8-45FC-8166-DB32928D95BB}" srcOrd="0" destOrd="0" presId="urn:microsoft.com/office/officeart/2005/8/layout/list1"/>
    <dgm:cxn modelId="{E661430A-58C7-438F-883E-62683AF6F691}" type="presOf" srcId="{3D4CDDFA-02F8-40F7-981F-D4B729974EE2}" destId="{7E35BBC4-7D49-4B01-B982-246CACD56E47}" srcOrd="0" destOrd="0" presId="urn:microsoft.com/office/officeart/2005/8/layout/list1"/>
    <dgm:cxn modelId="{B42CB5CC-7F9A-4833-8C7A-BA0C1DFB855B}" srcId="{5985F163-3AC1-45DF-AA20-6B3B6C251FF0}" destId="{3D4CDDFA-02F8-40F7-981F-D4B729974EE2}" srcOrd="0" destOrd="0" parTransId="{B4747382-92A7-4FB5-9D8D-3F1D60A3063F}" sibTransId="{3B704DE1-7EC8-4440-88BB-9163BF716021}"/>
    <dgm:cxn modelId="{3285ACEA-96E3-43AD-9DE8-1380ACD26C2E}" type="presOf" srcId="{3D4CDDFA-02F8-40F7-981F-D4B729974EE2}" destId="{335ED15F-D382-4555-89B1-30683907F32B}" srcOrd="1" destOrd="0" presId="urn:microsoft.com/office/officeart/2005/8/layout/list1"/>
    <dgm:cxn modelId="{0980370E-3F82-4A81-A2D2-BD6FA3BBB0B2}" type="presOf" srcId="{9EB6CFAE-F76F-4491-9606-AA79452DA5D4}" destId="{F074FCA3-551E-4751-AE93-C99347EE7306}" srcOrd="1" destOrd="0" presId="urn:microsoft.com/office/officeart/2005/8/layout/list1"/>
    <dgm:cxn modelId="{58151FF9-9D1E-49E4-98AF-2051BCB54F7E}" type="presParOf" srcId="{932A7E7E-FBB8-45FC-8166-DB32928D95BB}" destId="{4D42E346-6AD6-4EEF-A1A2-34140BE781B7}" srcOrd="0" destOrd="0" presId="urn:microsoft.com/office/officeart/2005/8/layout/list1"/>
    <dgm:cxn modelId="{F4C81083-85C2-4FF0-8ADF-F17EFCE69B17}" type="presParOf" srcId="{4D42E346-6AD6-4EEF-A1A2-34140BE781B7}" destId="{7E35BBC4-7D49-4B01-B982-246CACD56E47}" srcOrd="0" destOrd="0" presId="urn:microsoft.com/office/officeart/2005/8/layout/list1"/>
    <dgm:cxn modelId="{BF7DA882-042A-4EA0-9982-6296A1E172DC}" type="presParOf" srcId="{4D42E346-6AD6-4EEF-A1A2-34140BE781B7}" destId="{335ED15F-D382-4555-89B1-30683907F32B}" srcOrd="1" destOrd="0" presId="urn:microsoft.com/office/officeart/2005/8/layout/list1"/>
    <dgm:cxn modelId="{F78E9C65-843B-40AB-9F69-C5E38F82DCC2}" type="presParOf" srcId="{932A7E7E-FBB8-45FC-8166-DB32928D95BB}" destId="{583AC0A3-B5C6-4F9B-88D5-40361BDA3449}" srcOrd="1" destOrd="0" presId="urn:microsoft.com/office/officeart/2005/8/layout/list1"/>
    <dgm:cxn modelId="{A5360AEE-724A-4486-A6D8-D62D977ECB8D}" type="presParOf" srcId="{932A7E7E-FBB8-45FC-8166-DB32928D95BB}" destId="{AAE2035A-20FD-4C34-BDC3-AE4272C2D678}" srcOrd="2" destOrd="0" presId="urn:microsoft.com/office/officeart/2005/8/layout/list1"/>
    <dgm:cxn modelId="{7D474D29-0588-407D-8D7A-B185CD1332D3}" type="presParOf" srcId="{932A7E7E-FBB8-45FC-8166-DB32928D95BB}" destId="{550FD5A5-A274-49EF-9C1C-20FAA7DE055E}" srcOrd="3" destOrd="0" presId="urn:microsoft.com/office/officeart/2005/8/layout/list1"/>
    <dgm:cxn modelId="{3F91DD59-C705-482D-98CA-EA3667333860}" type="presParOf" srcId="{932A7E7E-FBB8-45FC-8166-DB32928D95BB}" destId="{DB253FFB-A9B4-452F-B9DB-C51812050DFD}" srcOrd="4" destOrd="0" presId="urn:microsoft.com/office/officeart/2005/8/layout/list1"/>
    <dgm:cxn modelId="{853C0004-6B9C-4FB5-9789-51086F9F799B}" type="presParOf" srcId="{DB253FFB-A9B4-452F-B9DB-C51812050DFD}" destId="{6AECC11F-4B26-4E9A-8D56-A07BB38D18A1}" srcOrd="0" destOrd="0" presId="urn:microsoft.com/office/officeart/2005/8/layout/list1"/>
    <dgm:cxn modelId="{F56C5342-37E5-4BFC-987A-38DA04CC249D}" type="presParOf" srcId="{DB253FFB-A9B4-452F-B9DB-C51812050DFD}" destId="{F074FCA3-551E-4751-AE93-C99347EE7306}" srcOrd="1" destOrd="0" presId="urn:microsoft.com/office/officeart/2005/8/layout/list1"/>
    <dgm:cxn modelId="{1671F3B8-3FF8-48EE-956D-C20F5E0DC590}" type="presParOf" srcId="{932A7E7E-FBB8-45FC-8166-DB32928D95BB}" destId="{5D2EE81F-7D75-4341-8003-F34189DF6279}" srcOrd="5" destOrd="0" presId="urn:microsoft.com/office/officeart/2005/8/layout/list1"/>
    <dgm:cxn modelId="{67C41A38-D773-4FBF-B596-3AAEFEEA5F3C}" type="presParOf" srcId="{932A7E7E-FBB8-45FC-8166-DB32928D95BB}" destId="{AB7CBF81-9BD9-45E5-9CF9-9A404CB9988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7062B3-0201-4C6B-AAF6-DA48C32B3205}" type="doc">
      <dgm:prSet loTypeId="urn:microsoft.com/office/officeart/2005/8/layout/chevron2" loCatId="process" qsTypeId="urn:microsoft.com/office/officeart/2005/8/quickstyle/simple3" qsCatId="simple" csTypeId="urn:microsoft.com/office/officeart/2005/8/colors/accent1_2" csCatId="accent1" phldr="1"/>
      <dgm:spPr/>
      <dgm:t>
        <a:bodyPr/>
        <a:lstStyle/>
        <a:p>
          <a:endParaRPr lang="zh-CN" altLang="en-US"/>
        </a:p>
      </dgm:t>
    </dgm:pt>
    <dgm:pt modelId="{284C18E3-13A4-4BE4-9020-539E2F1E3D4F}">
      <dgm:prSet phldrT="[文本]" custT="1"/>
      <dgm:spPr/>
      <dgm:t>
        <a:bodyPr/>
        <a:lstStyle/>
        <a:p>
          <a:r>
            <a:rPr lang="en-US" altLang="zh-CN" sz="2400" dirty="0" smtClean="0"/>
            <a:t>1</a:t>
          </a:r>
          <a:endParaRPr lang="zh-CN" altLang="en-US" sz="2400" dirty="0"/>
        </a:p>
      </dgm:t>
    </dgm:pt>
    <dgm:pt modelId="{62C9EBFA-33B8-4915-8257-333E3C336315}" type="parTrans" cxnId="{7E6D5CEA-388B-4EBD-8A3E-083361F3FF9E}">
      <dgm:prSet/>
      <dgm:spPr/>
      <dgm:t>
        <a:bodyPr/>
        <a:lstStyle/>
        <a:p>
          <a:endParaRPr lang="zh-CN" altLang="en-US"/>
        </a:p>
      </dgm:t>
    </dgm:pt>
    <dgm:pt modelId="{91331400-B34A-4822-9254-DDB5557920E1}" type="sibTrans" cxnId="{7E6D5CEA-388B-4EBD-8A3E-083361F3FF9E}">
      <dgm:prSet/>
      <dgm:spPr/>
      <dgm:t>
        <a:bodyPr/>
        <a:lstStyle/>
        <a:p>
          <a:endParaRPr lang="zh-CN" altLang="en-US"/>
        </a:p>
      </dgm:t>
    </dgm:pt>
    <dgm:pt modelId="{92019994-9747-464C-A3A3-7378B0876106}">
      <dgm:prSet phldrT="[文本]" custT="1"/>
      <dgm:spPr/>
      <dgm:t>
        <a:bodyPr/>
        <a:lstStyle/>
        <a:p>
          <a:r>
            <a:rPr lang="zh-CN" altLang="en-US" sz="2400" dirty="0" smtClean="0"/>
            <a:t>进行初步访谈</a:t>
          </a:r>
          <a:endParaRPr lang="zh-CN" altLang="en-US" sz="2400" dirty="0"/>
        </a:p>
      </dgm:t>
    </dgm:pt>
    <dgm:pt modelId="{99267270-CB51-4291-AE72-5869F262026E}" type="parTrans" cxnId="{A3233A29-A39C-4E53-A49D-4E2822712DC0}">
      <dgm:prSet/>
      <dgm:spPr/>
      <dgm:t>
        <a:bodyPr/>
        <a:lstStyle/>
        <a:p>
          <a:endParaRPr lang="zh-CN" altLang="en-US"/>
        </a:p>
      </dgm:t>
    </dgm:pt>
    <dgm:pt modelId="{30AFFB94-F05B-48B3-9D23-E2CEFE1F3DC8}" type="sibTrans" cxnId="{A3233A29-A39C-4E53-A49D-4E2822712DC0}">
      <dgm:prSet/>
      <dgm:spPr/>
      <dgm:t>
        <a:bodyPr/>
        <a:lstStyle/>
        <a:p>
          <a:endParaRPr lang="zh-CN" altLang="en-US"/>
        </a:p>
      </dgm:t>
    </dgm:pt>
    <dgm:pt modelId="{4FDDF789-1B8C-4280-A5AF-0E1B2CFA5BD0}">
      <dgm:prSet phldrT="[文本]" custT="1"/>
      <dgm:spPr/>
      <dgm:t>
        <a:bodyPr/>
        <a:lstStyle/>
        <a:p>
          <a:r>
            <a:rPr lang="en-US" altLang="zh-CN" sz="2400" dirty="0" smtClean="0"/>
            <a:t>2</a:t>
          </a:r>
          <a:endParaRPr lang="zh-CN" altLang="en-US" sz="2400" dirty="0"/>
        </a:p>
      </dgm:t>
    </dgm:pt>
    <dgm:pt modelId="{FD52D5FF-EDF6-4FCA-9FE6-8D4CE61794B9}" type="parTrans" cxnId="{07DAC6AF-6F63-4EF5-A50B-D03C4BF22B7E}">
      <dgm:prSet/>
      <dgm:spPr/>
      <dgm:t>
        <a:bodyPr/>
        <a:lstStyle/>
        <a:p>
          <a:endParaRPr lang="zh-CN" altLang="en-US"/>
        </a:p>
      </dgm:t>
    </dgm:pt>
    <dgm:pt modelId="{34B2B031-6949-4289-9B70-993F08CB3F71}" type="sibTrans" cxnId="{07DAC6AF-6F63-4EF5-A50B-D03C4BF22B7E}">
      <dgm:prSet/>
      <dgm:spPr/>
      <dgm:t>
        <a:bodyPr/>
        <a:lstStyle/>
        <a:p>
          <a:endParaRPr lang="zh-CN" altLang="en-US"/>
        </a:p>
      </dgm:t>
    </dgm:pt>
    <dgm:pt modelId="{41973CD1-9549-4942-AB36-4CEC0A0C3A0E}">
      <dgm:prSet phldrT="[文本]" custT="1"/>
      <dgm:spPr/>
      <dgm:t>
        <a:bodyPr/>
        <a:lstStyle/>
        <a:p>
          <a:r>
            <a:rPr lang="zh-CN" altLang="en-US" sz="2400" dirty="0" smtClean="0"/>
            <a:t>开发者和用户分别写出“产品需求”</a:t>
          </a:r>
          <a:endParaRPr lang="zh-CN" altLang="en-US" sz="2400" dirty="0"/>
        </a:p>
      </dgm:t>
    </dgm:pt>
    <dgm:pt modelId="{9029FB25-428E-44DE-82ED-1612B9761BDF}" type="parTrans" cxnId="{51B8DC66-BE1F-404C-9972-DDBBC16C5EC0}">
      <dgm:prSet/>
      <dgm:spPr/>
      <dgm:t>
        <a:bodyPr/>
        <a:lstStyle/>
        <a:p>
          <a:endParaRPr lang="zh-CN" altLang="en-US"/>
        </a:p>
      </dgm:t>
    </dgm:pt>
    <dgm:pt modelId="{EFE1BDCC-5606-4879-98DF-FDE657515DD5}" type="sibTrans" cxnId="{51B8DC66-BE1F-404C-9972-DDBBC16C5EC0}">
      <dgm:prSet/>
      <dgm:spPr/>
      <dgm:t>
        <a:bodyPr/>
        <a:lstStyle/>
        <a:p>
          <a:endParaRPr lang="zh-CN" altLang="en-US"/>
        </a:p>
      </dgm:t>
    </dgm:pt>
    <dgm:pt modelId="{781DDA18-BA63-4FB5-902F-479BC67FF5CA}">
      <dgm:prSet phldrT="[文本]" custT="1"/>
      <dgm:spPr/>
      <dgm:t>
        <a:bodyPr/>
        <a:lstStyle/>
        <a:p>
          <a:r>
            <a:rPr lang="en-US" altLang="zh-CN" sz="2400" dirty="0" smtClean="0"/>
            <a:t>3</a:t>
          </a:r>
          <a:endParaRPr lang="zh-CN" altLang="en-US" sz="2400" dirty="0"/>
        </a:p>
      </dgm:t>
    </dgm:pt>
    <dgm:pt modelId="{5976D99E-09DE-4592-AC19-00A1ABE6C674}" type="parTrans" cxnId="{031F7976-764A-4F9B-8D4C-8D24A6E808DE}">
      <dgm:prSet/>
      <dgm:spPr/>
      <dgm:t>
        <a:bodyPr/>
        <a:lstStyle/>
        <a:p>
          <a:endParaRPr lang="zh-CN" altLang="en-US"/>
        </a:p>
      </dgm:t>
    </dgm:pt>
    <dgm:pt modelId="{9E953DAD-90FF-43A5-AFBA-DCFD0206593C}" type="sibTrans" cxnId="{031F7976-764A-4F9B-8D4C-8D24A6E808DE}">
      <dgm:prSet/>
      <dgm:spPr/>
      <dgm:t>
        <a:bodyPr/>
        <a:lstStyle/>
        <a:p>
          <a:endParaRPr lang="zh-CN" altLang="en-US"/>
        </a:p>
      </dgm:t>
    </dgm:pt>
    <dgm:pt modelId="{CE8CDBE6-DD56-4B21-BE45-0F69995571F0}">
      <dgm:prSet phldrT="[文本]" custT="1"/>
      <dgm:spPr/>
      <dgm:t>
        <a:bodyPr/>
        <a:lstStyle/>
        <a:p>
          <a:r>
            <a:rPr lang="zh-CN" altLang="en-US" sz="2400" dirty="0" smtClean="0"/>
            <a:t>开会讨论，各自展示需求列表</a:t>
          </a:r>
          <a:endParaRPr lang="zh-CN" altLang="en-US" sz="2400" dirty="0"/>
        </a:p>
      </dgm:t>
    </dgm:pt>
    <dgm:pt modelId="{AE33D4DE-072C-4888-9C52-E15BAC15E2E6}" type="parTrans" cxnId="{1FB68A4A-D53C-4F4D-BC3B-C913BA8AC51B}">
      <dgm:prSet/>
      <dgm:spPr/>
      <dgm:t>
        <a:bodyPr/>
        <a:lstStyle/>
        <a:p>
          <a:endParaRPr lang="zh-CN" altLang="en-US"/>
        </a:p>
      </dgm:t>
    </dgm:pt>
    <dgm:pt modelId="{7822F8D8-AEAD-4408-AEB0-1DF0ECD1DA92}" type="sibTrans" cxnId="{1FB68A4A-D53C-4F4D-BC3B-C913BA8AC51B}">
      <dgm:prSet/>
      <dgm:spPr/>
      <dgm:t>
        <a:bodyPr/>
        <a:lstStyle/>
        <a:p>
          <a:endParaRPr lang="zh-CN" altLang="en-US"/>
        </a:p>
      </dgm:t>
    </dgm:pt>
    <dgm:pt modelId="{A57FED94-7950-4F4B-B05F-F864E419C185}">
      <dgm:prSet phldrT="[文本]" custT="1"/>
      <dgm:spPr/>
      <dgm:t>
        <a:bodyPr/>
        <a:lstStyle/>
        <a:p>
          <a:r>
            <a:rPr lang="en-US" altLang="zh-CN" sz="2400" dirty="0" smtClean="0"/>
            <a:t>4</a:t>
          </a:r>
          <a:endParaRPr lang="zh-CN" altLang="en-US" sz="2400" dirty="0"/>
        </a:p>
      </dgm:t>
    </dgm:pt>
    <dgm:pt modelId="{6EE82B55-3F75-498C-9D58-B3327CCB19E9}" type="parTrans" cxnId="{4D871C66-4022-4D6A-A05B-4E224A9BE4E1}">
      <dgm:prSet/>
      <dgm:spPr/>
      <dgm:t>
        <a:bodyPr/>
        <a:lstStyle/>
        <a:p>
          <a:endParaRPr lang="zh-CN" altLang="en-US"/>
        </a:p>
      </dgm:t>
    </dgm:pt>
    <dgm:pt modelId="{0A9BBCB7-D32A-46CC-A2D3-85E5E6CCE9D5}" type="sibTrans" cxnId="{4D871C66-4022-4D6A-A05B-4E224A9BE4E1}">
      <dgm:prSet/>
      <dgm:spPr/>
      <dgm:t>
        <a:bodyPr/>
        <a:lstStyle/>
        <a:p>
          <a:endParaRPr lang="zh-CN" altLang="en-US"/>
        </a:p>
      </dgm:t>
    </dgm:pt>
    <dgm:pt modelId="{EC15C22E-3B4C-43BF-9269-4BC408A02C6A}">
      <dgm:prSet phldrT="[文本]" custT="1"/>
      <dgm:spPr/>
      <dgm:t>
        <a:bodyPr/>
        <a:lstStyle/>
        <a:p>
          <a:r>
            <a:rPr lang="en-US" altLang="zh-CN" sz="2400" dirty="0" smtClean="0"/>
            <a:t>5</a:t>
          </a:r>
          <a:endParaRPr lang="zh-CN" altLang="en-US" sz="2400" dirty="0"/>
        </a:p>
      </dgm:t>
    </dgm:pt>
    <dgm:pt modelId="{4EB38C05-F7E8-4481-8628-B0AF8787CE24}" type="parTrans" cxnId="{275A80FB-D201-4D03-8F83-220CEEC97916}">
      <dgm:prSet/>
      <dgm:spPr/>
      <dgm:t>
        <a:bodyPr/>
        <a:lstStyle/>
        <a:p>
          <a:endParaRPr lang="zh-CN" altLang="en-US"/>
        </a:p>
      </dgm:t>
    </dgm:pt>
    <dgm:pt modelId="{9524DB4A-C627-4BF8-B587-C926772D0B73}" type="sibTrans" cxnId="{275A80FB-D201-4D03-8F83-220CEEC97916}">
      <dgm:prSet/>
      <dgm:spPr/>
      <dgm:t>
        <a:bodyPr/>
        <a:lstStyle/>
        <a:p>
          <a:endParaRPr lang="zh-CN" altLang="en-US"/>
        </a:p>
      </dgm:t>
    </dgm:pt>
    <dgm:pt modelId="{5EA30E49-D5FE-4E99-BD66-6444BCEF7571}">
      <dgm:prSet phldrT="[文本]" custT="1"/>
      <dgm:spPr/>
      <dgm:t>
        <a:bodyPr/>
        <a:lstStyle/>
        <a:p>
          <a:r>
            <a:rPr lang="zh-CN" altLang="en-US" sz="2400" dirty="0" smtClean="0"/>
            <a:t>得出了意见一致，为需求列表制定小型规格说明</a:t>
          </a:r>
          <a:endParaRPr lang="zh-CN" altLang="en-US" sz="2400" dirty="0"/>
        </a:p>
      </dgm:t>
    </dgm:pt>
    <dgm:pt modelId="{C6DD3726-29FA-4181-87F6-CC67CA7A6EB7}" type="parTrans" cxnId="{51D9F41F-E5DB-41F8-A33E-D3BE60E392FA}">
      <dgm:prSet/>
      <dgm:spPr/>
      <dgm:t>
        <a:bodyPr/>
        <a:lstStyle/>
        <a:p>
          <a:endParaRPr lang="zh-CN" altLang="en-US"/>
        </a:p>
      </dgm:t>
    </dgm:pt>
    <dgm:pt modelId="{1C2A85B7-20B2-4184-A6DA-D053E6837AAD}" type="sibTrans" cxnId="{51D9F41F-E5DB-41F8-A33E-D3BE60E392FA}">
      <dgm:prSet/>
      <dgm:spPr/>
      <dgm:t>
        <a:bodyPr/>
        <a:lstStyle/>
        <a:p>
          <a:endParaRPr lang="zh-CN" altLang="en-US"/>
        </a:p>
      </dgm:t>
    </dgm:pt>
    <dgm:pt modelId="{44EA5C2A-56A9-4DEE-A52D-33B930FFAA69}">
      <dgm:prSet phldrT="[文本]" custT="1"/>
      <dgm:spPr/>
      <dgm:t>
        <a:bodyPr/>
        <a:lstStyle/>
        <a:p>
          <a:r>
            <a:rPr lang="zh-CN" altLang="en-US" sz="2400" dirty="0" smtClean="0"/>
            <a:t>根据会议结果，起草完整的软件需求规格说明</a:t>
          </a:r>
          <a:endParaRPr lang="zh-CN" altLang="en-US" sz="2400" dirty="0"/>
        </a:p>
      </dgm:t>
    </dgm:pt>
    <dgm:pt modelId="{48E982E3-1EE6-4D00-B79F-DA8764F24980}" type="parTrans" cxnId="{8995A381-CFFF-4EE3-A003-A70E06E5E406}">
      <dgm:prSet/>
      <dgm:spPr/>
      <dgm:t>
        <a:bodyPr/>
        <a:lstStyle/>
        <a:p>
          <a:endParaRPr lang="zh-CN" altLang="en-US"/>
        </a:p>
      </dgm:t>
    </dgm:pt>
    <dgm:pt modelId="{396F1A3B-EADE-45AF-9A91-13E75117835D}" type="sibTrans" cxnId="{8995A381-CFFF-4EE3-A003-A70E06E5E406}">
      <dgm:prSet/>
      <dgm:spPr/>
      <dgm:t>
        <a:bodyPr/>
        <a:lstStyle/>
        <a:p>
          <a:endParaRPr lang="zh-CN" altLang="en-US"/>
        </a:p>
      </dgm:t>
    </dgm:pt>
    <dgm:pt modelId="{75E43550-7C6A-4759-9679-EDD4009996A4}" type="pres">
      <dgm:prSet presAssocID="{387062B3-0201-4C6B-AAF6-DA48C32B3205}" presName="linearFlow" presStyleCnt="0">
        <dgm:presLayoutVars>
          <dgm:dir/>
          <dgm:animLvl val="lvl"/>
          <dgm:resizeHandles val="exact"/>
        </dgm:presLayoutVars>
      </dgm:prSet>
      <dgm:spPr/>
      <dgm:t>
        <a:bodyPr/>
        <a:lstStyle/>
        <a:p>
          <a:endParaRPr lang="zh-CN" altLang="en-US"/>
        </a:p>
      </dgm:t>
    </dgm:pt>
    <dgm:pt modelId="{5EC49F67-C8AB-4462-8C82-B22D14E9D4D8}" type="pres">
      <dgm:prSet presAssocID="{284C18E3-13A4-4BE4-9020-539E2F1E3D4F}" presName="composite" presStyleCnt="0"/>
      <dgm:spPr/>
      <dgm:t>
        <a:bodyPr/>
        <a:lstStyle/>
        <a:p>
          <a:endParaRPr lang="zh-CN" altLang="en-US"/>
        </a:p>
      </dgm:t>
    </dgm:pt>
    <dgm:pt modelId="{E0F0E242-FABE-45B0-B9B4-EAE60C73225E}" type="pres">
      <dgm:prSet presAssocID="{284C18E3-13A4-4BE4-9020-539E2F1E3D4F}" presName="parentText" presStyleLbl="alignNode1" presStyleIdx="0" presStyleCnt="5">
        <dgm:presLayoutVars>
          <dgm:chMax val="1"/>
          <dgm:bulletEnabled val="1"/>
        </dgm:presLayoutVars>
      </dgm:prSet>
      <dgm:spPr/>
      <dgm:t>
        <a:bodyPr/>
        <a:lstStyle/>
        <a:p>
          <a:endParaRPr lang="zh-CN" altLang="en-US"/>
        </a:p>
      </dgm:t>
    </dgm:pt>
    <dgm:pt modelId="{F99F3960-8008-4D39-BEC6-4A5F32EAB198}" type="pres">
      <dgm:prSet presAssocID="{284C18E3-13A4-4BE4-9020-539E2F1E3D4F}" presName="descendantText" presStyleLbl="alignAcc1" presStyleIdx="0" presStyleCnt="5">
        <dgm:presLayoutVars>
          <dgm:bulletEnabled val="1"/>
        </dgm:presLayoutVars>
      </dgm:prSet>
      <dgm:spPr/>
      <dgm:t>
        <a:bodyPr/>
        <a:lstStyle/>
        <a:p>
          <a:endParaRPr lang="zh-CN" altLang="en-US"/>
        </a:p>
      </dgm:t>
    </dgm:pt>
    <dgm:pt modelId="{B0D306C6-CA80-45A0-92E5-B7BF9278E772}" type="pres">
      <dgm:prSet presAssocID="{91331400-B34A-4822-9254-DDB5557920E1}" presName="sp" presStyleCnt="0"/>
      <dgm:spPr/>
      <dgm:t>
        <a:bodyPr/>
        <a:lstStyle/>
        <a:p>
          <a:endParaRPr lang="zh-CN" altLang="en-US"/>
        </a:p>
      </dgm:t>
    </dgm:pt>
    <dgm:pt modelId="{EE879FEE-6E04-41CA-A854-45EAC65D9D7E}" type="pres">
      <dgm:prSet presAssocID="{4FDDF789-1B8C-4280-A5AF-0E1B2CFA5BD0}" presName="composite" presStyleCnt="0"/>
      <dgm:spPr/>
      <dgm:t>
        <a:bodyPr/>
        <a:lstStyle/>
        <a:p>
          <a:endParaRPr lang="zh-CN" altLang="en-US"/>
        </a:p>
      </dgm:t>
    </dgm:pt>
    <dgm:pt modelId="{6D536DD5-D66B-4D71-8536-973415F4040F}" type="pres">
      <dgm:prSet presAssocID="{4FDDF789-1B8C-4280-A5AF-0E1B2CFA5BD0}" presName="parentText" presStyleLbl="alignNode1" presStyleIdx="1" presStyleCnt="5">
        <dgm:presLayoutVars>
          <dgm:chMax val="1"/>
          <dgm:bulletEnabled val="1"/>
        </dgm:presLayoutVars>
      </dgm:prSet>
      <dgm:spPr/>
      <dgm:t>
        <a:bodyPr/>
        <a:lstStyle/>
        <a:p>
          <a:endParaRPr lang="zh-CN" altLang="en-US"/>
        </a:p>
      </dgm:t>
    </dgm:pt>
    <dgm:pt modelId="{504FA798-0EFE-4949-8FC7-CA9910307597}" type="pres">
      <dgm:prSet presAssocID="{4FDDF789-1B8C-4280-A5AF-0E1B2CFA5BD0}" presName="descendantText" presStyleLbl="alignAcc1" presStyleIdx="1" presStyleCnt="5">
        <dgm:presLayoutVars>
          <dgm:bulletEnabled val="1"/>
        </dgm:presLayoutVars>
      </dgm:prSet>
      <dgm:spPr/>
      <dgm:t>
        <a:bodyPr/>
        <a:lstStyle/>
        <a:p>
          <a:endParaRPr lang="zh-CN" altLang="en-US"/>
        </a:p>
      </dgm:t>
    </dgm:pt>
    <dgm:pt modelId="{E9B54275-BD2C-4DA5-A7D4-4135D74589DD}" type="pres">
      <dgm:prSet presAssocID="{34B2B031-6949-4289-9B70-993F08CB3F71}" presName="sp" presStyleCnt="0"/>
      <dgm:spPr/>
      <dgm:t>
        <a:bodyPr/>
        <a:lstStyle/>
        <a:p>
          <a:endParaRPr lang="zh-CN" altLang="en-US"/>
        </a:p>
      </dgm:t>
    </dgm:pt>
    <dgm:pt modelId="{4DF3CA7D-8D33-4227-8950-B65E0FC04A75}" type="pres">
      <dgm:prSet presAssocID="{781DDA18-BA63-4FB5-902F-479BC67FF5CA}" presName="composite" presStyleCnt="0"/>
      <dgm:spPr/>
      <dgm:t>
        <a:bodyPr/>
        <a:lstStyle/>
        <a:p>
          <a:endParaRPr lang="zh-CN" altLang="en-US"/>
        </a:p>
      </dgm:t>
    </dgm:pt>
    <dgm:pt modelId="{FE4F20F1-DEF7-4310-86E0-7E721EC505E2}" type="pres">
      <dgm:prSet presAssocID="{781DDA18-BA63-4FB5-902F-479BC67FF5CA}" presName="parentText" presStyleLbl="alignNode1" presStyleIdx="2" presStyleCnt="5">
        <dgm:presLayoutVars>
          <dgm:chMax val="1"/>
          <dgm:bulletEnabled val="1"/>
        </dgm:presLayoutVars>
      </dgm:prSet>
      <dgm:spPr/>
      <dgm:t>
        <a:bodyPr/>
        <a:lstStyle/>
        <a:p>
          <a:endParaRPr lang="zh-CN" altLang="en-US"/>
        </a:p>
      </dgm:t>
    </dgm:pt>
    <dgm:pt modelId="{6447306C-A7AC-4EE2-AC92-43001690F213}" type="pres">
      <dgm:prSet presAssocID="{781DDA18-BA63-4FB5-902F-479BC67FF5CA}" presName="descendantText" presStyleLbl="alignAcc1" presStyleIdx="2" presStyleCnt="5">
        <dgm:presLayoutVars>
          <dgm:bulletEnabled val="1"/>
        </dgm:presLayoutVars>
      </dgm:prSet>
      <dgm:spPr/>
      <dgm:t>
        <a:bodyPr/>
        <a:lstStyle/>
        <a:p>
          <a:endParaRPr lang="zh-CN" altLang="en-US"/>
        </a:p>
      </dgm:t>
    </dgm:pt>
    <dgm:pt modelId="{E036AB75-DF2E-4C92-AD1A-6EEBAD3A31EC}" type="pres">
      <dgm:prSet presAssocID="{9E953DAD-90FF-43A5-AFBA-DCFD0206593C}" presName="sp" presStyleCnt="0"/>
      <dgm:spPr/>
      <dgm:t>
        <a:bodyPr/>
        <a:lstStyle/>
        <a:p>
          <a:endParaRPr lang="zh-CN" altLang="en-US"/>
        </a:p>
      </dgm:t>
    </dgm:pt>
    <dgm:pt modelId="{2EF7AFB6-5CCF-4AA4-ABEC-4C3415C430A6}" type="pres">
      <dgm:prSet presAssocID="{A57FED94-7950-4F4B-B05F-F864E419C185}" presName="composite" presStyleCnt="0"/>
      <dgm:spPr/>
      <dgm:t>
        <a:bodyPr/>
        <a:lstStyle/>
        <a:p>
          <a:endParaRPr lang="zh-CN" altLang="en-US"/>
        </a:p>
      </dgm:t>
    </dgm:pt>
    <dgm:pt modelId="{1E7028D5-D760-49CC-AFB3-6404EB421397}" type="pres">
      <dgm:prSet presAssocID="{A57FED94-7950-4F4B-B05F-F864E419C185}" presName="parentText" presStyleLbl="alignNode1" presStyleIdx="3" presStyleCnt="5">
        <dgm:presLayoutVars>
          <dgm:chMax val="1"/>
          <dgm:bulletEnabled val="1"/>
        </dgm:presLayoutVars>
      </dgm:prSet>
      <dgm:spPr/>
      <dgm:t>
        <a:bodyPr/>
        <a:lstStyle/>
        <a:p>
          <a:endParaRPr lang="zh-CN" altLang="en-US"/>
        </a:p>
      </dgm:t>
    </dgm:pt>
    <dgm:pt modelId="{C7BFE422-643D-4182-BD44-9646D10F7068}" type="pres">
      <dgm:prSet presAssocID="{A57FED94-7950-4F4B-B05F-F864E419C185}" presName="descendantText" presStyleLbl="alignAcc1" presStyleIdx="3" presStyleCnt="5">
        <dgm:presLayoutVars>
          <dgm:bulletEnabled val="1"/>
        </dgm:presLayoutVars>
      </dgm:prSet>
      <dgm:spPr/>
      <dgm:t>
        <a:bodyPr/>
        <a:lstStyle/>
        <a:p>
          <a:endParaRPr lang="zh-CN" altLang="en-US"/>
        </a:p>
      </dgm:t>
    </dgm:pt>
    <dgm:pt modelId="{C2CA5979-D940-44F8-B842-8AF6ECF78724}" type="pres">
      <dgm:prSet presAssocID="{0A9BBCB7-D32A-46CC-A2D3-85E5E6CCE9D5}" presName="sp" presStyleCnt="0"/>
      <dgm:spPr/>
      <dgm:t>
        <a:bodyPr/>
        <a:lstStyle/>
        <a:p>
          <a:endParaRPr lang="zh-CN" altLang="en-US"/>
        </a:p>
      </dgm:t>
    </dgm:pt>
    <dgm:pt modelId="{66EAC2F6-4D46-401A-A531-D9167D543A5E}" type="pres">
      <dgm:prSet presAssocID="{EC15C22E-3B4C-43BF-9269-4BC408A02C6A}" presName="composite" presStyleCnt="0"/>
      <dgm:spPr/>
      <dgm:t>
        <a:bodyPr/>
        <a:lstStyle/>
        <a:p>
          <a:endParaRPr lang="zh-CN" altLang="en-US"/>
        </a:p>
      </dgm:t>
    </dgm:pt>
    <dgm:pt modelId="{2AD9E5AA-68BA-4189-BE4F-38F5145B4D7C}" type="pres">
      <dgm:prSet presAssocID="{EC15C22E-3B4C-43BF-9269-4BC408A02C6A}" presName="parentText" presStyleLbl="alignNode1" presStyleIdx="4" presStyleCnt="5">
        <dgm:presLayoutVars>
          <dgm:chMax val="1"/>
          <dgm:bulletEnabled val="1"/>
        </dgm:presLayoutVars>
      </dgm:prSet>
      <dgm:spPr/>
      <dgm:t>
        <a:bodyPr/>
        <a:lstStyle/>
        <a:p>
          <a:endParaRPr lang="zh-CN" altLang="en-US"/>
        </a:p>
      </dgm:t>
    </dgm:pt>
    <dgm:pt modelId="{C2C22188-07B7-4C0D-BA57-76A6E6C5430F}" type="pres">
      <dgm:prSet presAssocID="{EC15C22E-3B4C-43BF-9269-4BC408A02C6A}" presName="descendantText" presStyleLbl="alignAcc1" presStyleIdx="4" presStyleCnt="5">
        <dgm:presLayoutVars>
          <dgm:bulletEnabled val="1"/>
        </dgm:presLayoutVars>
      </dgm:prSet>
      <dgm:spPr/>
      <dgm:t>
        <a:bodyPr/>
        <a:lstStyle/>
        <a:p>
          <a:endParaRPr lang="zh-CN" altLang="en-US"/>
        </a:p>
      </dgm:t>
    </dgm:pt>
  </dgm:ptLst>
  <dgm:cxnLst>
    <dgm:cxn modelId="{4D871C66-4022-4D6A-A05B-4E224A9BE4E1}" srcId="{387062B3-0201-4C6B-AAF6-DA48C32B3205}" destId="{A57FED94-7950-4F4B-B05F-F864E419C185}" srcOrd="3" destOrd="0" parTransId="{6EE82B55-3F75-498C-9D58-B3327CCB19E9}" sibTransId="{0A9BBCB7-D32A-46CC-A2D3-85E5E6CCE9D5}"/>
    <dgm:cxn modelId="{5CF05DF2-43BE-4443-A68C-8D8D67976B4C}" type="presOf" srcId="{44EA5C2A-56A9-4DEE-A52D-33B930FFAA69}" destId="{C2C22188-07B7-4C0D-BA57-76A6E6C5430F}" srcOrd="0" destOrd="0" presId="urn:microsoft.com/office/officeart/2005/8/layout/chevron2"/>
    <dgm:cxn modelId="{CC55893A-6F31-424E-823F-DAA3781517D9}" type="presOf" srcId="{284C18E3-13A4-4BE4-9020-539E2F1E3D4F}" destId="{E0F0E242-FABE-45B0-B9B4-EAE60C73225E}" srcOrd="0" destOrd="0" presId="urn:microsoft.com/office/officeart/2005/8/layout/chevron2"/>
    <dgm:cxn modelId="{86EB8CCB-FFD2-4043-B328-EB81DF49876C}" type="presOf" srcId="{EC15C22E-3B4C-43BF-9269-4BC408A02C6A}" destId="{2AD9E5AA-68BA-4189-BE4F-38F5145B4D7C}" srcOrd="0" destOrd="0" presId="urn:microsoft.com/office/officeart/2005/8/layout/chevron2"/>
    <dgm:cxn modelId="{01B01A0E-1386-4CB2-BD50-6019CDFAC6B4}" type="presOf" srcId="{CE8CDBE6-DD56-4B21-BE45-0F69995571F0}" destId="{6447306C-A7AC-4EE2-AC92-43001690F213}" srcOrd="0" destOrd="0" presId="urn:microsoft.com/office/officeart/2005/8/layout/chevron2"/>
    <dgm:cxn modelId="{96E77BF3-A990-410C-BB77-EDF77342937F}" type="presOf" srcId="{781DDA18-BA63-4FB5-902F-479BC67FF5CA}" destId="{FE4F20F1-DEF7-4310-86E0-7E721EC505E2}" srcOrd="0" destOrd="0" presId="urn:microsoft.com/office/officeart/2005/8/layout/chevron2"/>
    <dgm:cxn modelId="{172EF930-FC5F-4168-A49C-937163AE419E}" type="presOf" srcId="{A57FED94-7950-4F4B-B05F-F864E419C185}" destId="{1E7028D5-D760-49CC-AFB3-6404EB421397}" srcOrd="0" destOrd="0" presId="urn:microsoft.com/office/officeart/2005/8/layout/chevron2"/>
    <dgm:cxn modelId="{2C27FA10-1D80-42CF-AD19-501AADC821C5}" type="presOf" srcId="{41973CD1-9549-4942-AB36-4CEC0A0C3A0E}" destId="{504FA798-0EFE-4949-8FC7-CA9910307597}" srcOrd="0" destOrd="0" presId="urn:microsoft.com/office/officeart/2005/8/layout/chevron2"/>
    <dgm:cxn modelId="{07DAC6AF-6F63-4EF5-A50B-D03C4BF22B7E}" srcId="{387062B3-0201-4C6B-AAF6-DA48C32B3205}" destId="{4FDDF789-1B8C-4280-A5AF-0E1B2CFA5BD0}" srcOrd="1" destOrd="0" parTransId="{FD52D5FF-EDF6-4FCA-9FE6-8D4CE61794B9}" sibTransId="{34B2B031-6949-4289-9B70-993F08CB3F71}"/>
    <dgm:cxn modelId="{97EC5995-5299-49D6-B4D1-5256C69E045A}" type="presOf" srcId="{5EA30E49-D5FE-4E99-BD66-6444BCEF7571}" destId="{C7BFE422-643D-4182-BD44-9646D10F7068}" srcOrd="0" destOrd="0" presId="urn:microsoft.com/office/officeart/2005/8/layout/chevron2"/>
    <dgm:cxn modelId="{A3233A29-A39C-4E53-A49D-4E2822712DC0}" srcId="{284C18E3-13A4-4BE4-9020-539E2F1E3D4F}" destId="{92019994-9747-464C-A3A3-7378B0876106}" srcOrd="0" destOrd="0" parTransId="{99267270-CB51-4291-AE72-5869F262026E}" sibTransId="{30AFFB94-F05B-48B3-9D23-E2CEFE1F3DC8}"/>
    <dgm:cxn modelId="{51D9F41F-E5DB-41F8-A33E-D3BE60E392FA}" srcId="{A57FED94-7950-4F4B-B05F-F864E419C185}" destId="{5EA30E49-D5FE-4E99-BD66-6444BCEF7571}" srcOrd="0" destOrd="0" parTransId="{C6DD3726-29FA-4181-87F6-CC67CA7A6EB7}" sibTransId="{1C2A85B7-20B2-4184-A6DA-D053E6837AAD}"/>
    <dgm:cxn modelId="{7E6D5CEA-388B-4EBD-8A3E-083361F3FF9E}" srcId="{387062B3-0201-4C6B-AAF6-DA48C32B3205}" destId="{284C18E3-13A4-4BE4-9020-539E2F1E3D4F}" srcOrd="0" destOrd="0" parTransId="{62C9EBFA-33B8-4915-8257-333E3C336315}" sibTransId="{91331400-B34A-4822-9254-DDB5557920E1}"/>
    <dgm:cxn modelId="{51B8DC66-BE1F-404C-9972-DDBBC16C5EC0}" srcId="{4FDDF789-1B8C-4280-A5AF-0E1B2CFA5BD0}" destId="{41973CD1-9549-4942-AB36-4CEC0A0C3A0E}" srcOrd="0" destOrd="0" parTransId="{9029FB25-428E-44DE-82ED-1612B9761BDF}" sibTransId="{EFE1BDCC-5606-4879-98DF-FDE657515DD5}"/>
    <dgm:cxn modelId="{A082539A-B457-4A4D-A176-96F940BFB411}" type="presOf" srcId="{387062B3-0201-4C6B-AAF6-DA48C32B3205}" destId="{75E43550-7C6A-4759-9679-EDD4009996A4}" srcOrd="0" destOrd="0" presId="urn:microsoft.com/office/officeart/2005/8/layout/chevron2"/>
    <dgm:cxn modelId="{1FB68A4A-D53C-4F4D-BC3B-C913BA8AC51B}" srcId="{781DDA18-BA63-4FB5-902F-479BC67FF5CA}" destId="{CE8CDBE6-DD56-4B21-BE45-0F69995571F0}" srcOrd="0" destOrd="0" parTransId="{AE33D4DE-072C-4888-9C52-E15BAC15E2E6}" sibTransId="{7822F8D8-AEAD-4408-AEB0-1DF0ECD1DA92}"/>
    <dgm:cxn modelId="{031F7976-764A-4F9B-8D4C-8D24A6E808DE}" srcId="{387062B3-0201-4C6B-AAF6-DA48C32B3205}" destId="{781DDA18-BA63-4FB5-902F-479BC67FF5CA}" srcOrd="2" destOrd="0" parTransId="{5976D99E-09DE-4592-AC19-00A1ABE6C674}" sibTransId="{9E953DAD-90FF-43A5-AFBA-DCFD0206593C}"/>
    <dgm:cxn modelId="{275A80FB-D201-4D03-8F83-220CEEC97916}" srcId="{387062B3-0201-4C6B-AAF6-DA48C32B3205}" destId="{EC15C22E-3B4C-43BF-9269-4BC408A02C6A}" srcOrd="4" destOrd="0" parTransId="{4EB38C05-F7E8-4481-8628-B0AF8787CE24}" sibTransId="{9524DB4A-C627-4BF8-B587-C926772D0B73}"/>
    <dgm:cxn modelId="{8995A381-CFFF-4EE3-A003-A70E06E5E406}" srcId="{EC15C22E-3B4C-43BF-9269-4BC408A02C6A}" destId="{44EA5C2A-56A9-4DEE-A52D-33B930FFAA69}" srcOrd="0" destOrd="0" parTransId="{48E982E3-1EE6-4D00-B79F-DA8764F24980}" sibTransId="{396F1A3B-EADE-45AF-9A91-13E75117835D}"/>
    <dgm:cxn modelId="{07B3B73A-60F2-4212-B8C8-9835F89800CD}" type="presOf" srcId="{4FDDF789-1B8C-4280-A5AF-0E1B2CFA5BD0}" destId="{6D536DD5-D66B-4D71-8536-973415F4040F}" srcOrd="0" destOrd="0" presId="urn:microsoft.com/office/officeart/2005/8/layout/chevron2"/>
    <dgm:cxn modelId="{9EF01EFF-BA4D-48AA-B5C5-46741B3CD7CB}" type="presOf" srcId="{92019994-9747-464C-A3A3-7378B0876106}" destId="{F99F3960-8008-4D39-BEC6-4A5F32EAB198}" srcOrd="0" destOrd="0" presId="urn:microsoft.com/office/officeart/2005/8/layout/chevron2"/>
    <dgm:cxn modelId="{B96E71F8-6B84-4B6D-BD0D-F039C7F38656}" type="presParOf" srcId="{75E43550-7C6A-4759-9679-EDD4009996A4}" destId="{5EC49F67-C8AB-4462-8C82-B22D14E9D4D8}" srcOrd="0" destOrd="0" presId="urn:microsoft.com/office/officeart/2005/8/layout/chevron2"/>
    <dgm:cxn modelId="{9749299D-4CE3-42C5-8D13-E147054028A9}" type="presParOf" srcId="{5EC49F67-C8AB-4462-8C82-B22D14E9D4D8}" destId="{E0F0E242-FABE-45B0-B9B4-EAE60C73225E}" srcOrd="0" destOrd="0" presId="urn:microsoft.com/office/officeart/2005/8/layout/chevron2"/>
    <dgm:cxn modelId="{9288E0BF-1331-47A2-B09A-3432738F3480}" type="presParOf" srcId="{5EC49F67-C8AB-4462-8C82-B22D14E9D4D8}" destId="{F99F3960-8008-4D39-BEC6-4A5F32EAB198}" srcOrd="1" destOrd="0" presId="urn:microsoft.com/office/officeart/2005/8/layout/chevron2"/>
    <dgm:cxn modelId="{C6BBA283-7982-4024-9C9A-8D0E9FDE6B76}" type="presParOf" srcId="{75E43550-7C6A-4759-9679-EDD4009996A4}" destId="{B0D306C6-CA80-45A0-92E5-B7BF9278E772}" srcOrd="1" destOrd="0" presId="urn:microsoft.com/office/officeart/2005/8/layout/chevron2"/>
    <dgm:cxn modelId="{39A6A2A3-9F27-44AE-B0EB-25CDFB5248E7}" type="presParOf" srcId="{75E43550-7C6A-4759-9679-EDD4009996A4}" destId="{EE879FEE-6E04-41CA-A854-45EAC65D9D7E}" srcOrd="2" destOrd="0" presId="urn:microsoft.com/office/officeart/2005/8/layout/chevron2"/>
    <dgm:cxn modelId="{88E3F034-014E-47A6-9B45-B0BF01B39DE5}" type="presParOf" srcId="{EE879FEE-6E04-41CA-A854-45EAC65D9D7E}" destId="{6D536DD5-D66B-4D71-8536-973415F4040F}" srcOrd="0" destOrd="0" presId="urn:microsoft.com/office/officeart/2005/8/layout/chevron2"/>
    <dgm:cxn modelId="{A078474C-14F3-491A-84BA-36CE11AE301C}" type="presParOf" srcId="{EE879FEE-6E04-41CA-A854-45EAC65D9D7E}" destId="{504FA798-0EFE-4949-8FC7-CA9910307597}" srcOrd="1" destOrd="0" presId="urn:microsoft.com/office/officeart/2005/8/layout/chevron2"/>
    <dgm:cxn modelId="{188F8EFB-A0B9-491E-BF94-979E4CE3CA81}" type="presParOf" srcId="{75E43550-7C6A-4759-9679-EDD4009996A4}" destId="{E9B54275-BD2C-4DA5-A7D4-4135D74589DD}" srcOrd="3" destOrd="0" presId="urn:microsoft.com/office/officeart/2005/8/layout/chevron2"/>
    <dgm:cxn modelId="{6E7BF53D-A057-4F54-AFE6-27E28A949016}" type="presParOf" srcId="{75E43550-7C6A-4759-9679-EDD4009996A4}" destId="{4DF3CA7D-8D33-4227-8950-B65E0FC04A75}" srcOrd="4" destOrd="0" presId="urn:microsoft.com/office/officeart/2005/8/layout/chevron2"/>
    <dgm:cxn modelId="{5A291B96-C424-4CCA-8033-0D4351C044FB}" type="presParOf" srcId="{4DF3CA7D-8D33-4227-8950-B65E0FC04A75}" destId="{FE4F20F1-DEF7-4310-86E0-7E721EC505E2}" srcOrd="0" destOrd="0" presId="urn:microsoft.com/office/officeart/2005/8/layout/chevron2"/>
    <dgm:cxn modelId="{D410BFF8-1407-4CEC-ADA1-DF21BEC38C84}" type="presParOf" srcId="{4DF3CA7D-8D33-4227-8950-B65E0FC04A75}" destId="{6447306C-A7AC-4EE2-AC92-43001690F213}" srcOrd="1" destOrd="0" presId="urn:microsoft.com/office/officeart/2005/8/layout/chevron2"/>
    <dgm:cxn modelId="{EC2A2B81-7577-46EF-823B-7B8590359321}" type="presParOf" srcId="{75E43550-7C6A-4759-9679-EDD4009996A4}" destId="{E036AB75-DF2E-4C92-AD1A-6EEBAD3A31EC}" srcOrd="5" destOrd="0" presId="urn:microsoft.com/office/officeart/2005/8/layout/chevron2"/>
    <dgm:cxn modelId="{1541D538-2EE2-4DD8-A728-8E786B267F49}" type="presParOf" srcId="{75E43550-7C6A-4759-9679-EDD4009996A4}" destId="{2EF7AFB6-5CCF-4AA4-ABEC-4C3415C430A6}" srcOrd="6" destOrd="0" presId="urn:microsoft.com/office/officeart/2005/8/layout/chevron2"/>
    <dgm:cxn modelId="{0500FAEB-E38E-4910-AB7F-58E68A7839D7}" type="presParOf" srcId="{2EF7AFB6-5CCF-4AA4-ABEC-4C3415C430A6}" destId="{1E7028D5-D760-49CC-AFB3-6404EB421397}" srcOrd="0" destOrd="0" presId="urn:microsoft.com/office/officeart/2005/8/layout/chevron2"/>
    <dgm:cxn modelId="{90AA4C06-E5A6-4C65-BDAF-65CA4B244642}" type="presParOf" srcId="{2EF7AFB6-5CCF-4AA4-ABEC-4C3415C430A6}" destId="{C7BFE422-643D-4182-BD44-9646D10F7068}" srcOrd="1" destOrd="0" presId="urn:microsoft.com/office/officeart/2005/8/layout/chevron2"/>
    <dgm:cxn modelId="{798B44AF-87FD-438B-9E04-773ED2D19D36}" type="presParOf" srcId="{75E43550-7C6A-4759-9679-EDD4009996A4}" destId="{C2CA5979-D940-44F8-B842-8AF6ECF78724}" srcOrd="7" destOrd="0" presId="urn:microsoft.com/office/officeart/2005/8/layout/chevron2"/>
    <dgm:cxn modelId="{08582C1D-E859-4149-91C4-3CAEE5B173CD}" type="presParOf" srcId="{75E43550-7C6A-4759-9679-EDD4009996A4}" destId="{66EAC2F6-4D46-401A-A531-D9167D543A5E}" srcOrd="8" destOrd="0" presId="urn:microsoft.com/office/officeart/2005/8/layout/chevron2"/>
    <dgm:cxn modelId="{2D2B303D-A92F-40FE-9EF2-2A68ABD20498}" type="presParOf" srcId="{66EAC2F6-4D46-401A-A531-D9167D543A5E}" destId="{2AD9E5AA-68BA-4189-BE4F-38F5145B4D7C}" srcOrd="0" destOrd="0" presId="urn:microsoft.com/office/officeart/2005/8/layout/chevron2"/>
    <dgm:cxn modelId="{F08F6969-D391-4B01-B9B4-0F6EA16C046E}" type="presParOf" srcId="{66EAC2F6-4D46-401A-A531-D9167D543A5E}" destId="{C2C22188-07B7-4C0D-BA57-76A6E6C5430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DC8738-1E60-4C5B-BBE4-C408804EE274}"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4CFEEE52-5B99-44CF-B44B-D4E62F4F3598}">
      <dgm:prSet phldrT="[文本]" custT="1"/>
      <dgm:spPr/>
      <dgm:t>
        <a:bodyPr/>
        <a:lstStyle/>
        <a:p>
          <a:pPr>
            <a:lnSpc>
              <a:spcPct val="100000"/>
            </a:lnSpc>
          </a:pPr>
          <a:r>
            <a:rPr lang="zh-CN" altLang="en-US" sz="2400" dirty="0" smtClean="0">
              <a:solidFill>
                <a:srgbClr val="FF0000"/>
              </a:solidFill>
            </a:rPr>
            <a:t>一致性</a:t>
          </a:r>
          <a:r>
            <a:rPr lang="zh-CN" altLang="en-US" sz="2400" dirty="0" smtClean="0"/>
            <a:t>所有需求必须是一致的，任何一条需求不能和其他需求互相矛盾。</a:t>
          </a:r>
          <a:endParaRPr lang="zh-CN" altLang="en-US" sz="2400" dirty="0"/>
        </a:p>
      </dgm:t>
    </dgm:pt>
    <dgm:pt modelId="{A6CAA815-2F25-4D49-A0B1-BF9757704010}" type="parTrans" cxnId="{9A58B77C-CC8A-44E3-BC4F-7A608DA360AD}">
      <dgm:prSet/>
      <dgm:spPr/>
      <dgm:t>
        <a:bodyPr/>
        <a:lstStyle/>
        <a:p>
          <a:endParaRPr lang="zh-CN" altLang="en-US" sz="2400"/>
        </a:p>
      </dgm:t>
    </dgm:pt>
    <dgm:pt modelId="{55D73314-00A8-43FA-8DD9-ECCE612E0B12}" type="sibTrans" cxnId="{9A58B77C-CC8A-44E3-BC4F-7A608DA360AD}">
      <dgm:prSet/>
      <dgm:spPr/>
      <dgm:t>
        <a:bodyPr/>
        <a:lstStyle/>
        <a:p>
          <a:endParaRPr lang="zh-CN" altLang="en-US" sz="2400"/>
        </a:p>
      </dgm:t>
    </dgm:pt>
    <dgm:pt modelId="{188DFEBE-8291-4B97-946A-46AB7692FB70}">
      <dgm:prSet phldrT="[文本]" custT="1"/>
      <dgm:spPr/>
      <dgm:t>
        <a:bodyPr/>
        <a:lstStyle/>
        <a:p>
          <a:pPr>
            <a:lnSpc>
              <a:spcPct val="100000"/>
            </a:lnSpc>
          </a:pPr>
          <a:r>
            <a:rPr lang="zh-CN" altLang="en-US" sz="2400" dirty="0" smtClean="0">
              <a:solidFill>
                <a:srgbClr val="FF0000"/>
              </a:solidFill>
            </a:rPr>
            <a:t>完整性</a:t>
          </a:r>
          <a:r>
            <a:rPr lang="zh-CN" altLang="en-US" sz="2400" dirty="0" smtClean="0"/>
            <a:t>需求必须是完整的，规格说明书应该包括用户需要的每一个功能或性能。</a:t>
          </a:r>
          <a:endParaRPr lang="zh-CN" altLang="en-US" sz="2400" dirty="0"/>
        </a:p>
      </dgm:t>
    </dgm:pt>
    <dgm:pt modelId="{2DF3B056-53F9-43F3-9A52-CB2D4D4654A4}" type="parTrans" cxnId="{E1CF3014-0374-4BF7-82F3-4F3461A6FD23}">
      <dgm:prSet/>
      <dgm:spPr/>
      <dgm:t>
        <a:bodyPr/>
        <a:lstStyle/>
        <a:p>
          <a:endParaRPr lang="zh-CN" altLang="en-US" sz="2400"/>
        </a:p>
      </dgm:t>
    </dgm:pt>
    <dgm:pt modelId="{AEFB8F3A-71A8-463A-9630-68779E9DE288}" type="sibTrans" cxnId="{E1CF3014-0374-4BF7-82F3-4F3461A6FD23}">
      <dgm:prSet/>
      <dgm:spPr/>
      <dgm:t>
        <a:bodyPr/>
        <a:lstStyle/>
        <a:p>
          <a:endParaRPr lang="zh-CN" altLang="en-US" sz="2400"/>
        </a:p>
      </dgm:t>
    </dgm:pt>
    <dgm:pt modelId="{05B3F159-1445-4EDD-9CA5-8FCF1AD5B830}">
      <dgm:prSet phldrT="[文本]" custT="1"/>
      <dgm:spPr/>
      <dgm:t>
        <a:bodyPr/>
        <a:lstStyle/>
        <a:p>
          <a:pPr>
            <a:lnSpc>
              <a:spcPct val="100000"/>
            </a:lnSpc>
            <a:spcAft>
              <a:spcPts val="0"/>
            </a:spcAft>
          </a:pPr>
          <a:r>
            <a:rPr lang="zh-CN" altLang="en-US" sz="2400" dirty="0" smtClean="0">
              <a:solidFill>
                <a:srgbClr val="FF0000"/>
              </a:solidFill>
            </a:rPr>
            <a:t>现实性</a:t>
          </a:r>
          <a:r>
            <a:rPr lang="zh-CN" altLang="en-US" sz="2400" dirty="0" smtClean="0"/>
            <a:t>指定的需求应该是用现有的硬件技术和软件技术基本上可以实现的。</a:t>
          </a:r>
          <a:endParaRPr lang="zh-CN" altLang="en-US" sz="2400" dirty="0"/>
        </a:p>
      </dgm:t>
    </dgm:pt>
    <dgm:pt modelId="{96412C29-528A-4659-BA3B-D613A57FC212}" type="parTrans" cxnId="{816A94BE-73F7-4EE8-86E8-69E24FDB1B86}">
      <dgm:prSet/>
      <dgm:spPr/>
      <dgm:t>
        <a:bodyPr/>
        <a:lstStyle/>
        <a:p>
          <a:endParaRPr lang="zh-CN" altLang="en-US" sz="2400"/>
        </a:p>
      </dgm:t>
    </dgm:pt>
    <dgm:pt modelId="{872EBAAA-FB9F-4F69-BFA4-6F5FD5DEE730}" type="sibTrans" cxnId="{816A94BE-73F7-4EE8-86E8-69E24FDB1B86}">
      <dgm:prSet/>
      <dgm:spPr/>
      <dgm:t>
        <a:bodyPr/>
        <a:lstStyle/>
        <a:p>
          <a:endParaRPr lang="zh-CN" altLang="en-US" sz="2400"/>
        </a:p>
      </dgm:t>
    </dgm:pt>
    <dgm:pt modelId="{561694A2-3557-4571-9A86-D61EA3CC177E}">
      <dgm:prSet phldrT="[文本]" custT="1"/>
      <dgm:spPr/>
      <dgm:t>
        <a:bodyPr/>
        <a:lstStyle/>
        <a:p>
          <a:pPr>
            <a:lnSpc>
              <a:spcPct val="100000"/>
            </a:lnSpc>
          </a:pPr>
          <a:r>
            <a:rPr lang="zh-CN" altLang="en-US" sz="2400" dirty="0" smtClean="0">
              <a:solidFill>
                <a:srgbClr val="FF0000"/>
              </a:solidFill>
            </a:rPr>
            <a:t>有效性</a:t>
          </a:r>
          <a:r>
            <a:rPr lang="zh-CN" altLang="en-US" sz="2400" dirty="0" smtClean="0"/>
            <a:t>必须证明需求是正确有效的，确实能解决用户面对的问题。</a:t>
          </a:r>
          <a:endParaRPr lang="zh-CN" altLang="en-US" sz="2400" dirty="0"/>
        </a:p>
      </dgm:t>
    </dgm:pt>
    <dgm:pt modelId="{50269A89-0E0A-4AFF-9F4E-E8E9A6A5EF8C}" type="parTrans" cxnId="{48D690E0-526B-41FD-B688-778EFB43476F}">
      <dgm:prSet/>
      <dgm:spPr/>
      <dgm:t>
        <a:bodyPr/>
        <a:lstStyle/>
        <a:p>
          <a:endParaRPr lang="zh-CN" altLang="en-US" sz="2400"/>
        </a:p>
      </dgm:t>
    </dgm:pt>
    <dgm:pt modelId="{89C69E09-A681-47BF-8B8E-CF92B08F6010}" type="sibTrans" cxnId="{48D690E0-526B-41FD-B688-778EFB43476F}">
      <dgm:prSet/>
      <dgm:spPr/>
      <dgm:t>
        <a:bodyPr/>
        <a:lstStyle/>
        <a:p>
          <a:endParaRPr lang="zh-CN" altLang="en-US" sz="2400"/>
        </a:p>
      </dgm:t>
    </dgm:pt>
    <dgm:pt modelId="{05435860-43B2-42A2-BC77-1A91E273FD84}" type="pres">
      <dgm:prSet presAssocID="{F8DC8738-1E60-4C5B-BBE4-C408804EE274}" presName="linear" presStyleCnt="0">
        <dgm:presLayoutVars>
          <dgm:dir/>
          <dgm:animLvl val="lvl"/>
          <dgm:resizeHandles val="exact"/>
        </dgm:presLayoutVars>
      </dgm:prSet>
      <dgm:spPr/>
      <dgm:t>
        <a:bodyPr/>
        <a:lstStyle/>
        <a:p>
          <a:endParaRPr lang="zh-CN" altLang="en-US"/>
        </a:p>
      </dgm:t>
    </dgm:pt>
    <dgm:pt modelId="{9613FDC0-208C-4DF5-B925-7FAC55B28BDF}" type="pres">
      <dgm:prSet presAssocID="{4CFEEE52-5B99-44CF-B44B-D4E62F4F3598}" presName="parentLin" presStyleCnt="0"/>
      <dgm:spPr/>
      <dgm:t>
        <a:bodyPr/>
        <a:lstStyle/>
        <a:p>
          <a:endParaRPr lang="zh-CN" altLang="en-US"/>
        </a:p>
      </dgm:t>
    </dgm:pt>
    <dgm:pt modelId="{F237ACA2-6C7C-4738-893A-D25771D317BF}" type="pres">
      <dgm:prSet presAssocID="{4CFEEE52-5B99-44CF-B44B-D4E62F4F3598}" presName="parentLeftMargin" presStyleLbl="node1" presStyleIdx="0" presStyleCnt="4"/>
      <dgm:spPr/>
      <dgm:t>
        <a:bodyPr/>
        <a:lstStyle/>
        <a:p>
          <a:endParaRPr lang="zh-CN" altLang="en-US"/>
        </a:p>
      </dgm:t>
    </dgm:pt>
    <dgm:pt modelId="{DA9CEFB5-8115-4065-AF11-D65CCE854F40}" type="pres">
      <dgm:prSet presAssocID="{4CFEEE52-5B99-44CF-B44B-D4E62F4F3598}" presName="parentText" presStyleLbl="node1" presStyleIdx="0" presStyleCnt="4" custScaleX="129915" custScaleY="182151">
        <dgm:presLayoutVars>
          <dgm:chMax val="0"/>
          <dgm:bulletEnabled val="1"/>
        </dgm:presLayoutVars>
      </dgm:prSet>
      <dgm:spPr/>
      <dgm:t>
        <a:bodyPr/>
        <a:lstStyle/>
        <a:p>
          <a:endParaRPr lang="zh-CN" altLang="en-US"/>
        </a:p>
      </dgm:t>
    </dgm:pt>
    <dgm:pt modelId="{C5937B22-F4C1-4DAD-8B64-5536C86AE979}" type="pres">
      <dgm:prSet presAssocID="{4CFEEE52-5B99-44CF-B44B-D4E62F4F3598}" presName="negativeSpace" presStyleCnt="0"/>
      <dgm:spPr/>
      <dgm:t>
        <a:bodyPr/>
        <a:lstStyle/>
        <a:p>
          <a:endParaRPr lang="zh-CN" altLang="en-US"/>
        </a:p>
      </dgm:t>
    </dgm:pt>
    <dgm:pt modelId="{DDED23AC-345E-469D-8979-66D336C2B07C}" type="pres">
      <dgm:prSet presAssocID="{4CFEEE52-5B99-44CF-B44B-D4E62F4F3598}" presName="childText" presStyleLbl="conFgAcc1" presStyleIdx="0" presStyleCnt="4">
        <dgm:presLayoutVars>
          <dgm:bulletEnabled val="1"/>
        </dgm:presLayoutVars>
      </dgm:prSet>
      <dgm:spPr/>
      <dgm:t>
        <a:bodyPr/>
        <a:lstStyle/>
        <a:p>
          <a:endParaRPr lang="zh-CN" altLang="en-US"/>
        </a:p>
      </dgm:t>
    </dgm:pt>
    <dgm:pt modelId="{6DFA5341-DB9D-42DA-80FD-B5E76764EF04}" type="pres">
      <dgm:prSet presAssocID="{55D73314-00A8-43FA-8DD9-ECCE612E0B12}" presName="spaceBetweenRectangles" presStyleCnt="0"/>
      <dgm:spPr/>
      <dgm:t>
        <a:bodyPr/>
        <a:lstStyle/>
        <a:p>
          <a:endParaRPr lang="zh-CN" altLang="en-US"/>
        </a:p>
      </dgm:t>
    </dgm:pt>
    <dgm:pt modelId="{217CA496-42D0-4FAF-B256-8666639F6263}" type="pres">
      <dgm:prSet presAssocID="{188DFEBE-8291-4B97-946A-46AB7692FB70}" presName="parentLin" presStyleCnt="0"/>
      <dgm:spPr/>
      <dgm:t>
        <a:bodyPr/>
        <a:lstStyle/>
        <a:p>
          <a:endParaRPr lang="zh-CN" altLang="en-US"/>
        </a:p>
      </dgm:t>
    </dgm:pt>
    <dgm:pt modelId="{88199130-43C8-4528-B529-E01BC579C53E}" type="pres">
      <dgm:prSet presAssocID="{188DFEBE-8291-4B97-946A-46AB7692FB70}" presName="parentLeftMargin" presStyleLbl="node1" presStyleIdx="0" presStyleCnt="4"/>
      <dgm:spPr/>
      <dgm:t>
        <a:bodyPr/>
        <a:lstStyle/>
        <a:p>
          <a:endParaRPr lang="zh-CN" altLang="en-US"/>
        </a:p>
      </dgm:t>
    </dgm:pt>
    <dgm:pt modelId="{7F2E84B2-E76C-4023-9ECD-84EE1B31B50E}" type="pres">
      <dgm:prSet presAssocID="{188DFEBE-8291-4B97-946A-46AB7692FB70}" presName="parentText" presStyleLbl="node1" presStyleIdx="1" presStyleCnt="4" custScaleX="129861" custScaleY="200033">
        <dgm:presLayoutVars>
          <dgm:chMax val="0"/>
          <dgm:bulletEnabled val="1"/>
        </dgm:presLayoutVars>
      </dgm:prSet>
      <dgm:spPr/>
      <dgm:t>
        <a:bodyPr/>
        <a:lstStyle/>
        <a:p>
          <a:endParaRPr lang="zh-CN" altLang="en-US"/>
        </a:p>
      </dgm:t>
    </dgm:pt>
    <dgm:pt modelId="{85DD6B1B-6438-49AF-AABC-FD47C0036BB0}" type="pres">
      <dgm:prSet presAssocID="{188DFEBE-8291-4B97-946A-46AB7692FB70}" presName="negativeSpace" presStyleCnt="0"/>
      <dgm:spPr/>
      <dgm:t>
        <a:bodyPr/>
        <a:lstStyle/>
        <a:p>
          <a:endParaRPr lang="zh-CN" altLang="en-US"/>
        </a:p>
      </dgm:t>
    </dgm:pt>
    <dgm:pt modelId="{573FD35A-60BE-44B3-9B15-0D186CE92D6B}" type="pres">
      <dgm:prSet presAssocID="{188DFEBE-8291-4B97-946A-46AB7692FB70}" presName="childText" presStyleLbl="conFgAcc1" presStyleIdx="1" presStyleCnt="4">
        <dgm:presLayoutVars>
          <dgm:bulletEnabled val="1"/>
        </dgm:presLayoutVars>
      </dgm:prSet>
      <dgm:spPr/>
      <dgm:t>
        <a:bodyPr/>
        <a:lstStyle/>
        <a:p>
          <a:endParaRPr lang="zh-CN" altLang="en-US"/>
        </a:p>
      </dgm:t>
    </dgm:pt>
    <dgm:pt modelId="{0BA3F06E-9178-4D45-8A5F-40CB3C349A58}" type="pres">
      <dgm:prSet presAssocID="{AEFB8F3A-71A8-463A-9630-68779E9DE288}" presName="spaceBetweenRectangles" presStyleCnt="0"/>
      <dgm:spPr/>
      <dgm:t>
        <a:bodyPr/>
        <a:lstStyle/>
        <a:p>
          <a:endParaRPr lang="zh-CN" altLang="en-US"/>
        </a:p>
      </dgm:t>
    </dgm:pt>
    <dgm:pt modelId="{0886F07E-F96C-4CD0-ABDE-F03C31824705}" type="pres">
      <dgm:prSet presAssocID="{05B3F159-1445-4EDD-9CA5-8FCF1AD5B830}" presName="parentLin" presStyleCnt="0"/>
      <dgm:spPr/>
      <dgm:t>
        <a:bodyPr/>
        <a:lstStyle/>
        <a:p>
          <a:endParaRPr lang="zh-CN" altLang="en-US"/>
        </a:p>
      </dgm:t>
    </dgm:pt>
    <dgm:pt modelId="{3D885D67-C5C4-4A98-BFFD-D9E44C394A3E}" type="pres">
      <dgm:prSet presAssocID="{05B3F159-1445-4EDD-9CA5-8FCF1AD5B830}" presName="parentLeftMargin" presStyleLbl="node1" presStyleIdx="1" presStyleCnt="4"/>
      <dgm:spPr/>
      <dgm:t>
        <a:bodyPr/>
        <a:lstStyle/>
        <a:p>
          <a:endParaRPr lang="zh-CN" altLang="en-US"/>
        </a:p>
      </dgm:t>
    </dgm:pt>
    <dgm:pt modelId="{325C30B7-B6C9-48B4-A339-04789BEB710D}" type="pres">
      <dgm:prSet presAssocID="{05B3F159-1445-4EDD-9CA5-8FCF1AD5B830}" presName="parentText" presStyleLbl="node1" presStyleIdx="2" presStyleCnt="4" custScaleX="129915" custScaleY="180276">
        <dgm:presLayoutVars>
          <dgm:chMax val="0"/>
          <dgm:bulletEnabled val="1"/>
        </dgm:presLayoutVars>
      </dgm:prSet>
      <dgm:spPr/>
      <dgm:t>
        <a:bodyPr/>
        <a:lstStyle/>
        <a:p>
          <a:endParaRPr lang="zh-CN" altLang="en-US"/>
        </a:p>
      </dgm:t>
    </dgm:pt>
    <dgm:pt modelId="{2E60EC93-EE8F-42F3-A464-3CC7DD35F246}" type="pres">
      <dgm:prSet presAssocID="{05B3F159-1445-4EDD-9CA5-8FCF1AD5B830}" presName="negativeSpace" presStyleCnt="0"/>
      <dgm:spPr/>
      <dgm:t>
        <a:bodyPr/>
        <a:lstStyle/>
        <a:p>
          <a:endParaRPr lang="zh-CN" altLang="en-US"/>
        </a:p>
      </dgm:t>
    </dgm:pt>
    <dgm:pt modelId="{9FF71798-EF00-46B1-A53E-568D0A1BD4D8}" type="pres">
      <dgm:prSet presAssocID="{05B3F159-1445-4EDD-9CA5-8FCF1AD5B830}" presName="childText" presStyleLbl="conFgAcc1" presStyleIdx="2" presStyleCnt="4">
        <dgm:presLayoutVars>
          <dgm:bulletEnabled val="1"/>
        </dgm:presLayoutVars>
      </dgm:prSet>
      <dgm:spPr/>
      <dgm:t>
        <a:bodyPr/>
        <a:lstStyle/>
        <a:p>
          <a:endParaRPr lang="zh-CN" altLang="en-US"/>
        </a:p>
      </dgm:t>
    </dgm:pt>
    <dgm:pt modelId="{B83005D9-2698-4FAC-8AB8-A6A1E99A5798}" type="pres">
      <dgm:prSet presAssocID="{872EBAAA-FB9F-4F69-BFA4-6F5FD5DEE730}" presName="spaceBetweenRectangles" presStyleCnt="0"/>
      <dgm:spPr/>
      <dgm:t>
        <a:bodyPr/>
        <a:lstStyle/>
        <a:p>
          <a:endParaRPr lang="zh-CN" altLang="en-US"/>
        </a:p>
      </dgm:t>
    </dgm:pt>
    <dgm:pt modelId="{20717520-EFA6-444C-A7D3-40626B3B63B3}" type="pres">
      <dgm:prSet presAssocID="{561694A2-3557-4571-9A86-D61EA3CC177E}" presName="parentLin" presStyleCnt="0"/>
      <dgm:spPr/>
      <dgm:t>
        <a:bodyPr/>
        <a:lstStyle/>
        <a:p>
          <a:endParaRPr lang="zh-CN" altLang="en-US"/>
        </a:p>
      </dgm:t>
    </dgm:pt>
    <dgm:pt modelId="{90279720-F7D6-4579-8DA8-D51674ADBEA1}" type="pres">
      <dgm:prSet presAssocID="{561694A2-3557-4571-9A86-D61EA3CC177E}" presName="parentLeftMargin" presStyleLbl="node1" presStyleIdx="2" presStyleCnt="4"/>
      <dgm:spPr/>
      <dgm:t>
        <a:bodyPr/>
        <a:lstStyle/>
        <a:p>
          <a:endParaRPr lang="zh-CN" altLang="en-US"/>
        </a:p>
      </dgm:t>
    </dgm:pt>
    <dgm:pt modelId="{CEA2DF1A-6626-4345-BD24-DBBA1A1F160E}" type="pres">
      <dgm:prSet presAssocID="{561694A2-3557-4571-9A86-D61EA3CC177E}" presName="parentText" presStyleLbl="node1" presStyleIdx="3" presStyleCnt="4" custScaleX="129304" custScaleY="185383">
        <dgm:presLayoutVars>
          <dgm:chMax val="0"/>
          <dgm:bulletEnabled val="1"/>
        </dgm:presLayoutVars>
      </dgm:prSet>
      <dgm:spPr/>
      <dgm:t>
        <a:bodyPr/>
        <a:lstStyle/>
        <a:p>
          <a:endParaRPr lang="zh-CN" altLang="en-US"/>
        </a:p>
      </dgm:t>
    </dgm:pt>
    <dgm:pt modelId="{3DCBC591-F289-4B60-8FB2-1619F3F6B3D4}" type="pres">
      <dgm:prSet presAssocID="{561694A2-3557-4571-9A86-D61EA3CC177E}" presName="negativeSpace" presStyleCnt="0"/>
      <dgm:spPr/>
      <dgm:t>
        <a:bodyPr/>
        <a:lstStyle/>
        <a:p>
          <a:endParaRPr lang="zh-CN" altLang="en-US"/>
        </a:p>
      </dgm:t>
    </dgm:pt>
    <dgm:pt modelId="{1F5E6E75-0665-4359-9632-7002D8744E78}" type="pres">
      <dgm:prSet presAssocID="{561694A2-3557-4571-9A86-D61EA3CC177E}" presName="childText" presStyleLbl="conFgAcc1" presStyleIdx="3" presStyleCnt="4">
        <dgm:presLayoutVars>
          <dgm:bulletEnabled val="1"/>
        </dgm:presLayoutVars>
      </dgm:prSet>
      <dgm:spPr/>
      <dgm:t>
        <a:bodyPr/>
        <a:lstStyle/>
        <a:p>
          <a:endParaRPr lang="zh-CN" altLang="en-US"/>
        </a:p>
      </dgm:t>
    </dgm:pt>
  </dgm:ptLst>
  <dgm:cxnLst>
    <dgm:cxn modelId="{48D690E0-526B-41FD-B688-778EFB43476F}" srcId="{F8DC8738-1E60-4C5B-BBE4-C408804EE274}" destId="{561694A2-3557-4571-9A86-D61EA3CC177E}" srcOrd="3" destOrd="0" parTransId="{50269A89-0E0A-4AFF-9F4E-E8E9A6A5EF8C}" sibTransId="{89C69E09-A681-47BF-8B8E-CF92B08F6010}"/>
    <dgm:cxn modelId="{B6B5EA56-6B16-45BC-8477-645237F45575}" type="presOf" srcId="{05B3F159-1445-4EDD-9CA5-8FCF1AD5B830}" destId="{3D885D67-C5C4-4A98-BFFD-D9E44C394A3E}" srcOrd="0" destOrd="0" presId="urn:microsoft.com/office/officeart/2005/8/layout/list1"/>
    <dgm:cxn modelId="{22EE5639-47A0-4AC4-A682-2E93BC9EF569}" type="presOf" srcId="{4CFEEE52-5B99-44CF-B44B-D4E62F4F3598}" destId="{F237ACA2-6C7C-4738-893A-D25771D317BF}" srcOrd="0" destOrd="0" presId="urn:microsoft.com/office/officeart/2005/8/layout/list1"/>
    <dgm:cxn modelId="{DD14E65B-6770-473A-9971-68F3BA89932A}" type="presOf" srcId="{561694A2-3557-4571-9A86-D61EA3CC177E}" destId="{90279720-F7D6-4579-8DA8-D51674ADBEA1}" srcOrd="0" destOrd="0" presId="urn:microsoft.com/office/officeart/2005/8/layout/list1"/>
    <dgm:cxn modelId="{D7E52398-7FF9-4326-88CA-4CB0187D238E}" type="presOf" srcId="{561694A2-3557-4571-9A86-D61EA3CC177E}" destId="{CEA2DF1A-6626-4345-BD24-DBBA1A1F160E}" srcOrd="1" destOrd="0" presId="urn:microsoft.com/office/officeart/2005/8/layout/list1"/>
    <dgm:cxn modelId="{A9672D5F-8D18-4CC2-BCBF-37C9F9F10FEB}" type="presOf" srcId="{188DFEBE-8291-4B97-946A-46AB7692FB70}" destId="{7F2E84B2-E76C-4023-9ECD-84EE1B31B50E}" srcOrd="1" destOrd="0" presId="urn:microsoft.com/office/officeart/2005/8/layout/list1"/>
    <dgm:cxn modelId="{816A94BE-73F7-4EE8-86E8-69E24FDB1B86}" srcId="{F8DC8738-1E60-4C5B-BBE4-C408804EE274}" destId="{05B3F159-1445-4EDD-9CA5-8FCF1AD5B830}" srcOrd="2" destOrd="0" parTransId="{96412C29-528A-4659-BA3B-D613A57FC212}" sibTransId="{872EBAAA-FB9F-4F69-BFA4-6F5FD5DEE730}"/>
    <dgm:cxn modelId="{E58D4386-B1F7-48C4-BF42-B9B9D46728C2}" type="presOf" srcId="{188DFEBE-8291-4B97-946A-46AB7692FB70}" destId="{88199130-43C8-4528-B529-E01BC579C53E}" srcOrd="0" destOrd="0" presId="urn:microsoft.com/office/officeart/2005/8/layout/list1"/>
    <dgm:cxn modelId="{E1CF3014-0374-4BF7-82F3-4F3461A6FD23}" srcId="{F8DC8738-1E60-4C5B-BBE4-C408804EE274}" destId="{188DFEBE-8291-4B97-946A-46AB7692FB70}" srcOrd="1" destOrd="0" parTransId="{2DF3B056-53F9-43F3-9A52-CB2D4D4654A4}" sibTransId="{AEFB8F3A-71A8-463A-9630-68779E9DE288}"/>
    <dgm:cxn modelId="{975FC1D5-608C-4FB9-97F7-F2BC779FBDCB}" type="presOf" srcId="{F8DC8738-1E60-4C5B-BBE4-C408804EE274}" destId="{05435860-43B2-42A2-BC77-1A91E273FD84}" srcOrd="0" destOrd="0" presId="urn:microsoft.com/office/officeart/2005/8/layout/list1"/>
    <dgm:cxn modelId="{9CB8C62C-E24B-46A6-809F-A3705374AC67}" type="presOf" srcId="{4CFEEE52-5B99-44CF-B44B-D4E62F4F3598}" destId="{DA9CEFB5-8115-4065-AF11-D65CCE854F40}" srcOrd="1" destOrd="0" presId="urn:microsoft.com/office/officeart/2005/8/layout/list1"/>
    <dgm:cxn modelId="{9A58B77C-CC8A-44E3-BC4F-7A608DA360AD}" srcId="{F8DC8738-1E60-4C5B-BBE4-C408804EE274}" destId="{4CFEEE52-5B99-44CF-B44B-D4E62F4F3598}" srcOrd="0" destOrd="0" parTransId="{A6CAA815-2F25-4D49-A0B1-BF9757704010}" sibTransId="{55D73314-00A8-43FA-8DD9-ECCE612E0B12}"/>
    <dgm:cxn modelId="{1001A3E7-48DD-4FF9-98C7-ACE79133762C}" type="presOf" srcId="{05B3F159-1445-4EDD-9CA5-8FCF1AD5B830}" destId="{325C30B7-B6C9-48B4-A339-04789BEB710D}" srcOrd="1" destOrd="0" presId="urn:microsoft.com/office/officeart/2005/8/layout/list1"/>
    <dgm:cxn modelId="{00B55F4F-7816-476C-A375-1BFD690502C0}" type="presParOf" srcId="{05435860-43B2-42A2-BC77-1A91E273FD84}" destId="{9613FDC0-208C-4DF5-B925-7FAC55B28BDF}" srcOrd="0" destOrd="0" presId="urn:microsoft.com/office/officeart/2005/8/layout/list1"/>
    <dgm:cxn modelId="{92E19BE2-891E-4E15-92C4-537F5374C8F0}" type="presParOf" srcId="{9613FDC0-208C-4DF5-B925-7FAC55B28BDF}" destId="{F237ACA2-6C7C-4738-893A-D25771D317BF}" srcOrd="0" destOrd="0" presId="urn:microsoft.com/office/officeart/2005/8/layout/list1"/>
    <dgm:cxn modelId="{B145249A-B926-498A-B9F3-2DBC8935AC1E}" type="presParOf" srcId="{9613FDC0-208C-4DF5-B925-7FAC55B28BDF}" destId="{DA9CEFB5-8115-4065-AF11-D65CCE854F40}" srcOrd="1" destOrd="0" presId="urn:microsoft.com/office/officeart/2005/8/layout/list1"/>
    <dgm:cxn modelId="{68D2A7C4-2657-4A9D-9AF7-1806953502E5}" type="presParOf" srcId="{05435860-43B2-42A2-BC77-1A91E273FD84}" destId="{C5937B22-F4C1-4DAD-8B64-5536C86AE979}" srcOrd="1" destOrd="0" presId="urn:microsoft.com/office/officeart/2005/8/layout/list1"/>
    <dgm:cxn modelId="{6C1D76FA-380B-49FB-96BE-66ED658B8A08}" type="presParOf" srcId="{05435860-43B2-42A2-BC77-1A91E273FD84}" destId="{DDED23AC-345E-469D-8979-66D336C2B07C}" srcOrd="2" destOrd="0" presId="urn:microsoft.com/office/officeart/2005/8/layout/list1"/>
    <dgm:cxn modelId="{543EE217-052A-4501-986D-9A940F9E016C}" type="presParOf" srcId="{05435860-43B2-42A2-BC77-1A91E273FD84}" destId="{6DFA5341-DB9D-42DA-80FD-B5E76764EF04}" srcOrd="3" destOrd="0" presId="urn:microsoft.com/office/officeart/2005/8/layout/list1"/>
    <dgm:cxn modelId="{675D6BDA-C28E-4666-B884-B73FCF00C8D7}" type="presParOf" srcId="{05435860-43B2-42A2-BC77-1A91E273FD84}" destId="{217CA496-42D0-4FAF-B256-8666639F6263}" srcOrd="4" destOrd="0" presId="urn:microsoft.com/office/officeart/2005/8/layout/list1"/>
    <dgm:cxn modelId="{76710580-61BB-443A-A6F1-B51BEF590298}" type="presParOf" srcId="{217CA496-42D0-4FAF-B256-8666639F6263}" destId="{88199130-43C8-4528-B529-E01BC579C53E}" srcOrd="0" destOrd="0" presId="urn:microsoft.com/office/officeart/2005/8/layout/list1"/>
    <dgm:cxn modelId="{9545129C-E075-4512-ABB0-3D509171E158}" type="presParOf" srcId="{217CA496-42D0-4FAF-B256-8666639F6263}" destId="{7F2E84B2-E76C-4023-9ECD-84EE1B31B50E}" srcOrd="1" destOrd="0" presId="urn:microsoft.com/office/officeart/2005/8/layout/list1"/>
    <dgm:cxn modelId="{25AF89FE-7143-4EEF-ADA0-ADC3D177BE5A}" type="presParOf" srcId="{05435860-43B2-42A2-BC77-1A91E273FD84}" destId="{85DD6B1B-6438-49AF-AABC-FD47C0036BB0}" srcOrd="5" destOrd="0" presId="urn:microsoft.com/office/officeart/2005/8/layout/list1"/>
    <dgm:cxn modelId="{6181B814-8C8C-4D6B-918F-DA6601355B8E}" type="presParOf" srcId="{05435860-43B2-42A2-BC77-1A91E273FD84}" destId="{573FD35A-60BE-44B3-9B15-0D186CE92D6B}" srcOrd="6" destOrd="0" presId="urn:microsoft.com/office/officeart/2005/8/layout/list1"/>
    <dgm:cxn modelId="{26E7A690-ECFD-40F8-9E28-F171B4FA4040}" type="presParOf" srcId="{05435860-43B2-42A2-BC77-1A91E273FD84}" destId="{0BA3F06E-9178-4D45-8A5F-40CB3C349A58}" srcOrd="7" destOrd="0" presId="urn:microsoft.com/office/officeart/2005/8/layout/list1"/>
    <dgm:cxn modelId="{288A6F98-4024-4F89-B434-0C8AA6AFA289}" type="presParOf" srcId="{05435860-43B2-42A2-BC77-1A91E273FD84}" destId="{0886F07E-F96C-4CD0-ABDE-F03C31824705}" srcOrd="8" destOrd="0" presId="urn:microsoft.com/office/officeart/2005/8/layout/list1"/>
    <dgm:cxn modelId="{16E194EC-B62F-4768-AEC3-9C188E26B5B8}" type="presParOf" srcId="{0886F07E-F96C-4CD0-ABDE-F03C31824705}" destId="{3D885D67-C5C4-4A98-BFFD-D9E44C394A3E}" srcOrd="0" destOrd="0" presId="urn:microsoft.com/office/officeart/2005/8/layout/list1"/>
    <dgm:cxn modelId="{BEF51A41-E224-4415-A1CB-976B69417C10}" type="presParOf" srcId="{0886F07E-F96C-4CD0-ABDE-F03C31824705}" destId="{325C30B7-B6C9-48B4-A339-04789BEB710D}" srcOrd="1" destOrd="0" presId="urn:microsoft.com/office/officeart/2005/8/layout/list1"/>
    <dgm:cxn modelId="{4721590F-B811-4934-84A8-F68C48B139C0}" type="presParOf" srcId="{05435860-43B2-42A2-BC77-1A91E273FD84}" destId="{2E60EC93-EE8F-42F3-A464-3CC7DD35F246}" srcOrd="9" destOrd="0" presId="urn:microsoft.com/office/officeart/2005/8/layout/list1"/>
    <dgm:cxn modelId="{7302BC6C-489D-450E-8060-533EE8BA0B71}" type="presParOf" srcId="{05435860-43B2-42A2-BC77-1A91E273FD84}" destId="{9FF71798-EF00-46B1-A53E-568D0A1BD4D8}" srcOrd="10" destOrd="0" presId="urn:microsoft.com/office/officeart/2005/8/layout/list1"/>
    <dgm:cxn modelId="{30584595-EEA7-4260-9290-965252ABDF03}" type="presParOf" srcId="{05435860-43B2-42A2-BC77-1A91E273FD84}" destId="{B83005D9-2698-4FAC-8AB8-A6A1E99A5798}" srcOrd="11" destOrd="0" presId="urn:microsoft.com/office/officeart/2005/8/layout/list1"/>
    <dgm:cxn modelId="{C29BAFAC-3CCA-40A0-9A99-463AE5B2E5AB}" type="presParOf" srcId="{05435860-43B2-42A2-BC77-1A91E273FD84}" destId="{20717520-EFA6-444C-A7D3-40626B3B63B3}" srcOrd="12" destOrd="0" presId="urn:microsoft.com/office/officeart/2005/8/layout/list1"/>
    <dgm:cxn modelId="{9AFD0EB9-E561-4229-B59E-287FD685C266}" type="presParOf" srcId="{20717520-EFA6-444C-A7D3-40626B3B63B3}" destId="{90279720-F7D6-4579-8DA8-D51674ADBEA1}" srcOrd="0" destOrd="0" presId="urn:microsoft.com/office/officeart/2005/8/layout/list1"/>
    <dgm:cxn modelId="{D6FF5EFB-2166-4B71-9F97-32F8709DD1E0}" type="presParOf" srcId="{20717520-EFA6-444C-A7D3-40626B3B63B3}" destId="{CEA2DF1A-6626-4345-BD24-DBBA1A1F160E}" srcOrd="1" destOrd="0" presId="urn:microsoft.com/office/officeart/2005/8/layout/list1"/>
    <dgm:cxn modelId="{B008B57A-0FEA-4C5C-8BB5-67B6DA42FA84}" type="presParOf" srcId="{05435860-43B2-42A2-BC77-1A91E273FD84}" destId="{3DCBC591-F289-4B60-8FB2-1619F3F6B3D4}" srcOrd="13" destOrd="0" presId="urn:microsoft.com/office/officeart/2005/8/layout/list1"/>
    <dgm:cxn modelId="{150C7F56-429F-40EA-8472-95D7CAA4484C}" type="presParOf" srcId="{05435860-43B2-42A2-BC77-1A91E273FD84}" destId="{1F5E6E75-0665-4359-9632-7002D8744E7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AA2935-D99F-47D9-BCD9-C5A347A4C88F}"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BED2A40E-EFCE-49F4-A0B5-C7DB2030F005}">
      <dgm:prSet phldrT="[文本]" custT="1"/>
      <dgm:spPr/>
      <dgm:t>
        <a:bodyPr/>
        <a:lstStyle/>
        <a:p>
          <a:r>
            <a:rPr lang="zh-CN" sz="2400" dirty="0" smtClean="0"/>
            <a:t>描述任何应用领域的信息系统。</a:t>
          </a:r>
          <a:endParaRPr lang="zh-CN" altLang="en-US" sz="2400" dirty="0"/>
        </a:p>
      </dgm:t>
    </dgm:pt>
    <dgm:pt modelId="{94FB4607-D6E6-48FA-9FCF-C46CFD2603A3}" type="parTrans" cxnId="{78F2F817-B83E-486B-A1AA-3D40F14A8246}">
      <dgm:prSet/>
      <dgm:spPr/>
      <dgm:t>
        <a:bodyPr/>
        <a:lstStyle/>
        <a:p>
          <a:endParaRPr lang="zh-CN" altLang="en-US"/>
        </a:p>
      </dgm:t>
    </dgm:pt>
    <dgm:pt modelId="{8D16B8C8-645A-444A-99C7-0CA3DD3E291E}" type="sibTrans" cxnId="{78F2F817-B83E-486B-A1AA-3D40F14A8246}">
      <dgm:prSet/>
      <dgm:spPr/>
      <dgm:t>
        <a:bodyPr/>
        <a:lstStyle/>
        <a:p>
          <a:endParaRPr lang="zh-CN" altLang="en-US"/>
        </a:p>
      </dgm:t>
    </dgm:pt>
    <dgm:pt modelId="{09B3152E-1EED-4203-8D42-5226954412D6}">
      <dgm:prSet custT="1"/>
      <dgm:spPr/>
      <dgm:t>
        <a:bodyPr/>
        <a:lstStyle/>
        <a:p>
          <a:r>
            <a:rPr lang="zh-CN" altLang="en-US" sz="2400" dirty="0" smtClean="0"/>
            <a:t>创建一个数据库保存对该信息系统的描述符。</a:t>
          </a:r>
          <a:endParaRPr lang="zh-CN" altLang="en-US" sz="2400" dirty="0"/>
        </a:p>
      </dgm:t>
    </dgm:pt>
    <dgm:pt modelId="{063B8911-88C5-48B6-9599-0E846A2FEC47}" type="parTrans" cxnId="{9689DAE2-5DC9-40F7-A6C2-7E3ECB21CFF9}">
      <dgm:prSet/>
      <dgm:spPr/>
      <dgm:t>
        <a:bodyPr/>
        <a:lstStyle/>
        <a:p>
          <a:endParaRPr lang="zh-CN" altLang="en-US"/>
        </a:p>
      </dgm:t>
    </dgm:pt>
    <dgm:pt modelId="{92A0C900-B7D5-4413-AC7A-48B86AD81C24}" type="sibTrans" cxnId="{9689DAE2-5DC9-40F7-A6C2-7E3ECB21CFF9}">
      <dgm:prSet/>
      <dgm:spPr/>
      <dgm:t>
        <a:bodyPr/>
        <a:lstStyle/>
        <a:p>
          <a:endParaRPr lang="zh-CN" altLang="en-US"/>
        </a:p>
      </dgm:t>
    </dgm:pt>
    <dgm:pt modelId="{4CBF59E5-980E-44B2-998E-4859AE7DB6CB}">
      <dgm:prSet custT="1"/>
      <dgm:spPr/>
      <dgm:t>
        <a:bodyPr/>
        <a:lstStyle/>
        <a:p>
          <a:r>
            <a:rPr lang="zh-CN" altLang="en-US" sz="2400" dirty="0" smtClean="0"/>
            <a:t>对描述符施加增加、删除和更改等操作。</a:t>
          </a:r>
          <a:endParaRPr lang="zh-CN" altLang="en-US" sz="2400" dirty="0"/>
        </a:p>
      </dgm:t>
    </dgm:pt>
    <dgm:pt modelId="{4ED25E35-1AEF-4646-A88A-70B6EC20A634}" type="parTrans" cxnId="{1C6CADC8-B0C2-43E9-8D54-4EBF29186F0C}">
      <dgm:prSet/>
      <dgm:spPr/>
      <dgm:t>
        <a:bodyPr/>
        <a:lstStyle/>
        <a:p>
          <a:endParaRPr lang="zh-CN" altLang="en-US"/>
        </a:p>
      </dgm:t>
    </dgm:pt>
    <dgm:pt modelId="{AA218B74-42A6-4B63-AD04-A002C7D89C0D}" type="sibTrans" cxnId="{1C6CADC8-B0C2-43E9-8D54-4EBF29186F0C}">
      <dgm:prSet/>
      <dgm:spPr/>
      <dgm:t>
        <a:bodyPr/>
        <a:lstStyle/>
        <a:p>
          <a:endParaRPr lang="zh-CN" altLang="en-US"/>
        </a:p>
      </dgm:t>
    </dgm:pt>
    <dgm:pt modelId="{69709FBD-4DEE-4C69-8E89-043E4A763756}">
      <dgm:prSet custT="1"/>
      <dgm:spPr/>
      <dgm:t>
        <a:bodyPr/>
        <a:lstStyle/>
        <a:p>
          <a:r>
            <a:rPr lang="zh-CN" altLang="en-US" sz="2400" dirty="0" smtClean="0"/>
            <a:t>产生格式化文档和关于规格说明书的各种分析报告。</a:t>
          </a:r>
          <a:endParaRPr lang="zh-CN" altLang="en-US" sz="2400" dirty="0"/>
        </a:p>
      </dgm:t>
    </dgm:pt>
    <dgm:pt modelId="{0DC8C92F-4E28-4B3B-A5C5-6B4512A90B07}" type="parTrans" cxnId="{7B156F1C-88F9-4371-9F00-959307193C40}">
      <dgm:prSet/>
      <dgm:spPr/>
      <dgm:t>
        <a:bodyPr/>
        <a:lstStyle/>
        <a:p>
          <a:endParaRPr lang="zh-CN" altLang="en-US"/>
        </a:p>
      </dgm:t>
    </dgm:pt>
    <dgm:pt modelId="{0F59ADC7-6BDD-4149-9940-BA1AB39A5785}" type="sibTrans" cxnId="{7B156F1C-88F9-4371-9F00-959307193C40}">
      <dgm:prSet/>
      <dgm:spPr/>
      <dgm:t>
        <a:bodyPr/>
        <a:lstStyle/>
        <a:p>
          <a:endParaRPr lang="zh-CN" altLang="en-US"/>
        </a:p>
      </dgm:t>
    </dgm:pt>
    <dgm:pt modelId="{F923A1AD-6C59-423F-BFF4-D11A766B67D1}" type="pres">
      <dgm:prSet presAssocID="{21AA2935-D99F-47D9-BCD9-C5A347A4C88F}" presName="linear" presStyleCnt="0">
        <dgm:presLayoutVars>
          <dgm:dir/>
          <dgm:animLvl val="lvl"/>
          <dgm:resizeHandles val="exact"/>
        </dgm:presLayoutVars>
      </dgm:prSet>
      <dgm:spPr/>
      <dgm:t>
        <a:bodyPr/>
        <a:lstStyle/>
        <a:p>
          <a:endParaRPr lang="zh-CN" altLang="en-US"/>
        </a:p>
      </dgm:t>
    </dgm:pt>
    <dgm:pt modelId="{C6A92CE4-4F54-4493-994E-4FFD704DD9AB}" type="pres">
      <dgm:prSet presAssocID="{BED2A40E-EFCE-49F4-A0B5-C7DB2030F005}" presName="parentLin" presStyleCnt="0"/>
      <dgm:spPr/>
      <dgm:t>
        <a:bodyPr/>
        <a:lstStyle/>
        <a:p>
          <a:endParaRPr lang="zh-CN" altLang="en-US"/>
        </a:p>
      </dgm:t>
    </dgm:pt>
    <dgm:pt modelId="{B9769A70-6F19-4F2C-91F5-D54A6405AA05}" type="pres">
      <dgm:prSet presAssocID="{BED2A40E-EFCE-49F4-A0B5-C7DB2030F005}" presName="parentLeftMargin" presStyleLbl="node1" presStyleIdx="0" presStyleCnt="4"/>
      <dgm:spPr/>
      <dgm:t>
        <a:bodyPr/>
        <a:lstStyle/>
        <a:p>
          <a:endParaRPr lang="zh-CN" altLang="en-US"/>
        </a:p>
      </dgm:t>
    </dgm:pt>
    <dgm:pt modelId="{E966E65B-72A4-434F-A8BA-7C064938C503}" type="pres">
      <dgm:prSet presAssocID="{BED2A40E-EFCE-49F4-A0B5-C7DB2030F005}" presName="parentText" presStyleLbl="node1" presStyleIdx="0" presStyleCnt="4" custScaleX="124009">
        <dgm:presLayoutVars>
          <dgm:chMax val="0"/>
          <dgm:bulletEnabled val="1"/>
        </dgm:presLayoutVars>
      </dgm:prSet>
      <dgm:spPr/>
      <dgm:t>
        <a:bodyPr/>
        <a:lstStyle/>
        <a:p>
          <a:endParaRPr lang="zh-CN" altLang="en-US"/>
        </a:p>
      </dgm:t>
    </dgm:pt>
    <dgm:pt modelId="{CA8048BD-3A95-4E56-A0D6-1401824A2144}" type="pres">
      <dgm:prSet presAssocID="{BED2A40E-EFCE-49F4-A0B5-C7DB2030F005}" presName="negativeSpace" presStyleCnt="0"/>
      <dgm:spPr/>
      <dgm:t>
        <a:bodyPr/>
        <a:lstStyle/>
        <a:p>
          <a:endParaRPr lang="zh-CN" altLang="en-US"/>
        </a:p>
      </dgm:t>
    </dgm:pt>
    <dgm:pt modelId="{3FBF1F65-3F51-49F5-87C3-83AE89A2A00F}" type="pres">
      <dgm:prSet presAssocID="{BED2A40E-EFCE-49F4-A0B5-C7DB2030F005}" presName="childText" presStyleLbl="conFgAcc1" presStyleIdx="0" presStyleCnt="4">
        <dgm:presLayoutVars>
          <dgm:bulletEnabled val="1"/>
        </dgm:presLayoutVars>
      </dgm:prSet>
      <dgm:spPr/>
      <dgm:t>
        <a:bodyPr/>
        <a:lstStyle/>
        <a:p>
          <a:endParaRPr lang="zh-CN" altLang="en-US"/>
        </a:p>
      </dgm:t>
    </dgm:pt>
    <dgm:pt modelId="{4BCBD510-FB63-4724-913B-E247CF18ACDD}" type="pres">
      <dgm:prSet presAssocID="{8D16B8C8-645A-444A-99C7-0CA3DD3E291E}" presName="spaceBetweenRectangles" presStyleCnt="0"/>
      <dgm:spPr/>
      <dgm:t>
        <a:bodyPr/>
        <a:lstStyle/>
        <a:p>
          <a:endParaRPr lang="zh-CN" altLang="en-US"/>
        </a:p>
      </dgm:t>
    </dgm:pt>
    <dgm:pt modelId="{DDB8D21E-3FD6-4538-83BF-DC6BA6EED660}" type="pres">
      <dgm:prSet presAssocID="{09B3152E-1EED-4203-8D42-5226954412D6}" presName="parentLin" presStyleCnt="0"/>
      <dgm:spPr/>
      <dgm:t>
        <a:bodyPr/>
        <a:lstStyle/>
        <a:p>
          <a:endParaRPr lang="zh-CN" altLang="en-US"/>
        </a:p>
      </dgm:t>
    </dgm:pt>
    <dgm:pt modelId="{DD138797-FD9E-4CC4-8AFD-3CA86843D16F}" type="pres">
      <dgm:prSet presAssocID="{09B3152E-1EED-4203-8D42-5226954412D6}" presName="parentLeftMargin" presStyleLbl="node1" presStyleIdx="0" presStyleCnt="4"/>
      <dgm:spPr/>
      <dgm:t>
        <a:bodyPr/>
        <a:lstStyle/>
        <a:p>
          <a:endParaRPr lang="zh-CN" altLang="en-US"/>
        </a:p>
      </dgm:t>
    </dgm:pt>
    <dgm:pt modelId="{09FDEE38-7EB2-44A3-9C6B-61ABDD698853}" type="pres">
      <dgm:prSet presAssocID="{09B3152E-1EED-4203-8D42-5226954412D6}" presName="parentText" presStyleLbl="node1" presStyleIdx="1" presStyleCnt="4" custScaleX="125031">
        <dgm:presLayoutVars>
          <dgm:chMax val="0"/>
          <dgm:bulletEnabled val="1"/>
        </dgm:presLayoutVars>
      </dgm:prSet>
      <dgm:spPr/>
      <dgm:t>
        <a:bodyPr/>
        <a:lstStyle/>
        <a:p>
          <a:endParaRPr lang="zh-CN" altLang="en-US"/>
        </a:p>
      </dgm:t>
    </dgm:pt>
    <dgm:pt modelId="{7D4EBBDD-C116-4DE9-B0B2-C8A36A90D777}" type="pres">
      <dgm:prSet presAssocID="{09B3152E-1EED-4203-8D42-5226954412D6}" presName="negativeSpace" presStyleCnt="0"/>
      <dgm:spPr/>
      <dgm:t>
        <a:bodyPr/>
        <a:lstStyle/>
        <a:p>
          <a:endParaRPr lang="zh-CN" altLang="en-US"/>
        </a:p>
      </dgm:t>
    </dgm:pt>
    <dgm:pt modelId="{CBE6F87C-31F9-4216-BEB9-72292B234721}" type="pres">
      <dgm:prSet presAssocID="{09B3152E-1EED-4203-8D42-5226954412D6}" presName="childText" presStyleLbl="conFgAcc1" presStyleIdx="1" presStyleCnt="4">
        <dgm:presLayoutVars>
          <dgm:bulletEnabled val="1"/>
        </dgm:presLayoutVars>
      </dgm:prSet>
      <dgm:spPr/>
      <dgm:t>
        <a:bodyPr/>
        <a:lstStyle/>
        <a:p>
          <a:endParaRPr lang="zh-CN" altLang="en-US"/>
        </a:p>
      </dgm:t>
    </dgm:pt>
    <dgm:pt modelId="{ED5E928E-0BDA-4015-93DB-633337DC77B2}" type="pres">
      <dgm:prSet presAssocID="{92A0C900-B7D5-4413-AC7A-48B86AD81C24}" presName="spaceBetweenRectangles" presStyleCnt="0"/>
      <dgm:spPr/>
      <dgm:t>
        <a:bodyPr/>
        <a:lstStyle/>
        <a:p>
          <a:endParaRPr lang="zh-CN" altLang="en-US"/>
        </a:p>
      </dgm:t>
    </dgm:pt>
    <dgm:pt modelId="{8D40A3F6-E8E0-41F0-876F-69A8A3A4138D}" type="pres">
      <dgm:prSet presAssocID="{4CBF59E5-980E-44B2-998E-4859AE7DB6CB}" presName="parentLin" presStyleCnt="0"/>
      <dgm:spPr/>
      <dgm:t>
        <a:bodyPr/>
        <a:lstStyle/>
        <a:p>
          <a:endParaRPr lang="zh-CN" altLang="en-US"/>
        </a:p>
      </dgm:t>
    </dgm:pt>
    <dgm:pt modelId="{020869B1-2AB2-41CB-8E9C-63FFBADFED4F}" type="pres">
      <dgm:prSet presAssocID="{4CBF59E5-980E-44B2-998E-4859AE7DB6CB}" presName="parentLeftMargin" presStyleLbl="node1" presStyleIdx="1" presStyleCnt="4"/>
      <dgm:spPr/>
      <dgm:t>
        <a:bodyPr/>
        <a:lstStyle/>
        <a:p>
          <a:endParaRPr lang="zh-CN" altLang="en-US"/>
        </a:p>
      </dgm:t>
    </dgm:pt>
    <dgm:pt modelId="{9058EF49-7D76-4484-BAB7-AD6CAC3FD0A7}" type="pres">
      <dgm:prSet presAssocID="{4CBF59E5-980E-44B2-998E-4859AE7DB6CB}" presName="parentText" presStyleLbl="node1" presStyleIdx="2" presStyleCnt="4" custScaleX="124474">
        <dgm:presLayoutVars>
          <dgm:chMax val="0"/>
          <dgm:bulletEnabled val="1"/>
        </dgm:presLayoutVars>
      </dgm:prSet>
      <dgm:spPr/>
      <dgm:t>
        <a:bodyPr/>
        <a:lstStyle/>
        <a:p>
          <a:endParaRPr lang="zh-CN" altLang="en-US"/>
        </a:p>
      </dgm:t>
    </dgm:pt>
    <dgm:pt modelId="{276D40D0-5FF8-45A3-95C1-AEB28C002628}" type="pres">
      <dgm:prSet presAssocID="{4CBF59E5-980E-44B2-998E-4859AE7DB6CB}" presName="negativeSpace" presStyleCnt="0"/>
      <dgm:spPr/>
      <dgm:t>
        <a:bodyPr/>
        <a:lstStyle/>
        <a:p>
          <a:endParaRPr lang="zh-CN" altLang="en-US"/>
        </a:p>
      </dgm:t>
    </dgm:pt>
    <dgm:pt modelId="{95D6827A-DBF6-4F9D-9345-C015AF28703E}" type="pres">
      <dgm:prSet presAssocID="{4CBF59E5-980E-44B2-998E-4859AE7DB6CB}" presName="childText" presStyleLbl="conFgAcc1" presStyleIdx="2" presStyleCnt="4">
        <dgm:presLayoutVars>
          <dgm:bulletEnabled val="1"/>
        </dgm:presLayoutVars>
      </dgm:prSet>
      <dgm:spPr/>
      <dgm:t>
        <a:bodyPr/>
        <a:lstStyle/>
        <a:p>
          <a:endParaRPr lang="zh-CN" altLang="en-US"/>
        </a:p>
      </dgm:t>
    </dgm:pt>
    <dgm:pt modelId="{F75083F9-314C-4C6E-B7E2-A6FC402696DB}" type="pres">
      <dgm:prSet presAssocID="{AA218B74-42A6-4B63-AD04-A002C7D89C0D}" presName="spaceBetweenRectangles" presStyleCnt="0"/>
      <dgm:spPr/>
      <dgm:t>
        <a:bodyPr/>
        <a:lstStyle/>
        <a:p>
          <a:endParaRPr lang="zh-CN" altLang="en-US"/>
        </a:p>
      </dgm:t>
    </dgm:pt>
    <dgm:pt modelId="{2A9B79AB-737E-4831-ADBE-D93C13FF017E}" type="pres">
      <dgm:prSet presAssocID="{69709FBD-4DEE-4C69-8E89-043E4A763756}" presName="parentLin" presStyleCnt="0"/>
      <dgm:spPr/>
      <dgm:t>
        <a:bodyPr/>
        <a:lstStyle/>
        <a:p>
          <a:endParaRPr lang="zh-CN" altLang="en-US"/>
        </a:p>
      </dgm:t>
    </dgm:pt>
    <dgm:pt modelId="{62793089-0489-40F9-A69F-C737E95E07FD}" type="pres">
      <dgm:prSet presAssocID="{69709FBD-4DEE-4C69-8E89-043E4A763756}" presName="parentLeftMargin" presStyleLbl="node1" presStyleIdx="2" presStyleCnt="4"/>
      <dgm:spPr/>
      <dgm:t>
        <a:bodyPr/>
        <a:lstStyle/>
        <a:p>
          <a:endParaRPr lang="zh-CN" altLang="en-US"/>
        </a:p>
      </dgm:t>
    </dgm:pt>
    <dgm:pt modelId="{62C2743B-B91A-4A50-85A0-C2AF314B6599}" type="pres">
      <dgm:prSet presAssocID="{69709FBD-4DEE-4C69-8E89-043E4A763756}" presName="parentText" presStyleLbl="node1" presStyleIdx="3" presStyleCnt="4" custScaleX="125031">
        <dgm:presLayoutVars>
          <dgm:chMax val="0"/>
          <dgm:bulletEnabled val="1"/>
        </dgm:presLayoutVars>
      </dgm:prSet>
      <dgm:spPr/>
      <dgm:t>
        <a:bodyPr/>
        <a:lstStyle/>
        <a:p>
          <a:endParaRPr lang="zh-CN" altLang="en-US"/>
        </a:p>
      </dgm:t>
    </dgm:pt>
    <dgm:pt modelId="{31D67784-E42D-48BB-B155-464A68ECB064}" type="pres">
      <dgm:prSet presAssocID="{69709FBD-4DEE-4C69-8E89-043E4A763756}" presName="negativeSpace" presStyleCnt="0"/>
      <dgm:spPr/>
      <dgm:t>
        <a:bodyPr/>
        <a:lstStyle/>
        <a:p>
          <a:endParaRPr lang="zh-CN" altLang="en-US"/>
        </a:p>
      </dgm:t>
    </dgm:pt>
    <dgm:pt modelId="{FDFA82DF-CA1A-4299-8C5C-342773328C73}" type="pres">
      <dgm:prSet presAssocID="{69709FBD-4DEE-4C69-8E89-043E4A763756}" presName="childText" presStyleLbl="conFgAcc1" presStyleIdx="3" presStyleCnt="4">
        <dgm:presLayoutVars>
          <dgm:bulletEnabled val="1"/>
        </dgm:presLayoutVars>
      </dgm:prSet>
      <dgm:spPr/>
      <dgm:t>
        <a:bodyPr/>
        <a:lstStyle/>
        <a:p>
          <a:endParaRPr lang="zh-CN" altLang="en-US"/>
        </a:p>
      </dgm:t>
    </dgm:pt>
  </dgm:ptLst>
  <dgm:cxnLst>
    <dgm:cxn modelId="{DB0018A2-2D59-4261-A055-CF90497C8F60}" type="presOf" srcId="{4CBF59E5-980E-44B2-998E-4859AE7DB6CB}" destId="{020869B1-2AB2-41CB-8E9C-63FFBADFED4F}" srcOrd="0" destOrd="0" presId="urn:microsoft.com/office/officeart/2005/8/layout/list1"/>
    <dgm:cxn modelId="{2E596FDC-B4B4-4480-8256-F29218D8473A}" type="presOf" srcId="{09B3152E-1EED-4203-8D42-5226954412D6}" destId="{DD138797-FD9E-4CC4-8AFD-3CA86843D16F}" srcOrd="0" destOrd="0" presId="urn:microsoft.com/office/officeart/2005/8/layout/list1"/>
    <dgm:cxn modelId="{4D2937F5-C80B-4C15-9FDB-9AA2E902C89E}" type="presOf" srcId="{69709FBD-4DEE-4C69-8E89-043E4A763756}" destId="{62C2743B-B91A-4A50-85A0-C2AF314B6599}" srcOrd="1" destOrd="0" presId="urn:microsoft.com/office/officeart/2005/8/layout/list1"/>
    <dgm:cxn modelId="{7B156F1C-88F9-4371-9F00-959307193C40}" srcId="{21AA2935-D99F-47D9-BCD9-C5A347A4C88F}" destId="{69709FBD-4DEE-4C69-8E89-043E4A763756}" srcOrd="3" destOrd="0" parTransId="{0DC8C92F-4E28-4B3B-A5C5-6B4512A90B07}" sibTransId="{0F59ADC7-6BDD-4149-9940-BA1AB39A5785}"/>
    <dgm:cxn modelId="{833A6107-CDEF-43B4-9EFD-DA91B647036F}" type="presOf" srcId="{21AA2935-D99F-47D9-BCD9-C5A347A4C88F}" destId="{F923A1AD-6C59-423F-BFF4-D11A766B67D1}" srcOrd="0" destOrd="0" presId="urn:microsoft.com/office/officeart/2005/8/layout/list1"/>
    <dgm:cxn modelId="{2D9A9ED4-970F-4658-A0FB-B20B6178D439}" type="presOf" srcId="{09B3152E-1EED-4203-8D42-5226954412D6}" destId="{09FDEE38-7EB2-44A3-9C6B-61ABDD698853}" srcOrd="1" destOrd="0" presId="urn:microsoft.com/office/officeart/2005/8/layout/list1"/>
    <dgm:cxn modelId="{78F2F817-B83E-486B-A1AA-3D40F14A8246}" srcId="{21AA2935-D99F-47D9-BCD9-C5A347A4C88F}" destId="{BED2A40E-EFCE-49F4-A0B5-C7DB2030F005}" srcOrd="0" destOrd="0" parTransId="{94FB4607-D6E6-48FA-9FCF-C46CFD2603A3}" sibTransId="{8D16B8C8-645A-444A-99C7-0CA3DD3E291E}"/>
    <dgm:cxn modelId="{00D09A0B-2AE6-461F-AD6D-3E985D3DF59A}" type="presOf" srcId="{4CBF59E5-980E-44B2-998E-4859AE7DB6CB}" destId="{9058EF49-7D76-4484-BAB7-AD6CAC3FD0A7}" srcOrd="1" destOrd="0" presId="urn:microsoft.com/office/officeart/2005/8/layout/list1"/>
    <dgm:cxn modelId="{FB421125-91CA-4E16-A66A-3F6D04233D4F}" type="presOf" srcId="{BED2A40E-EFCE-49F4-A0B5-C7DB2030F005}" destId="{E966E65B-72A4-434F-A8BA-7C064938C503}" srcOrd="1" destOrd="0" presId="urn:microsoft.com/office/officeart/2005/8/layout/list1"/>
    <dgm:cxn modelId="{1C6CADC8-B0C2-43E9-8D54-4EBF29186F0C}" srcId="{21AA2935-D99F-47D9-BCD9-C5A347A4C88F}" destId="{4CBF59E5-980E-44B2-998E-4859AE7DB6CB}" srcOrd="2" destOrd="0" parTransId="{4ED25E35-1AEF-4646-A88A-70B6EC20A634}" sibTransId="{AA218B74-42A6-4B63-AD04-A002C7D89C0D}"/>
    <dgm:cxn modelId="{25DCD628-C73C-4AF4-88B4-60645E4BC89A}" type="presOf" srcId="{69709FBD-4DEE-4C69-8E89-043E4A763756}" destId="{62793089-0489-40F9-A69F-C737E95E07FD}" srcOrd="0" destOrd="0" presId="urn:microsoft.com/office/officeart/2005/8/layout/list1"/>
    <dgm:cxn modelId="{9689DAE2-5DC9-40F7-A6C2-7E3ECB21CFF9}" srcId="{21AA2935-D99F-47D9-BCD9-C5A347A4C88F}" destId="{09B3152E-1EED-4203-8D42-5226954412D6}" srcOrd="1" destOrd="0" parTransId="{063B8911-88C5-48B6-9599-0E846A2FEC47}" sibTransId="{92A0C900-B7D5-4413-AC7A-48B86AD81C24}"/>
    <dgm:cxn modelId="{0AA86842-DE82-4953-8D7E-DAC4281DD2D4}" type="presOf" srcId="{BED2A40E-EFCE-49F4-A0B5-C7DB2030F005}" destId="{B9769A70-6F19-4F2C-91F5-D54A6405AA05}" srcOrd="0" destOrd="0" presId="urn:microsoft.com/office/officeart/2005/8/layout/list1"/>
    <dgm:cxn modelId="{34E289F9-6DD8-4CB4-8B4C-FD6E5184377E}" type="presParOf" srcId="{F923A1AD-6C59-423F-BFF4-D11A766B67D1}" destId="{C6A92CE4-4F54-4493-994E-4FFD704DD9AB}" srcOrd="0" destOrd="0" presId="urn:microsoft.com/office/officeart/2005/8/layout/list1"/>
    <dgm:cxn modelId="{01254658-CB92-4EE4-87F6-FD7335EE140F}" type="presParOf" srcId="{C6A92CE4-4F54-4493-994E-4FFD704DD9AB}" destId="{B9769A70-6F19-4F2C-91F5-D54A6405AA05}" srcOrd="0" destOrd="0" presId="urn:microsoft.com/office/officeart/2005/8/layout/list1"/>
    <dgm:cxn modelId="{BDB3188F-9308-4857-B699-478610EF2895}" type="presParOf" srcId="{C6A92CE4-4F54-4493-994E-4FFD704DD9AB}" destId="{E966E65B-72A4-434F-A8BA-7C064938C503}" srcOrd="1" destOrd="0" presId="urn:microsoft.com/office/officeart/2005/8/layout/list1"/>
    <dgm:cxn modelId="{0EABA890-C852-48D4-8493-A15C44F8CF7C}" type="presParOf" srcId="{F923A1AD-6C59-423F-BFF4-D11A766B67D1}" destId="{CA8048BD-3A95-4E56-A0D6-1401824A2144}" srcOrd="1" destOrd="0" presId="urn:microsoft.com/office/officeart/2005/8/layout/list1"/>
    <dgm:cxn modelId="{1BE21FFE-8FE5-4DAF-AEF1-EEBEED9600D1}" type="presParOf" srcId="{F923A1AD-6C59-423F-BFF4-D11A766B67D1}" destId="{3FBF1F65-3F51-49F5-87C3-83AE89A2A00F}" srcOrd="2" destOrd="0" presId="urn:microsoft.com/office/officeart/2005/8/layout/list1"/>
    <dgm:cxn modelId="{EE5E5EAF-BB8F-4BB8-A534-7D18BCF464D6}" type="presParOf" srcId="{F923A1AD-6C59-423F-BFF4-D11A766B67D1}" destId="{4BCBD510-FB63-4724-913B-E247CF18ACDD}" srcOrd="3" destOrd="0" presId="urn:microsoft.com/office/officeart/2005/8/layout/list1"/>
    <dgm:cxn modelId="{266058A3-3908-4099-914F-FB45010FBEF2}" type="presParOf" srcId="{F923A1AD-6C59-423F-BFF4-D11A766B67D1}" destId="{DDB8D21E-3FD6-4538-83BF-DC6BA6EED660}" srcOrd="4" destOrd="0" presId="urn:microsoft.com/office/officeart/2005/8/layout/list1"/>
    <dgm:cxn modelId="{F6BB676F-9D6F-437A-BAFD-7A4921362545}" type="presParOf" srcId="{DDB8D21E-3FD6-4538-83BF-DC6BA6EED660}" destId="{DD138797-FD9E-4CC4-8AFD-3CA86843D16F}" srcOrd="0" destOrd="0" presId="urn:microsoft.com/office/officeart/2005/8/layout/list1"/>
    <dgm:cxn modelId="{08C343A6-9AC0-4CE9-861F-761E91059558}" type="presParOf" srcId="{DDB8D21E-3FD6-4538-83BF-DC6BA6EED660}" destId="{09FDEE38-7EB2-44A3-9C6B-61ABDD698853}" srcOrd="1" destOrd="0" presId="urn:microsoft.com/office/officeart/2005/8/layout/list1"/>
    <dgm:cxn modelId="{7A75B7C9-47D0-4E30-AB22-1454C6DD98D9}" type="presParOf" srcId="{F923A1AD-6C59-423F-BFF4-D11A766B67D1}" destId="{7D4EBBDD-C116-4DE9-B0B2-C8A36A90D777}" srcOrd="5" destOrd="0" presId="urn:microsoft.com/office/officeart/2005/8/layout/list1"/>
    <dgm:cxn modelId="{BD743EE3-9BD2-443D-AF1C-6ED8C4664DF8}" type="presParOf" srcId="{F923A1AD-6C59-423F-BFF4-D11A766B67D1}" destId="{CBE6F87C-31F9-4216-BEB9-72292B234721}" srcOrd="6" destOrd="0" presId="urn:microsoft.com/office/officeart/2005/8/layout/list1"/>
    <dgm:cxn modelId="{0A85C51B-5667-4953-8197-677D03837332}" type="presParOf" srcId="{F923A1AD-6C59-423F-BFF4-D11A766B67D1}" destId="{ED5E928E-0BDA-4015-93DB-633337DC77B2}" srcOrd="7" destOrd="0" presId="urn:microsoft.com/office/officeart/2005/8/layout/list1"/>
    <dgm:cxn modelId="{7579A7F2-4729-4ACB-84BF-F7DEE4EE5499}" type="presParOf" srcId="{F923A1AD-6C59-423F-BFF4-D11A766B67D1}" destId="{8D40A3F6-E8E0-41F0-876F-69A8A3A4138D}" srcOrd="8" destOrd="0" presId="urn:microsoft.com/office/officeart/2005/8/layout/list1"/>
    <dgm:cxn modelId="{A0C3166A-F8EB-4F50-A017-F154921B07DB}" type="presParOf" srcId="{8D40A3F6-E8E0-41F0-876F-69A8A3A4138D}" destId="{020869B1-2AB2-41CB-8E9C-63FFBADFED4F}" srcOrd="0" destOrd="0" presId="urn:microsoft.com/office/officeart/2005/8/layout/list1"/>
    <dgm:cxn modelId="{67F8DDC4-237D-4C81-8A6E-DEE3CC2B1B04}" type="presParOf" srcId="{8D40A3F6-E8E0-41F0-876F-69A8A3A4138D}" destId="{9058EF49-7D76-4484-BAB7-AD6CAC3FD0A7}" srcOrd="1" destOrd="0" presId="urn:microsoft.com/office/officeart/2005/8/layout/list1"/>
    <dgm:cxn modelId="{8FCB13CC-F70A-48A2-B663-0A54624B62CE}" type="presParOf" srcId="{F923A1AD-6C59-423F-BFF4-D11A766B67D1}" destId="{276D40D0-5FF8-45A3-95C1-AEB28C002628}" srcOrd="9" destOrd="0" presId="urn:microsoft.com/office/officeart/2005/8/layout/list1"/>
    <dgm:cxn modelId="{D17353E7-D45D-4131-8317-56AF27216174}" type="presParOf" srcId="{F923A1AD-6C59-423F-BFF4-D11A766B67D1}" destId="{95D6827A-DBF6-4F9D-9345-C015AF28703E}" srcOrd="10" destOrd="0" presId="urn:microsoft.com/office/officeart/2005/8/layout/list1"/>
    <dgm:cxn modelId="{9195FEBD-E95E-4035-94F8-1C0F7A0CA975}" type="presParOf" srcId="{F923A1AD-6C59-423F-BFF4-D11A766B67D1}" destId="{F75083F9-314C-4C6E-B7E2-A6FC402696DB}" srcOrd="11" destOrd="0" presId="urn:microsoft.com/office/officeart/2005/8/layout/list1"/>
    <dgm:cxn modelId="{F67D80C7-7DC7-4797-916E-571FFA918FC8}" type="presParOf" srcId="{F923A1AD-6C59-423F-BFF4-D11A766B67D1}" destId="{2A9B79AB-737E-4831-ADBE-D93C13FF017E}" srcOrd="12" destOrd="0" presId="urn:microsoft.com/office/officeart/2005/8/layout/list1"/>
    <dgm:cxn modelId="{5D924564-0190-4737-B20E-4151C7C2F665}" type="presParOf" srcId="{2A9B79AB-737E-4831-ADBE-D93C13FF017E}" destId="{62793089-0489-40F9-A69F-C737E95E07FD}" srcOrd="0" destOrd="0" presId="urn:microsoft.com/office/officeart/2005/8/layout/list1"/>
    <dgm:cxn modelId="{692BF198-96FA-4D54-9AAA-7DCAA6503FCE}" type="presParOf" srcId="{2A9B79AB-737E-4831-ADBE-D93C13FF017E}" destId="{62C2743B-B91A-4A50-85A0-C2AF314B6599}" srcOrd="1" destOrd="0" presId="urn:microsoft.com/office/officeart/2005/8/layout/list1"/>
    <dgm:cxn modelId="{7662F54D-3670-4C8C-8606-3A553BE96789}" type="presParOf" srcId="{F923A1AD-6C59-423F-BFF4-D11A766B67D1}" destId="{31D67784-E42D-48BB-B155-464A68ECB064}" srcOrd="13" destOrd="0" presId="urn:microsoft.com/office/officeart/2005/8/layout/list1"/>
    <dgm:cxn modelId="{07DAD1DC-9BC8-431B-BFDD-AF9F82C909BE}" type="presParOf" srcId="{F923A1AD-6C59-423F-BFF4-D11A766B67D1}" destId="{FDFA82DF-CA1A-4299-8C5C-342773328C73}"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FAD61E-FB36-44AA-8E48-453F167E2177}">
      <dsp:nvSpPr>
        <dsp:cNvPr id="0" name=""/>
        <dsp:cNvSpPr/>
      </dsp:nvSpPr>
      <dsp:spPr>
        <a:xfrm>
          <a:off x="0" y="368499"/>
          <a:ext cx="8130570"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7E1655A-6846-4631-8BB8-30F061B5F411}">
      <dsp:nvSpPr>
        <dsp:cNvPr id="0" name=""/>
        <dsp:cNvSpPr/>
      </dsp:nvSpPr>
      <dsp:spPr>
        <a:xfrm>
          <a:off x="406528" y="43779"/>
          <a:ext cx="5691399"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121" tIns="0" rIns="215121" bIns="0" numCol="1" spcCol="1270" anchor="ctr" anchorCtr="0">
          <a:noAutofit/>
        </a:bodyPr>
        <a:lstStyle/>
        <a:p>
          <a:pPr lvl="0" algn="l" defTabSz="889000">
            <a:lnSpc>
              <a:spcPct val="90000"/>
            </a:lnSpc>
            <a:spcBef>
              <a:spcPct val="0"/>
            </a:spcBef>
            <a:spcAft>
              <a:spcPct val="35000"/>
            </a:spcAft>
          </a:pPr>
          <a:r>
            <a:rPr lang="zh-CN" altLang="en-US" sz="2000" kern="1200" dirty="0" smtClean="0"/>
            <a:t>必须理解并描述问题的信息域，根据这条准则应该建立</a:t>
          </a:r>
          <a:r>
            <a:rPr lang="zh-CN" altLang="en-US" sz="2000" kern="1200" dirty="0" smtClean="0">
              <a:solidFill>
                <a:srgbClr val="FF0000"/>
              </a:solidFill>
            </a:rPr>
            <a:t>数据模型</a:t>
          </a:r>
          <a:r>
            <a:rPr lang="zh-CN" altLang="en-US" sz="2000" kern="1200" dirty="0" smtClean="0"/>
            <a:t>。</a:t>
          </a:r>
          <a:endParaRPr lang="zh-CN" altLang="en-US" sz="2000" kern="1200" dirty="0"/>
        </a:p>
      </dsp:txBody>
      <dsp:txXfrm>
        <a:off x="438231" y="75482"/>
        <a:ext cx="5627993" cy="586034"/>
      </dsp:txXfrm>
    </dsp:sp>
    <dsp:sp modelId="{8FA10ADF-B276-4767-A210-0BB231CB98C0}">
      <dsp:nvSpPr>
        <dsp:cNvPr id="0" name=""/>
        <dsp:cNvSpPr/>
      </dsp:nvSpPr>
      <dsp:spPr>
        <a:xfrm>
          <a:off x="0" y="1366419"/>
          <a:ext cx="8130570"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B177B43-B0B3-4CB5-ABB8-8D6192C94668}">
      <dsp:nvSpPr>
        <dsp:cNvPr id="0" name=""/>
        <dsp:cNvSpPr/>
      </dsp:nvSpPr>
      <dsp:spPr>
        <a:xfrm>
          <a:off x="406528" y="1041699"/>
          <a:ext cx="5691399"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121" tIns="0" rIns="215121" bIns="0" numCol="1" spcCol="1270" anchor="ctr" anchorCtr="0">
          <a:noAutofit/>
        </a:bodyPr>
        <a:lstStyle/>
        <a:p>
          <a:pPr lvl="0" algn="l" defTabSz="889000">
            <a:lnSpc>
              <a:spcPct val="90000"/>
            </a:lnSpc>
            <a:spcBef>
              <a:spcPct val="0"/>
            </a:spcBef>
            <a:spcAft>
              <a:spcPct val="35000"/>
            </a:spcAft>
          </a:pPr>
          <a:r>
            <a:rPr lang="zh-CN" altLang="en-US" sz="2000" kern="1200" dirty="0" smtClean="0"/>
            <a:t>必须定义软件应完成的</a:t>
          </a:r>
          <a:r>
            <a:rPr lang="zh-CN" altLang="en-US" sz="2000" kern="1200" dirty="0" smtClean="0">
              <a:solidFill>
                <a:schemeClr val="tx1"/>
              </a:solidFill>
            </a:rPr>
            <a:t>功能</a:t>
          </a:r>
          <a:r>
            <a:rPr lang="zh-CN" altLang="en-US" sz="2000" kern="1200" dirty="0" smtClean="0"/>
            <a:t>，这条准则要求建立</a:t>
          </a:r>
          <a:r>
            <a:rPr lang="zh-CN" altLang="en-US" sz="2000" kern="1200" dirty="0" smtClean="0">
              <a:solidFill>
                <a:srgbClr val="FF0000"/>
              </a:solidFill>
            </a:rPr>
            <a:t>功能模型</a:t>
          </a:r>
          <a:r>
            <a:rPr lang="zh-CN" altLang="en-US" sz="2000" kern="1200" dirty="0" smtClean="0"/>
            <a:t>。</a:t>
          </a:r>
          <a:endParaRPr lang="zh-CN" altLang="en-US" sz="2000" kern="1200" dirty="0"/>
        </a:p>
      </dsp:txBody>
      <dsp:txXfrm>
        <a:off x="438231" y="1073402"/>
        <a:ext cx="5627993" cy="586034"/>
      </dsp:txXfrm>
    </dsp:sp>
    <dsp:sp modelId="{B6FAE114-DBBE-49F6-BB20-65B6ED1F20D9}">
      <dsp:nvSpPr>
        <dsp:cNvPr id="0" name=""/>
        <dsp:cNvSpPr/>
      </dsp:nvSpPr>
      <dsp:spPr>
        <a:xfrm>
          <a:off x="0" y="2364340"/>
          <a:ext cx="8130570"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3446573-5E6C-46C4-AC92-FA749F7E577A}">
      <dsp:nvSpPr>
        <dsp:cNvPr id="0" name=""/>
        <dsp:cNvSpPr/>
      </dsp:nvSpPr>
      <dsp:spPr>
        <a:xfrm>
          <a:off x="406528" y="2039619"/>
          <a:ext cx="5691399"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121" tIns="0" rIns="215121" bIns="0" numCol="1" spcCol="1270" anchor="ctr" anchorCtr="0">
          <a:noAutofit/>
        </a:bodyPr>
        <a:lstStyle/>
        <a:p>
          <a:pPr lvl="0" algn="l" defTabSz="889000">
            <a:lnSpc>
              <a:spcPct val="90000"/>
            </a:lnSpc>
            <a:spcBef>
              <a:spcPct val="0"/>
            </a:spcBef>
            <a:spcAft>
              <a:spcPct val="35000"/>
            </a:spcAft>
          </a:pPr>
          <a:r>
            <a:rPr lang="zh-CN" altLang="en-US" sz="2000" kern="1200" dirty="0" smtClean="0"/>
            <a:t>必须描述作为外部事件结果的软件</a:t>
          </a:r>
          <a:r>
            <a:rPr lang="zh-CN" altLang="en-US" sz="2000" kern="1200" dirty="0" smtClean="0">
              <a:solidFill>
                <a:schemeClr val="tx1"/>
              </a:solidFill>
            </a:rPr>
            <a:t>行为</a:t>
          </a:r>
          <a:r>
            <a:rPr lang="zh-CN" altLang="en-US" sz="2000" kern="1200" dirty="0" smtClean="0"/>
            <a:t>，这条准则要求建立</a:t>
          </a:r>
          <a:r>
            <a:rPr lang="zh-CN" altLang="en-US" sz="2000" kern="1200" dirty="0" smtClean="0">
              <a:solidFill>
                <a:srgbClr val="FF0000"/>
              </a:solidFill>
            </a:rPr>
            <a:t>行为模型</a:t>
          </a:r>
          <a:r>
            <a:rPr lang="zh-CN" altLang="en-US" sz="2000" kern="1200" dirty="0" smtClean="0"/>
            <a:t>。</a:t>
          </a:r>
          <a:endParaRPr lang="zh-CN" altLang="en-US" sz="2000" kern="1200" dirty="0"/>
        </a:p>
      </dsp:txBody>
      <dsp:txXfrm>
        <a:off x="438231" y="2071322"/>
        <a:ext cx="5627993" cy="586034"/>
      </dsp:txXfrm>
    </dsp:sp>
    <dsp:sp modelId="{4099C57E-479C-4D98-818F-D384FBAED26B}">
      <dsp:nvSpPr>
        <dsp:cNvPr id="0" name=""/>
        <dsp:cNvSpPr/>
      </dsp:nvSpPr>
      <dsp:spPr>
        <a:xfrm>
          <a:off x="0" y="3362260"/>
          <a:ext cx="8130570"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ED78940-AB15-4682-B070-9F1B242B3A3E}">
      <dsp:nvSpPr>
        <dsp:cNvPr id="0" name=""/>
        <dsp:cNvSpPr/>
      </dsp:nvSpPr>
      <dsp:spPr>
        <a:xfrm>
          <a:off x="406528" y="3037539"/>
          <a:ext cx="5691399"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121" tIns="0" rIns="215121" bIns="0" numCol="1" spcCol="1270" anchor="ctr" anchorCtr="0">
          <a:noAutofit/>
        </a:bodyPr>
        <a:lstStyle/>
        <a:p>
          <a:pPr lvl="0" algn="l" defTabSz="889000">
            <a:lnSpc>
              <a:spcPct val="90000"/>
            </a:lnSpc>
            <a:spcBef>
              <a:spcPct val="0"/>
            </a:spcBef>
            <a:spcAft>
              <a:spcPct val="35000"/>
            </a:spcAft>
          </a:pPr>
          <a:r>
            <a:rPr lang="zh-CN" altLang="en-US" sz="2000" kern="1200" dirty="0" smtClean="0"/>
            <a:t>必须对描述信息、功能和行为的模型进行分解，用</a:t>
          </a:r>
          <a:r>
            <a:rPr lang="zh-CN" altLang="en-US" sz="2000" kern="1200" dirty="0" smtClean="0">
              <a:solidFill>
                <a:srgbClr val="FF0000"/>
              </a:solidFill>
            </a:rPr>
            <a:t>层次</a:t>
          </a:r>
          <a:r>
            <a:rPr lang="zh-CN" altLang="en-US" sz="2000" kern="1200" dirty="0" smtClean="0"/>
            <a:t>的方式展示细节。</a:t>
          </a:r>
          <a:endParaRPr lang="zh-CN" altLang="en-US" sz="2000" kern="1200" dirty="0"/>
        </a:p>
      </dsp:txBody>
      <dsp:txXfrm>
        <a:off x="438231" y="3069242"/>
        <a:ext cx="5627993"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2035A-20FD-4C34-BDC3-AE4272C2D678}">
      <dsp:nvSpPr>
        <dsp:cNvPr id="0" name=""/>
        <dsp:cNvSpPr/>
      </dsp:nvSpPr>
      <dsp:spPr>
        <a:xfrm>
          <a:off x="0" y="750808"/>
          <a:ext cx="7453763" cy="604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35ED15F-D382-4555-89B1-30683907F32B}">
      <dsp:nvSpPr>
        <dsp:cNvPr id="0" name=""/>
        <dsp:cNvSpPr/>
      </dsp:nvSpPr>
      <dsp:spPr>
        <a:xfrm>
          <a:off x="415484" y="39062"/>
          <a:ext cx="6732639" cy="106598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0076" tIns="0" rIns="220076" bIns="0" numCol="1" spcCol="1270" anchor="ctr" anchorCtr="0">
          <a:noAutofit/>
        </a:bodyPr>
        <a:lstStyle/>
        <a:p>
          <a:pPr lvl="0" algn="l" defTabSz="889000">
            <a:lnSpc>
              <a:spcPct val="125000"/>
            </a:lnSpc>
            <a:spcBef>
              <a:spcPct val="0"/>
            </a:spcBef>
            <a:spcAft>
              <a:spcPct val="35000"/>
            </a:spcAft>
          </a:pPr>
          <a:r>
            <a:rPr lang="zh-CN" altLang="en-US" sz="2000" kern="1200" dirty="0" smtClean="0"/>
            <a:t>在某种程度上演示目标系统的</a:t>
          </a:r>
          <a:r>
            <a:rPr lang="zh-CN" altLang="en-US" sz="2000" kern="1200" dirty="0" smtClean="0">
              <a:solidFill>
                <a:srgbClr val="FF0000"/>
              </a:solidFill>
            </a:rPr>
            <a:t>行为</a:t>
          </a:r>
          <a:r>
            <a:rPr lang="zh-CN" altLang="en-US" sz="2000" kern="1200" dirty="0" smtClean="0"/>
            <a:t>，便于用户理解，而且还可能进一步揭示出一些分析员目前还不知道的需求。</a:t>
          </a:r>
          <a:endParaRPr lang="zh-CN" altLang="en-US" sz="2000" kern="1200" dirty="0"/>
        </a:p>
      </dsp:txBody>
      <dsp:txXfrm>
        <a:off x="467521" y="91099"/>
        <a:ext cx="6628565" cy="961912"/>
      </dsp:txXfrm>
    </dsp:sp>
    <dsp:sp modelId="{AB7CBF81-9BD9-45E5-9CF9-9A404CB9988F}">
      <dsp:nvSpPr>
        <dsp:cNvPr id="0" name=""/>
        <dsp:cNvSpPr/>
      </dsp:nvSpPr>
      <dsp:spPr>
        <a:xfrm>
          <a:off x="0" y="2164449"/>
          <a:ext cx="7597827" cy="604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074FCA3-551E-4751-AE93-C99347EE7306}">
      <dsp:nvSpPr>
        <dsp:cNvPr id="0" name=""/>
        <dsp:cNvSpPr/>
      </dsp:nvSpPr>
      <dsp:spPr>
        <a:xfrm>
          <a:off x="415890" y="1485208"/>
          <a:ext cx="6739220" cy="103348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0076" tIns="0" rIns="220076" bIns="0" numCol="1" spcCol="1270" anchor="ctr" anchorCtr="0">
          <a:noAutofit/>
        </a:bodyPr>
        <a:lstStyle/>
        <a:p>
          <a:pPr lvl="0" algn="l" defTabSz="889000">
            <a:lnSpc>
              <a:spcPct val="125000"/>
            </a:lnSpc>
            <a:spcBef>
              <a:spcPct val="0"/>
            </a:spcBef>
            <a:spcAft>
              <a:spcPct val="35000"/>
            </a:spcAft>
          </a:pPr>
          <a:r>
            <a:rPr lang="zh-CN" altLang="en-US" sz="2000" kern="1200" dirty="0" smtClean="0"/>
            <a:t>由于情景分析较易为用户所理解，使用这种技术能保证用户在需求分析过程中始终扮演一个积极</a:t>
          </a:r>
          <a:r>
            <a:rPr lang="zh-CN" altLang="en-US" sz="2000" kern="1200" dirty="0" smtClean="0">
              <a:solidFill>
                <a:srgbClr val="FF0000"/>
              </a:solidFill>
            </a:rPr>
            <a:t>主动的角色</a:t>
          </a:r>
          <a:r>
            <a:rPr lang="zh-CN" altLang="en-US" sz="2000" kern="1200" dirty="0" smtClean="0"/>
            <a:t>。</a:t>
          </a:r>
          <a:endParaRPr lang="zh-CN" altLang="en-US" sz="2000" kern="1200" dirty="0"/>
        </a:p>
      </dsp:txBody>
      <dsp:txXfrm>
        <a:off x="466340" y="1535658"/>
        <a:ext cx="6638320" cy="9325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0E242-FABE-45B0-B9B4-EAE60C73225E}">
      <dsp:nvSpPr>
        <dsp:cNvPr id="0" name=""/>
        <dsp:cNvSpPr/>
      </dsp:nvSpPr>
      <dsp:spPr>
        <a:xfrm rot="5400000">
          <a:off x="-111910" y="113583"/>
          <a:ext cx="746072" cy="522250"/>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1</a:t>
          </a:r>
          <a:endParaRPr lang="zh-CN" altLang="en-US" sz="2400" kern="1200" dirty="0"/>
        </a:p>
      </dsp:txBody>
      <dsp:txXfrm rot="-5400000">
        <a:off x="1" y="262797"/>
        <a:ext cx="522250" cy="223822"/>
      </dsp:txXfrm>
    </dsp:sp>
    <dsp:sp modelId="{F99F3960-8008-4D39-BEC6-4A5F32EAB198}">
      <dsp:nvSpPr>
        <dsp:cNvPr id="0" name=""/>
        <dsp:cNvSpPr/>
      </dsp:nvSpPr>
      <dsp:spPr>
        <a:xfrm rot="5400000">
          <a:off x="3978964" y="-3455040"/>
          <a:ext cx="485202" cy="739862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进行初步访谈</a:t>
          </a:r>
          <a:endParaRPr lang="zh-CN" altLang="en-US" sz="2400" kern="1200" dirty="0"/>
        </a:p>
      </dsp:txBody>
      <dsp:txXfrm rot="-5400000">
        <a:off x="522251" y="25359"/>
        <a:ext cx="7374943" cy="437830"/>
      </dsp:txXfrm>
    </dsp:sp>
    <dsp:sp modelId="{6D536DD5-D66B-4D71-8536-973415F4040F}">
      <dsp:nvSpPr>
        <dsp:cNvPr id="0" name=""/>
        <dsp:cNvSpPr/>
      </dsp:nvSpPr>
      <dsp:spPr>
        <a:xfrm rot="5400000">
          <a:off x="-111910" y="736319"/>
          <a:ext cx="746072" cy="522250"/>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2</a:t>
          </a:r>
          <a:endParaRPr lang="zh-CN" altLang="en-US" sz="2400" kern="1200" dirty="0"/>
        </a:p>
      </dsp:txBody>
      <dsp:txXfrm rot="-5400000">
        <a:off x="1" y="885533"/>
        <a:ext cx="522250" cy="223822"/>
      </dsp:txXfrm>
    </dsp:sp>
    <dsp:sp modelId="{504FA798-0EFE-4949-8FC7-CA9910307597}">
      <dsp:nvSpPr>
        <dsp:cNvPr id="0" name=""/>
        <dsp:cNvSpPr/>
      </dsp:nvSpPr>
      <dsp:spPr>
        <a:xfrm rot="5400000">
          <a:off x="3979091" y="-2832432"/>
          <a:ext cx="484947" cy="739862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开发者和用户分别写出“产品需求”</a:t>
          </a:r>
          <a:endParaRPr lang="zh-CN" altLang="en-US" sz="2400" kern="1200" dirty="0"/>
        </a:p>
      </dsp:txBody>
      <dsp:txXfrm rot="-5400000">
        <a:off x="522251" y="648081"/>
        <a:ext cx="7374956" cy="437601"/>
      </dsp:txXfrm>
    </dsp:sp>
    <dsp:sp modelId="{FE4F20F1-DEF7-4310-86E0-7E721EC505E2}">
      <dsp:nvSpPr>
        <dsp:cNvPr id="0" name=""/>
        <dsp:cNvSpPr/>
      </dsp:nvSpPr>
      <dsp:spPr>
        <a:xfrm rot="5400000">
          <a:off x="-111910" y="1359054"/>
          <a:ext cx="746072" cy="522250"/>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3</a:t>
          </a:r>
          <a:endParaRPr lang="zh-CN" altLang="en-US" sz="2400" kern="1200" dirty="0"/>
        </a:p>
      </dsp:txBody>
      <dsp:txXfrm rot="-5400000">
        <a:off x="1" y="1508268"/>
        <a:ext cx="522250" cy="223822"/>
      </dsp:txXfrm>
    </dsp:sp>
    <dsp:sp modelId="{6447306C-A7AC-4EE2-AC92-43001690F213}">
      <dsp:nvSpPr>
        <dsp:cNvPr id="0" name=""/>
        <dsp:cNvSpPr/>
      </dsp:nvSpPr>
      <dsp:spPr>
        <a:xfrm rot="5400000">
          <a:off x="3979091" y="-2209697"/>
          <a:ext cx="484947" cy="739862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开会讨论，各自展示需求列表</a:t>
          </a:r>
          <a:endParaRPr lang="zh-CN" altLang="en-US" sz="2400" kern="1200" dirty="0"/>
        </a:p>
      </dsp:txBody>
      <dsp:txXfrm rot="-5400000">
        <a:off x="522251" y="1270816"/>
        <a:ext cx="7374956" cy="437601"/>
      </dsp:txXfrm>
    </dsp:sp>
    <dsp:sp modelId="{1E7028D5-D760-49CC-AFB3-6404EB421397}">
      <dsp:nvSpPr>
        <dsp:cNvPr id="0" name=""/>
        <dsp:cNvSpPr/>
      </dsp:nvSpPr>
      <dsp:spPr>
        <a:xfrm rot="5400000">
          <a:off x="-111910" y="1981790"/>
          <a:ext cx="746072" cy="522250"/>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4</a:t>
          </a:r>
          <a:endParaRPr lang="zh-CN" altLang="en-US" sz="2400" kern="1200" dirty="0"/>
        </a:p>
      </dsp:txBody>
      <dsp:txXfrm rot="-5400000">
        <a:off x="1" y="2131004"/>
        <a:ext cx="522250" cy="223822"/>
      </dsp:txXfrm>
    </dsp:sp>
    <dsp:sp modelId="{C7BFE422-643D-4182-BD44-9646D10F7068}">
      <dsp:nvSpPr>
        <dsp:cNvPr id="0" name=""/>
        <dsp:cNvSpPr/>
      </dsp:nvSpPr>
      <dsp:spPr>
        <a:xfrm rot="5400000">
          <a:off x="3979091" y="-1586961"/>
          <a:ext cx="484947" cy="739862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得出了意见一致，为需求列表制定小型规格说明</a:t>
          </a:r>
          <a:endParaRPr lang="zh-CN" altLang="en-US" sz="2400" kern="1200" dirty="0"/>
        </a:p>
      </dsp:txBody>
      <dsp:txXfrm rot="-5400000">
        <a:off x="522251" y="1893552"/>
        <a:ext cx="7374956" cy="437601"/>
      </dsp:txXfrm>
    </dsp:sp>
    <dsp:sp modelId="{2AD9E5AA-68BA-4189-BE4F-38F5145B4D7C}">
      <dsp:nvSpPr>
        <dsp:cNvPr id="0" name=""/>
        <dsp:cNvSpPr/>
      </dsp:nvSpPr>
      <dsp:spPr>
        <a:xfrm rot="5400000">
          <a:off x="-111910" y="2604525"/>
          <a:ext cx="746072" cy="522250"/>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5</a:t>
          </a:r>
          <a:endParaRPr lang="zh-CN" altLang="en-US" sz="2400" kern="1200" dirty="0"/>
        </a:p>
      </dsp:txBody>
      <dsp:txXfrm rot="-5400000">
        <a:off x="1" y="2753739"/>
        <a:ext cx="522250" cy="223822"/>
      </dsp:txXfrm>
    </dsp:sp>
    <dsp:sp modelId="{C2C22188-07B7-4C0D-BA57-76A6E6C5430F}">
      <dsp:nvSpPr>
        <dsp:cNvPr id="0" name=""/>
        <dsp:cNvSpPr/>
      </dsp:nvSpPr>
      <dsp:spPr>
        <a:xfrm rot="5400000">
          <a:off x="3979091" y="-964226"/>
          <a:ext cx="484947" cy="739862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根据会议结果，起草完整的软件需求规格说明</a:t>
          </a:r>
          <a:endParaRPr lang="zh-CN" altLang="en-US" sz="2400" kern="1200" dirty="0"/>
        </a:p>
      </dsp:txBody>
      <dsp:txXfrm rot="-5400000">
        <a:off x="522251" y="2516287"/>
        <a:ext cx="7374956" cy="4376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ED23AC-345E-469D-8979-66D336C2B07C}">
      <dsp:nvSpPr>
        <dsp:cNvPr id="0" name=""/>
        <dsp:cNvSpPr/>
      </dsp:nvSpPr>
      <dsp:spPr>
        <a:xfrm>
          <a:off x="0" y="618864"/>
          <a:ext cx="8424937"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A9CEFB5-8115-4065-AF11-D65CCE854F40}">
      <dsp:nvSpPr>
        <dsp:cNvPr id="0" name=""/>
        <dsp:cNvSpPr/>
      </dsp:nvSpPr>
      <dsp:spPr>
        <a:xfrm>
          <a:off x="421246" y="33700"/>
          <a:ext cx="7661679" cy="80656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910" tIns="0" rIns="222910" bIns="0" numCol="1" spcCol="1270" anchor="ctr" anchorCtr="0">
          <a:noAutofit/>
        </a:bodyPr>
        <a:lstStyle/>
        <a:p>
          <a:pPr lvl="0" algn="l" defTabSz="1066800">
            <a:lnSpc>
              <a:spcPct val="100000"/>
            </a:lnSpc>
            <a:spcBef>
              <a:spcPct val="0"/>
            </a:spcBef>
            <a:spcAft>
              <a:spcPct val="35000"/>
            </a:spcAft>
          </a:pPr>
          <a:r>
            <a:rPr lang="zh-CN" altLang="en-US" sz="2400" kern="1200" dirty="0" smtClean="0">
              <a:solidFill>
                <a:srgbClr val="FF0000"/>
              </a:solidFill>
            </a:rPr>
            <a:t>一致性</a:t>
          </a:r>
          <a:r>
            <a:rPr lang="zh-CN" altLang="en-US" sz="2400" kern="1200" dirty="0" smtClean="0"/>
            <a:t>所有需求必须是一致的，任何一条需求不能和其他需求互相矛盾。</a:t>
          </a:r>
          <a:endParaRPr lang="zh-CN" altLang="en-US" sz="2400" kern="1200" dirty="0"/>
        </a:p>
      </dsp:txBody>
      <dsp:txXfrm>
        <a:off x="460619" y="73073"/>
        <a:ext cx="7582933" cy="727818"/>
      </dsp:txXfrm>
    </dsp:sp>
    <dsp:sp modelId="{573FD35A-60BE-44B3-9B15-0D186CE92D6B}">
      <dsp:nvSpPr>
        <dsp:cNvPr id="0" name=""/>
        <dsp:cNvSpPr/>
      </dsp:nvSpPr>
      <dsp:spPr>
        <a:xfrm>
          <a:off x="0" y="1742210"/>
          <a:ext cx="8424937"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F2E84B2-E76C-4023-9ECD-84EE1B31B50E}">
      <dsp:nvSpPr>
        <dsp:cNvPr id="0" name=""/>
        <dsp:cNvSpPr/>
      </dsp:nvSpPr>
      <dsp:spPr>
        <a:xfrm>
          <a:off x="421246" y="1077864"/>
          <a:ext cx="7658495" cy="88574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910" tIns="0" rIns="222910" bIns="0" numCol="1" spcCol="1270" anchor="ctr" anchorCtr="0">
          <a:noAutofit/>
        </a:bodyPr>
        <a:lstStyle/>
        <a:p>
          <a:pPr lvl="0" algn="l" defTabSz="1066800">
            <a:lnSpc>
              <a:spcPct val="100000"/>
            </a:lnSpc>
            <a:spcBef>
              <a:spcPct val="0"/>
            </a:spcBef>
            <a:spcAft>
              <a:spcPct val="35000"/>
            </a:spcAft>
          </a:pPr>
          <a:r>
            <a:rPr lang="zh-CN" altLang="en-US" sz="2400" kern="1200" dirty="0" smtClean="0">
              <a:solidFill>
                <a:srgbClr val="FF0000"/>
              </a:solidFill>
            </a:rPr>
            <a:t>完整性</a:t>
          </a:r>
          <a:r>
            <a:rPr lang="zh-CN" altLang="en-US" sz="2400" kern="1200" dirty="0" smtClean="0"/>
            <a:t>需求必须是完整的，规格说明书应该包括用户需要的每一个功能或性能。</a:t>
          </a:r>
          <a:endParaRPr lang="zh-CN" altLang="en-US" sz="2400" kern="1200" dirty="0"/>
        </a:p>
      </dsp:txBody>
      <dsp:txXfrm>
        <a:off x="464485" y="1121103"/>
        <a:ext cx="7572017" cy="799268"/>
      </dsp:txXfrm>
    </dsp:sp>
    <dsp:sp modelId="{9FF71798-EF00-46B1-A53E-568D0A1BD4D8}">
      <dsp:nvSpPr>
        <dsp:cNvPr id="0" name=""/>
        <dsp:cNvSpPr/>
      </dsp:nvSpPr>
      <dsp:spPr>
        <a:xfrm>
          <a:off x="0" y="2778072"/>
          <a:ext cx="8424937"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25C30B7-B6C9-48B4-A339-04789BEB710D}">
      <dsp:nvSpPr>
        <dsp:cNvPr id="0" name=""/>
        <dsp:cNvSpPr/>
      </dsp:nvSpPr>
      <dsp:spPr>
        <a:xfrm>
          <a:off x="421246" y="2201210"/>
          <a:ext cx="7661679" cy="798262"/>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910" tIns="0" rIns="222910" bIns="0" numCol="1" spcCol="1270" anchor="ctr" anchorCtr="0">
          <a:noAutofit/>
        </a:bodyPr>
        <a:lstStyle/>
        <a:p>
          <a:pPr lvl="0" algn="l" defTabSz="1066800">
            <a:lnSpc>
              <a:spcPct val="100000"/>
            </a:lnSpc>
            <a:spcBef>
              <a:spcPct val="0"/>
            </a:spcBef>
            <a:spcAft>
              <a:spcPts val="0"/>
            </a:spcAft>
          </a:pPr>
          <a:r>
            <a:rPr lang="zh-CN" altLang="en-US" sz="2400" kern="1200" dirty="0" smtClean="0">
              <a:solidFill>
                <a:srgbClr val="FF0000"/>
              </a:solidFill>
            </a:rPr>
            <a:t>现实性</a:t>
          </a:r>
          <a:r>
            <a:rPr lang="zh-CN" altLang="en-US" sz="2400" kern="1200" dirty="0" smtClean="0"/>
            <a:t>指定的需求应该是用现有的硬件技术和软件技术基本上可以实现的。</a:t>
          </a:r>
          <a:endParaRPr lang="zh-CN" altLang="en-US" sz="2400" kern="1200" dirty="0"/>
        </a:p>
      </dsp:txBody>
      <dsp:txXfrm>
        <a:off x="460214" y="2240178"/>
        <a:ext cx="7583743" cy="720326"/>
      </dsp:txXfrm>
    </dsp:sp>
    <dsp:sp modelId="{1F5E6E75-0665-4359-9632-7002D8744E78}">
      <dsp:nvSpPr>
        <dsp:cNvPr id="0" name=""/>
        <dsp:cNvSpPr/>
      </dsp:nvSpPr>
      <dsp:spPr>
        <a:xfrm>
          <a:off x="0" y="3836548"/>
          <a:ext cx="8424937"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EA2DF1A-6626-4345-BD24-DBBA1A1F160E}">
      <dsp:nvSpPr>
        <dsp:cNvPr id="0" name=""/>
        <dsp:cNvSpPr/>
      </dsp:nvSpPr>
      <dsp:spPr>
        <a:xfrm>
          <a:off x="421246" y="3237072"/>
          <a:ext cx="7625646" cy="82087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910" tIns="0" rIns="222910" bIns="0" numCol="1" spcCol="1270" anchor="ctr" anchorCtr="0">
          <a:noAutofit/>
        </a:bodyPr>
        <a:lstStyle/>
        <a:p>
          <a:pPr lvl="0" algn="l" defTabSz="1066800">
            <a:lnSpc>
              <a:spcPct val="100000"/>
            </a:lnSpc>
            <a:spcBef>
              <a:spcPct val="0"/>
            </a:spcBef>
            <a:spcAft>
              <a:spcPct val="35000"/>
            </a:spcAft>
          </a:pPr>
          <a:r>
            <a:rPr lang="zh-CN" altLang="en-US" sz="2400" kern="1200" dirty="0" smtClean="0">
              <a:solidFill>
                <a:srgbClr val="FF0000"/>
              </a:solidFill>
            </a:rPr>
            <a:t>有效性</a:t>
          </a:r>
          <a:r>
            <a:rPr lang="zh-CN" altLang="en-US" sz="2400" kern="1200" dirty="0" smtClean="0"/>
            <a:t>必须证明需求是正确有效的，确实能解决用户面对的问题。</a:t>
          </a:r>
          <a:endParaRPr lang="zh-CN" altLang="en-US" sz="2400" kern="1200" dirty="0"/>
        </a:p>
      </dsp:txBody>
      <dsp:txXfrm>
        <a:off x="461318" y="3277144"/>
        <a:ext cx="7545502" cy="7407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F1F65-3F51-49F5-87C3-83AE89A2A00F}">
      <dsp:nvSpPr>
        <dsp:cNvPr id="0" name=""/>
        <dsp:cNvSpPr/>
      </dsp:nvSpPr>
      <dsp:spPr>
        <a:xfrm>
          <a:off x="0" y="333747"/>
          <a:ext cx="8568952" cy="52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966E65B-72A4-434F-A8BA-7C064938C503}">
      <dsp:nvSpPr>
        <dsp:cNvPr id="0" name=""/>
        <dsp:cNvSpPr/>
      </dsp:nvSpPr>
      <dsp:spPr>
        <a:xfrm>
          <a:off x="428447" y="23787"/>
          <a:ext cx="7438390" cy="6199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lvl="0" algn="l" defTabSz="1066800">
            <a:lnSpc>
              <a:spcPct val="90000"/>
            </a:lnSpc>
            <a:spcBef>
              <a:spcPct val="0"/>
            </a:spcBef>
            <a:spcAft>
              <a:spcPct val="35000"/>
            </a:spcAft>
          </a:pPr>
          <a:r>
            <a:rPr lang="zh-CN" sz="2400" kern="1200" dirty="0" smtClean="0"/>
            <a:t>描述任何应用领域的信息系统。</a:t>
          </a:r>
          <a:endParaRPr lang="zh-CN" altLang="en-US" sz="2400" kern="1200" dirty="0"/>
        </a:p>
      </dsp:txBody>
      <dsp:txXfrm>
        <a:off x="458709" y="54049"/>
        <a:ext cx="7377866" cy="559396"/>
      </dsp:txXfrm>
    </dsp:sp>
    <dsp:sp modelId="{CBE6F87C-31F9-4216-BEB9-72292B234721}">
      <dsp:nvSpPr>
        <dsp:cNvPr id="0" name=""/>
        <dsp:cNvSpPr/>
      </dsp:nvSpPr>
      <dsp:spPr>
        <a:xfrm>
          <a:off x="0" y="1286307"/>
          <a:ext cx="8568952" cy="52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9FDEE38-7EB2-44A3-9C6B-61ABDD698853}">
      <dsp:nvSpPr>
        <dsp:cNvPr id="0" name=""/>
        <dsp:cNvSpPr/>
      </dsp:nvSpPr>
      <dsp:spPr>
        <a:xfrm>
          <a:off x="428447" y="976347"/>
          <a:ext cx="7499692" cy="6199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lvl="0" algn="l" defTabSz="1066800">
            <a:lnSpc>
              <a:spcPct val="90000"/>
            </a:lnSpc>
            <a:spcBef>
              <a:spcPct val="0"/>
            </a:spcBef>
            <a:spcAft>
              <a:spcPct val="35000"/>
            </a:spcAft>
          </a:pPr>
          <a:r>
            <a:rPr lang="zh-CN" altLang="en-US" sz="2400" kern="1200" dirty="0" smtClean="0"/>
            <a:t>创建一个数据库保存对该信息系统的描述符。</a:t>
          </a:r>
          <a:endParaRPr lang="zh-CN" altLang="en-US" sz="2400" kern="1200" dirty="0"/>
        </a:p>
      </dsp:txBody>
      <dsp:txXfrm>
        <a:off x="458709" y="1006609"/>
        <a:ext cx="7439168" cy="559396"/>
      </dsp:txXfrm>
    </dsp:sp>
    <dsp:sp modelId="{95D6827A-DBF6-4F9D-9345-C015AF28703E}">
      <dsp:nvSpPr>
        <dsp:cNvPr id="0" name=""/>
        <dsp:cNvSpPr/>
      </dsp:nvSpPr>
      <dsp:spPr>
        <a:xfrm>
          <a:off x="0" y="2238868"/>
          <a:ext cx="8568952" cy="52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058EF49-7D76-4484-BAB7-AD6CAC3FD0A7}">
      <dsp:nvSpPr>
        <dsp:cNvPr id="0" name=""/>
        <dsp:cNvSpPr/>
      </dsp:nvSpPr>
      <dsp:spPr>
        <a:xfrm>
          <a:off x="428447" y="1928908"/>
          <a:ext cx="7466282" cy="6199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lvl="0" algn="l" defTabSz="1066800">
            <a:lnSpc>
              <a:spcPct val="90000"/>
            </a:lnSpc>
            <a:spcBef>
              <a:spcPct val="0"/>
            </a:spcBef>
            <a:spcAft>
              <a:spcPct val="35000"/>
            </a:spcAft>
          </a:pPr>
          <a:r>
            <a:rPr lang="zh-CN" altLang="en-US" sz="2400" kern="1200" dirty="0" smtClean="0"/>
            <a:t>对描述符施加增加、删除和更改等操作。</a:t>
          </a:r>
          <a:endParaRPr lang="zh-CN" altLang="en-US" sz="2400" kern="1200" dirty="0"/>
        </a:p>
      </dsp:txBody>
      <dsp:txXfrm>
        <a:off x="458709" y="1959170"/>
        <a:ext cx="7405758" cy="559396"/>
      </dsp:txXfrm>
    </dsp:sp>
    <dsp:sp modelId="{FDFA82DF-CA1A-4299-8C5C-342773328C73}">
      <dsp:nvSpPr>
        <dsp:cNvPr id="0" name=""/>
        <dsp:cNvSpPr/>
      </dsp:nvSpPr>
      <dsp:spPr>
        <a:xfrm>
          <a:off x="0" y="3191428"/>
          <a:ext cx="8568952" cy="52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2C2743B-B91A-4A50-85A0-C2AF314B6599}">
      <dsp:nvSpPr>
        <dsp:cNvPr id="0" name=""/>
        <dsp:cNvSpPr/>
      </dsp:nvSpPr>
      <dsp:spPr>
        <a:xfrm>
          <a:off x="428447" y="2881468"/>
          <a:ext cx="7499692" cy="6199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lvl="0" algn="l" defTabSz="1066800">
            <a:lnSpc>
              <a:spcPct val="90000"/>
            </a:lnSpc>
            <a:spcBef>
              <a:spcPct val="0"/>
            </a:spcBef>
            <a:spcAft>
              <a:spcPct val="35000"/>
            </a:spcAft>
          </a:pPr>
          <a:r>
            <a:rPr lang="zh-CN" altLang="en-US" sz="2400" kern="1200" dirty="0" smtClean="0"/>
            <a:t>产生格式化文档和关于规格说明书的各种分析报告。</a:t>
          </a:r>
          <a:endParaRPr lang="zh-CN" altLang="en-US" sz="2400" kern="1200" dirty="0"/>
        </a:p>
      </dsp:txBody>
      <dsp:txXfrm>
        <a:off x="458709" y="2911730"/>
        <a:ext cx="7439168"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64DBDE5E-7353-4D2D-898D-87DEC4087AD1}" type="datetimeFigureOut">
              <a:rPr lang="zh-CN" altLang="en-US"/>
              <a:pPr>
                <a:defRPr/>
              </a:pPr>
              <a:t>2021-05-17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524C78D-597D-405C-9814-5A7933B7FF2C}" type="slidenum">
              <a:rPr lang="zh-CN" altLang="en-US"/>
              <a:pPr/>
              <a:t>‹#›</a:t>
            </a:fld>
            <a:endParaRPr lang="zh-CN" altLang="en-US"/>
          </a:p>
        </p:txBody>
      </p:sp>
    </p:spTree>
    <p:extLst>
      <p:ext uri="{BB962C8B-B14F-4D97-AF65-F5344CB8AC3E}">
        <p14:creationId xmlns:p14="http://schemas.microsoft.com/office/powerpoint/2010/main" val="34374748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p:spPr>
      </p:sp>
      <p:sp>
        <p:nvSpPr>
          <p:cNvPr id="819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dirty="0" smtClean="0"/>
          </a:p>
        </p:txBody>
      </p:sp>
      <p:sp>
        <p:nvSpPr>
          <p:cNvPr id="8196" name="灯片编号占位符 3"/>
          <p:cNvSpPr>
            <a:spLocks noGrp="1"/>
          </p:cNvSpPr>
          <p:nvPr>
            <p:ph type="sldNum" sz="quarter" idx="5"/>
          </p:nvPr>
        </p:nvSpPr>
        <p:spPr bwMode="auto">
          <a:noFill/>
          <a:ln>
            <a:miter lim="800000"/>
            <a:headEnd/>
            <a:tailEnd/>
          </a:ln>
        </p:spPr>
        <p:txBody>
          <a:bodyPr/>
          <a:lstStyle/>
          <a:p>
            <a:fld id="{2A589933-9A45-4C24-B522-156C9866CDE8}" type="slidenum">
              <a:rPr lang="zh-CN" altLang="en-US">
                <a:solidFill>
                  <a:srgbClr val="000000"/>
                </a:solidFill>
              </a:rPr>
              <a:pPr/>
              <a:t>1</a:t>
            </a:fld>
            <a:endParaRPr lang="zh-CN" altLang="en-US">
              <a:solidFill>
                <a:srgbClr val="000000"/>
              </a:solidFill>
            </a:endParaRPr>
          </a:p>
        </p:txBody>
      </p:sp>
    </p:spTree>
    <p:extLst>
      <p:ext uri="{BB962C8B-B14F-4D97-AF65-F5344CB8AC3E}">
        <p14:creationId xmlns:p14="http://schemas.microsoft.com/office/powerpoint/2010/main" val="1689240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p:spPr>
      </p:sp>
      <p:sp>
        <p:nvSpPr>
          <p:cNvPr id="2560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5604" name="灯片编号占位符 3"/>
          <p:cNvSpPr>
            <a:spLocks noGrp="1"/>
          </p:cNvSpPr>
          <p:nvPr>
            <p:ph type="sldNum" sz="quarter" idx="5"/>
          </p:nvPr>
        </p:nvSpPr>
        <p:spPr bwMode="auto">
          <a:noFill/>
          <a:ln>
            <a:miter lim="800000"/>
            <a:headEnd/>
            <a:tailEnd/>
          </a:ln>
        </p:spPr>
        <p:txBody>
          <a:bodyPr/>
          <a:lstStyle/>
          <a:p>
            <a:fld id="{7B4E5480-DF24-438B-ABC0-2F0EE339EAAF}" type="slidenum">
              <a:rPr lang="zh-CN" altLang="en-US">
                <a:solidFill>
                  <a:srgbClr val="000000"/>
                </a:solidFill>
                <a:latin typeface="Arial" charset="0"/>
              </a:rPr>
              <a:pPr/>
              <a:t>10</a:t>
            </a:fld>
            <a:endParaRPr lang="zh-CN" altLang="en-US">
              <a:solidFill>
                <a:srgbClr val="000000"/>
              </a:solidFill>
              <a:latin typeface="Arial" charset="0"/>
            </a:endParaRPr>
          </a:p>
        </p:txBody>
      </p:sp>
    </p:spTree>
    <p:extLst>
      <p:ext uri="{BB962C8B-B14F-4D97-AF65-F5344CB8AC3E}">
        <p14:creationId xmlns:p14="http://schemas.microsoft.com/office/powerpoint/2010/main" val="1051983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p:spPr>
      </p:sp>
      <p:sp>
        <p:nvSpPr>
          <p:cNvPr id="2765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7652" name="灯片编号占位符 3"/>
          <p:cNvSpPr>
            <a:spLocks noGrp="1"/>
          </p:cNvSpPr>
          <p:nvPr>
            <p:ph type="sldNum" sz="quarter" idx="5"/>
          </p:nvPr>
        </p:nvSpPr>
        <p:spPr bwMode="auto">
          <a:noFill/>
          <a:ln>
            <a:miter lim="800000"/>
            <a:headEnd/>
            <a:tailEnd/>
          </a:ln>
        </p:spPr>
        <p:txBody>
          <a:bodyPr/>
          <a:lstStyle/>
          <a:p>
            <a:fld id="{81B78F64-AC7B-4500-9D1F-E6647AF9E2F4}" type="slidenum">
              <a:rPr lang="zh-CN" altLang="en-US">
                <a:solidFill>
                  <a:srgbClr val="000000"/>
                </a:solidFill>
                <a:latin typeface="Arial" charset="0"/>
              </a:rPr>
              <a:pPr/>
              <a:t>11</a:t>
            </a:fld>
            <a:endParaRPr lang="zh-CN" altLang="en-US">
              <a:solidFill>
                <a:srgbClr val="000000"/>
              </a:solidFill>
              <a:latin typeface="Arial" charset="0"/>
            </a:endParaRPr>
          </a:p>
        </p:txBody>
      </p:sp>
    </p:spTree>
    <p:extLst>
      <p:ext uri="{BB962C8B-B14F-4D97-AF65-F5344CB8AC3E}">
        <p14:creationId xmlns:p14="http://schemas.microsoft.com/office/powerpoint/2010/main" val="2250453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p:spPr>
      </p:sp>
      <p:sp>
        <p:nvSpPr>
          <p:cNvPr id="2969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9700" name="灯片编号占位符 3"/>
          <p:cNvSpPr>
            <a:spLocks noGrp="1"/>
          </p:cNvSpPr>
          <p:nvPr>
            <p:ph type="sldNum" sz="quarter" idx="5"/>
          </p:nvPr>
        </p:nvSpPr>
        <p:spPr bwMode="auto">
          <a:noFill/>
          <a:ln>
            <a:miter lim="800000"/>
            <a:headEnd/>
            <a:tailEnd/>
          </a:ln>
        </p:spPr>
        <p:txBody>
          <a:bodyPr/>
          <a:lstStyle/>
          <a:p>
            <a:fld id="{86A4E32D-9520-4B9E-B378-B5F8273F2F74}" type="slidenum">
              <a:rPr lang="zh-CN" altLang="en-US">
                <a:solidFill>
                  <a:srgbClr val="000000"/>
                </a:solidFill>
                <a:latin typeface="Arial" charset="0"/>
              </a:rPr>
              <a:pPr/>
              <a:t>12</a:t>
            </a:fld>
            <a:endParaRPr lang="zh-CN" altLang="en-US">
              <a:solidFill>
                <a:srgbClr val="000000"/>
              </a:solidFill>
              <a:latin typeface="Arial" charset="0"/>
            </a:endParaRPr>
          </a:p>
        </p:txBody>
      </p:sp>
    </p:spTree>
    <p:extLst>
      <p:ext uri="{BB962C8B-B14F-4D97-AF65-F5344CB8AC3E}">
        <p14:creationId xmlns:p14="http://schemas.microsoft.com/office/powerpoint/2010/main" val="744749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p:spPr>
      </p:sp>
      <p:sp>
        <p:nvSpPr>
          <p:cNvPr id="3174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1748" name="灯片编号占位符 3"/>
          <p:cNvSpPr>
            <a:spLocks noGrp="1"/>
          </p:cNvSpPr>
          <p:nvPr>
            <p:ph type="sldNum" sz="quarter" idx="5"/>
          </p:nvPr>
        </p:nvSpPr>
        <p:spPr bwMode="auto">
          <a:noFill/>
          <a:ln>
            <a:miter lim="800000"/>
            <a:headEnd/>
            <a:tailEnd/>
          </a:ln>
        </p:spPr>
        <p:txBody>
          <a:bodyPr/>
          <a:lstStyle/>
          <a:p>
            <a:fld id="{B0B1DB10-66D2-4863-96BE-7DCA94D5F159}" type="slidenum">
              <a:rPr lang="zh-CN" altLang="en-US">
                <a:solidFill>
                  <a:srgbClr val="000000"/>
                </a:solidFill>
                <a:latin typeface="Arial" charset="0"/>
              </a:rPr>
              <a:pPr/>
              <a:t>13</a:t>
            </a:fld>
            <a:endParaRPr lang="zh-CN" altLang="en-US">
              <a:solidFill>
                <a:srgbClr val="000000"/>
              </a:solidFill>
              <a:latin typeface="Arial" charset="0"/>
            </a:endParaRPr>
          </a:p>
        </p:txBody>
      </p:sp>
    </p:spTree>
    <p:extLst>
      <p:ext uri="{BB962C8B-B14F-4D97-AF65-F5344CB8AC3E}">
        <p14:creationId xmlns:p14="http://schemas.microsoft.com/office/powerpoint/2010/main" val="3014872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p:spPr>
      </p:sp>
      <p:sp>
        <p:nvSpPr>
          <p:cNvPr id="3174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1748" name="灯片编号占位符 3"/>
          <p:cNvSpPr>
            <a:spLocks noGrp="1"/>
          </p:cNvSpPr>
          <p:nvPr>
            <p:ph type="sldNum" sz="quarter" idx="5"/>
          </p:nvPr>
        </p:nvSpPr>
        <p:spPr bwMode="auto">
          <a:noFill/>
          <a:ln>
            <a:miter lim="800000"/>
            <a:headEnd/>
            <a:tailEnd/>
          </a:ln>
        </p:spPr>
        <p:txBody>
          <a:bodyPr/>
          <a:lstStyle/>
          <a:p>
            <a:fld id="{B0B1DB10-66D2-4863-96BE-7DCA94D5F159}" type="slidenum">
              <a:rPr lang="zh-CN" altLang="en-US">
                <a:solidFill>
                  <a:srgbClr val="000000"/>
                </a:solidFill>
                <a:latin typeface="Arial" charset="0"/>
              </a:rPr>
              <a:pPr/>
              <a:t>14</a:t>
            </a:fld>
            <a:endParaRPr lang="zh-CN" altLang="en-US">
              <a:solidFill>
                <a:srgbClr val="000000"/>
              </a:solidFill>
              <a:latin typeface="Arial" charset="0"/>
            </a:endParaRPr>
          </a:p>
        </p:txBody>
      </p:sp>
    </p:spTree>
    <p:extLst>
      <p:ext uri="{BB962C8B-B14F-4D97-AF65-F5344CB8AC3E}">
        <p14:creationId xmlns:p14="http://schemas.microsoft.com/office/powerpoint/2010/main" val="183397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p:spPr>
      </p:sp>
      <p:sp>
        <p:nvSpPr>
          <p:cNvPr id="3174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1748" name="灯片编号占位符 3"/>
          <p:cNvSpPr>
            <a:spLocks noGrp="1"/>
          </p:cNvSpPr>
          <p:nvPr>
            <p:ph type="sldNum" sz="quarter" idx="5"/>
          </p:nvPr>
        </p:nvSpPr>
        <p:spPr bwMode="auto">
          <a:noFill/>
          <a:ln>
            <a:miter lim="800000"/>
            <a:headEnd/>
            <a:tailEnd/>
          </a:ln>
        </p:spPr>
        <p:txBody>
          <a:bodyPr/>
          <a:lstStyle/>
          <a:p>
            <a:fld id="{B0B1DB10-66D2-4863-96BE-7DCA94D5F159}" type="slidenum">
              <a:rPr lang="zh-CN" altLang="en-US">
                <a:solidFill>
                  <a:srgbClr val="000000"/>
                </a:solidFill>
                <a:latin typeface="Arial" charset="0"/>
              </a:rPr>
              <a:pPr/>
              <a:t>15</a:t>
            </a:fld>
            <a:endParaRPr lang="zh-CN" altLang="en-US">
              <a:solidFill>
                <a:srgbClr val="000000"/>
              </a:solidFill>
              <a:latin typeface="Arial" charset="0"/>
            </a:endParaRPr>
          </a:p>
        </p:txBody>
      </p:sp>
    </p:spTree>
    <p:extLst>
      <p:ext uri="{BB962C8B-B14F-4D97-AF65-F5344CB8AC3E}">
        <p14:creationId xmlns:p14="http://schemas.microsoft.com/office/powerpoint/2010/main" val="2089859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3796" name="灯片编号占位符 3"/>
          <p:cNvSpPr>
            <a:spLocks noGrp="1"/>
          </p:cNvSpPr>
          <p:nvPr>
            <p:ph type="sldNum" sz="quarter" idx="5"/>
          </p:nvPr>
        </p:nvSpPr>
        <p:spPr bwMode="auto">
          <a:noFill/>
          <a:ln>
            <a:miter lim="800000"/>
            <a:headEnd/>
            <a:tailEnd/>
          </a:ln>
        </p:spPr>
        <p:txBody>
          <a:bodyPr/>
          <a:lstStyle/>
          <a:p>
            <a:fld id="{4F789DAC-199C-4897-BEE4-85414A2BEB00}" type="slidenum">
              <a:rPr lang="zh-CN" altLang="en-US">
                <a:solidFill>
                  <a:srgbClr val="000000"/>
                </a:solidFill>
                <a:latin typeface="Arial" charset="0"/>
              </a:rPr>
              <a:pPr/>
              <a:t>16</a:t>
            </a:fld>
            <a:endParaRPr lang="zh-CN" altLang="en-US">
              <a:solidFill>
                <a:srgbClr val="000000"/>
              </a:solidFill>
              <a:latin typeface="Arial" charset="0"/>
            </a:endParaRPr>
          </a:p>
        </p:txBody>
      </p:sp>
    </p:spTree>
    <p:extLst>
      <p:ext uri="{BB962C8B-B14F-4D97-AF65-F5344CB8AC3E}">
        <p14:creationId xmlns:p14="http://schemas.microsoft.com/office/powerpoint/2010/main" val="449146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5844" name="灯片编号占位符 3"/>
          <p:cNvSpPr>
            <a:spLocks noGrp="1"/>
          </p:cNvSpPr>
          <p:nvPr>
            <p:ph type="sldNum" sz="quarter" idx="5"/>
          </p:nvPr>
        </p:nvSpPr>
        <p:spPr bwMode="auto">
          <a:noFill/>
          <a:ln>
            <a:miter lim="800000"/>
            <a:headEnd/>
            <a:tailEnd/>
          </a:ln>
        </p:spPr>
        <p:txBody>
          <a:bodyPr/>
          <a:lstStyle/>
          <a:p>
            <a:fld id="{E8BD6D67-4859-4D6C-A754-2EE54D2B9AFA}" type="slidenum">
              <a:rPr lang="zh-CN" altLang="en-US">
                <a:solidFill>
                  <a:srgbClr val="000000"/>
                </a:solidFill>
                <a:latin typeface="Arial" charset="0"/>
              </a:rPr>
              <a:pPr/>
              <a:t>17</a:t>
            </a:fld>
            <a:endParaRPr lang="zh-CN" altLang="en-US">
              <a:solidFill>
                <a:srgbClr val="000000"/>
              </a:solidFill>
              <a:latin typeface="Arial" charset="0"/>
            </a:endParaRPr>
          </a:p>
        </p:txBody>
      </p:sp>
    </p:spTree>
    <p:extLst>
      <p:ext uri="{BB962C8B-B14F-4D97-AF65-F5344CB8AC3E}">
        <p14:creationId xmlns:p14="http://schemas.microsoft.com/office/powerpoint/2010/main" val="417396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p:spPr>
      </p:sp>
      <p:sp>
        <p:nvSpPr>
          <p:cNvPr id="3993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9940" name="灯片编号占位符 3"/>
          <p:cNvSpPr>
            <a:spLocks noGrp="1"/>
          </p:cNvSpPr>
          <p:nvPr>
            <p:ph type="sldNum" sz="quarter" idx="5"/>
          </p:nvPr>
        </p:nvSpPr>
        <p:spPr bwMode="auto">
          <a:noFill/>
          <a:ln>
            <a:miter lim="800000"/>
            <a:headEnd/>
            <a:tailEnd/>
          </a:ln>
        </p:spPr>
        <p:txBody>
          <a:bodyPr/>
          <a:lstStyle/>
          <a:p>
            <a:fld id="{AE298526-CBB2-49C3-AD65-BC65D37847B0}" type="slidenum">
              <a:rPr lang="zh-CN" altLang="en-US">
                <a:solidFill>
                  <a:srgbClr val="000000"/>
                </a:solidFill>
                <a:latin typeface="Arial" charset="0"/>
              </a:rPr>
              <a:pPr/>
              <a:t>18</a:t>
            </a:fld>
            <a:endParaRPr lang="zh-CN" altLang="en-US">
              <a:solidFill>
                <a:srgbClr val="000000"/>
              </a:solidFill>
              <a:latin typeface="Arial" charset="0"/>
            </a:endParaRPr>
          </a:p>
        </p:txBody>
      </p:sp>
    </p:spTree>
    <p:extLst>
      <p:ext uri="{BB962C8B-B14F-4D97-AF65-F5344CB8AC3E}">
        <p14:creationId xmlns:p14="http://schemas.microsoft.com/office/powerpoint/2010/main" val="451076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ln>
            <a:miter lim="800000"/>
            <a:headEnd/>
            <a:tailEnd/>
          </a:ln>
        </p:spPr>
        <p:txBody>
          <a:bodyPr/>
          <a:lstStyle/>
          <a:p>
            <a:fld id="{E63ADBEE-5A05-4044-BDBA-CED3C8A972C7}" type="slidenum">
              <a:rPr lang="zh-CN" altLang="en-US">
                <a:solidFill>
                  <a:srgbClr val="000000"/>
                </a:solidFill>
                <a:latin typeface="Arial" charset="0"/>
              </a:rPr>
              <a:pPr/>
              <a:t>19</a:t>
            </a:fld>
            <a:endParaRPr lang="zh-CN" altLang="en-US">
              <a:solidFill>
                <a:srgbClr val="000000"/>
              </a:solidFill>
              <a:latin typeface="Arial" charset="0"/>
            </a:endParaRPr>
          </a:p>
        </p:txBody>
      </p:sp>
    </p:spTree>
    <p:extLst>
      <p:ext uri="{BB962C8B-B14F-4D97-AF65-F5344CB8AC3E}">
        <p14:creationId xmlns:p14="http://schemas.microsoft.com/office/powerpoint/2010/main" val="54498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24C78D-597D-405C-9814-5A7933B7FF2C}" type="slidenum">
              <a:rPr lang="zh-CN" altLang="en-US" smtClean="0"/>
              <a:pPr/>
              <a:t>2</a:t>
            </a:fld>
            <a:endParaRPr lang="zh-CN" altLang="en-US"/>
          </a:p>
        </p:txBody>
      </p:sp>
    </p:spTree>
    <p:extLst>
      <p:ext uri="{BB962C8B-B14F-4D97-AF65-F5344CB8AC3E}">
        <p14:creationId xmlns:p14="http://schemas.microsoft.com/office/powerpoint/2010/main" val="1278674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p:spPr>
      </p:sp>
      <p:sp>
        <p:nvSpPr>
          <p:cNvPr id="4403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4036" name="灯片编号占位符 3"/>
          <p:cNvSpPr>
            <a:spLocks noGrp="1"/>
          </p:cNvSpPr>
          <p:nvPr>
            <p:ph type="sldNum" sz="quarter" idx="5"/>
          </p:nvPr>
        </p:nvSpPr>
        <p:spPr bwMode="auto">
          <a:noFill/>
          <a:ln>
            <a:miter lim="800000"/>
            <a:headEnd/>
            <a:tailEnd/>
          </a:ln>
        </p:spPr>
        <p:txBody>
          <a:bodyPr/>
          <a:lstStyle/>
          <a:p>
            <a:fld id="{FE51A97B-C9EE-4284-8815-CA541DC3E76F}" type="slidenum">
              <a:rPr lang="zh-CN" altLang="en-US">
                <a:solidFill>
                  <a:srgbClr val="000000"/>
                </a:solidFill>
                <a:latin typeface="Arial" charset="0"/>
              </a:rPr>
              <a:pPr/>
              <a:t>20</a:t>
            </a:fld>
            <a:endParaRPr lang="zh-CN" altLang="en-US">
              <a:solidFill>
                <a:srgbClr val="000000"/>
              </a:solidFill>
              <a:latin typeface="Arial" charset="0"/>
            </a:endParaRPr>
          </a:p>
        </p:txBody>
      </p:sp>
    </p:spTree>
    <p:extLst>
      <p:ext uri="{BB962C8B-B14F-4D97-AF65-F5344CB8AC3E}">
        <p14:creationId xmlns:p14="http://schemas.microsoft.com/office/powerpoint/2010/main" val="3904866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p:spPr>
      </p:sp>
      <p:sp>
        <p:nvSpPr>
          <p:cNvPr id="4608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6084" name="灯片编号占位符 3"/>
          <p:cNvSpPr>
            <a:spLocks noGrp="1"/>
          </p:cNvSpPr>
          <p:nvPr>
            <p:ph type="sldNum" sz="quarter" idx="5"/>
          </p:nvPr>
        </p:nvSpPr>
        <p:spPr bwMode="auto">
          <a:noFill/>
          <a:ln>
            <a:miter lim="800000"/>
            <a:headEnd/>
            <a:tailEnd/>
          </a:ln>
        </p:spPr>
        <p:txBody>
          <a:bodyPr/>
          <a:lstStyle/>
          <a:p>
            <a:fld id="{245BDAB0-6D0D-4D14-B14C-F371BC58DCA8}" type="slidenum">
              <a:rPr lang="zh-CN" altLang="en-US">
                <a:solidFill>
                  <a:srgbClr val="000000"/>
                </a:solidFill>
                <a:latin typeface="Arial" charset="0"/>
              </a:rPr>
              <a:pPr/>
              <a:t>21</a:t>
            </a:fld>
            <a:endParaRPr lang="zh-CN" altLang="en-US">
              <a:solidFill>
                <a:srgbClr val="000000"/>
              </a:solidFill>
              <a:latin typeface="Arial" charset="0"/>
            </a:endParaRPr>
          </a:p>
        </p:txBody>
      </p:sp>
    </p:spTree>
    <p:extLst>
      <p:ext uri="{BB962C8B-B14F-4D97-AF65-F5344CB8AC3E}">
        <p14:creationId xmlns:p14="http://schemas.microsoft.com/office/powerpoint/2010/main" val="7845336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8132" name="灯片编号占位符 3"/>
          <p:cNvSpPr>
            <a:spLocks noGrp="1"/>
          </p:cNvSpPr>
          <p:nvPr>
            <p:ph type="sldNum" sz="quarter" idx="5"/>
          </p:nvPr>
        </p:nvSpPr>
        <p:spPr bwMode="auto">
          <a:noFill/>
          <a:ln>
            <a:miter lim="800000"/>
            <a:headEnd/>
            <a:tailEnd/>
          </a:ln>
        </p:spPr>
        <p:txBody>
          <a:bodyPr/>
          <a:lstStyle/>
          <a:p>
            <a:fld id="{6D6F1BDD-D767-4DDE-B927-DBFDEDE03E26}" type="slidenum">
              <a:rPr lang="zh-CN" altLang="en-US">
                <a:solidFill>
                  <a:srgbClr val="000000"/>
                </a:solidFill>
                <a:latin typeface="Arial" charset="0"/>
              </a:rPr>
              <a:pPr/>
              <a:t>22</a:t>
            </a:fld>
            <a:endParaRPr lang="zh-CN" altLang="en-US">
              <a:solidFill>
                <a:srgbClr val="000000"/>
              </a:solidFill>
              <a:latin typeface="Arial" charset="0"/>
            </a:endParaRPr>
          </a:p>
        </p:txBody>
      </p:sp>
    </p:spTree>
    <p:extLst>
      <p:ext uri="{BB962C8B-B14F-4D97-AF65-F5344CB8AC3E}">
        <p14:creationId xmlns:p14="http://schemas.microsoft.com/office/powerpoint/2010/main" val="1134604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p:spPr>
      </p:sp>
      <p:sp>
        <p:nvSpPr>
          <p:cNvPr id="5017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0180" name="灯片编号占位符 3"/>
          <p:cNvSpPr>
            <a:spLocks noGrp="1"/>
          </p:cNvSpPr>
          <p:nvPr>
            <p:ph type="sldNum" sz="quarter" idx="5"/>
          </p:nvPr>
        </p:nvSpPr>
        <p:spPr bwMode="auto">
          <a:noFill/>
          <a:ln>
            <a:miter lim="800000"/>
            <a:headEnd/>
            <a:tailEnd/>
          </a:ln>
        </p:spPr>
        <p:txBody>
          <a:bodyPr/>
          <a:lstStyle/>
          <a:p>
            <a:fld id="{93782C8F-EF30-4DC6-8D5A-230E0DAAF76D}" type="slidenum">
              <a:rPr lang="zh-CN" altLang="en-US">
                <a:solidFill>
                  <a:srgbClr val="000000"/>
                </a:solidFill>
                <a:latin typeface="Arial" charset="0"/>
              </a:rPr>
              <a:pPr/>
              <a:t>23</a:t>
            </a:fld>
            <a:endParaRPr lang="zh-CN" altLang="en-US">
              <a:solidFill>
                <a:srgbClr val="000000"/>
              </a:solidFill>
              <a:latin typeface="Arial" charset="0"/>
            </a:endParaRPr>
          </a:p>
        </p:txBody>
      </p:sp>
    </p:spTree>
    <p:extLst>
      <p:ext uri="{BB962C8B-B14F-4D97-AF65-F5344CB8AC3E}">
        <p14:creationId xmlns:p14="http://schemas.microsoft.com/office/powerpoint/2010/main" val="2189188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4276" name="灯片编号占位符 3"/>
          <p:cNvSpPr>
            <a:spLocks noGrp="1"/>
          </p:cNvSpPr>
          <p:nvPr>
            <p:ph type="sldNum" sz="quarter" idx="5"/>
          </p:nvPr>
        </p:nvSpPr>
        <p:spPr bwMode="auto">
          <a:noFill/>
          <a:ln>
            <a:miter lim="800000"/>
            <a:headEnd/>
            <a:tailEnd/>
          </a:ln>
        </p:spPr>
        <p:txBody>
          <a:bodyPr/>
          <a:lstStyle/>
          <a:p>
            <a:fld id="{B47A5CD9-52A6-4ED1-97AE-45A009B24182}" type="slidenum">
              <a:rPr lang="zh-CN" altLang="en-US">
                <a:solidFill>
                  <a:srgbClr val="000000"/>
                </a:solidFill>
                <a:latin typeface="Arial" charset="0"/>
              </a:rPr>
              <a:pPr/>
              <a:t>24</a:t>
            </a:fld>
            <a:endParaRPr lang="zh-CN" altLang="en-US">
              <a:solidFill>
                <a:srgbClr val="000000"/>
              </a:solidFill>
              <a:latin typeface="Arial" charset="0"/>
            </a:endParaRPr>
          </a:p>
        </p:txBody>
      </p:sp>
    </p:spTree>
    <p:extLst>
      <p:ext uri="{BB962C8B-B14F-4D97-AF65-F5344CB8AC3E}">
        <p14:creationId xmlns:p14="http://schemas.microsoft.com/office/powerpoint/2010/main" val="30280224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p:spPr>
      </p:sp>
      <p:sp>
        <p:nvSpPr>
          <p:cNvPr id="5632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6324" name="灯片编号占位符 3"/>
          <p:cNvSpPr>
            <a:spLocks noGrp="1"/>
          </p:cNvSpPr>
          <p:nvPr>
            <p:ph type="sldNum" sz="quarter" idx="5"/>
          </p:nvPr>
        </p:nvSpPr>
        <p:spPr bwMode="auto">
          <a:noFill/>
          <a:ln>
            <a:miter lim="800000"/>
            <a:headEnd/>
            <a:tailEnd/>
          </a:ln>
        </p:spPr>
        <p:txBody>
          <a:bodyPr/>
          <a:lstStyle/>
          <a:p>
            <a:fld id="{209A8090-AACB-46B6-BD00-95EB7B84ED88}" type="slidenum">
              <a:rPr lang="zh-CN" altLang="en-US">
                <a:solidFill>
                  <a:srgbClr val="000000"/>
                </a:solidFill>
                <a:latin typeface="Arial" charset="0"/>
              </a:rPr>
              <a:pPr/>
              <a:t>25</a:t>
            </a:fld>
            <a:endParaRPr lang="zh-CN" altLang="en-US">
              <a:solidFill>
                <a:srgbClr val="000000"/>
              </a:solidFill>
              <a:latin typeface="Arial" charset="0"/>
            </a:endParaRPr>
          </a:p>
        </p:txBody>
      </p:sp>
    </p:spTree>
    <p:extLst>
      <p:ext uri="{BB962C8B-B14F-4D97-AF65-F5344CB8AC3E}">
        <p14:creationId xmlns:p14="http://schemas.microsoft.com/office/powerpoint/2010/main" val="1409104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p:spPr>
      </p:sp>
      <p:sp>
        <p:nvSpPr>
          <p:cNvPr id="5632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6324" name="灯片编号占位符 3"/>
          <p:cNvSpPr>
            <a:spLocks noGrp="1"/>
          </p:cNvSpPr>
          <p:nvPr>
            <p:ph type="sldNum" sz="quarter" idx="5"/>
          </p:nvPr>
        </p:nvSpPr>
        <p:spPr bwMode="auto">
          <a:noFill/>
          <a:ln>
            <a:miter lim="800000"/>
            <a:headEnd/>
            <a:tailEnd/>
          </a:ln>
        </p:spPr>
        <p:txBody>
          <a:bodyPr/>
          <a:lstStyle/>
          <a:p>
            <a:fld id="{209A8090-AACB-46B6-BD00-95EB7B84ED88}" type="slidenum">
              <a:rPr lang="zh-CN" altLang="en-US">
                <a:solidFill>
                  <a:srgbClr val="000000"/>
                </a:solidFill>
                <a:latin typeface="Arial" charset="0"/>
              </a:rPr>
              <a:pPr/>
              <a:t>26</a:t>
            </a:fld>
            <a:endParaRPr lang="zh-CN" altLang="en-US">
              <a:solidFill>
                <a:srgbClr val="000000"/>
              </a:solidFill>
              <a:latin typeface="Arial" charset="0"/>
            </a:endParaRPr>
          </a:p>
        </p:txBody>
      </p:sp>
    </p:spTree>
    <p:extLst>
      <p:ext uri="{BB962C8B-B14F-4D97-AF65-F5344CB8AC3E}">
        <p14:creationId xmlns:p14="http://schemas.microsoft.com/office/powerpoint/2010/main" val="2994206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p:spPr>
      </p:sp>
      <p:sp>
        <p:nvSpPr>
          <p:cNvPr id="6041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0420" name="灯片编号占位符 3"/>
          <p:cNvSpPr>
            <a:spLocks noGrp="1"/>
          </p:cNvSpPr>
          <p:nvPr>
            <p:ph type="sldNum" sz="quarter" idx="5"/>
          </p:nvPr>
        </p:nvSpPr>
        <p:spPr bwMode="auto">
          <a:noFill/>
          <a:ln>
            <a:miter lim="800000"/>
            <a:headEnd/>
            <a:tailEnd/>
          </a:ln>
        </p:spPr>
        <p:txBody>
          <a:bodyPr/>
          <a:lstStyle/>
          <a:p>
            <a:fld id="{0161C9E7-0EBD-4F03-9275-44716A73FEAC}" type="slidenum">
              <a:rPr lang="zh-CN" altLang="en-US">
                <a:solidFill>
                  <a:srgbClr val="000000"/>
                </a:solidFill>
                <a:latin typeface="Arial" charset="0"/>
              </a:rPr>
              <a:pPr/>
              <a:t>27</a:t>
            </a:fld>
            <a:endParaRPr lang="zh-CN" altLang="en-US">
              <a:solidFill>
                <a:srgbClr val="000000"/>
              </a:solidFill>
              <a:latin typeface="Arial" charset="0"/>
            </a:endParaRPr>
          </a:p>
        </p:txBody>
      </p:sp>
    </p:spTree>
    <p:extLst>
      <p:ext uri="{BB962C8B-B14F-4D97-AF65-F5344CB8AC3E}">
        <p14:creationId xmlns:p14="http://schemas.microsoft.com/office/powerpoint/2010/main" val="19165727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2468" name="灯片编号占位符 3"/>
          <p:cNvSpPr>
            <a:spLocks noGrp="1"/>
          </p:cNvSpPr>
          <p:nvPr>
            <p:ph type="sldNum" sz="quarter" idx="5"/>
          </p:nvPr>
        </p:nvSpPr>
        <p:spPr bwMode="auto">
          <a:noFill/>
          <a:ln>
            <a:miter lim="800000"/>
            <a:headEnd/>
            <a:tailEnd/>
          </a:ln>
        </p:spPr>
        <p:txBody>
          <a:bodyPr/>
          <a:lstStyle/>
          <a:p>
            <a:fld id="{05431C34-3B3A-448A-AA86-FC45ECF1B8F1}" type="slidenum">
              <a:rPr lang="zh-CN" altLang="en-US">
                <a:solidFill>
                  <a:srgbClr val="000000"/>
                </a:solidFill>
                <a:latin typeface="Arial" charset="0"/>
              </a:rPr>
              <a:pPr/>
              <a:t>29</a:t>
            </a:fld>
            <a:endParaRPr lang="zh-CN" altLang="en-US">
              <a:solidFill>
                <a:srgbClr val="000000"/>
              </a:solidFill>
              <a:latin typeface="Arial" charset="0"/>
            </a:endParaRPr>
          </a:p>
        </p:txBody>
      </p:sp>
    </p:spTree>
    <p:extLst>
      <p:ext uri="{BB962C8B-B14F-4D97-AF65-F5344CB8AC3E}">
        <p14:creationId xmlns:p14="http://schemas.microsoft.com/office/powerpoint/2010/main" val="41975715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p:spPr>
      </p:sp>
      <p:sp>
        <p:nvSpPr>
          <p:cNvPr id="6451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4516" name="灯片编号占位符 3"/>
          <p:cNvSpPr>
            <a:spLocks noGrp="1"/>
          </p:cNvSpPr>
          <p:nvPr>
            <p:ph type="sldNum" sz="quarter" idx="5"/>
          </p:nvPr>
        </p:nvSpPr>
        <p:spPr bwMode="auto">
          <a:noFill/>
          <a:ln>
            <a:miter lim="800000"/>
            <a:headEnd/>
            <a:tailEnd/>
          </a:ln>
        </p:spPr>
        <p:txBody>
          <a:bodyPr/>
          <a:lstStyle/>
          <a:p>
            <a:fld id="{BCEF77CB-90AE-46C0-8DC4-989E1B3CFBF1}" type="slidenum">
              <a:rPr lang="zh-CN" altLang="en-US">
                <a:solidFill>
                  <a:srgbClr val="000000"/>
                </a:solidFill>
                <a:latin typeface="Arial" charset="0"/>
              </a:rPr>
              <a:pPr/>
              <a:t>30</a:t>
            </a:fld>
            <a:endParaRPr lang="zh-CN" altLang="en-US">
              <a:solidFill>
                <a:srgbClr val="000000"/>
              </a:solidFill>
              <a:latin typeface="Arial" charset="0"/>
            </a:endParaRPr>
          </a:p>
        </p:txBody>
      </p:sp>
    </p:spTree>
    <p:extLst>
      <p:ext uri="{BB962C8B-B14F-4D97-AF65-F5344CB8AC3E}">
        <p14:creationId xmlns:p14="http://schemas.microsoft.com/office/powerpoint/2010/main" val="974545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268" name="灯片编号占位符 3"/>
          <p:cNvSpPr>
            <a:spLocks noGrp="1"/>
          </p:cNvSpPr>
          <p:nvPr>
            <p:ph type="sldNum" sz="quarter" idx="5"/>
          </p:nvPr>
        </p:nvSpPr>
        <p:spPr bwMode="auto">
          <a:noFill/>
          <a:ln>
            <a:miter lim="800000"/>
            <a:headEnd/>
            <a:tailEnd/>
          </a:ln>
        </p:spPr>
        <p:txBody>
          <a:bodyPr/>
          <a:lstStyle/>
          <a:p>
            <a:fld id="{9E25C4BB-6DD2-4223-8EFB-558DD22C9C58}" type="slidenum">
              <a:rPr lang="zh-CN" altLang="en-US">
                <a:solidFill>
                  <a:srgbClr val="000000"/>
                </a:solidFill>
                <a:latin typeface="Arial" charset="0"/>
              </a:rPr>
              <a:pPr/>
              <a:t>3</a:t>
            </a:fld>
            <a:endParaRPr lang="zh-CN" altLang="en-US">
              <a:solidFill>
                <a:srgbClr val="000000"/>
              </a:solidFill>
              <a:latin typeface="Arial" charset="0"/>
            </a:endParaRPr>
          </a:p>
        </p:txBody>
      </p:sp>
    </p:spTree>
    <p:extLst>
      <p:ext uri="{BB962C8B-B14F-4D97-AF65-F5344CB8AC3E}">
        <p14:creationId xmlns:p14="http://schemas.microsoft.com/office/powerpoint/2010/main" val="38584707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p:spPr>
      </p:sp>
      <p:sp>
        <p:nvSpPr>
          <p:cNvPr id="6656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smtClean="0"/>
              <a:t>数据对象彼此间是有关联的，例如，教师“教”课程，学生“学”课程，教或学的关系表示教师和课程或学生和课程之间的一种特定的连接。</a:t>
            </a:r>
          </a:p>
          <a:p>
            <a:pPr>
              <a:spcBef>
                <a:spcPct val="0"/>
              </a:spcBef>
            </a:pPr>
            <a:r>
              <a:rPr lang="zh-CN" altLang="zh-CN" smtClean="0"/>
              <a:t>数据对象只封装了数据而没有对施加于数据上的操作的引用，这是数据对象与面向对象范型</a:t>
            </a:r>
            <a:r>
              <a:rPr lang="en-US" altLang="zh-CN" smtClean="0"/>
              <a:t>(</a:t>
            </a:r>
            <a:r>
              <a:rPr lang="zh-CN" altLang="zh-CN" smtClean="0"/>
              <a:t>参见本书第</a:t>
            </a:r>
            <a:r>
              <a:rPr lang="en-US" altLang="zh-CN" smtClean="0"/>
              <a:t>9</a:t>
            </a:r>
            <a:r>
              <a:rPr lang="zh-CN" altLang="zh-CN" smtClean="0"/>
              <a:t>章</a:t>
            </a:r>
            <a:r>
              <a:rPr lang="en-US" altLang="zh-CN" smtClean="0"/>
              <a:t>)</a:t>
            </a:r>
            <a:r>
              <a:rPr lang="zh-CN" altLang="zh-CN" smtClean="0"/>
              <a:t>中的“类”或“对象”的显著区别。</a:t>
            </a:r>
          </a:p>
          <a:p>
            <a:pPr>
              <a:spcBef>
                <a:spcPct val="0"/>
              </a:spcBef>
            </a:pPr>
            <a:endParaRPr lang="zh-CN" altLang="en-US" smtClean="0"/>
          </a:p>
        </p:txBody>
      </p:sp>
      <p:sp>
        <p:nvSpPr>
          <p:cNvPr id="66564" name="灯片编号占位符 3"/>
          <p:cNvSpPr>
            <a:spLocks noGrp="1"/>
          </p:cNvSpPr>
          <p:nvPr>
            <p:ph type="sldNum" sz="quarter" idx="5"/>
          </p:nvPr>
        </p:nvSpPr>
        <p:spPr bwMode="auto">
          <a:noFill/>
          <a:ln>
            <a:miter lim="800000"/>
            <a:headEnd/>
            <a:tailEnd/>
          </a:ln>
        </p:spPr>
        <p:txBody>
          <a:bodyPr/>
          <a:lstStyle/>
          <a:p>
            <a:fld id="{F33FC3A1-59E1-4A7A-A368-D739D86B3A9A}" type="slidenum">
              <a:rPr lang="zh-CN" altLang="en-US">
                <a:solidFill>
                  <a:srgbClr val="000000"/>
                </a:solidFill>
                <a:latin typeface="Arial" charset="0"/>
              </a:rPr>
              <a:pPr/>
              <a:t>31</a:t>
            </a:fld>
            <a:endParaRPr lang="zh-CN" altLang="en-US">
              <a:solidFill>
                <a:srgbClr val="000000"/>
              </a:solidFill>
              <a:latin typeface="Arial" charset="0"/>
            </a:endParaRPr>
          </a:p>
        </p:txBody>
      </p:sp>
    </p:spTree>
    <p:extLst>
      <p:ext uri="{BB962C8B-B14F-4D97-AF65-F5344CB8AC3E}">
        <p14:creationId xmlns:p14="http://schemas.microsoft.com/office/powerpoint/2010/main" val="2221634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p:spPr>
      </p:sp>
      <p:sp>
        <p:nvSpPr>
          <p:cNvPr id="6861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8612" name="灯片编号占位符 3"/>
          <p:cNvSpPr>
            <a:spLocks noGrp="1"/>
          </p:cNvSpPr>
          <p:nvPr>
            <p:ph type="sldNum" sz="quarter" idx="5"/>
          </p:nvPr>
        </p:nvSpPr>
        <p:spPr bwMode="auto">
          <a:noFill/>
          <a:ln>
            <a:miter lim="800000"/>
            <a:headEnd/>
            <a:tailEnd/>
          </a:ln>
        </p:spPr>
        <p:txBody>
          <a:bodyPr/>
          <a:lstStyle/>
          <a:p>
            <a:fld id="{62FBB0F9-98CB-40F4-A7EB-F00032E5B677}" type="slidenum">
              <a:rPr lang="zh-CN" altLang="en-US">
                <a:solidFill>
                  <a:srgbClr val="000000"/>
                </a:solidFill>
                <a:latin typeface="Arial" charset="0"/>
              </a:rPr>
              <a:pPr/>
              <a:t>32</a:t>
            </a:fld>
            <a:endParaRPr lang="zh-CN" altLang="en-US">
              <a:solidFill>
                <a:srgbClr val="000000"/>
              </a:solidFill>
              <a:latin typeface="Arial" charset="0"/>
            </a:endParaRPr>
          </a:p>
        </p:txBody>
      </p:sp>
    </p:spTree>
    <p:extLst>
      <p:ext uri="{BB962C8B-B14F-4D97-AF65-F5344CB8AC3E}">
        <p14:creationId xmlns:p14="http://schemas.microsoft.com/office/powerpoint/2010/main" val="30504408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p:spPr>
      </p:sp>
      <p:sp>
        <p:nvSpPr>
          <p:cNvPr id="7065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0660" name="灯片编号占位符 3"/>
          <p:cNvSpPr>
            <a:spLocks noGrp="1"/>
          </p:cNvSpPr>
          <p:nvPr>
            <p:ph type="sldNum" sz="quarter" idx="5"/>
          </p:nvPr>
        </p:nvSpPr>
        <p:spPr bwMode="auto">
          <a:noFill/>
          <a:ln>
            <a:miter lim="800000"/>
            <a:headEnd/>
            <a:tailEnd/>
          </a:ln>
        </p:spPr>
        <p:txBody>
          <a:bodyPr/>
          <a:lstStyle/>
          <a:p>
            <a:fld id="{54BA6332-BA22-4F06-9E45-83C51FF222BB}" type="slidenum">
              <a:rPr lang="zh-CN" altLang="en-US">
                <a:solidFill>
                  <a:srgbClr val="000000"/>
                </a:solidFill>
                <a:latin typeface="Arial" charset="0"/>
              </a:rPr>
              <a:pPr/>
              <a:t>33</a:t>
            </a:fld>
            <a:endParaRPr lang="zh-CN" altLang="en-US">
              <a:solidFill>
                <a:srgbClr val="000000"/>
              </a:solidFill>
              <a:latin typeface="Arial" charset="0"/>
            </a:endParaRPr>
          </a:p>
        </p:txBody>
      </p:sp>
    </p:spTree>
    <p:extLst>
      <p:ext uri="{BB962C8B-B14F-4D97-AF65-F5344CB8AC3E}">
        <p14:creationId xmlns:p14="http://schemas.microsoft.com/office/powerpoint/2010/main" val="22608420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6804" name="灯片编号占位符 3"/>
          <p:cNvSpPr>
            <a:spLocks noGrp="1"/>
          </p:cNvSpPr>
          <p:nvPr>
            <p:ph type="sldNum" sz="quarter" idx="5"/>
          </p:nvPr>
        </p:nvSpPr>
        <p:spPr bwMode="auto">
          <a:noFill/>
          <a:ln>
            <a:miter lim="800000"/>
            <a:headEnd/>
            <a:tailEnd/>
          </a:ln>
        </p:spPr>
        <p:txBody>
          <a:bodyPr/>
          <a:lstStyle/>
          <a:p>
            <a:fld id="{61C2FA81-BD32-47A5-BAA4-31B49C8D67DA}" type="slidenum">
              <a:rPr lang="zh-CN" altLang="en-US">
                <a:solidFill>
                  <a:srgbClr val="000000"/>
                </a:solidFill>
                <a:latin typeface="Arial" charset="0"/>
              </a:rPr>
              <a:pPr/>
              <a:t>34</a:t>
            </a:fld>
            <a:endParaRPr lang="zh-CN" altLang="en-US">
              <a:solidFill>
                <a:srgbClr val="000000"/>
              </a:solidFill>
              <a:latin typeface="Arial" charset="0"/>
            </a:endParaRPr>
          </a:p>
        </p:txBody>
      </p:sp>
    </p:spTree>
    <p:extLst>
      <p:ext uri="{BB962C8B-B14F-4D97-AF65-F5344CB8AC3E}">
        <p14:creationId xmlns:p14="http://schemas.microsoft.com/office/powerpoint/2010/main" val="16221071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6804" name="灯片编号占位符 3"/>
          <p:cNvSpPr>
            <a:spLocks noGrp="1"/>
          </p:cNvSpPr>
          <p:nvPr>
            <p:ph type="sldNum" sz="quarter" idx="5"/>
          </p:nvPr>
        </p:nvSpPr>
        <p:spPr bwMode="auto">
          <a:noFill/>
          <a:ln>
            <a:miter lim="800000"/>
            <a:headEnd/>
            <a:tailEnd/>
          </a:ln>
        </p:spPr>
        <p:txBody>
          <a:bodyPr/>
          <a:lstStyle/>
          <a:p>
            <a:fld id="{61C2FA81-BD32-47A5-BAA4-31B49C8D67DA}" type="slidenum">
              <a:rPr lang="zh-CN" altLang="en-US">
                <a:solidFill>
                  <a:srgbClr val="000000"/>
                </a:solidFill>
                <a:latin typeface="Arial" charset="0"/>
              </a:rPr>
              <a:pPr/>
              <a:t>35</a:t>
            </a:fld>
            <a:endParaRPr lang="zh-CN" altLang="en-US">
              <a:solidFill>
                <a:srgbClr val="000000"/>
              </a:solidFill>
              <a:latin typeface="Arial" charset="0"/>
            </a:endParaRPr>
          </a:p>
        </p:txBody>
      </p:sp>
    </p:spTree>
    <p:extLst>
      <p:ext uri="{BB962C8B-B14F-4D97-AF65-F5344CB8AC3E}">
        <p14:creationId xmlns:p14="http://schemas.microsoft.com/office/powerpoint/2010/main" val="29624903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p:spPr>
      </p:sp>
      <p:sp>
        <p:nvSpPr>
          <p:cNvPr id="7885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8852" name="灯片编号占位符 3"/>
          <p:cNvSpPr>
            <a:spLocks noGrp="1"/>
          </p:cNvSpPr>
          <p:nvPr>
            <p:ph type="sldNum" sz="quarter" idx="5"/>
          </p:nvPr>
        </p:nvSpPr>
        <p:spPr bwMode="auto">
          <a:noFill/>
          <a:ln>
            <a:miter lim="800000"/>
            <a:headEnd/>
            <a:tailEnd/>
          </a:ln>
        </p:spPr>
        <p:txBody>
          <a:bodyPr/>
          <a:lstStyle/>
          <a:p>
            <a:fld id="{6D286CCA-E28A-4371-9427-9D4E1DBCC57D}" type="slidenum">
              <a:rPr lang="zh-CN" altLang="en-US">
                <a:solidFill>
                  <a:srgbClr val="000000"/>
                </a:solidFill>
                <a:latin typeface="Arial" charset="0"/>
              </a:rPr>
              <a:pPr/>
              <a:t>36</a:t>
            </a:fld>
            <a:endParaRPr lang="zh-CN" altLang="en-US">
              <a:solidFill>
                <a:srgbClr val="000000"/>
              </a:solidFill>
              <a:latin typeface="Arial" charset="0"/>
            </a:endParaRPr>
          </a:p>
        </p:txBody>
      </p:sp>
    </p:spTree>
    <p:extLst>
      <p:ext uri="{BB962C8B-B14F-4D97-AF65-F5344CB8AC3E}">
        <p14:creationId xmlns:p14="http://schemas.microsoft.com/office/powerpoint/2010/main" val="8421451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p:spPr>
      </p:sp>
      <p:sp>
        <p:nvSpPr>
          <p:cNvPr id="8089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0900" name="灯片编号占位符 3"/>
          <p:cNvSpPr>
            <a:spLocks noGrp="1"/>
          </p:cNvSpPr>
          <p:nvPr>
            <p:ph type="sldNum" sz="quarter" idx="5"/>
          </p:nvPr>
        </p:nvSpPr>
        <p:spPr bwMode="auto">
          <a:noFill/>
          <a:ln>
            <a:miter lim="800000"/>
            <a:headEnd/>
            <a:tailEnd/>
          </a:ln>
        </p:spPr>
        <p:txBody>
          <a:bodyPr/>
          <a:lstStyle/>
          <a:p>
            <a:fld id="{D7754617-8E80-45A3-BAEA-17DF9329F6E3}" type="slidenum">
              <a:rPr lang="zh-CN" altLang="en-US">
                <a:solidFill>
                  <a:srgbClr val="000000"/>
                </a:solidFill>
                <a:latin typeface="Arial" charset="0"/>
              </a:rPr>
              <a:pPr/>
              <a:t>37</a:t>
            </a:fld>
            <a:endParaRPr lang="zh-CN" altLang="en-US">
              <a:solidFill>
                <a:srgbClr val="000000"/>
              </a:solidFill>
              <a:latin typeface="Arial" charset="0"/>
            </a:endParaRPr>
          </a:p>
        </p:txBody>
      </p:sp>
    </p:spTree>
    <p:extLst>
      <p:ext uri="{BB962C8B-B14F-4D97-AF65-F5344CB8AC3E}">
        <p14:creationId xmlns:p14="http://schemas.microsoft.com/office/powerpoint/2010/main" val="29106512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p:spPr>
      </p:sp>
      <p:sp>
        <p:nvSpPr>
          <p:cNvPr id="8089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dirty="0" smtClean="0"/>
          </a:p>
        </p:txBody>
      </p:sp>
      <p:sp>
        <p:nvSpPr>
          <p:cNvPr id="80900" name="灯片编号占位符 3"/>
          <p:cNvSpPr>
            <a:spLocks noGrp="1"/>
          </p:cNvSpPr>
          <p:nvPr>
            <p:ph type="sldNum" sz="quarter" idx="5"/>
          </p:nvPr>
        </p:nvSpPr>
        <p:spPr bwMode="auto">
          <a:noFill/>
          <a:ln>
            <a:miter lim="800000"/>
            <a:headEnd/>
            <a:tailEnd/>
          </a:ln>
        </p:spPr>
        <p:txBody>
          <a:bodyPr/>
          <a:lstStyle/>
          <a:p>
            <a:fld id="{D7754617-8E80-45A3-BAEA-17DF9329F6E3}" type="slidenum">
              <a:rPr lang="zh-CN" altLang="en-US">
                <a:solidFill>
                  <a:srgbClr val="000000"/>
                </a:solidFill>
                <a:latin typeface="Arial" charset="0"/>
              </a:rPr>
              <a:pPr/>
              <a:t>38</a:t>
            </a:fld>
            <a:endParaRPr lang="zh-CN" altLang="en-US">
              <a:solidFill>
                <a:srgbClr val="000000"/>
              </a:solidFill>
              <a:latin typeface="Arial" charset="0"/>
            </a:endParaRPr>
          </a:p>
        </p:txBody>
      </p:sp>
    </p:spTree>
    <p:extLst>
      <p:ext uri="{BB962C8B-B14F-4D97-AF65-F5344CB8AC3E}">
        <p14:creationId xmlns:p14="http://schemas.microsoft.com/office/powerpoint/2010/main" val="34235210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p:spPr>
      </p:sp>
      <p:sp>
        <p:nvSpPr>
          <p:cNvPr id="8089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dirty="0" smtClean="0"/>
          </a:p>
        </p:txBody>
      </p:sp>
      <p:sp>
        <p:nvSpPr>
          <p:cNvPr id="80900" name="灯片编号占位符 3"/>
          <p:cNvSpPr>
            <a:spLocks noGrp="1"/>
          </p:cNvSpPr>
          <p:nvPr>
            <p:ph type="sldNum" sz="quarter" idx="5"/>
          </p:nvPr>
        </p:nvSpPr>
        <p:spPr bwMode="auto">
          <a:noFill/>
          <a:ln>
            <a:miter lim="800000"/>
            <a:headEnd/>
            <a:tailEnd/>
          </a:ln>
        </p:spPr>
        <p:txBody>
          <a:bodyPr/>
          <a:lstStyle/>
          <a:p>
            <a:fld id="{D7754617-8E80-45A3-BAEA-17DF9329F6E3}" type="slidenum">
              <a:rPr lang="zh-CN" altLang="en-US">
                <a:solidFill>
                  <a:srgbClr val="000000"/>
                </a:solidFill>
                <a:latin typeface="Arial" charset="0"/>
              </a:rPr>
              <a:pPr/>
              <a:t>39</a:t>
            </a:fld>
            <a:endParaRPr lang="zh-CN" altLang="en-US">
              <a:solidFill>
                <a:srgbClr val="000000"/>
              </a:solidFill>
              <a:latin typeface="Arial" charset="0"/>
            </a:endParaRPr>
          </a:p>
        </p:txBody>
      </p:sp>
    </p:spTree>
    <p:extLst>
      <p:ext uri="{BB962C8B-B14F-4D97-AF65-F5344CB8AC3E}">
        <p14:creationId xmlns:p14="http://schemas.microsoft.com/office/powerpoint/2010/main" val="415469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p:spPr>
      </p:sp>
      <p:sp>
        <p:nvSpPr>
          <p:cNvPr id="8089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0900" name="灯片编号占位符 3"/>
          <p:cNvSpPr>
            <a:spLocks noGrp="1"/>
          </p:cNvSpPr>
          <p:nvPr>
            <p:ph type="sldNum" sz="quarter" idx="5"/>
          </p:nvPr>
        </p:nvSpPr>
        <p:spPr bwMode="auto">
          <a:noFill/>
          <a:ln>
            <a:miter lim="800000"/>
            <a:headEnd/>
            <a:tailEnd/>
          </a:ln>
        </p:spPr>
        <p:txBody>
          <a:bodyPr/>
          <a:lstStyle/>
          <a:p>
            <a:fld id="{D7754617-8E80-45A3-BAEA-17DF9329F6E3}" type="slidenum">
              <a:rPr lang="zh-CN" altLang="en-US">
                <a:solidFill>
                  <a:srgbClr val="000000"/>
                </a:solidFill>
                <a:latin typeface="Arial" charset="0"/>
              </a:rPr>
              <a:pPr/>
              <a:t>40</a:t>
            </a:fld>
            <a:endParaRPr lang="zh-CN" altLang="en-US">
              <a:solidFill>
                <a:srgbClr val="000000"/>
              </a:solidFill>
              <a:latin typeface="Arial" charset="0"/>
            </a:endParaRPr>
          </a:p>
        </p:txBody>
      </p:sp>
    </p:spTree>
    <p:extLst>
      <p:ext uri="{BB962C8B-B14F-4D97-AF65-F5344CB8AC3E}">
        <p14:creationId xmlns:p14="http://schemas.microsoft.com/office/powerpoint/2010/main" val="3620328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3316" name="灯片编号占位符 3"/>
          <p:cNvSpPr>
            <a:spLocks noGrp="1"/>
          </p:cNvSpPr>
          <p:nvPr>
            <p:ph type="sldNum" sz="quarter" idx="5"/>
          </p:nvPr>
        </p:nvSpPr>
        <p:spPr bwMode="auto">
          <a:noFill/>
          <a:ln>
            <a:miter lim="800000"/>
            <a:headEnd/>
            <a:tailEnd/>
          </a:ln>
        </p:spPr>
        <p:txBody>
          <a:bodyPr/>
          <a:lstStyle/>
          <a:p>
            <a:fld id="{53A46E22-FA89-49E3-92F1-2699DDE10E05}" type="slidenum">
              <a:rPr lang="zh-CN" altLang="en-US">
                <a:solidFill>
                  <a:srgbClr val="000000"/>
                </a:solidFill>
                <a:latin typeface="Arial" charset="0"/>
              </a:rPr>
              <a:pPr/>
              <a:t>4</a:t>
            </a:fld>
            <a:endParaRPr lang="zh-CN" altLang="en-US">
              <a:solidFill>
                <a:srgbClr val="000000"/>
              </a:solidFill>
              <a:latin typeface="Arial" charset="0"/>
            </a:endParaRPr>
          </a:p>
        </p:txBody>
      </p:sp>
    </p:spTree>
    <p:extLst>
      <p:ext uri="{BB962C8B-B14F-4D97-AF65-F5344CB8AC3E}">
        <p14:creationId xmlns:p14="http://schemas.microsoft.com/office/powerpoint/2010/main" val="32731518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p:spPr>
      </p:sp>
      <p:sp>
        <p:nvSpPr>
          <p:cNvPr id="8089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0900" name="灯片编号占位符 3"/>
          <p:cNvSpPr>
            <a:spLocks noGrp="1"/>
          </p:cNvSpPr>
          <p:nvPr>
            <p:ph type="sldNum" sz="quarter" idx="5"/>
          </p:nvPr>
        </p:nvSpPr>
        <p:spPr bwMode="auto">
          <a:noFill/>
          <a:ln>
            <a:miter lim="800000"/>
            <a:headEnd/>
            <a:tailEnd/>
          </a:ln>
        </p:spPr>
        <p:txBody>
          <a:bodyPr/>
          <a:lstStyle/>
          <a:p>
            <a:fld id="{D7754617-8E80-45A3-BAEA-17DF9329F6E3}" type="slidenum">
              <a:rPr lang="zh-CN" altLang="en-US">
                <a:solidFill>
                  <a:srgbClr val="000000"/>
                </a:solidFill>
                <a:latin typeface="Arial" charset="0"/>
              </a:rPr>
              <a:pPr/>
              <a:t>41</a:t>
            </a:fld>
            <a:endParaRPr lang="zh-CN" altLang="en-US">
              <a:solidFill>
                <a:srgbClr val="000000"/>
              </a:solidFill>
              <a:latin typeface="Arial" charset="0"/>
            </a:endParaRPr>
          </a:p>
        </p:txBody>
      </p:sp>
    </p:spTree>
    <p:extLst>
      <p:ext uri="{BB962C8B-B14F-4D97-AF65-F5344CB8AC3E}">
        <p14:creationId xmlns:p14="http://schemas.microsoft.com/office/powerpoint/2010/main" val="35487454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p:spPr>
      </p:sp>
      <p:sp>
        <p:nvSpPr>
          <p:cNvPr id="8089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0900" name="灯片编号占位符 3"/>
          <p:cNvSpPr>
            <a:spLocks noGrp="1"/>
          </p:cNvSpPr>
          <p:nvPr>
            <p:ph type="sldNum" sz="quarter" idx="5"/>
          </p:nvPr>
        </p:nvSpPr>
        <p:spPr bwMode="auto">
          <a:noFill/>
          <a:ln>
            <a:miter lim="800000"/>
            <a:headEnd/>
            <a:tailEnd/>
          </a:ln>
        </p:spPr>
        <p:txBody>
          <a:bodyPr/>
          <a:lstStyle/>
          <a:p>
            <a:fld id="{D7754617-8E80-45A3-BAEA-17DF9329F6E3}" type="slidenum">
              <a:rPr lang="zh-CN" altLang="en-US">
                <a:solidFill>
                  <a:srgbClr val="000000"/>
                </a:solidFill>
                <a:latin typeface="Arial" charset="0"/>
              </a:rPr>
              <a:pPr/>
              <a:t>42</a:t>
            </a:fld>
            <a:endParaRPr lang="zh-CN" altLang="en-US">
              <a:solidFill>
                <a:srgbClr val="000000"/>
              </a:solidFill>
              <a:latin typeface="Arial" charset="0"/>
            </a:endParaRPr>
          </a:p>
        </p:txBody>
      </p:sp>
    </p:spTree>
    <p:extLst>
      <p:ext uri="{BB962C8B-B14F-4D97-AF65-F5344CB8AC3E}">
        <p14:creationId xmlns:p14="http://schemas.microsoft.com/office/powerpoint/2010/main" val="9662344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2948" name="灯片编号占位符 3"/>
          <p:cNvSpPr>
            <a:spLocks noGrp="1"/>
          </p:cNvSpPr>
          <p:nvPr>
            <p:ph type="sldNum" sz="quarter" idx="5"/>
          </p:nvPr>
        </p:nvSpPr>
        <p:spPr bwMode="auto">
          <a:noFill/>
          <a:ln>
            <a:miter lim="800000"/>
            <a:headEnd/>
            <a:tailEnd/>
          </a:ln>
        </p:spPr>
        <p:txBody>
          <a:bodyPr/>
          <a:lstStyle/>
          <a:p>
            <a:fld id="{B0E824A8-9D07-4E6C-A8A4-1DDB32A60596}" type="slidenum">
              <a:rPr lang="zh-CN" altLang="en-US">
                <a:solidFill>
                  <a:srgbClr val="000000"/>
                </a:solidFill>
                <a:latin typeface="Arial" charset="0"/>
              </a:rPr>
              <a:pPr/>
              <a:t>43</a:t>
            </a:fld>
            <a:endParaRPr lang="zh-CN" altLang="en-US">
              <a:solidFill>
                <a:srgbClr val="000000"/>
              </a:solidFill>
              <a:latin typeface="Arial" charset="0"/>
            </a:endParaRPr>
          </a:p>
        </p:txBody>
      </p:sp>
    </p:spTree>
    <p:extLst>
      <p:ext uri="{BB962C8B-B14F-4D97-AF65-F5344CB8AC3E}">
        <p14:creationId xmlns:p14="http://schemas.microsoft.com/office/powerpoint/2010/main" val="13150871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4996" name="灯片编号占位符 3"/>
          <p:cNvSpPr>
            <a:spLocks noGrp="1"/>
          </p:cNvSpPr>
          <p:nvPr>
            <p:ph type="sldNum" sz="quarter" idx="5"/>
          </p:nvPr>
        </p:nvSpPr>
        <p:spPr bwMode="auto">
          <a:noFill/>
          <a:ln>
            <a:miter lim="800000"/>
            <a:headEnd/>
            <a:tailEnd/>
          </a:ln>
        </p:spPr>
        <p:txBody>
          <a:bodyPr/>
          <a:lstStyle/>
          <a:p>
            <a:fld id="{2112C0F8-30D8-4BDE-85F9-0BB5885664BF}" type="slidenum">
              <a:rPr lang="zh-CN" altLang="en-US">
                <a:solidFill>
                  <a:srgbClr val="000000"/>
                </a:solidFill>
                <a:latin typeface="Arial" charset="0"/>
              </a:rPr>
              <a:pPr/>
              <a:t>44</a:t>
            </a:fld>
            <a:endParaRPr lang="zh-CN" altLang="en-US">
              <a:solidFill>
                <a:srgbClr val="000000"/>
              </a:solidFill>
              <a:latin typeface="Arial" charset="0"/>
            </a:endParaRPr>
          </a:p>
        </p:txBody>
      </p:sp>
    </p:spTree>
    <p:extLst>
      <p:ext uri="{BB962C8B-B14F-4D97-AF65-F5344CB8AC3E}">
        <p14:creationId xmlns:p14="http://schemas.microsoft.com/office/powerpoint/2010/main" val="26461254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7044" name="灯片编号占位符 3"/>
          <p:cNvSpPr>
            <a:spLocks noGrp="1"/>
          </p:cNvSpPr>
          <p:nvPr>
            <p:ph type="sldNum" sz="quarter" idx="5"/>
          </p:nvPr>
        </p:nvSpPr>
        <p:spPr bwMode="auto">
          <a:noFill/>
          <a:ln>
            <a:miter lim="800000"/>
            <a:headEnd/>
            <a:tailEnd/>
          </a:ln>
        </p:spPr>
        <p:txBody>
          <a:bodyPr/>
          <a:lstStyle/>
          <a:p>
            <a:fld id="{B89CA55F-E51D-44CC-A762-95F2CA7C93E6}" type="slidenum">
              <a:rPr lang="zh-CN" altLang="en-US">
                <a:solidFill>
                  <a:srgbClr val="000000"/>
                </a:solidFill>
                <a:latin typeface="Arial" charset="0"/>
              </a:rPr>
              <a:pPr/>
              <a:t>45</a:t>
            </a:fld>
            <a:endParaRPr lang="zh-CN" altLang="en-US">
              <a:solidFill>
                <a:srgbClr val="000000"/>
              </a:solidFill>
              <a:latin typeface="Arial" charset="0"/>
            </a:endParaRPr>
          </a:p>
        </p:txBody>
      </p:sp>
    </p:spTree>
    <p:extLst>
      <p:ext uri="{BB962C8B-B14F-4D97-AF65-F5344CB8AC3E}">
        <p14:creationId xmlns:p14="http://schemas.microsoft.com/office/powerpoint/2010/main" val="35121458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9092" name="灯片编号占位符 3"/>
          <p:cNvSpPr>
            <a:spLocks noGrp="1"/>
          </p:cNvSpPr>
          <p:nvPr>
            <p:ph type="sldNum" sz="quarter" idx="5"/>
          </p:nvPr>
        </p:nvSpPr>
        <p:spPr bwMode="auto">
          <a:noFill/>
          <a:ln>
            <a:miter lim="800000"/>
            <a:headEnd/>
            <a:tailEnd/>
          </a:ln>
        </p:spPr>
        <p:txBody>
          <a:bodyPr/>
          <a:lstStyle/>
          <a:p>
            <a:fld id="{FE0284BD-3CD5-40B7-8FEC-2EB5F9351D93}" type="slidenum">
              <a:rPr lang="zh-CN" altLang="en-US">
                <a:solidFill>
                  <a:srgbClr val="000000"/>
                </a:solidFill>
                <a:latin typeface="Arial" charset="0"/>
              </a:rPr>
              <a:pPr/>
              <a:t>46</a:t>
            </a:fld>
            <a:endParaRPr lang="zh-CN" altLang="en-US">
              <a:solidFill>
                <a:srgbClr val="000000"/>
              </a:solidFill>
              <a:latin typeface="Arial" charset="0"/>
            </a:endParaRPr>
          </a:p>
        </p:txBody>
      </p:sp>
    </p:spTree>
    <p:extLst>
      <p:ext uri="{BB962C8B-B14F-4D97-AF65-F5344CB8AC3E}">
        <p14:creationId xmlns:p14="http://schemas.microsoft.com/office/powerpoint/2010/main" val="5237967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p:spPr>
      </p:sp>
      <p:sp>
        <p:nvSpPr>
          <p:cNvPr id="9113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1140" name="灯片编号占位符 3"/>
          <p:cNvSpPr>
            <a:spLocks noGrp="1"/>
          </p:cNvSpPr>
          <p:nvPr>
            <p:ph type="sldNum" sz="quarter" idx="5"/>
          </p:nvPr>
        </p:nvSpPr>
        <p:spPr bwMode="auto">
          <a:noFill/>
          <a:ln>
            <a:miter lim="800000"/>
            <a:headEnd/>
            <a:tailEnd/>
          </a:ln>
        </p:spPr>
        <p:txBody>
          <a:bodyPr/>
          <a:lstStyle/>
          <a:p>
            <a:fld id="{17403DEC-17F1-4845-98E5-DF99E6C543FD}" type="slidenum">
              <a:rPr lang="zh-CN" altLang="en-US">
                <a:solidFill>
                  <a:srgbClr val="000000"/>
                </a:solidFill>
                <a:latin typeface="Arial" charset="0"/>
              </a:rPr>
              <a:pPr/>
              <a:t>47</a:t>
            </a:fld>
            <a:endParaRPr lang="zh-CN" altLang="en-US">
              <a:solidFill>
                <a:srgbClr val="000000"/>
              </a:solidFill>
              <a:latin typeface="Arial" charset="0"/>
            </a:endParaRPr>
          </a:p>
        </p:txBody>
      </p:sp>
    </p:spTree>
    <p:extLst>
      <p:ext uri="{BB962C8B-B14F-4D97-AF65-F5344CB8AC3E}">
        <p14:creationId xmlns:p14="http://schemas.microsoft.com/office/powerpoint/2010/main" val="25567417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3188" name="灯片编号占位符 3"/>
          <p:cNvSpPr>
            <a:spLocks noGrp="1"/>
          </p:cNvSpPr>
          <p:nvPr>
            <p:ph type="sldNum" sz="quarter" idx="5"/>
          </p:nvPr>
        </p:nvSpPr>
        <p:spPr bwMode="auto">
          <a:noFill/>
          <a:ln>
            <a:miter lim="800000"/>
            <a:headEnd/>
            <a:tailEnd/>
          </a:ln>
        </p:spPr>
        <p:txBody>
          <a:bodyPr/>
          <a:lstStyle/>
          <a:p>
            <a:fld id="{B7A36AF0-5ED7-4050-BAE7-A93D9E44C8AC}" type="slidenum">
              <a:rPr lang="zh-CN" altLang="en-US">
                <a:solidFill>
                  <a:srgbClr val="000000"/>
                </a:solidFill>
                <a:latin typeface="Arial" charset="0"/>
              </a:rPr>
              <a:pPr/>
              <a:t>48</a:t>
            </a:fld>
            <a:endParaRPr lang="zh-CN" altLang="en-US">
              <a:solidFill>
                <a:srgbClr val="000000"/>
              </a:solidFill>
              <a:latin typeface="Arial" charset="0"/>
            </a:endParaRPr>
          </a:p>
        </p:txBody>
      </p:sp>
    </p:spTree>
    <p:extLst>
      <p:ext uri="{BB962C8B-B14F-4D97-AF65-F5344CB8AC3E}">
        <p14:creationId xmlns:p14="http://schemas.microsoft.com/office/powerpoint/2010/main" val="2276385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headEnd/>
            <a:tailEnd/>
          </a:ln>
        </p:spPr>
      </p:sp>
      <p:sp>
        <p:nvSpPr>
          <p:cNvPr id="9523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5236" name="灯片编号占位符 3"/>
          <p:cNvSpPr>
            <a:spLocks noGrp="1"/>
          </p:cNvSpPr>
          <p:nvPr>
            <p:ph type="sldNum" sz="quarter" idx="5"/>
          </p:nvPr>
        </p:nvSpPr>
        <p:spPr bwMode="auto">
          <a:noFill/>
          <a:ln>
            <a:miter lim="800000"/>
            <a:headEnd/>
            <a:tailEnd/>
          </a:ln>
        </p:spPr>
        <p:txBody>
          <a:bodyPr/>
          <a:lstStyle/>
          <a:p>
            <a:fld id="{E673B991-03EF-45D9-9747-2E04CF688E01}" type="slidenum">
              <a:rPr lang="zh-CN" altLang="en-US">
                <a:solidFill>
                  <a:srgbClr val="000000"/>
                </a:solidFill>
                <a:latin typeface="Arial" charset="0"/>
              </a:rPr>
              <a:pPr/>
              <a:t>49</a:t>
            </a:fld>
            <a:endParaRPr lang="zh-CN" altLang="en-US">
              <a:solidFill>
                <a:srgbClr val="000000"/>
              </a:solidFill>
              <a:latin typeface="Arial" charset="0"/>
            </a:endParaRPr>
          </a:p>
        </p:txBody>
      </p:sp>
    </p:spTree>
    <p:extLst>
      <p:ext uri="{BB962C8B-B14F-4D97-AF65-F5344CB8AC3E}">
        <p14:creationId xmlns:p14="http://schemas.microsoft.com/office/powerpoint/2010/main" val="2024329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headEnd/>
            <a:tailEnd/>
          </a:ln>
        </p:spPr>
      </p:sp>
      <p:sp>
        <p:nvSpPr>
          <p:cNvPr id="9933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9332" name="灯片编号占位符 3"/>
          <p:cNvSpPr>
            <a:spLocks noGrp="1"/>
          </p:cNvSpPr>
          <p:nvPr>
            <p:ph type="sldNum" sz="quarter" idx="5"/>
          </p:nvPr>
        </p:nvSpPr>
        <p:spPr bwMode="auto">
          <a:noFill/>
          <a:ln>
            <a:miter lim="800000"/>
            <a:headEnd/>
            <a:tailEnd/>
          </a:ln>
        </p:spPr>
        <p:txBody>
          <a:bodyPr/>
          <a:lstStyle/>
          <a:p>
            <a:fld id="{F063343E-30DB-4274-AEF7-F6C67FCF9175}" type="slidenum">
              <a:rPr lang="zh-CN" altLang="en-US">
                <a:solidFill>
                  <a:srgbClr val="000000"/>
                </a:solidFill>
                <a:latin typeface="Arial" charset="0"/>
              </a:rPr>
              <a:pPr/>
              <a:t>50</a:t>
            </a:fld>
            <a:endParaRPr lang="zh-CN" altLang="en-US">
              <a:solidFill>
                <a:srgbClr val="000000"/>
              </a:solidFill>
              <a:latin typeface="Arial" charset="0"/>
            </a:endParaRPr>
          </a:p>
        </p:txBody>
      </p:sp>
    </p:spTree>
    <p:extLst>
      <p:ext uri="{BB962C8B-B14F-4D97-AF65-F5344CB8AC3E}">
        <p14:creationId xmlns:p14="http://schemas.microsoft.com/office/powerpoint/2010/main" val="3157881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p:spPr>
      </p:sp>
      <p:sp>
        <p:nvSpPr>
          <p:cNvPr id="1536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5364" name="灯片编号占位符 3"/>
          <p:cNvSpPr>
            <a:spLocks noGrp="1"/>
          </p:cNvSpPr>
          <p:nvPr>
            <p:ph type="sldNum" sz="quarter" idx="5"/>
          </p:nvPr>
        </p:nvSpPr>
        <p:spPr bwMode="auto">
          <a:noFill/>
          <a:ln>
            <a:miter lim="800000"/>
            <a:headEnd/>
            <a:tailEnd/>
          </a:ln>
        </p:spPr>
        <p:txBody>
          <a:bodyPr/>
          <a:lstStyle/>
          <a:p>
            <a:fld id="{466DD92F-74C0-43F2-8BA3-5200D470D7BE}" type="slidenum">
              <a:rPr lang="zh-CN" altLang="en-US">
                <a:solidFill>
                  <a:srgbClr val="000000"/>
                </a:solidFill>
                <a:latin typeface="Arial" charset="0"/>
              </a:rPr>
              <a:pPr/>
              <a:t>5</a:t>
            </a:fld>
            <a:endParaRPr lang="zh-CN" altLang="en-US">
              <a:solidFill>
                <a:srgbClr val="000000"/>
              </a:solidFill>
              <a:latin typeface="Arial" charset="0"/>
            </a:endParaRPr>
          </a:p>
        </p:txBody>
      </p:sp>
    </p:spTree>
    <p:extLst>
      <p:ext uri="{BB962C8B-B14F-4D97-AF65-F5344CB8AC3E}">
        <p14:creationId xmlns:p14="http://schemas.microsoft.com/office/powerpoint/2010/main" val="7810832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p:spPr>
      </p:sp>
      <p:sp>
        <p:nvSpPr>
          <p:cNvPr id="10137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1380" name="灯片编号占位符 3"/>
          <p:cNvSpPr>
            <a:spLocks noGrp="1"/>
          </p:cNvSpPr>
          <p:nvPr>
            <p:ph type="sldNum" sz="quarter" idx="5"/>
          </p:nvPr>
        </p:nvSpPr>
        <p:spPr bwMode="auto">
          <a:noFill/>
          <a:ln>
            <a:miter lim="800000"/>
            <a:headEnd/>
            <a:tailEnd/>
          </a:ln>
        </p:spPr>
        <p:txBody>
          <a:bodyPr/>
          <a:lstStyle/>
          <a:p>
            <a:fld id="{F4253C5A-D9C8-4B0D-95CA-4E7C46E7D228}" type="slidenum">
              <a:rPr lang="zh-CN" altLang="en-US">
                <a:solidFill>
                  <a:srgbClr val="000000"/>
                </a:solidFill>
                <a:latin typeface="Arial" charset="0"/>
              </a:rPr>
              <a:pPr/>
              <a:t>51</a:t>
            </a:fld>
            <a:endParaRPr lang="zh-CN" altLang="en-US">
              <a:solidFill>
                <a:srgbClr val="000000"/>
              </a:solidFill>
              <a:latin typeface="Arial" charset="0"/>
            </a:endParaRPr>
          </a:p>
        </p:txBody>
      </p:sp>
    </p:spTree>
    <p:extLst>
      <p:ext uri="{BB962C8B-B14F-4D97-AF65-F5344CB8AC3E}">
        <p14:creationId xmlns:p14="http://schemas.microsoft.com/office/powerpoint/2010/main" val="8111494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p:spPr>
      </p:sp>
      <p:sp>
        <p:nvSpPr>
          <p:cNvPr id="10547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5476" name="灯片编号占位符 3"/>
          <p:cNvSpPr>
            <a:spLocks noGrp="1"/>
          </p:cNvSpPr>
          <p:nvPr>
            <p:ph type="sldNum" sz="quarter" idx="5"/>
          </p:nvPr>
        </p:nvSpPr>
        <p:spPr bwMode="auto">
          <a:noFill/>
          <a:ln>
            <a:miter lim="800000"/>
            <a:headEnd/>
            <a:tailEnd/>
          </a:ln>
        </p:spPr>
        <p:txBody>
          <a:bodyPr/>
          <a:lstStyle/>
          <a:p>
            <a:fld id="{33181154-0EBC-4BE1-AD7A-3F0FE89A3C2D}" type="slidenum">
              <a:rPr lang="zh-CN" altLang="en-US">
                <a:solidFill>
                  <a:srgbClr val="000000"/>
                </a:solidFill>
                <a:latin typeface="Arial" charset="0"/>
              </a:rPr>
              <a:pPr/>
              <a:t>52</a:t>
            </a:fld>
            <a:endParaRPr lang="zh-CN" altLang="en-US">
              <a:solidFill>
                <a:srgbClr val="000000"/>
              </a:solidFill>
              <a:latin typeface="Arial" charset="0"/>
            </a:endParaRPr>
          </a:p>
        </p:txBody>
      </p:sp>
    </p:spTree>
    <p:extLst>
      <p:ext uri="{BB962C8B-B14F-4D97-AF65-F5344CB8AC3E}">
        <p14:creationId xmlns:p14="http://schemas.microsoft.com/office/powerpoint/2010/main" val="20656870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p:spPr>
      </p:sp>
      <p:sp>
        <p:nvSpPr>
          <p:cNvPr id="10752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7524" name="灯片编号占位符 3"/>
          <p:cNvSpPr>
            <a:spLocks noGrp="1"/>
          </p:cNvSpPr>
          <p:nvPr>
            <p:ph type="sldNum" sz="quarter" idx="5"/>
          </p:nvPr>
        </p:nvSpPr>
        <p:spPr bwMode="auto">
          <a:noFill/>
          <a:ln>
            <a:miter lim="800000"/>
            <a:headEnd/>
            <a:tailEnd/>
          </a:ln>
        </p:spPr>
        <p:txBody>
          <a:bodyPr/>
          <a:lstStyle/>
          <a:p>
            <a:fld id="{8AC4D698-5DC0-48AD-99AE-6F8132C1CEBA}" type="slidenum">
              <a:rPr lang="zh-CN" altLang="en-US">
                <a:solidFill>
                  <a:srgbClr val="000000"/>
                </a:solidFill>
                <a:latin typeface="Arial" charset="0"/>
              </a:rPr>
              <a:pPr/>
              <a:t>53</a:t>
            </a:fld>
            <a:endParaRPr lang="zh-CN" altLang="en-US">
              <a:solidFill>
                <a:srgbClr val="000000"/>
              </a:solidFill>
              <a:latin typeface="Arial" charset="0"/>
            </a:endParaRPr>
          </a:p>
        </p:txBody>
      </p:sp>
    </p:spTree>
    <p:extLst>
      <p:ext uri="{BB962C8B-B14F-4D97-AF65-F5344CB8AC3E}">
        <p14:creationId xmlns:p14="http://schemas.microsoft.com/office/powerpoint/2010/main" val="428975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p:spPr>
      </p:sp>
      <p:sp>
        <p:nvSpPr>
          <p:cNvPr id="10957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smtClean="0"/>
              <a:t>随着结构的精细化，层次方框图对数据结构也描绘得越来越详细，这种模式非常适合于需求分析阶段的需要。系统分析员从对顶层信息的分类开始，沿图中每条路径反复细化，直到确定了数据结构的全部细节时为止。</a:t>
            </a:r>
            <a:endParaRPr lang="zh-CN" altLang="en-US" smtClean="0"/>
          </a:p>
        </p:txBody>
      </p:sp>
      <p:sp>
        <p:nvSpPr>
          <p:cNvPr id="109572" name="灯片编号占位符 3"/>
          <p:cNvSpPr>
            <a:spLocks noGrp="1"/>
          </p:cNvSpPr>
          <p:nvPr>
            <p:ph type="sldNum" sz="quarter" idx="5"/>
          </p:nvPr>
        </p:nvSpPr>
        <p:spPr bwMode="auto">
          <a:noFill/>
          <a:ln>
            <a:miter lim="800000"/>
            <a:headEnd/>
            <a:tailEnd/>
          </a:ln>
        </p:spPr>
        <p:txBody>
          <a:bodyPr/>
          <a:lstStyle/>
          <a:p>
            <a:fld id="{0F64DF66-144B-49D8-ADF4-78E871640F66}" type="slidenum">
              <a:rPr lang="zh-CN" altLang="en-US">
                <a:solidFill>
                  <a:srgbClr val="000000"/>
                </a:solidFill>
                <a:latin typeface="Arial" charset="0"/>
              </a:rPr>
              <a:pPr/>
              <a:t>54</a:t>
            </a:fld>
            <a:endParaRPr lang="zh-CN" altLang="en-US">
              <a:solidFill>
                <a:srgbClr val="000000"/>
              </a:solidFill>
              <a:latin typeface="Arial" charset="0"/>
            </a:endParaRPr>
          </a:p>
        </p:txBody>
      </p:sp>
    </p:spTree>
    <p:extLst>
      <p:ext uri="{BB962C8B-B14F-4D97-AF65-F5344CB8AC3E}">
        <p14:creationId xmlns:p14="http://schemas.microsoft.com/office/powerpoint/2010/main" val="21437577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366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3668" name="灯片编号占位符 3"/>
          <p:cNvSpPr>
            <a:spLocks noGrp="1"/>
          </p:cNvSpPr>
          <p:nvPr>
            <p:ph type="sldNum" sz="quarter" idx="5"/>
          </p:nvPr>
        </p:nvSpPr>
        <p:spPr bwMode="auto">
          <a:noFill/>
          <a:ln>
            <a:miter lim="800000"/>
            <a:headEnd/>
            <a:tailEnd/>
          </a:ln>
        </p:spPr>
        <p:txBody>
          <a:bodyPr/>
          <a:lstStyle/>
          <a:p>
            <a:fld id="{B1E978F3-66DF-430E-A5FC-3AD8574D69A4}" type="slidenum">
              <a:rPr lang="zh-CN" altLang="en-US">
                <a:solidFill>
                  <a:srgbClr val="000000"/>
                </a:solidFill>
                <a:latin typeface="Arial" charset="0"/>
              </a:rPr>
              <a:pPr/>
              <a:t>55</a:t>
            </a:fld>
            <a:endParaRPr lang="zh-CN" altLang="en-US">
              <a:solidFill>
                <a:srgbClr val="000000"/>
              </a:solidFill>
              <a:latin typeface="Arial" charset="0"/>
            </a:endParaRPr>
          </a:p>
        </p:txBody>
      </p:sp>
    </p:spTree>
    <p:extLst>
      <p:ext uri="{BB962C8B-B14F-4D97-AF65-F5344CB8AC3E}">
        <p14:creationId xmlns:p14="http://schemas.microsoft.com/office/powerpoint/2010/main" val="36941414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p:spPr>
      </p:sp>
      <p:sp>
        <p:nvSpPr>
          <p:cNvPr id="11571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dirty="0" smtClean="0"/>
              <a:t>图是用</a:t>
            </a:r>
            <a:r>
              <a:rPr lang="en-US" altLang="zh-CN" dirty="0" err="1" smtClean="0"/>
              <a:t>Warnier</a:t>
            </a:r>
            <a:r>
              <a:rPr lang="zh-CN" altLang="zh-CN" dirty="0" smtClean="0"/>
              <a:t>图描绘一类软件产品的例子，它说明了这种图形工具的用法。图中花括号用来区分数据结构的层次，在一个花括号内的所有名字都属于同一类信息；异或符号</a:t>
            </a:r>
            <a:r>
              <a:rPr lang="en-US" altLang="zh-CN" dirty="0" smtClean="0"/>
              <a:t>(</a:t>
            </a:r>
            <a:r>
              <a:rPr lang="zh-CN" altLang="zh-CN" dirty="0" smtClean="0"/>
              <a:t></a:t>
            </a:r>
            <a:r>
              <a:rPr lang="en-US" altLang="zh-CN" dirty="0" smtClean="0"/>
              <a:t>)</a:t>
            </a:r>
            <a:r>
              <a:rPr lang="zh-CN" altLang="zh-CN" dirty="0" smtClean="0"/>
              <a:t>表明一类信息或一个数据元素在一定条件下才出现，而且在这个符号上、下方的两个名字所代表的数据只能出现一个；在一个名字下面</a:t>
            </a:r>
            <a:r>
              <a:rPr lang="en-US" altLang="zh-CN" dirty="0" smtClean="0"/>
              <a:t>(</a:t>
            </a:r>
            <a:r>
              <a:rPr lang="zh-CN" altLang="zh-CN" dirty="0" smtClean="0"/>
              <a:t>或右边</a:t>
            </a:r>
            <a:r>
              <a:rPr lang="en-US" altLang="zh-CN" dirty="0" smtClean="0"/>
              <a:t>)</a:t>
            </a:r>
            <a:r>
              <a:rPr lang="zh-CN" altLang="zh-CN" dirty="0" smtClean="0"/>
              <a:t>的圆括号中的数字指明了这个名字代表的信息类</a:t>
            </a:r>
            <a:r>
              <a:rPr lang="en-US" altLang="zh-CN" dirty="0" smtClean="0"/>
              <a:t>(</a:t>
            </a:r>
            <a:r>
              <a:rPr lang="zh-CN" altLang="zh-CN" dirty="0" smtClean="0"/>
              <a:t>或元素</a:t>
            </a:r>
            <a:r>
              <a:rPr lang="en-US" altLang="zh-CN" dirty="0" smtClean="0"/>
              <a:t>)</a:t>
            </a:r>
            <a:r>
              <a:rPr lang="zh-CN" altLang="zh-CN" dirty="0" smtClean="0"/>
              <a:t>在这个数据结构中重复出现的次数。软件产品系统软件操作系统</a:t>
            </a:r>
            <a:r>
              <a:rPr lang="en-US" altLang="zh-CN" dirty="0" smtClean="0"/>
              <a:t>(P1)</a:t>
            </a:r>
            <a:r>
              <a:rPr lang="zh-CN" altLang="zh-CN" dirty="0" smtClean="0"/>
              <a:t>编译程序</a:t>
            </a:r>
            <a:r>
              <a:rPr lang="en-US" altLang="zh-CN" dirty="0" smtClean="0"/>
              <a:t>(P2)</a:t>
            </a:r>
            <a:r>
              <a:rPr lang="zh-CN" altLang="zh-CN" dirty="0" smtClean="0"/>
              <a:t>软件工具编辑程序</a:t>
            </a:r>
            <a:r>
              <a:rPr lang="en-US" altLang="zh-CN" dirty="0" smtClean="0"/>
              <a:t>(P3)</a:t>
            </a:r>
            <a:r>
              <a:rPr lang="zh-CN" altLang="zh-CN" dirty="0" smtClean="0"/>
              <a:t>测试驱动程序</a:t>
            </a:r>
            <a:r>
              <a:rPr lang="en-US" altLang="zh-CN" dirty="0" smtClean="0"/>
              <a:t>(P4)</a:t>
            </a:r>
            <a:r>
              <a:rPr lang="zh-CN" altLang="zh-CN" dirty="0" smtClean="0"/>
              <a:t>设计辅助工具</a:t>
            </a:r>
            <a:r>
              <a:rPr lang="en-US" altLang="zh-CN" dirty="0" smtClean="0"/>
              <a:t>(P5)</a:t>
            </a:r>
            <a:r>
              <a:rPr lang="zh-CN" altLang="zh-CN" dirty="0" smtClean="0"/>
              <a:t>应用软件图</a:t>
            </a:r>
            <a:r>
              <a:rPr lang="en-US" altLang="zh-CN" dirty="0" smtClean="0"/>
              <a:t>3.6Warnier</a:t>
            </a:r>
            <a:r>
              <a:rPr lang="zh-CN" altLang="zh-CN" dirty="0" smtClean="0"/>
              <a:t>图的一个例子根据上述符号约定，图</a:t>
            </a:r>
            <a:r>
              <a:rPr lang="en-US" altLang="zh-CN" dirty="0" smtClean="0"/>
              <a:t>3.6</a:t>
            </a:r>
            <a:r>
              <a:rPr lang="zh-CN" altLang="zh-CN" dirty="0" smtClean="0"/>
              <a:t>中的</a:t>
            </a:r>
            <a:r>
              <a:rPr lang="en-US" altLang="zh-CN" dirty="0" err="1" smtClean="0"/>
              <a:t>Warnier</a:t>
            </a:r>
            <a:r>
              <a:rPr lang="zh-CN" altLang="zh-CN" dirty="0" smtClean="0"/>
              <a:t>图表示一种软件产品要么是系统软件要么是应用软件。系统软件中有</a:t>
            </a:r>
            <a:r>
              <a:rPr lang="en-US" altLang="zh-CN" dirty="0" smtClean="0"/>
              <a:t>P1</a:t>
            </a:r>
            <a:r>
              <a:rPr lang="zh-CN" altLang="zh-CN" dirty="0" smtClean="0"/>
              <a:t>种操作系统，</a:t>
            </a:r>
            <a:r>
              <a:rPr lang="en-US" altLang="zh-CN" dirty="0" smtClean="0"/>
              <a:t>P2</a:t>
            </a:r>
            <a:r>
              <a:rPr lang="zh-CN" altLang="zh-CN" dirty="0" smtClean="0"/>
              <a:t>种编译程序，此外还有软件工具。软件工具是系统软件的一种，它又可以进一步细分为编辑程序、测试驱动程序和设计辅助工具，图中标出了每种软件工具的数量。</a:t>
            </a:r>
            <a:endParaRPr lang="zh-CN" altLang="en-US" dirty="0" smtClean="0"/>
          </a:p>
        </p:txBody>
      </p:sp>
      <p:sp>
        <p:nvSpPr>
          <p:cNvPr id="115716" name="灯片编号占位符 3"/>
          <p:cNvSpPr>
            <a:spLocks noGrp="1"/>
          </p:cNvSpPr>
          <p:nvPr>
            <p:ph type="sldNum" sz="quarter" idx="5"/>
          </p:nvPr>
        </p:nvSpPr>
        <p:spPr bwMode="auto">
          <a:noFill/>
          <a:ln>
            <a:miter lim="800000"/>
            <a:headEnd/>
            <a:tailEnd/>
          </a:ln>
        </p:spPr>
        <p:txBody>
          <a:bodyPr/>
          <a:lstStyle/>
          <a:p>
            <a:fld id="{52470E06-4D01-434E-B6EA-4DE238ECC439}" type="slidenum">
              <a:rPr lang="zh-CN" altLang="en-US">
                <a:solidFill>
                  <a:srgbClr val="000000"/>
                </a:solidFill>
                <a:latin typeface="Arial" charset="0"/>
              </a:rPr>
              <a:pPr/>
              <a:t>56</a:t>
            </a:fld>
            <a:endParaRPr lang="zh-CN" altLang="en-US">
              <a:solidFill>
                <a:srgbClr val="000000"/>
              </a:solidFill>
              <a:latin typeface="Arial" charset="0"/>
            </a:endParaRPr>
          </a:p>
        </p:txBody>
      </p:sp>
    </p:spTree>
    <p:extLst>
      <p:ext uri="{BB962C8B-B14F-4D97-AF65-F5344CB8AC3E}">
        <p14:creationId xmlns:p14="http://schemas.microsoft.com/office/powerpoint/2010/main" val="29031977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p:spPr>
      </p:sp>
      <p:sp>
        <p:nvSpPr>
          <p:cNvPr id="11776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7764" name="灯片编号占位符 3"/>
          <p:cNvSpPr>
            <a:spLocks noGrp="1"/>
          </p:cNvSpPr>
          <p:nvPr>
            <p:ph type="sldNum" sz="quarter" idx="5"/>
          </p:nvPr>
        </p:nvSpPr>
        <p:spPr bwMode="auto">
          <a:noFill/>
          <a:ln>
            <a:miter lim="800000"/>
            <a:headEnd/>
            <a:tailEnd/>
          </a:ln>
        </p:spPr>
        <p:txBody>
          <a:bodyPr/>
          <a:lstStyle/>
          <a:p>
            <a:fld id="{9301D21E-4FDE-4013-99C3-C2B8E7605A60}" type="slidenum">
              <a:rPr lang="zh-CN" altLang="en-US">
                <a:solidFill>
                  <a:srgbClr val="000000"/>
                </a:solidFill>
                <a:latin typeface="Arial" charset="0"/>
              </a:rPr>
              <a:pPr/>
              <a:t>57</a:t>
            </a:fld>
            <a:endParaRPr lang="zh-CN" altLang="en-US">
              <a:solidFill>
                <a:srgbClr val="000000"/>
              </a:solidFill>
              <a:latin typeface="Arial" charset="0"/>
            </a:endParaRPr>
          </a:p>
        </p:txBody>
      </p:sp>
    </p:spTree>
    <p:extLst>
      <p:ext uri="{BB962C8B-B14F-4D97-AF65-F5344CB8AC3E}">
        <p14:creationId xmlns:p14="http://schemas.microsoft.com/office/powerpoint/2010/main" val="16205267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p:spPr>
      </p:sp>
      <p:sp>
        <p:nvSpPr>
          <p:cNvPr id="12185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smtClean="0"/>
              <a:t>改进的</a:t>
            </a:r>
            <a:r>
              <a:rPr lang="en-US" altLang="zh-CN" smtClean="0"/>
              <a:t>IPO</a:t>
            </a:r>
            <a:r>
              <a:rPr lang="zh-CN" altLang="zh-CN" smtClean="0"/>
              <a:t>图的形式加信息主要有系统名称、图的作者，完成的日期，本图描述的模块的名字，模块在层次图中的编号，调用本模块的模块清单，本模块调用的模块的清单，注释，以及本模块使用的局部数据元素等。在需求分析阶段可以使用</a:t>
            </a:r>
            <a:r>
              <a:rPr lang="en-US" altLang="zh-CN" smtClean="0"/>
              <a:t>IPO</a:t>
            </a:r>
            <a:r>
              <a:rPr lang="zh-CN" altLang="zh-CN" smtClean="0"/>
              <a:t>图简略地描述系统的主要算法</a:t>
            </a:r>
            <a:r>
              <a:rPr lang="en-US" altLang="zh-CN" smtClean="0"/>
              <a:t>(</a:t>
            </a:r>
            <a:r>
              <a:rPr lang="zh-CN" altLang="zh-CN" smtClean="0"/>
              <a:t>即数据流图中各个处理的基本算法</a:t>
            </a:r>
            <a:r>
              <a:rPr lang="en-US" altLang="zh-CN" smtClean="0"/>
              <a:t>)</a:t>
            </a:r>
            <a:r>
              <a:rPr lang="zh-CN" altLang="zh-CN" smtClean="0"/>
              <a:t>。当然，在需求分析阶段，</a:t>
            </a:r>
            <a:r>
              <a:rPr lang="en-US" altLang="zh-CN" smtClean="0"/>
              <a:t>IPO</a:t>
            </a:r>
            <a:r>
              <a:rPr lang="zh-CN" altLang="zh-CN" smtClean="0"/>
              <a:t>图中的许多附加信息暂时还不具备，但是在软件设计阶段可以进一步补充修正这些图，作为设计阶段的文档。这正是在需求分析阶段用</a:t>
            </a:r>
            <a:r>
              <a:rPr lang="en-US" altLang="zh-CN" smtClean="0"/>
              <a:t>IPO</a:t>
            </a:r>
            <a:r>
              <a:rPr lang="zh-CN" altLang="zh-CN" smtClean="0"/>
              <a:t>图作为描述算法的工具的重要优点。</a:t>
            </a:r>
            <a:endParaRPr lang="zh-CN" altLang="en-US" smtClean="0"/>
          </a:p>
        </p:txBody>
      </p:sp>
      <p:sp>
        <p:nvSpPr>
          <p:cNvPr id="121860" name="灯片编号占位符 3"/>
          <p:cNvSpPr>
            <a:spLocks noGrp="1"/>
          </p:cNvSpPr>
          <p:nvPr>
            <p:ph type="sldNum" sz="quarter" idx="5"/>
          </p:nvPr>
        </p:nvSpPr>
        <p:spPr bwMode="auto">
          <a:noFill/>
          <a:ln>
            <a:miter lim="800000"/>
            <a:headEnd/>
            <a:tailEnd/>
          </a:ln>
        </p:spPr>
        <p:txBody>
          <a:bodyPr/>
          <a:lstStyle/>
          <a:p>
            <a:fld id="{36E94733-C97F-42C2-9D6B-22B26C43D01D}" type="slidenum">
              <a:rPr lang="zh-CN" altLang="en-US">
                <a:solidFill>
                  <a:srgbClr val="000000"/>
                </a:solidFill>
                <a:latin typeface="Arial" charset="0"/>
              </a:rPr>
              <a:pPr/>
              <a:t>58</a:t>
            </a:fld>
            <a:endParaRPr lang="zh-CN" altLang="en-US">
              <a:solidFill>
                <a:srgbClr val="000000"/>
              </a:solidFill>
              <a:latin typeface="Arial" charset="0"/>
            </a:endParaRPr>
          </a:p>
        </p:txBody>
      </p:sp>
    </p:spTree>
    <p:extLst>
      <p:ext uri="{BB962C8B-B14F-4D97-AF65-F5344CB8AC3E}">
        <p14:creationId xmlns:p14="http://schemas.microsoft.com/office/powerpoint/2010/main" val="32393417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23908" name="灯片编号占位符 3"/>
          <p:cNvSpPr>
            <a:spLocks noGrp="1"/>
          </p:cNvSpPr>
          <p:nvPr>
            <p:ph type="sldNum" sz="quarter" idx="5"/>
          </p:nvPr>
        </p:nvSpPr>
        <p:spPr bwMode="auto">
          <a:noFill/>
          <a:ln>
            <a:miter lim="800000"/>
            <a:headEnd/>
            <a:tailEnd/>
          </a:ln>
        </p:spPr>
        <p:txBody>
          <a:bodyPr/>
          <a:lstStyle/>
          <a:p>
            <a:fld id="{2F6CF8E1-6922-4BE3-8879-F93F0004682E}" type="slidenum">
              <a:rPr lang="zh-CN" altLang="en-US">
                <a:solidFill>
                  <a:srgbClr val="000000"/>
                </a:solidFill>
                <a:latin typeface="Arial" charset="0"/>
              </a:rPr>
              <a:pPr/>
              <a:t>59</a:t>
            </a:fld>
            <a:endParaRPr lang="zh-CN" altLang="en-US">
              <a:solidFill>
                <a:srgbClr val="000000"/>
              </a:solidFill>
              <a:latin typeface="Arial" charset="0"/>
            </a:endParaRPr>
          </a:p>
        </p:txBody>
      </p:sp>
    </p:spTree>
    <p:extLst>
      <p:ext uri="{BB962C8B-B14F-4D97-AF65-F5344CB8AC3E}">
        <p14:creationId xmlns:p14="http://schemas.microsoft.com/office/powerpoint/2010/main" val="13655069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headEnd/>
            <a:tailEnd/>
          </a:ln>
        </p:spPr>
      </p:sp>
      <p:sp>
        <p:nvSpPr>
          <p:cNvPr id="12595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25956" name="灯片编号占位符 3"/>
          <p:cNvSpPr>
            <a:spLocks noGrp="1"/>
          </p:cNvSpPr>
          <p:nvPr>
            <p:ph type="sldNum" sz="quarter" idx="5"/>
          </p:nvPr>
        </p:nvSpPr>
        <p:spPr bwMode="auto">
          <a:noFill/>
          <a:ln>
            <a:miter lim="800000"/>
            <a:headEnd/>
            <a:tailEnd/>
          </a:ln>
        </p:spPr>
        <p:txBody>
          <a:bodyPr/>
          <a:lstStyle/>
          <a:p>
            <a:fld id="{E87565B0-D6F6-4D84-8693-1373CA4E5315}" type="slidenum">
              <a:rPr lang="zh-CN" altLang="en-US">
                <a:solidFill>
                  <a:srgbClr val="000000"/>
                </a:solidFill>
                <a:latin typeface="Arial" charset="0"/>
              </a:rPr>
              <a:pPr/>
              <a:t>60</a:t>
            </a:fld>
            <a:endParaRPr lang="zh-CN" altLang="en-US">
              <a:solidFill>
                <a:srgbClr val="000000"/>
              </a:solidFill>
              <a:latin typeface="Arial" charset="0"/>
            </a:endParaRPr>
          </a:p>
        </p:txBody>
      </p:sp>
    </p:spTree>
    <p:extLst>
      <p:ext uri="{BB962C8B-B14F-4D97-AF65-F5344CB8AC3E}">
        <p14:creationId xmlns:p14="http://schemas.microsoft.com/office/powerpoint/2010/main" val="3025507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18EF1AEF-87DC-4EA2-A1C1-882F1E989DF4}" type="slidenum">
              <a:rPr lang="zh-CN" altLang="en-US">
                <a:solidFill>
                  <a:srgbClr val="000000"/>
                </a:solidFill>
                <a:latin typeface="Arial" charset="0"/>
              </a:rPr>
              <a:pPr/>
              <a:t>6</a:t>
            </a:fld>
            <a:endParaRPr lang="zh-CN" altLang="en-US">
              <a:solidFill>
                <a:srgbClr val="000000"/>
              </a:solidFill>
              <a:latin typeface="Arial" charset="0"/>
            </a:endParaRPr>
          </a:p>
        </p:txBody>
      </p:sp>
    </p:spTree>
    <p:extLst>
      <p:ext uri="{BB962C8B-B14F-4D97-AF65-F5344CB8AC3E}">
        <p14:creationId xmlns:p14="http://schemas.microsoft.com/office/powerpoint/2010/main" val="1283909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headEnd/>
            <a:tailEnd/>
          </a:ln>
        </p:spPr>
      </p:sp>
      <p:sp>
        <p:nvSpPr>
          <p:cNvPr id="12800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smtClean="0"/>
              <a:t>需求分析阶段的工作结果是开发软件系统的重要基础，大量统计数字表明，软件系统中</a:t>
            </a:r>
            <a:r>
              <a:rPr lang="en-US" altLang="zh-CN" smtClean="0"/>
              <a:t>15%</a:t>
            </a:r>
            <a:r>
              <a:rPr lang="zh-CN" altLang="en-US" smtClean="0"/>
              <a:t>的错误起源于错误的需求。为了提高软件质量，确保软件开发成功，降低软件开发成本，一旦对目标系统提出一组要求之后，必须严格验证这些需求的正确性。</a:t>
            </a:r>
            <a:endParaRPr lang="en-US" altLang="zh-CN" smtClean="0"/>
          </a:p>
          <a:p>
            <a:pPr>
              <a:spcBef>
                <a:spcPct val="0"/>
              </a:spcBef>
            </a:pPr>
            <a:endParaRPr lang="zh-CN" altLang="en-US" smtClean="0"/>
          </a:p>
        </p:txBody>
      </p:sp>
      <p:sp>
        <p:nvSpPr>
          <p:cNvPr id="128004" name="灯片编号占位符 3"/>
          <p:cNvSpPr>
            <a:spLocks noGrp="1"/>
          </p:cNvSpPr>
          <p:nvPr>
            <p:ph type="sldNum" sz="quarter" idx="5"/>
          </p:nvPr>
        </p:nvSpPr>
        <p:spPr bwMode="auto">
          <a:noFill/>
          <a:ln>
            <a:miter lim="800000"/>
            <a:headEnd/>
            <a:tailEnd/>
          </a:ln>
        </p:spPr>
        <p:txBody>
          <a:bodyPr/>
          <a:lstStyle/>
          <a:p>
            <a:fld id="{2070B187-63D5-4472-84AB-4924AEA3425A}" type="slidenum">
              <a:rPr lang="zh-CN" altLang="en-US">
                <a:solidFill>
                  <a:srgbClr val="000000"/>
                </a:solidFill>
                <a:latin typeface="Arial" charset="0"/>
              </a:rPr>
              <a:pPr/>
              <a:t>61</a:t>
            </a:fld>
            <a:endParaRPr lang="zh-CN" altLang="en-US">
              <a:solidFill>
                <a:srgbClr val="000000"/>
              </a:solidFill>
              <a:latin typeface="Arial" charset="0"/>
            </a:endParaRPr>
          </a:p>
        </p:txBody>
      </p:sp>
    </p:spTree>
    <p:extLst>
      <p:ext uri="{BB962C8B-B14F-4D97-AF65-F5344CB8AC3E}">
        <p14:creationId xmlns:p14="http://schemas.microsoft.com/office/powerpoint/2010/main" val="33214260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headEnd/>
            <a:tailEnd/>
          </a:ln>
        </p:spPr>
      </p:sp>
      <p:sp>
        <p:nvSpPr>
          <p:cNvPr id="13209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32100" name="灯片编号占位符 3"/>
          <p:cNvSpPr>
            <a:spLocks noGrp="1"/>
          </p:cNvSpPr>
          <p:nvPr>
            <p:ph type="sldNum" sz="quarter" idx="5"/>
          </p:nvPr>
        </p:nvSpPr>
        <p:spPr bwMode="auto">
          <a:noFill/>
          <a:ln>
            <a:miter lim="800000"/>
            <a:headEnd/>
            <a:tailEnd/>
          </a:ln>
        </p:spPr>
        <p:txBody>
          <a:bodyPr/>
          <a:lstStyle/>
          <a:p>
            <a:fld id="{2CB82358-FF8F-4E18-8583-D4FE8573EA6E}" type="slidenum">
              <a:rPr lang="zh-CN" altLang="en-US">
                <a:solidFill>
                  <a:srgbClr val="000000"/>
                </a:solidFill>
                <a:latin typeface="Arial" charset="0"/>
              </a:rPr>
              <a:pPr/>
              <a:t>62</a:t>
            </a:fld>
            <a:endParaRPr lang="zh-CN" altLang="en-US">
              <a:solidFill>
                <a:srgbClr val="000000"/>
              </a:solidFill>
              <a:latin typeface="Arial" charset="0"/>
            </a:endParaRPr>
          </a:p>
        </p:txBody>
      </p:sp>
    </p:spTree>
    <p:extLst>
      <p:ext uri="{BB962C8B-B14F-4D97-AF65-F5344CB8AC3E}">
        <p14:creationId xmlns:p14="http://schemas.microsoft.com/office/powerpoint/2010/main" val="8748018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noFill/>
          <a:ln>
            <a:solidFill>
              <a:srgbClr val="000000"/>
            </a:solidFill>
            <a:miter lim="800000"/>
            <a:headEnd/>
            <a:tailEnd/>
          </a:ln>
        </p:spPr>
      </p:sp>
      <p:sp>
        <p:nvSpPr>
          <p:cNvPr id="13414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34148" name="灯片编号占位符 3"/>
          <p:cNvSpPr>
            <a:spLocks noGrp="1"/>
          </p:cNvSpPr>
          <p:nvPr>
            <p:ph type="sldNum" sz="quarter" idx="5"/>
          </p:nvPr>
        </p:nvSpPr>
        <p:spPr bwMode="auto">
          <a:noFill/>
          <a:ln>
            <a:miter lim="800000"/>
            <a:headEnd/>
            <a:tailEnd/>
          </a:ln>
        </p:spPr>
        <p:txBody>
          <a:bodyPr/>
          <a:lstStyle/>
          <a:p>
            <a:fld id="{3AD21947-64DF-496F-8029-24F37FE3D75A}" type="slidenum">
              <a:rPr lang="zh-CN" altLang="en-US">
                <a:solidFill>
                  <a:srgbClr val="000000"/>
                </a:solidFill>
                <a:latin typeface="Arial" charset="0"/>
              </a:rPr>
              <a:pPr/>
              <a:t>63</a:t>
            </a:fld>
            <a:endParaRPr lang="zh-CN" altLang="en-US">
              <a:solidFill>
                <a:srgbClr val="000000"/>
              </a:solidFill>
              <a:latin typeface="Arial" charset="0"/>
            </a:endParaRPr>
          </a:p>
        </p:txBody>
      </p:sp>
    </p:spTree>
    <p:extLst>
      <p:ext uri="{BB962C8B-B14F-4D97-AF65-F5344CB8AC3E}">
        <p14:creationId xmlns:p14="http://schemas.microsoft.com/office/powerpoint/2010/main" val="9015995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headEnd/>
            <a:tailEnd/>
          </a:ln>
        </p:spPr>
      </p:sp>
      <p:sp>
        <p:nvSpPr>
          <p:cNvPr id="13619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36196" name="灯片编号占位符 3"/>
          <p:cNvSpPr>
            <a:spLocks noGrp="1"/>
          </p:cNvSpPr>
          <p:nvPr>
            <p:ph type="sldNum" sz="quarter" idx="5"/>
          </p:nvPr>
        </p:nvSpPr>
        <p:spPr bwMode="auto">
          <a:noFill/>
          <a:ln>
            <a:miter lim="800000"/>
            <a:headEnd/>
            <a:tailEnd/>
          </a:ln>
        </p:spPr>
        <p:txBody>
          <a:bodyPr/>
          <a:lstStyle/>
          <a:p>
            <a:fld id="{670EF7E0-F183-4588-8D89-74D8A4FE419F}" type="slidenum">
              <a:rPr lang="zh-CN" altLang="en-US">
                <a:solidFill>
                  <a:srgbClr val="000000"/>
                </a:solidFill>
                <a:latin typeface="Arial" charset="0"/>
              </a:rPr>
              <a:pPr/>
              <a:t>64</a:t>
            </a:fld>
            <a:endParaRPr lang="zh-CN" altLang="en-US">
              <a:solidFill>
                <a:srgbClr val="000000"/>
              </a:solidFill>
              <a:latin typeface="Arial" charset="0"/>
            </a:endParaRPr>
          </a:p>
        </p:txBody>
      </p:sp>
    </p:spTree>
    <p:extLst>
      <p:ext uri="{BB962C8B-B14F-4D97-AF65-F5344CB8AC3E}">
        <p14:creationId xmlns:p14="http://schemas.microsoft.com/office/powerpoint/2010/main" val="20120458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3824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38244" name="灯片编号占位符 3"/>
          <p:cNvSpPr>
            <a:spLocks noGrp="1"/>
          </p:cNvSpPr>
          <p:nvPr>
            <p:ph type="sldNum" sz="quarter" idx="5"/>
          </p:nvPr>
        </p:nvSpPr>
        <p:spPr bwMode="auto">
          <a:noFill/>
          <a:ln>
            <a:miter lim="800000"/>
            <a:headEnd/>
            <a:tailEnd/>
          </a:ln>
        </p:spPr>
        <p:txBody>
          <a:bodyPr/>
          <a:lstStyle/>
          <a:p>
            <a:fld id="{A946F9CE-BBA5-46DF-950D-513BEE2057B9}" type="slidenum">
              <a:rPr lang="zh-CN" altLang="en-US">
                <a:solidFill>
                  <a:srgbClr val="000000"/>
                </a:solidFill>
                <a:latin typeface="Arial" charset="0"/>
              </a:rPr>
              <a:pPr/>
              <a:t>65</a:t>
            </a:fld>
            <a:endParaRPr lang="zh-CN" altLang="en-US">
              <a:solidFill>
                <a:srgbClr val="000000"/>
              </a:solidFill>
              <a:latin typeface="Arial" charset="0"/>
            </a:endParaRPr>
          </a:p>
        </p:txBody>
      </p:sp>
    </p:spTree>
    <p:extLst>
      <p:ext uri="{BB962C8B-B14F-4D97-AF65-F5344CB8AC3E}">
        <p14:creationId xmlns:p14="http://schemas.microsoft.com/office/powerpoint/2010/main" val="313599451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233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42340" name="灯片编号占位符 3"/>
          <p:cNvSpPr>
            <a:spLocks noGrp="1"/>
          </p:cNvSpPr>
          <p:nvPr>
            <p:ph type="sldNum" sz="quarter" idx="5"/>
          </p:nvPr>
        </p:nvSpPr>
        <p:spPr bwMode="auto">
          <a:noFill/>
          <a:ln>
            <a:miter lim="800000"/>
            <a:headEnd/>
            <a:tailEnd/>
          </a:ln>
        </p:spPr>
        <p:txBody>
          <a:bodyPr/>
          <a:lstStyle/>
          <a:p>
            <a:fld id="{FBB9577A-D4D2-4156-B31D-103F1070C7B3}" type="slidenum">
              <a:rPr lang="zh-CN" altLang="en-US">
                <a:solidFill>
                  <a:srgbClr val="000000"/>
                </a:solidFill>
                <a:latin typeface="Arial" charset="0"/>
              </a:rPr>
              <a:pPr/>
              <a:t>66</a:t>
            </a:fld>
            <a:endParaRPr lang="zh-CN" altLang="en-US">
              <a:solidFill>
                <a:srgbClr val="000000"/>
              </a:solidFill>
              <a:latin typeface="Arial" charset="0"/>
            </a:endParaRPr>
          </a:p>
        </p:txBody>
      </p:sp>
    </p:spTree>
    <p:extLst>
      <p:ext uri="{BB962C8B-B14F-4D97-AF65-F5344CB8AC3E}">
        <p14:creationId xmlns:p14="http://schemas.microsoft.com/office/powerpoint/2010/main" val="68727433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bwMode="auto">
          <a:noFill/>
          <a:ln>
            <a:solidFill>
              <a:srgbClr val="000000"/>
            </a:solidFill>
            <a:miter lim="800000"/>
            <a:headEnd/>
            <a:tailEnd/>
          </a:ln>
        </p:spPr>
      </p:sp>
      <p:sp>
        <p:nvSpPr>
          <p:cNvPr id="14438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dirty="0" smtClean="0"/>
              <a:t>PSL/PSA</a:t>
            </a:r>
            <a:r>
              <a:rPr lang="zh-CN" altLang="zh-CN" dirty="0" smtClean="0"/>
              <a:t>系统用描述符从系统信息流、系统结构、数据结构、数据导出、系统规模、系统动态、系统性质和项目管理共</a:t>
            </a:r>
            <a:r>
              <a:rPr lang="en-US" altLang="zh-CN" dirty="0" smtClean="0"/>
              <a:t>8</a:t>
            </a:r>
            <a:r>
              <a:rPr lang="zh-CN" altLang="zh-CN" dirty="0" smtClean="0"/>
              <a:t>个方面描述信息系统。</a:t>
            </a:r>
          </a:p>
          <a:p>
            <a:pPr>
              <a:spcBef>
                <a:spcPct val="0"/>
              </a:spcBef>
            </a:pPr>
            <a:r>
              <a:rPr lang="zh-CN" altLang="zh-CN" dirty="0" smtClean="0"/>
              <a:t>一旦用</a:t>
            </a:r>
            <a:r>
              <a:rPr lang="en-US" altLang="zh-CN" dirty="0" smtClean="0"/>
              <a:t>PSL</a:t>
            </a:r>
            <a:r>
              <a:rPr lang="zh-CN" altLang="zh-CN" dirty="0" smtClean="0"/>
              <a:t>对系统做了完整描述，就可以调用</a:t>
            </a:r>
            <a:r>
              <a:rPr lang="en-US" altLang="zh-CN" dirty="0" smtClean="0"/>
              <a:t>PSA</a:t>
            </a:r>
            <a:r>
              <a:rPr lang="zh-CN" altLang="zh-CN" dirty="0" smtClean="0"/>
              <a:t>产生一组分析报告，其中包括所有修改规格说明数据库的记录，用各种形式描述数据库信息的参照报告</a:t>
            </a:r>
            <a:r>
              <a:rPr lang="en-US" altLang="zh-CN" dirty="0" smtClean="0"/>
              <a:t>(</a:t>
            </a:r>
            <a:r>
              <a:rPr lang="zh-CN" altLang="zh-CN" dirty="0" smtClean="0"/>
              <a:t>包括图形形式的描述</a:t>
            </a:r>
            <a:r>
              <a:rPr lang="en-US" altLang="zh-CN" dirty="0" smtClean="0"/>
              <a:t>)</a:t>
            </a:r>
            <a:r>
              <a:rPr lang="zh-CN" altLang="zh-CN" dirty="0" smtClean="0"/>
              <a:t>，关于项目管理信息的总结报告，以及评价数据库特性的分析报告。</a:t>
            </a:r>
          </a:p>
          <a:p>
            <a:pPr>
              <a:spcBef>
                <a:spcPct val="0"/>
              </a:spcBef>
            </a:pPr>
            <a:endParaRPr lang="zh-CN" altLang="en-US" dirty="0" smtClean="0"/>
          </a:p>
        </p:txBody>
      </p:sp>
      <p:sp>
        <p:nvSpPr>
          <p:cNvPr id="144388" name="灯片编号占位符 3"/>
          <p:cNvSpPr>
            <a:spLocks noGrp="1"/>
          </p:cNvSpPr>
          <p:nvPr>
            <p:ph type="sldNum" sz="quarter" idx="5"/>
          </p:nvPr>
        </p:nvSpPr>
        <p:spPr bwMode="auto">
          <a:noFill/>
          <a:ln>
            <a:miter lim="800000"/>
            <a:headEnd/>
            <a:tailEnd/>
          </a:ln>
        </p:spPr>
        <p:txBody>
          <a:bodyPr/>
          <a:lstStyle/>
          <a:p>
            <a:fld id="{266A4CC4-FE72-4CE4-9501-36BAC0EB49E6}" type="slidenum">
              <a:rPr lang="zh-CN" altLang="en-US">
                <a:solidFill>
                  <a:srgbClr val="000000"/>
                </a:solidFill>
                <a:latin typeface="Arial" charset="0"/>
              </a:rPr>
              <a:pPr/>
              <a:t>67</a:t>
            </a:fld>
            <a:endParaRPr lang="zh-CN" altLang="en-US">
              <a:solidFill>
                <a:srgbClr val="000000"/>
              </a:solidFill>
              <a:latin typeface="Arial" charset="0"/>
            </a:endParaRPr>
          </a:p>
        </p:txBody>
      </p:sp>
    </p:spTree>
    <p:extLst>
      <p:ext uri="{BB962C8B-B14F-4D97-AF65-F5344CB8AC3E}">
        <p14:creationId xmlns:p14="http://schemas.microsoft.com/office/powerpoint/2010/main" val="25539272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bwMode="auto">
          <a:noFill/>
          <a:ln>
            <a:solidFill>
              <a:srgbClr val="000000"/>
            </a:solidFill>
            <a:miter lim="800000"/>
            <a:headEnd/>
            <a:tailEnd/>
          </a:ln>
        </p:spPr>
      </p:sp>
      <p:sp>
        <p:nvSpPr>
          <p:cNvPr id="14745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47460" name="灯片编号占位符 3"/>
          <p:cNvSpPr>
            <a:spLocks noGrp="1"/>
          </p:cNvSpPr>
          <p:nvPr>
            <p:ph type="sldNum" sz="quarter" idx="5"/>
          </p:nvPr>
        </p:nvSpPr>
        <p:spPr bwMode="auto">
          <a:noFill/>
          <a:ln>
            <a:miter lim="800000"/>
            <a:headEnd/>
            <a:tailEnd/>
          </a:ln>
        </p:spPr>
        <p:txBody>
          <a:bodyPr/>
          <a:lstStyle/>
          <a:p>
            <a:fld id="{ABF81BD6-7E8A-44C5-A6D4-5BF975A7B74B}" type="slidenum">
              <a:rPr lang="zh-CN" altLang="en-US">
                <a:solidFill>
                  <a:srgbClr val="000000"/>
                </a:solidFill>
                <a:latin typeface="Arial" charset="0"/>
              </a:rPr>
              <a:pPr/>
              <a:t>69</a:t>
            </a:fld>
            <a:endParaRPr lang="zh-CN" altLang="en-US">
              <a:solidFill>
                <a:srgbClr val="000000"/>
              </a:solidFill>
              <a:latin typeface="Arial" charset="0"/>
            </a:endParaRPr>
          </a:p>
        </p:txBody>
      </p:sp>
    </p:spTree>
    <p:extLst>
      <p:ext uri="{BB962C8B-B14F-4D97-AF65-F5344CB8AC3E}">
        <p14:creationId xmlns:p14="http://schemas.microsoft.com/office/powerpoint/2010/main" val="3717232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p:spPr>
      </p:sp>
      <p:sp>
        <p:nvSpPr>
          <p:cNvPr id="1945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9460" name="灯片编号占位符 3"/>
          <p:cNvSpPr>
            <a:spLocks noGrp="1"/>
          </p:cNvSpPr>
          <p:nvPr>
            <p:ph type="sldNum" sz="quarter" idx="5"/>
          </p:nvPr>
        </p:nvSpPr>
        <p:spPr bwMode="auto">
          <a:noFill/>
          <a:ln>
            <a:miter lim="800000"/>
            <a:headEnd/>
            <a:tailEnd/>
          </a:ln>
        </p:spPr>
        <p:txBody>
          <a:bodyPr/>
          <a:lstStyle/>
          <a:p>
            <a:fld id="{AD7E738E-A721-4652-AB7F-6C05379F3219}" type="slidenum">
              <a:rPr lang="zh-CN" altLang="en-US">
                <a:solidFill>
                  <a:srgbClr val="000000"/>
                </a:solidFill>
                <a:latin typeface="Arial" charset="0"/>
              </a:rPr>
              <a:pPr/>
              <a:t>7</a:t>
            </a:fld>
            <a:endParaRPr lang="zh-CN" altLang="en-US">
              <a:solidFill>
                <a:srgbClr val="000000"/>
              </a:solidFill>
              <a:latin typeface="Arial" charset="0"/>
            </a:endParaRPr>
          </a:p>
        </p:txBody>
      </p:sp>
    </p:spTree>
    <p:extLst>
      <p:ext uri="{BB962C8B-B14F-4D97-AF65-F5344CB8AC3E}">
        <p14:creationId xmlns:p14="http://schemas.microsoft.com/office/powerpoint/2010/main" val="976324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p:spPr>
      </p:sp>
      <p:sp>
        <p:nvSpPr>
          <p:cNvPr id="2150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zh-CN" smtClean="0"/>
              <a:t>在某些情况下，“出错处理”指的是当应用系统发现它自己犯下一个错误时所采取的行动。但是，应该有选择地提出这类出错处理需求。人们的目的是开发出正确的系统，而不是用无休止的出错处理代码掩盖自己的错误。总之，对应用系统本身错误的检测应该仅限于系统的关键部分，而且应该尽可能少。</a:t>
            </a:r>
            <a:endParaRPr lang="zh-CN" altLang="en-US" smtClean="0"/>
          </a:p>
        </p:txBody>
      </p:sp>
      <p:sp>
        <p:nvSpPr>
          <p:cNvPr id="21508" name="灯片编号占位符 3"/>
          <p:cNvSpPr>
            <a:spLocks noGrp="1"/>
          </p:cNvSpPr>
          <p:nvPr>
            <p:ph type="sldNum" sz="quarter" idx="5"/>
          </p:nvPr>
        </p:nvSpPr>
        <p:spPr bwMode="auto">
          <a:noFill/>
          <a:ln>
            <a:miter lim="800000"/>
            <a:headEnd/>
            <a:tailEnd/>
          </a:ln>
        </p:spPr>
        <p:txBody>
          <a:bodyPr/>
          <a:lstStyle/>
          <a:p>
            <a:fld id="{3C15B463-FB5B-4FE6-8AD9-0288E7C0ADE6}" type="slidenum">
              <a:rPr lang="zh-CN" altLang="en-US">
                <a:solidFill>
                  <a:srgbClr val="000000"/>
                </a:solidFill>
                <a:latin typeface="Arial" charset="0"/>
              </a:rPr>
              <a:pPr/>
              <a:t>8</a:t>
            </a:fld>
            <a:endParaRPr lang="zh-CN" altLang="en-US">
              <a:solidFill>
                <a:srgbClr val="000000"/>
              </a:solidFill>
              <a:latin typeface="Arial" charset="0"/>
            </a:endParaRPr>
          </a:p>
        </p:txBody>
      </p:sp>
    </p:spTree>
    <p:extLst>
      <p:ext uri="{BB962C8B-B14F-4D97-AF65-F5344CB8AC3E}">
        <p14:creationId xmlns:p14="http://schemas.microsoft.com/office/powerpoint/2010/main" val="3630264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p:spPr>
      </p:sp>
      <p:sp>
        <p:nvSpPr>
          <p:cNvPr id="2355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3556" name="灯片编号占位符 3"/>
          <p:cNvSpPr>
            <a:spLocks noGrp="1"/>
          </p:cNvSpPr>
          <p:nvPr>
            <p:ph type="sldNum" sz="quarter" idx="5"/>
          </p:nvPr>
        </p:nvSpPr>
        <p:spPr bwMode="auto">
          <a:noFill/>
          <a:ln>
            <a:miter lim="800000"/>
            <a:headEnd/>
            <a:tailEnd/>
          </a:ln>
        </p:spPr>
        <p:txBody>
          <a:bodyPr/>
          <a:lstStyle/>
          <a:p>
            <a:fld id="{22CEC21D-1759-4D0F-923E-1B6C1B552B3B}" type="slidenum">
              <a:rPr lang="zh-CN" altLang="en-US">
                <a:solidFill>
                  <a:srgbClr val="000000"/>
                </a:solidFill>
                <a:latin typeface="Arial" charset="0"/>
              </a:rPr>
              <a:pPr/>
              <a:t>9</a:t>
            </a:fld>
            <a:endParaRPr lang="zh-CN" altLang="en-US">
              <a:solidFill>
                <a:srgbClr val="000000"/>
              </a:solidFill>
              <a:latin typeface="Arial" charset="0"/>
            </a:endParaRPr>
          </a:p>
        </p:txBody>
      </p:sp>
    </p:spTree>
    <p:extLst>
      <p:ext uri="{BB962C8B-B14F-4D97-AF65-F5344CB8AC3E}">
        <p14:creationId xmlns:p14="http://schemas.microsoft.com/office/powerpoint/2010/main" val="1253552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64F08D2-6DA9-4488-B54F-12A2B3313C49}" type="datetimeFigureOut">
              <a:rPr lang="zh-CN" altLang="en-US"/>
              <a:pPr>
                <a:defRPr/>
              </a:pPr>
              <a:t>2021-05-17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B595AEC-8F98-4FDB-8FA2-4DE7B4051FBE}" type="slidenum">
              <a:rPr lang="zh-CN" altLang="en-US"/>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BC3578F-D471-4729-A2DA-1D3FB457D234}" type="datetimeFigureOut">
              <a:rPr lang="zh-CN" altLang="en-US"/>
              <a:pPr>
                <a:defRPr/>
              </a:pPr>
              <a:t>2021-05-17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CDE5A36-0708-4D00-89D1-08C2DDD28C1A}" type="slidenum">
              <a:rPr lang="zh-CN" altLang="en-US"/>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D34C779-BBA4-409C-9FAA-323F3F341328}" type="datetimeFigureOut">
              <a:rPr lang="zh-CN" altLang="en-US"/>
              <a:pPr>
                <a:defRPr/>
              </a:pPr>
              <a:t>2021-05-17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60B0022-376D-4BD7-9DD9-972905F49FE9}" type="slidenum">
              <a:rPr lang="zh-CN" altLang="en-US"/>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fontAlgn="auto">
              <a:spcBef>
                <a:spcPts val="0"/>
              </a:spcBef>
              <a:spcAft>
                <a:spcPts val="0"/>
              </a:spcAft>
              <a:defRPr/>
            </a:lvl1pPr>
          </a:lstStyle>
          <a:p>
            <a:pPr>
              <a:defRPr/>
            </a:pPr>
            <a:fld id="{2C0573DF-33CD-4D2A-AA50-59FF23BB4694}" type="datetime1">
              <a:rPr lang="es-ES" altLang="zh-CN"/>
              <a:pPr>
                <a:defRPr/>
              </a:pPr>
              <a:t>17/05/2021</a:t>
            </a:fld>
            <a:endParaRPr lang="es-ES" altLang="zh-CN"/>
          </a:p>
        </p:txBody>
      </p:sp>
      <p:sp>
        <p:nvSpPr>
          <p:cNvPr id="6" name="4 Marcador de pie de página"/>
          <p:cNvSpPr>
            <a:spLocks noGrp="1"/>
          </p:cNvSpPr>
          <p:nvPr>
            <p:ph type="ftr" sz="quarter" idx="11"/>
          </p:nvPr>
        </p:nvSpPr>
        <p:spPr/>
        <p:txBody>
          <a:bodyPr/>
          <a:lstStyle>
            <a:lvl1pPr fontAlgn="auto">
              <a:spcBef>
                <a:spcPts val="0"/>
              </a:spcBef>
              <a:spcAft>
                <a:spcPts val="0"/>
              </a:spcAft>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DF6A23B2-B1EC-4887-AE45-50C59C981235}" type="slidenum">
              <a:rPr lang="es-ES" altLang="zh-CN"/>
              <a:pPr/>
              <a:t>‹#›</a:t>
            </a:fld>
            <a:endParaRPr lang="es-E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solidFill>
                <a:prstClr val="white"/>
              </a:solidFill>
            </a:endParaRPr>
          </a:p>
        </p:txBody>
      </p:sp>
      <p:sp>
        <p:nvSpPr>
          <p:cNvPr id="5" name="5 Marcador de número de diapositiva"/>
          <p:cNvSpPr txBox="1">
            <a:spLocks/>
          </p:cNvSpPr>
          <p:nvPr userDrawn="1"/>
        </p:nvSpPr>
        <p:spPr>
          <a:xfrm>
            <a:off x="8204200" y="68263"/>
            <a:ext cx="576263" cy="365125"/>
          </a:xfrm>
          <a:prstGeom prst="rect">
            <a:avLst/>
          </a:prstGeom>
        </p:spPr>
        <p:txBody>
          <a:bodyPr anchor="ctr"/>
          <a:lstStyle/>
          <a:p>
            <a:pPr algn="r" eaLnBrk="1" hangingPunct="1"/>
            <a:fld id="{44B68353-46EF-429F-99AC-339B38398EFA}" type="slidenum">
              <a:rPr lang="es-ES" altLang="zh-CN" sz="2000" b="1">
                <a:solidFill>
                  <a:srgbClr val="FFFFFF"/>
                </a:solidFill>
              </a:rPr>
              <a:pPr algn="r" eaLnBrk="1" hangingPunct="1"/>
              <a:t>‹#›</a:t>
            </a:fld>
            <a:endParaRPr lang="es-ES" altLang="zh-CN" sz="2000" b="1">
              <a:solidFill>
                <a:srgbClr val="FFFFFF"/>
              </a:solidFill>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fontAlgn="auto">
              <a:spcBef>
                <a:spcPts val="0"/>
              </a:spcBef>
              <a:spcAft>
                <a:spcPts val="0"/>
              </a:spcAft>
              <a:defRPr/>
            </a:lvl1pPr>
          </a:lstStyle>
          <a:p>
            <a:pPr>
              <a:defRPr/>
            </a:pPr>
            <a:fld id="{0AFF1B3D-C564-4A8C-B8A9-FF31724D26E6}" type="datetime1">
              <a:rPr lang="es-ES" altLang="zh-CN"/>
              <a:pPr>
                <a:defRPr/>
              </a:pPr>
              <a:t>17/05/2021</a:t>
            </a:fld>
            <a:endParaRPr lang="es-ES" altLang="zh-CN" dirty="0"/>
          </a:p>
        </p:txBody>
      </p:sp>
      <p:sp>
        <p:nvSpPr>
          <p:cNvPr id="8" name="4 Marcador de pie de página"/>
          <p:cNvSpPr>
            <a:spLocks noGrp="1"/>
          </p:cNvSpPr>
          <p:nvPr>
            <p:ph type="ftr" sz="quarter" idx="11"/>
          </p:nvPr>
        </p:nvSpPr>
        <p:spPr/>
        <p:txBody>
          <a:bodyPr/>
          <a:lstStyle>
            <a:lvl1pPr fontAlgn="auto">
              <a:spcBef>
                <a:spcPts val="0"/>
              </a:spcBef>
              <a:spcAft>
                <a:spcPts val="0"/>
              </a:spcAft>
              <a:defRPr dirty="0"/>
            </a:lvl1pPr>
          </a:lstStyle>
          <a:p>
            <a:pPr>
              <a:defRPr/>
            </a:pPr>
            <a:endParaRPr lang="es-E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solidFill>
                <a:prstClr val="white"/>
              </a:solidFill>
            </a:endParaRPr>
          </a:p>
        </p:txBody>
      </p:sp>
      <p:sp>
        <p:nvSpPr>
          <p:cNvPr id="3" name="5 Marcador de número de diapositiva"/>
          <p:cNvSpPr txBox="1">
            <a:spLocks/>
          </p:cNvSpPr>
          <p:nvPr userDrawn="1"/>
        </p:nvSpPr>
        <p:spPr>
          <a:xfrm>
            <a:off x="8204200" y="66675"/>
            <a:ext cx="576263" cy="365125"/>
          </a:xfrm>
          <a:prstGeom prst="rect">
            <a:avLst/>
          </a:prstGeom>
        </p:spPr>
        <p:txBody>
          <a:bodyPr anchor="ctr"/>
          <a:lstStyle/>
          <a:p>
            <a:pPr algn="r" eaLnBrk="1" hangingPunct="1"/>
            <a:fld id="{FACE4287-75D7-4507-85DF-389432BDADE2}" type="slidenum">
              <a:rPr lang="es-ES" altLang="zh-CN" sz="2000" b="1">
                <a:solidFill>
                  <a:srgbClr val="FFFFFF"/>
                </a:solidFill>
              </a:rPr>
              <a:pPr algn="r" eaLnBrk="1" hangingPunct="1"/>
              <a:t>‹#›</a:t>
            </a:fld>
            <a:endParaRPr lang="es-ES" altLang="zh-CN" sz="2000" b="1">
              <a:solidFill>
                <a:srgbClr val="FFFFFF"/>
              </a:solidFill>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3 Marcador de fecha"/>
          <p:cNvSpPr>
            <a:spLocks noGrp="1"/>
          </p:cNvSpPr>
          <p:nvPr>
            <p:ph type="dt" sz="half" idx="10"/>
          </p:nvPr>
        </p:nvSpPr>
        <p:spPr/>
        <p:txBody>
          <a:bodyPr/>
          <a:lstStyle>
            <a:lvl1pPr fontAlgn="auto">
              <a:spcBef>
                <a:spcPts val="0"/>
              </a:spcBef>
              <a:spcAft>
                <a:spcPts val="0"/>
              </a:spcAft>
              <a:defRPr/>
            </a:lvl1pPr>
          </a:lstStyle>
          <a:p>
            <a:pPr>
              <a:defRPr/>
            </a:pPr>
            <a:fld id="{7A17061B-2381-494C-BFAD-1E505F694F60}" type="datetime1">
              <a:rPr lang="es-ES" altLang="zh-CN"/>
              <a:pPr>
                <a:defRPr/>
              </a:pPr>
              <a:t>17/05/2021</a:t>
            </a:fld>
            <a:endParaRPr lang="es-ES" altLang="zh-CN"/>
          </a:p>
        </p:txBody>
      </p:sp>
      <p:sp>
        <p:nvSpPr>
          <p:cNvPr id="6" name="4 Marcador de pie de página"/>
          <p:cNvSpPr>
            <a:spLocks noGrp="1"/>
          </p:cNvSpPr>
          <p:nvPr>
            <p:ph type="ftr" sz="quarter" idx="11"/>
          </p:nvPr>
        </p:nvSpPr>
        <p:spPr/>
        <p:txBody>
          <a:bodyPr/>
          <a:lstStyle>
            <a:lvl1pPr fontAlgn="auto">
              <a:spcBef>
                <a:spcPts val="0"/>
              </a:spcBef>
              <a:spcAft>
                <a:spcPts val="0"/>
              </a:spcAft>
              <a:defRPr/>
            </a:lvl1pPr>
          </a:lstStyle>
          <a:p>
            <a:pPr>
              <a:defRPr/>
            </a:pPr>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8477B97-79DA-4054-B9B2-EA712CD12976}" type="datetimeFigureOut">
              <a:rPr lang="zh-CN" altLang="en-US"/>
              <a:pPr>
                <a:defRPr/>
              </a:pPr>
              <a:t>2021-05-17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82534E6D-AD42-42ED-B3F8-D6A1A888E3F0}" type="slidenum">
              <a:rPr lang="zh-CN" altLang="en-US"/>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4BCDDA3-DCF3-4B7B-859F-DA3E5C1C844E}" type="datetimeFigureOut">
              <a:rPr lang="zh-CN" altLang="en-US"/>
              <a:pPr>
                <a:defRPr/>
              </a:pPr>
              <a:t>2021-05-17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33B8568-F2E7-411E-9493-F4931D63A909}" type="slidenum">
              <a:rPr lang="zh-CN" altLang="en-US"/>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3E11C36-9CAA-418B-BD4C-3608DE4BE389}" type="datetimeFigureOut">
              <a:rPr lang="zh-CN" altLang="en-US"/>
              <a:pPr>
                <a:defRPr/>
              </a:pPr>
              <a:t>2021-05-17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45533E4-5E12-424D-8338-16FEAF212DAD}" type="slidenum">
              <a:rPr lang="zh-CN" altLang="en-US"/>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BC13B37-7B67-457E-9D7C-B98372678ED2}" type="datetimeFigureOut">
              <a:rPr lang="zh-CN" altLang="en-US"/>
              <a:pPr>
                <a:defRPr/>
              </a:pPr>
              <a:t>2021-05-17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66758D18-602B-4C7C-A7A9-4862797ACE64}" type="slidenum">
              <a:rPr lang="zh-CN" altLang="en-US"/>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19931E15-645F-4F7E-982F-AC78A2C89BBE}" type="datetimeFigureOut">
              <a:rPr lang="zh-CN" altLang="en-US"/>
              <a:pPr>
                <a:defRPr/>
              </a:pPr>
              <a:t>2021-05-17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17009463-B6E2-45E9-B56F-F6E5D0112B68}" type="slidenum">
              <a:rPr lang="zh-CN" altLang="en-US"/>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DE95E0B-2EA7-4103-9919-BDEBC4318A21}" type="datetimeFigureOut">
              <a:rPr lang="zh-CN" altLang="en-US"/>
              <a:pPr>
                <a:defRPr/>
              </a:pPr>
              <a:t>2021-05-17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57A8CFA9-47E6-41EB-A885-D49BDD714C52}" type="slidenum">
              <a:rPr lang="zh-CN" altLang="en-US"/>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623FE95-DB1E-490C-A895-43BC2FFF1621}" type="datetimeFigureOut">
              <a:rPr lang="zh-CN" altLang="en-US"/>
              <a:pPr>
                <a:defRPr/>
              </a:pPr>
              <a:t>2021-05-17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1C906B6-CC82-4B20-85FC-1FB36924B14D}" type="slidenum">
              <a:rPr lang="zh-CN" altLang="en-US"/>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F99A17C-A84A-4B8D-83DD-E4B36834ACF9}" type="datetimeFigureOut">
              <a:rPr lang="zh-CN" altLang="en-US"/>
              <a:pPr>
                <a:defRPr/>
              </a:pPr>
              <a:t>2021-05-17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2F9CACE-F090-4B54-B7A7-2E16528277CD}" type="slidenum">
              <a:rPr lang="zh-CN" altLang="en-US"/>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BC13CFB7-0AAC-4703-A217-DF2A28BA0CE3}" type="datetimeFigureOut">
              <a:rPr lang="zh-CN" altLang="en-US"/>
              <a:pPr>
                <a:defRPr/>
              </a:pPr>
              <a:t>2021-05-17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A238A559-2F0D-4EC7-82C0-2D8E9BD3EF2E}"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pitchFamily="2" charset="-122"/>
        </a:defRPr>
      </a:lvl2pPr>
      <a:lvl3pPr algn="ctr" rtl="0" fontAlgn="base">
        <a:spcBef>
          <a:spcPct val="0"/>
        </a:spcBef>
        <a:spcAft>
          <a:spcPct val="0"/>
        </a:spcAft>
        <a:defRPr sz="4400">
          <a:solidFill>
            <a:schemeClr val="tx1"/>
          </a:solidFill>
          <a:latin typeface="Calibri" pitchFamily="34" charset="0"/>
          <a:ea typeface="宋体" pitchFamily="2" charset="-122"/>
        </a:defRPr>
      </a:lvl3pPr>
      <a:lvl4pPr algn="ctr" rtl="0" fontAlgn="base">
        <a:spcBef>
          <a:spcPct val="0"/>
        </a:spcBef>
        <a:spcAft>
          <a:spcPct val="0"/>
        </a:spcAft>
        <a:defRPr sz="4400">
          <a:solidFill>
            <a:schemeClr val="tx1"/>
          </a:solidFill>
          <a:latin typeface="Calibri" pitchFamily="34" charset="0"/>
          <a:ea typeface="宋体" pitchFamily="2" charset="-122"/>
        </a:defRPr>
      </a:lvl4pPr>
      <a:lvl5pPr algn="ctr" rtl="0" fontAlgn="base">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2050"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ltLang="zh-CN" smtClean="0"/>
              <a:t>Haga clic para modificar el estilo de título del patrón</a:t>
            </a:r>
          </a:p>
        </p:txBody>
      </p:sp>
      <p:sp>
        <p:nvSpPr>
          <p:cNvPr id="2051"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ltLang="zh-CN" smtClean="0"/>
              <a:t>Haga clic para modificar el estilo de texto del patrón</a:t>
            </a:r>
          </a:p>
          <a:p>
            <a:pPr lvl="1"/>
            <a:r>
              <a:rPr lang="es-ES" altLang="zh-CN" smtClean="0"/>
              <a:t>Segundo nivel</a:t>
            </a:r>
          </a:p>
          <a:p>
            <a:pPr lvl="2"/>
            <a:r>
              <a:rPr lang="es-ES" altLang="zh-CN" smtClean="0"/>
              <a:t>Tercer nivel</a:t>
            </a:r>
          </a:p>
          <a:p>
            <a:pPr lvl="3"/>
            <a:r>
              <a:rPr lang="es-ES" altLang="zh-CN" smtClean="0"/>
              <a:t>Cuarto nivel</a:t>
            </a:r>
          </a:p>
          <a:p>
            <a:pPr lvl="4"/>
            <a:r>
              <a:rPr lang="es-ES" altLang="zh-CN"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D3280C68-1DAC-4143-89F1-5BE35B6C9F3D}" type="datetime1">
              <a:rPr lang="es-ES" altLang="zh-CN"/>
              <a:pPr>
                <a:defRPr/>
              </a:pPr>
              <a:t>17/05/2021</a:t>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6AE12370-9D82-4F7B-A74F-C92F61A5E49C}" type="slidenum">
              <a:rPr lang="es-ES" altLang="zh-CN"/>
              <a:pPr/>
              <a:t>‹#›</a:t>
            </a:fld>
            <a:endParaRPr lang="es-ES" altLang="zh-CN"/>
          </a:p>
        </p:txBody>
      </p:sp>
      <p:pic>
        <p:nvPicPr>
          <p:cNvPr id="2055" name="Imagen 5" descr="C:\Users\Design\Documents\Edu\Product Launch\shadown.png"/>
          <p:cNvPicPr>
            <a:picLocks noChangeAspect="1" noChangeArrowheads="1"/>
          </p:cNvPicPr>
          <p:nvPr userDrawn="1"/>
        </p:nvPicPr>
        <p:blipFill>
          <a:blip r:embed="rId6"/>
          <a:srcRect/>
          <a:stretch>
            <a:fillRect/>
          </a:stretch>
        </p:blipFill>
        <p:spPr bwMode="auto">
          <a:xfrm>
            <a:off x="2411413" y="5875338"/>
            <a:ext cx="762000" cy="982662"/>
          </a:xfrm>
          <a:prstGeom prst="rect">
            <a:avLst/>
          </a:prstGeom>
          <a:noFill/>
          <a:ln w="9525">
            <a:noFill/>
            <a:miter lim="800000"/>
            <a:headEnd/>
            <a:tailEnd/>
          </a:ln>
        </p:spPr>
      </p:pic>
      <p:pic>
        <p:nvPicPr>
          <p:cNvPr id="2056" name="Imagen 5" descr="C:\Users\Design\Documents\Edu\Product Launch\shadown.png"/>
          <p:cNvPicPr>
            <a:picLocks noChangeAspect="1" noChangeArrowheads="1"/>
          </p:cNvPicPr>
          <p:nvPr userDrawn="1"/>
        </p:nvPicPr>
        <p:blipFill>
          <a:blip r:embed="rId7"/>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0.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5.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6.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itchFamily="18" charset="0"/>
              </a:rPr>
              <a:t>软件工程导论（第</a:t>
            </a:r>
            <a:r>
              <a:rPr lang="en-US" altLang="zh-CN" sz="5400" b="1" dirty="0" smtClean="0">
                <a:solidFill>
                  <a:schemeClr val="tx1"/>
                </a:solidFill>
                <a:latin typeface="Bodoni MT Black" pitchFamily="18" charset="0"/>
              </a:rPr>
              <a:t>6</a:t>
            </a:r>
            <a:r>
              <a:rPr lang="zh-CN" altLang="en-US" sz="5400" b="1" dirty="0" smtClean="0">
                <a:solidFill>
                  <a:schemeClr val="tx1"/>
                </a:solidFill>
                <a:latin typeface="Bodoni MT Black" pitchFamily="18" charset="0"/>
              </a:rPr>
              <a:t>版）</a:t>
            </a:r>
            <a:endParaRPr lang="es-ES" altLang="zh-CN" sz="5400" dirty="0" smtClean="0">
              <a:solidFill>
                <a:schemeClr val="tx1"/>
              </a:solidFill>
              <a:latin typeface="Bodoni MT Black" pitchFamily="18" charset="0"/>
            </a:endParaRPr>
          </a:p>
        </p:txBody>
      </p:sp>
      <p:sp>
        <p:nvSpPr>
          <p:cNvPr id="7171" name="1 Título"/>
          <p:cNvSpPr txBox="1">
            <a:spLocks/>
          </p:cNvSpPr>
          <p:nvPr/>
        </p:nvSpPr>
        <p:spPr bwMode="auto">
          <a:xfrm>
            <a:off x="3132138" y="6275388"/>
            <a:ext cx="2390775" cy="474662"/>
          </a:xfrm>
          <a:prstGeom prst="rect">
            <a:avLst/>
          </a:prstGeom>
          <a:noFill/>
          <a:ln w="9525">
            <a:noFill/>
            <a:miter lim="800000"/>
            <a:headEnd/>
            <a:tailEnd/>
          </a:ln>
        </p:spPr>
        <p:txBody>
          <a:bodyPr anchor="ctr"/>
          <a:lstStyle/>
          <a:p>
            <a:pPr algn="r" eaLnBrk="1" hangingPunct="1"/>
            <a:r>
              <a:rPr lang="zh-CN" altLang="en-US" sz="2000">
                <a:solidFill>
                  <a:srgbClr val="FFFFFF"/>
                </a:solidFill>
                <a:latin typeface="Bodoni MT Black" pitchFamily="18" charset="0"/>
              </a:rPr>
              <a:t>清华大学出版社</a:t>
            </a:r>
            <a:endParaRPr lang="en-US" altLang="zh-CN" sz="2000">
              <a:solidFill>
                <a:srgbClr val="FFFFFF"/>
              </a:solidFill>
              <a:latin typeface="Bodoni MT Black" pitchFamily="18" charset="0"/>
            </a:endParaRPr>
          </a:p>
        </p:txBody>
      </p:sp>
      <p:sp>
        <p:nvSpPr>
          <p:cNvPr id="7172" name="5 CuadroTexto"/>
          <p:cNvSpPr txBox="1">
            <a:spLocks noChangeArrowheads="1"/>
          </p:cNvSpPr>
          <p:nvPr/>
        </p:nvSpPr>
        <p:spPr bwMode="auto">
          <a:xfrm>
            <a:off x="1979613" y="3629025"/>
            <a:ext cx="5616575" cy="708025"/>
          </a:xfrm>
          <a:prstGeom prst="rect">
            <a:avLst/>
          </a:prstGeom>
          <a:noFill/>
          <a:ln w="9525">
            <a:noFill/>
            <a:miter lim="800000"/>
            <a:headEnd/>
            <a:tailEnd/>
          </a:ln>
        </p:spPr>
        <p:txBody>
          <a:bodyPr>
            <a:spAutoFit/>
          </a:bodyPr>
          <a:lstStyle/>
          <a:p>
            <a:pPr algn="ctr" eaLnBrk="1" hangingPunct="1"/>
            <a:r>
              <a:rPr lang="zh-CN" altLang="en-US" sz="4000" b="1">
                <a:solidFill>
                  <a:srgbClr val="000000"/>
                </a:solidFill>
                <a:latin typeface="Bodoni MT Black" pitchFamily="18" charset="0"/>
              </a:rPr>
              <a:t>第</a:t>
            </a:r>
            <a:r>
              <a:rPr lang="en-US" altLang="zh-CN" sz="4000" b="1">
                <a:solidFill>
                  <a:srgbClr val="000000"/>
                </a:solidFill>
                <a:latin typeface="Bodoni MT Black" pitchFamily="18" charset="0"/>
              </a:rPr>
              <a:t>3</a:t>
            </a:r>
            <a:r>
              <a:rPr lang="zh-CN" altLang="en-US" sz="4000" b="1">
                <a:solidFill>
                  <a:srgbClr val="000000"/>
                </a:solidFill>
                <a:latin typeface="Bodoni MT Black" pitchFamily="18" charset="0"/>
              </a:rPr>
              <a:t>章  需求分析</a:t>
            </a:r>
          </a:p>
        </p:txBody>
      </p:sp>
      <p:sp>
        <p:nvSpPr>
          <p:cNvPr id="7173" name="1 Título"/>
          <p:cNvSpPr txBox="1">
            <a:spLocks/>
          </p:cNvSpPr>
          <p:nvPr/>
        </p:nvSpPr>
        <p:spPr bwMode="auto">
          <a:xfrm>
            <a:off x="-36513" y="127000"/>
            <a:ext cx="5545138" cy="349250"/>
          </a:xfrm>
          <a:prstGeom prst="rect">
            <a:avLst/>
          </a:prstGeom>
          <a:noFill/>
          <a:ln w="9525">
            <a:noFill/>
            <a:miter lim="800000"/>
            <a:headEnd/>
            <a:tailEnd/>
          </a:ln>
        </p:spPr>
        <p:txBody>
          <a:bodyPr anchor="ctr"/>
          <a:lstStyle/>
          <a:p>
            <a:pPr algn="ctr" eaLnBrk="1" hangingPunct="1"/>
            <a:r>
              <a:rPr lang="zh-CN" altLang="en-US" sz="2000">
                <a:solidFill>
                  <a:srgbClr val="000000"/>
                </a:solidFill>
                <a:latin typeface="Bodoni MT Black" pitchFamily="18" charset="0"/>
              </a:rPr>
              <a:t>“十二五”普通高等教育本科国家级规划教材</a:t>
            </a:r>
          </a:p>
        </p:txBody>
      </p:sp>
      <p:sp>
        <p:nvSpPr>
          <p:cNvPr id="7174" name="文本框 1"/>
          <p:cNvSpPr txBox="1">
            <a:spLocks noChangeArrowheads="1"/>
          </p:cNvSpPr>
          <p:nvPr/>
        </p:nvSpPr>
        <p:spPr bwMode="auto">
          <a:xfrm>
            <a:off x="285750" y="6311900"/>
            <a:ext cx="2493963" cy="400050"/>
          </a:xfrm>
          <a:prstGeom prst="rect">
            <a:avLst/>
          </a:prstGeom>
          <a:noFill/>
          <a:ln w="9525">
            <a:noFill/>
            <a:miter lim="800000"/>
            <a:headEnd/>
            <a:tailEnd/>
          </a:ln>
        </p:spPr>
        <p:txBody>
          <a:bodyPr wrap="none">
            <a:spAutoFit/>
          </a:bodyPr>
          <a:lstStyle/>
          <a:p>
            <a:pPr eaLnBrk="1" hangingPunct="1"/>
            <a:r>
              <a:rPr lang="zh-CN" altLang="en-US" sz="2000">
                <a:solidFill>
                  <a:srgbClr val="FFFFFF"/>
                </a:solidFill>
                <a:latin typeface="Bodoni MT Black" pitchFamily="18" charset="0"/>
              </a:rPr>
              <a:t>张海藩，牟永敏编著</a:t>
            </a:r>
          </a:p>
        </p:txBody>
      </p:sp>
      <p:sp>
        <p:nvSpPr>
          <p:cNvPr id="7175" name="1 Título"/>
          <p:cNvSpPr txBox="1">
            <a:spLocks/>
          </p:cNvSpPr>
          <p:nvPr/>
        </p:nvSpPr>
        <p:spPr bwMode="auto">
          <a:xfrm>
            <a:off x="-36513" y="476250"/>
            <a:ext cx="3227388" cy="431800"/>
          </a:xfrm>
          <a:prstGeom prst="rect">
            <a:avLst/>
          </a:prstGeom>
          <a:noFill/>
          <a:ln w="9525">
            <a:noFill/>
            <a:miter lim="800000"/>
            <a:headEnd/>
            <a:tailEnd/>
          </a:ln>
        </p:spPr>
        <p:txBody>
          <a:bodyPr anchor="ctr"/>
          <a:lstStyle/>
          <a:p>
            <a:pPr algn="ctr" eaLnBrk="1" hangingPunct="1"/>
            <a:r>
              <a:rPr lang="zh-CN" altLang="en-US" sz="2000">
                <a:solidFill>
                  <a:srgbClr val="000000"/>
                </a:solidFill>
                <a:latin typeface="Bodoni MT Black" pitchFamily="18" charset="0"/>
              </a:rPr>
              <a:t>北京高等教育精品教材</a:t>
            </a:r>
          </a:p>
        </p:txBody>
      </p:sp>
      <p:sp>
        <p:nvSpPr>
          <p:cNvPr id="7176" name="1 Título"/>
          <p:cNvSpPr txBox="1">
            <a:spLocks/>
          </p:cNvSpPr>
          <p:nvPr/>
        </p:nvSpPr>
        <p:spPr bwMode="auto">
          <a:xfrm>
            <a:off x="0" y="1063625"/>
            <a:ext cx="9144000" cy="565150"/>
          </a:xfrm>
          <a:prstGeom prst="rect">
            <a:avLst/>
          </a:prstGeom>
          <a:solidFill>
            <a:schemeClr val="bg1"/>
          </a:solidFill>
          <a:ln w="9525">
            <a:noFill/>
            <a:miter lim="800000"/>
            <a:headEnd/>
            <a:tailEnd/>
          </a:ln>
        </p:spPr>
        <p:txBody>
          <a:bodyPr anchor="ctr"/>
          <a:lstStyle/>
          <a:p>
            <a:pPr algn="ctr" eaLnBrk="1" hangingPunct="1"/>
            <a:r>
              <a:rPr lang="en-US" altLang="zh-CN" sz="2400">
                <a:solidFill>
                  <a:srgbClr val="C00000"/>
                </a:solidFill>
                <a:latin typeface="Bodoni MT Black" pitchFamily="18" charset="0"/>
              </a:rPr>
              <a:t>21</a:t>
            </a:r>
            <a:r>
              <a:rPr lang="zh-CN" altLang="en-US" sz="2400">
                <a:solidFill>
                  <a:srgbClr val="C00000"/>
                </a:solidFill>
                <a:latin typeface="Bodoni MT Black" pitchFamily="18" charset="0"/>
              </a:rPr>
              <a:t>世纪软件工程专业规划教材</a:t>
            </a: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95250" y="0"/>
            <a:ext cx="8229600" cy="1143000"/>
          </a:xfrm>
        </p:spPr>
        <p:txBody>
          <a:bodyPr/>
          <a:lstStyle/>
          <a:p>
            <a:pPr>
              <a:defRPr/>
            </a:pPr>
            <a:r>
              <a:rPr lang="en-US" altLang="zh-CN" b="1" dirty="0" smtClean="0">
                <a:latin typeface="Bodoni MT Black" pitchFamily="18" charset="0"/>
                <a:ea typeface="+mn-ea"/>
              </a:rPr>
              <a:t>3.1 </a:t>
            </a:r>
            <a:r>
              <a:rPr lang="zh-CN" altLang="en-US" b="1" dirty="0" smtClean="0">
                <a:latin typeface="Bodoni MT Black" pitchFamily="18" charset="0"/>
              </a:rPr>
              <a:t>需求分析的任务</a:t>
            </a:r>
          </a:p>
        </p:txBody>
      </p:sp>
      <p:sp>
        <p:nvSpPr>
          <p:cNvPr id="2" name="TextBox 1"/>
          <p:cNvSpPr txBox="1"/>
          <p:nvPr/>
        </p:nvSpPr>
        <p:spPr>
          <a:xfrm>
            <a:off x="684213" y="1268760"/>
            <a:ext cx="1511523" cy="4603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zh-CN" altLang="en-US" sz="2400" dirty="0">
                <a:latin typeface="Bodoni MT Black" pitchFamily="18" charset="0"/>
              </a:rPr>
              <a:t>逆向需求</a:t>
            </a:r>
          </a:p>
        </p:txBody>
      </p:sp>
      <p:sp>
        <p:nvSpPr>
          <p:cNvPr id="24580" name="TextBox 3"/>
          <p:cNvSpPr txBox="1">
            <a:spLocks noChangeArrowheads="1"/>
          </p:cNvSpPr>
          <p:nvPr/>
        </p:nvSpPr>
        <p:spPr bwMode="auto">
          <a:xfrm>
            <a:off x="539750" y="1845022"/>
            <a:ext cx="7848600" cy="1435778"/>
          </a:xfrm>
          <a:prstGeom prst="rect">
            <a:avLst/>
          </a:prstGeom>
          <a:noFill/>
          <a:ln w="9525">
            <a:noFill/>
            <a:miter lim="800000"/>
            <a:headEnd/>
            <a:tailEnd/>
          </a:ln>
        </p:spPr>
        <p:txBody>
          <a:bodyPr>
            <a:spAutoFit/>
          </a:bodyPr>
          <a:lstStyle/>
          <a:p>
            <a:pPr indent="457200" eaLnBrk="1" hangingPunct="1">
              <a:lnSpc>
                <a:spcPct val="125000"/>
              </a:lnSpc>
            </a:pPr>
            <a:r>
              <a:rPr lang="zh-CN" altLang="zh-CN" sz="2400" dirty="0">
                <a:latin typeface="Bodoni MT Black" pitchFamily="18" charset="0"/>
              </a:rPr>
              <a:t>逆向需求说明</a:t>
            </a:r>
            <a:r>
              <a:rPr lang="zh-CN" altLang="zh-CN" sz="2400" dirty="0">
                <a:solidFill>
                  <a:srgbClr val="FF0000"/>
                </a:solidFill>
                <a:latin typeface="Bodoni MT Black" pitchFamily="18" charset="0"/>
              </a:rPr>
              <a:t>软件系统不应该做什么</a:t>
            </a:r>
            <a:r>
              <a:rPr lang="zh-CN" altLang="zh-CN" sz="2400" dirty="0">
                <a:latin typeface="Bodoni MT Black" pitchFamily="18" charset="0"/>
              </a:rPr>
              <a:t>。理论上有无限多个逆向需求，人们应该仅选取能澄清真实需求且可消除可能发生的误解的那些逆向需求。</a:t>
            </a:r>
            <a:endParaRPr lang="zh-CN" altLang="en-US" sz="2400" dirty="0">
              <a:latin typeface="Bodoni MT Black" pitchFamily="18" charset="0"/>
            </a:endParaRPr>
          </a:p>
        </p:txBody>
      </p:sp>
      <p:sp>
        <p:nvSpPr>
          <p:cNvPr id="12" name="TextBox 11"/>
          <p:cNvSpPr txBox="1"/>
          <p:nvPr/>
        </p:nvSpPr>
        <p:spPr>
          <a:xfrm>
            <a:off x="700277" y="3562432"/>
            <a:ext cx="3069371" cy="4619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zh-CN" altLang="zh-CN" sz="2400" dirty="0">
                <a:latin typeface="Bodoni MT Black" pitchFamily="18" charset="0"/>
              </a:rPr>
              <a:t>将来可能提出的要求</a:t>
            </a:r>
            <a:endParaRPr lang="zh-CN" altLang="en-US" sz="2400" dirty="0">
              <a:latin typeface="Bodoni MT Black" pitchFamily="18" charset="0"/>
            </a:endParaRPr>
          </a:p>
        </p:txBody>
      </p:sp>
      <p:sp>
        <p:nvSpPr>
          <p:cNvPr id="24582" name="TextBox 12"/>
          <p:cNvSpPr txBox="1">
            <a:spLocks noChangeArrowheads="1"/>
          </p:cNvSpPr>
          <p:nvPr/>
        </p:nvSpPr>
        <p:spPr bwMode="auto">
          <a:xfrm>
            <a:off x="561181" y="4169338"/>
            <a:ext cx="8021638" cy="1897443"/>
          </a:xfrm>
          <a:prstGeom prst="rect">
            <a:avLst/>
          </a:prstGeom>
          <a:noFill/>
          <a:ln w="9525">
            <a:noFill/>
            <a:miter lim="800000"/>
            <a:headEnd/>
            <a:tailEnd/>
          </a:ln>
        </p:spPr>
        <p:txBody>
          <a:bodyPr>
            <a:spAutoFit/>
          </a:bodyPr>
          <a:lstStyle/>
          <a:p>
            <a:pPr indent="457200" eaLnBrk="1" hangingPunct="1">
              <a:lnSpc>
                <a:spcPct val="125000"/>
              </a:lnSpc>
            </a:pPr>
            <a:r>
              <a:rPr lang="zh-CN" altLang="zh-CN" sz="2400" dirty="0" smtClean="0">
                <a:latin typeface="Bodoni MT Black" pitchFamily="18" charset="0"/>
              </a:rPr>
              <a:t>明确列</a:t>
            </a:r>
            <a:r>
              <a:rPr lang="zh-CN" altLang="zh-CN" sz="2400" dirty="0">
                <a:latin typeface="Bodoni MT Black" pitchFamily="18" charset="0"/>
              </a:rPr>
              <a:t>出那些虽然不属于当前系统开发范畴，但是据分析将来很可能会提出来的要求</a:t>
            </a:r>
            <a:r>
              <a:rPr lang="zh-CN" altLang="zh-CN" sz="2400" dirty="0" smtClean="0">
                <a:latin typeface="Bodoni MT Black" pitchFamily="18" charset="0"/>
              </a:rPr>
              <a:t>。在</a:t>
            </a:r>
            <a:r>
              <a:rPr lang="zh-CN" altLang="zh-CN" sz="2400" dirty="0">
                <a:latin typeface="Bodoni MT Black" pitchFamily="18" charset="0"/>
              </a:rPr>
              <a:t>设计过程中对系统将来可能的</a:t>
            </a:r>
            <a:r>
              <a:rPr lang="zh-CN" altLang="zh-CN" sz="2400" dirty="0">
                <a:solidFill>
                  <a:srgbClr val="FF0000"/>
                </a:solidFill>
                <a:latin typeface="Bodoni MT Black" pitchFamily="18" charset="0"/>
              </a:rPr>
              <a:t>扩充</a:t>
            </a:r>
            <a:r>
              <a:rPr lang="zh-CN" altLang="zh-CN" sz="2400" dirty="0">
                <a:latin typeface="Bodoni MT Black" pitchFamily="18" charset="0"/>
              </a:rPr>
              <a:t>和</a:t>
            </a:r>
            <a:r>
              <a:rPr lang="zh-CN" altLang="zh-CN" sz="2400" dirty="0">
                <a:solidFill>
                  <a:srgbClr val="FF0000"/>
                </a:solidFill>
                <a:latin typeface="Bodoni MT Black" pitchFamily="18" charset="0"/>
              </a:rPr>
              <a:t>修改</a:t>
            </a:r>
            <a:r>
              <a:rPr lang="zh-CN" altLang="zh-CN" sz="2400" dirty="0">
                <a:latin typeface="Bodoni MT Black" pitchFamily="18" charset="0"/>
              </a:rPr>
              <a:t>预做准备，以便一旦确实需要时能比较容易地进行这种扩充和修改。</a:t>
            </a:r>
          </a:p>
        </p:txBody>
      </p:sp>
      <p:sp>
        <p:nvSpPr>
          <p:cNvPr id="11"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9" name="1 Título"/>
          <p:cNvSpPr txBox="1">
            <a:spLocks/>
          </p:cNvSpPr>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3.1.1  </a:t>
            </a:r>
            <a:r>
              <a:rPr lang="zh-CN" altLang="en-US" sz="2400" dirty="0">
                <a:solidFill>
                  <a:srgbClr val="D9D9D9"/>
                </a:solidFill>
                <a:latin typeface="Bodoni MT Black" pitchFamily="18" charset="0"/>
                <a:ea typeface="+mn-ea"/>
              </a:rPr>
              <a:t>确定对系统的综合要求</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517775" y="6291263"/>
            <a:ext cx="40703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3.1.2 </a:t>
            </a:r>
            <a:r>
              <a:rPr lang="zh-CN" altLang="en-US" sz="2400" dirty="0" smtClean="0">
                <a:solidFill>
                  <a:srgbClr val="D9D9D9"/>
                </a:solidFill>
                <a:latin typeface="Bodoni MT Black" pitchFamily="18" charset="0"/>
                <a:ea typeface="+mn-ea"/>
              </a:rPr>
              <a:t>分析</a:t>
            </a:r>
            <a:r>
              <a:rPr lang="zh-CN" altLang="en-US" sz="2400" dirty="0">
                <a:solidFill>
                  <a:srgbClr val="D9D9D9"/>
                </a:solidFill>
                <a:latin typeface="Bodoni MT Black" pitchFamily="18" charset="0"/>
                <a:ea typeface="+mn-ea"/>
              </a:rPr>
              <a:t>系统的数据要求</a:t>
            </a:r>
          </a:p>
        </p:txBody>
      </p:sp>
      <p:sp>
        <p:nvSpPr>
          <p:cNvPr id="8" name="标题 3"/>
          <p:cNvSpPr>
            <a:spLocks noGrp="1"/>
          </p:cNvSpPr>
          <p:nvPr>
            <p:ph type="title"/>
          </p:nvPr>
        </p:nvSpPr>
        <p:spPr>
          <a:xfrm>
            <a:off x="303213" y="14288"/>
            <a:ext cx="8229600" cy="1143000"/>
          </a:xfrm>
        </p:spPr>
        <p:txBody>
          <a:bodyPr/>
          <a:lstStyle/>
          <a:p>
            <a:pPr>
              <a:defRPr/>
            </a:pPr>
            <a:r>
              <a:rPr lang="en-US" altLang="zh-CN" b="1" dirty="0" smtClean="0">
                <a:latin typeface="Bodoni MT Black" pitchFamily="18" charset="0"/>
                <a:ea typeface="+mn-ea"/>
              </a:rPr>
              <a:t>3.1 </a:t>
            </a:r>
            <a:r>
              <a:rPr lang="zh-CN" altLang="en-US" b="1" dirty="0" smtClean="0">
                <a:latin typeface="Bodoni MT Black" pitchFamily="18" charset="0"/>
              </a:rPr>
              <a:t>需求分析的任务</a:t>
            </a:r>
          </a:p>
        </p:txBody>
      </p:sp>
      <p:sp>
        <p:nvSpPr>
          <p:cNvPr id="7" name="TextBox 6"/>
          <p:cNvSpPr txBox="1"/>
          <p:nvPr/>
        </p:nvSpPr>
        <p:spPr>
          <a:xfrm>
            <a:off x="511643" y="1891920"/>
            <a:ext cx="7993062" cy="189744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lnSpc>
                <a:spcPct val="125000"/>
              </a:lnSpc>
              <a:spcBef>
                <a:spcPts val="0"/>
              </a:spcBef>
              <a:spcAft>
                <a:spcPts val="0"/>
              </a:spcAft>
              <a:defRPr/>
            </a:pPr>
            <a:r>
              <a:rPr lang="zh-CN" altLang="en-US" sz="2400" dirty="0">
                <a:solidFill>
                  <a:schemeClr val="tx1"/>
                </a:solidFill>
                <a:latin typeface="Bodoni MT Black" pitchFamily="18" charset="0"/>
              </a:rPr>
              <a:t>任何一个软件系统本质上都是</a:t>
            </a:r>
            <a:r>
              <a:rPr lang="zh-CN" altLang="en-US" sz="2400" dirty="0">
                <a:solidFill>
                  <a:srgbClr val="FF0000"/>
                </a:solidFill>
                <a:latin typeface="Bodoni MT Black" pitchFamily="18" charset="0"/>
              </a:rPr>
              <a:t>信息处理系统</a:t>
            </a:r>
            <a:r>
              <a:rPr lang="zh-CN" altLang="en-US" sz="2400" dirty="0">
                <a:solidFill>
                  <a:schemeClr val="tx1"/>
                </a:solidFill>
                <a:latin typeface="Bodoni MT Black" pitchFamily="18" charset="0"/>
              </a:rPr>
              <a:t>，系统必须处理的信息和系统应该产生的信息在很大程度上决定了系统的面貌</a:t>
            </a:r>
            <a:r>
              <a:rPr lang="zh-CN" altLang="en-US" sz="2400" dirty="0" smtClean="0">
                <a:solidFill>
                  <a:schemeClr val="tx1"/>
                </a:solidFill>
                <a:latin typeface="Bodoni MT Black" pitchFamily="18" charset="0"/>
              </a:rPr>
              <a:t>，</a:t>
            </a:r>
            <a:r>
              <a:rPr lang="zh-CN" altLang="en-US" sz="2400" dirty="0" smtClean="0">
                <a:solidFill>
                  <a:srgbClr val="FF0000"/>
                </a:solidFill>
                <a:latin typeface="Bodoni MT Black" pitchFamily="18" charset="0"/>
              </a:rPr>
              <a:t>必</a:t>
            </a:r>
            <a:r>
              <a:rPr lang="zh-CN" altLang="en-US" sz="2400" dirty="0">
                <a:solidFill>
                  <a:srgbClr val="FF0000"/>
                </a:solidFill>
                <a:latin typeface="Bodoni MT Black" pitchFamily="18" charset="0"/>
              </a:rPr>
              <a:t>须分析系统的数据要求</a:t>
            </a:r>
            <a:r>
              <a:rPr lang="zh-CN" altLang="en-US" sz="2400" dirty="0">
                <a:solidFill>
                  <a:schemeClr val="tx1"/>
                </a:solidFill>
                <a:latin typeface="Bodoni MT Black" pitchFamily="18" charset="0"/>
              </a:rPr>
              <a:t>，这是软件需求分析的一个重要任务。</a:t>
            </a:r>
          </a:p>
        </p:txBody>
      </p:sp>
      <p:sp>
        <p:nvSpPr>
          <p:cNvPr id="10" name="TextBox 9"/>
          <p:cNvSpPr txBox="1"/>
          <p:nvPr/>
        </p:nvSpPr>
        <p:spPr>
          <a:xfrm>
            <a:off x="374650" y="1287463"/>
            <a:ext cx="5005388" cy="5238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2800" b="1" dirty="0" smtClean="0">
                <a:solidFill>
                  <a:schemeClr val="tx1"/>
                </a:solidFill>
                <a:latin typeface="Bodoni MT Black" pitchFamily="18" charset="0"/>
              </a:rPr>
              <a:t>3.1.2 </a:t>
            </a:r>
            <a:r>
              <a:rPr lang="zh-CN" altLang="en-US" sz="2800" b="1" dirty="0" smtClean="0">
                <a:solidFill>
                  <a:schemeClr val="tx1"/>
                </a:solidFill>
                <a:latin typeface="Bodoni MT Black" pitchFamily="18" charset="0"/>
              </a:rPr>
              <a:t>分析</a:t>
            </a:r>
            <a:r>
              <a:rPr lang="zh-CN" altLang="en-US" sz="2800" b="1" dirty="0">
                <a:solidFill>
                  <a:schemeClr val="tx1"/>
                </a:solidFill>
                <a:latin typeface="Bodoni MT Black" pitchFamily="18" charset="0"/>
              </a:rPr>
              <a:t>系统的数据要求</a:t>
            </a:r>
          </a:p>
        </p:txBody>
      </p:sp>
      <p:sp>
        <p:nvSpPr>
          <p:cNvPr id="26630" name="TextBox 1"/>
          <p:cNvSpPr txBox="1">
            <a:spLocks noChangeArrowheads="1"/>
          </p:cNvSpPr>
          <p:nvPr/>
        </p:nvSpPr>
        <p:spPr bwMode="auto">
          <a:xfrm>
            <a:off x="512763" y="3789363"/>
            <a:ext cx="8307387" cy="1897443"/>
          </a:xfrm>
          <a:prstGeom prst="rect">
            <a:avLst/>
          </a:prstGeom>
          <a:noFill/>
          <a:ln w="9525">
            <a:noFill/>
            <a:miter lim="800000"/>
            <a:headEnd/>
            <a:tailEnd/>
          </a:ln>
        </p:spPr>
        <p:txBody>
          <a:bodyPr>
            <a:spAutoFit/>
          </a:bodyPr>
          <a:lstStyle/>
          <a:p>
            <a:pPr indent="457200" eaLnBrk="1" hangingPunct="1">
              <a:lnSpc>
                <a:spcPct val="125000"/>
              </a:lnSpc>
            </a:pPr>
            <a:r>
              <a:rPr lang="zh-CN" altLang="en-US" sz="2400" dirty="0">
                <a:latin typeface="Bodoni MT Black" pitchFamily="18" charset="0"/>
              </a:rPr>
              <a:t>复杂的数据由许多基本的</a:t>
            </a:r>
            <a:r>
              <a:rPr lang="zh-CN" altLang="en-US" sz="2400" dirty="0">
                <a:solidFill>
                  <a:srgbClr val="FF0000"/>
                </a:solidFill>
                <a:latin typeface="Bodoni MT Black" pitchFamily="18" charset="0"/>
              </a:rPr>
              <a:t>数据元素</a:t>
            </a:r>
            <a:r>
              <a:rPr lang="zh-CN" altLang="en-US" sz="2400" dirty="0">
                <a:latin typeface="Bodoni MT Black" pitchFamily="18" charset="0"/>
              </a:rPr>
              <a:t>组成，</a:t>
            </a:r>
            <a:r>
              <a:rPr lang="zh-CN" altLang="en-US" sz="2400" dirty="0">
                <a:solidFill>
                  <a:srgbClr val="FF0000"/>
                </a:solidFill>
                <a:latin typeface="Bodoni MT Black" pitchFamily="18" charset="0"/>
              </a:rPr>
              <a:t>数据结构</a:t>
            </a:r>
            <a:r>
              <a:rPr lang="zh-CN" altLang="en-US" sz="2400" dirty="0">
                <a:latin typeface="Bodoni MT Black" pitchFamily="18" charset="0"/>
              </a:rPr>
              <a:t>表示数据元素之间的逻辑关系。利用</a:t>
            </a:r>
            <a:r>
              <a:rPr lang="zh-CN" altLang="en-US" sz="2400" dirty="0">
                <a:solidFill>
                  <a:srgbClr val="FF0000"/>
                </a:solidFill>
                <a:latin typeface="Bodoni MT Black" pitchFamily="18" charset="0"/>
              </a:rPr>
              <a:t>数据字典</a:t>
            </a:r>
            <a:r>
              <a:rPr lang="zh-CN" altLang="en-US" sz="2400" dirty="0">
                <a:latin typeface="Bodoni MT Black" pitchFamily="18" charset="0"/>
              </a:rPr>
              <a:t>可以全面准确地定义数据，但是数据字典的缺点是不够形象直观。为了提高可理解性，常常利用图形工具辅助描绘数据结构。</a:t>
            </a: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555875" y="6291263"/>
            <a:ext cx="40703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3.1.3 </a:t>
            </a:r>
            <a:r>
              <a:rPr lang="zh-CN" altLang="en-US" sz="2400" dirty="0" smtClean="0">
                <a:solidFill>
                  <a:srgbClr val="D9D9D9"/>
                </a:solidFill>
                <a:latin typeface="Bodoni MT Black" pitchFamily="18" charset="0"/>
                <a:ea typeface="+mn-ea"/>
              </a:rPr>
              <a:t>导出</a:t>
            </a:r>
            <a:r>
              <a:rPr lang="zh-CN" altLang="en-US" sz="2400" dirty="0">
                <a:solidFill>
                  <a:srgbClr val="D9D9D9"/>
                </a:solidFill>
                <a:latin typeface="Bodoni MT Black" pitchFamily="18" charset="0"/>
                <a:ea typeface="+mn-ea"/>
              </a:rPr>
              <a:t>系统的逻辑模型</a:t>
            </a:r>
          </a:p>
        </p:txBody>
      </p:sp>
      <p:sp>
        <p:nvSpPr>
          <p:cNvPr id="8" name="标题 3"/>
          <p:cNvSpPr>
            <a:spLocks noGrp="1"/>
          </p:cNvSpPr>
          <p:nvPr>
            <p:ph type="title"/>
          </p:nvPr>
        </p:nvSpPr>
        <p:spPr>
          <a:xfrm>
            <a:off x="303213" y="25400"/>
            <a:ext cx="8229600" cy="1143000"/>
          </a:xfrm>
        </p:spPr>
        <p:txBody>
          <a:bodyPr/>
          <a:lstStyle/>
          <a:p>
            <a:pPr>
              <a:defRPr/>
            </a:pPr>
            <a:r>
              <a:rPr lang="en-US" altLang="zh-CN" b="1" dirty="0" smtClean="0">
                <a:latin typeface="Bodoni MT Black" pitchFamily="18" charset="0"/>
                <a:ea typeface="+mn-ea"/>
              </a:rPr>
              <a:t>3.1 </a:t>
            </a:r>
            <a:r>
              <a:rPr lang="zh-CN" altLang="en-US" b="1" dirty="0" smtClean="0">
                <a:latin typeface="Bodoni MT Black" pitchFamily="18" charset="0"/>
              </a:rPr>
              <a:t>需求分析的任务</a:t>
            </a:r>
          </a:p>
        </p:txBody>
      </p:sp>
      <p:sp>
        <p:nvSpPr>
          <p:cNvPr id="7" name="TextBox 6"/>
          <p:cNvSpPr txBox="1"/>
          <p:nvPr/>
        </p:nvSpPr>
        <p:spPr>
          <a:xfrm>
            <a:off x="522678" y="2060848"/>
            <a:ext cx="7993063" cy="143577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lnSpc>
                <a:spcPct val="125000"/>
              </a:lnSpc>
              <a:spcBef>
                <a:spcPts val="0"/>
              </a:spcBef>
              <a:spcAft>
                <a:spcPts val="0"/>
              </a:spcAft>
              <a:defRPr/>
            </a:pPr>
            <a:r>
              <a:rPr lang="zh-CN" altLang="en-US" sz="2400" dirty="0">
                <a:solidFill>
                  <a:schemeClr val="tx1"/>
                </a:solidFill>
                <a:latin typeface="Bodoni MT Black" pitchFamily="18" charset="0"/>
              </a:rPr>
              <a:t>综合上述两项分析的结果可以导出系统的详细的逻辑模型，通常用</a:t>
            </a:r>
            <a:r>
              <a:rPr lang="zh-CN" altLang="en-US" sz="2400" dirty="0">
                <a:solidFill>
                  <a:srgbClr val="FF0000"/>
                </a:solidFill>
                <a:latin typeface="Bodoni MT Black" pitchFamily="18" charset="0"/>
              </a:rPr>
              <a:t>数据流图</a:t>
            </a:r>
            <a:r>
              <a:rPr lang="zh-CN" altLang="en-US" sz="2400" dirty="0">
                <a:solidFill>
                  <a:schemeClr val="tx1"/>
                </a:solidFill>
                <a:latin typeface="Bodoni MT Black" pitchFamily="18" charset="0"/>
              </a:rPr>
              <a:t>、</a:t>
            </a:r>
            <a:r>
              <a:rPr lang="zh-CN" altLang="en-US" sz="2400" dirty="0" smtClean="0">
                <a:solidFill>
                  <a:srgbClr val="FF0000"/>
                </a:solidFill>
                <a:latin typeface="Bodoni MT Black" pitchFamily="18" charset="0"/>
              </a:rPr>
              <a:t>实体</a:t>
            </a:r>
            <a:r>
              <a:rPr lang="en-US" altLang="zh-CN" sz="2400" dirty="0" smtClean="0">
                <a:solidFill>
                  <a:srgbClr val="FF0000"/>
                </a:solidFill>
                <a:latin typeface="Bodoni MT Black" pitchFamily="18" charset="0"/>
              </a:rPr>
              <a:t>-</a:t>
            </a:r>
            <a:r>
              <a:rPr lang="zh-CN" altLang="en-US" sz="2400" dirty="0" smtClean="0">
                <a:solidFill>
                  <a:srgbClr val="FF0000"/>
                </a:solidFill>
                <a:latin typeface="Bodoni MT Black" pitchFamily="18" charset="0"/>
              </a:rPr>
              <a:t>联系图</a:t>
            </a:r>
            <a:r>
              <a:rPr lang="zh-CN" altLang="en-US" sz="2400" dirty="0">
                <a:solidFill>
                  <a:schemeClr val="tx1"/>
                </a:solidFill>
                <a:latin typeface="Bodoni MT Black" pitchFamily="18" charset="0"/>
              </a:rPr>
              <a:t>、</a:t>
            </a:r>
            <a:r>
              <a:rPr lang="zh-CN" altLang="en-US" sz="2400" dirty="0">
                <a:solidFill>
                  <a:srgbClr val="FF0000"/>
                </a:solidFill>
                <a:latin typeface="Bodoni MT Black" pitchFamily="18" charset="0"/>
              </a:rPr>
              <a:t>状态转换图</a:t>
            </a:r>
            <a:r>
              <a:rPr lang="zh-CN" altLang="en-US" sz="2400" dirty="0">
                <a:solidFill>
                  <a:schemeClr val="tx1"/>
                </a:solidFill>
                <a:latin typeface="Bodoni MT Black" pitchFamily="18" charset="0"/>
              </a:rPr>
              <a:t>、</a:t>
            </a:r>
            <a:r>
              <a:rPr lang="zh-CN" altLang="en-US" sz="2400" dirty="0">
                <a:solidFill>
                  <a:srgbClr val="FF0000"/>
                </a:solidFill>
                <a:latin typeface="Bodoni MT Black" pitchFamily="18" charset="0"/>
              </a:rPr>
              <a:t>数据字典</a:t>
            </a:r>
            <a:r>
              <a:rPr lang="zh-CN" altLang="en-US" sz="2400" dirty="0">
                <a:solidFill>
                  <a:schemeClr val="tx1"/>
                </a:solidFill>
                <a:latin typeface="Bodoni MT Black" pitchFamily="18" charset="0"/>
              </a:rPr>
              <a:t>和主要的</a:t>
            </a:r>
            <a:r>
              <a:rPr lang="zh-CN" altLang="en-US" sz="2400" dirty="0">
                <a:solidFill>
                  <a:srgbClr val="FF0000"/>
                </a:solidFill>
                <a:latin typeface="Bodoni MT Black" pitchFamily="18" charset="0"/>
              </a:rPr>
              <a:t>处理算法</a:t>
            </a:r>
            <a:r>
              <a:rPr lang="zh-CN" altLang="en-US" sz="2400" dirty="0">
                <a:solidFill>
                  <a:schemeClr val="tx1"/>
                </a:solidFill>
                <a:latin typeface="Bodoni MT Black" pitchFamily="18" charset="0"/>
              </a:rPr>
              <a:t>描述这个逻辑模型。</a:t>
            </a:r>
          </a:p>
        </p:txBody>
      </p:sp>
      <p:sp>
        <p:nvSpPr>
          <p:cNvPr id="10" name="TextBox 9"/>
          <p:cNvSpPr txBox="1"/>
          <p:nvPr/>
        </p:nvSpPr>
        <p:spPr>
          <a:xfrm>
            <a:off x="374650" y="1287463"/>
            <a:ext cx="5005388" cy="5238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2800" b="1" dirty="0" smtClean="0">
                <a:solidFill>
                  <a:schemeClr val="tx1"/>
                </a:solidFill>
                <a:latin typeface="Bodoni MT Black" pitchFamily="18" charset="0"/>
              </a:rPr>
              <a:t>3.1.3 </a:t>
            </a:r>
            <a:r>
              <a:rPr lang="zh-CN" altLang="en-US" sz="2800" b="1" dirty="0" smtClean="0">
                <a:solidFill>
                  <a:schemeClr val="tx1"/>
                </a:solidFill>
                <a:latin typeface="Bodoni MT Black" pitchFamily="18" charset="0"/>
              </a:rPr>
              <a:t>导出</a:t>
            </a:r>
            <a:r>
              <a:rPr lang="zh-CN" altLang="en-US" sz="2800" b="1" dirty="0">
                <a:solidFill>
                  <a:schemeClr val="tx1"/>
                </a:solidFill>
                <a:latin typeface="Bodoni MT Black" pitchFamily="18" charset="0"/>
              </a:rPr>
              <a:t>系统的逻辑模型</a:t>
            </a: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555875" y="6291263"/>
            <a:ext cx="40703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3.1.4  </a:t>
            </a:r>
            <a:r>
              <a:rPr lang="zh-CN" altLang="en-US" sz="2400" dirty="0">
                <a:solidFill>
                  <a:srgbClr val="D9D9D9"/>
                </a:solidFill>
                <a:latin typeface="Bodoni MT Black" pitchFamily="18" charset="0"/>
                <a:ea typeface="+mn-ea"/>
              </a:rPr>
              <a:t>修正系统开发计划</a:t>
            </a:r>
          </a:p>
        </p:txBody>
      </p:sp>
      <p:sp>
        <p:nvSpPr>
          <p:cNvPr id="8" name="标题 3"/>
          <p:cNvSpPr>
            <a:spLocks noGrp="1"/>
          </p:cNvSpPr>
          <p:nvPr>
            <p:ph type="title"/>
          </p:nvPr>
        </p:nvSpPr>
        <p:spPr>
          <a:xfrm>
            <a:off x="303213" y="0"/>
            <a:ext cx="8229600" cy="1143000"/>
          </a:xfrm>
        </p:spPr>
        <p:txBody>
          <a:bodyPr/>
          <a:lstStyle/>
          <a:p>
            <a:pPr>
              <a:defRPr/>
            </a:pPr>
            <a:r>
              <a:rPr lang="en-US" altLang="zh-CN" b="1" dirty="0" smtClean="0">
                <a:latin typeface="Bodoni MT Black" pitchFamily="18" charset="0"/>
                <a:ea typeface="+mn-ea"/>
              </a:rPr>
              <a:t>3.1 </a:t>
            </a:r>
            <a:r>
              <a:rPr lang="zh-CN" altLang="en-US" b="1" dirty="0" smtClean="0">
                <a:latin typeface="Bodoni MT Black" pitchFamily="18" charset="0"/>
              </a:rPr>
              <a:t>需求分析的任务</a:t>
            </a:r>
          </a:p>
        </p:txBody>
      </p:sp>
      <p:sp>
        <p:nvSpPr>
          <p:cNvPr id="7" name="TextBox 6"/>
          <p:cNvSpPr txBox="1"/>
          <p:nvPr/>
        </p:nvSpPr>
        <p:spPr>
          <a:xfrm>
            <a:off x="539750" y="1962341"/>
            <a:ext cx="7993063" cy="143577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lnSpc>
                <a:spcPct val="125000"/>
              </a:lnSpc>
              <a:spcBef>
                <a:spcPts val="0"/>
              </a:spcBef>
              <a:spcAft>
                <a:spcPts val="0"/>
              </a:spcAft>
              <a:defRPr/>
            </a:pPr>
            <a:r>
              <a:rPr lang="zh-CN" altLang="en-US" sz="2400" dirty="0">
                <a:solidFill>
                  <a:schemeClr val="tx1"/>
                </a:solidFill>
                <a:latin typeface="Bodoni MT Black" pitchFamily="18" charset="0"/>
              </a:rPr>
              <a:t>根据在分析过程中获得的对系统的更深入更具体的了解，可以比较准确地估计系统的成本和进度，修正以前制定的开发计划。</a:t>
            </a:r>
          </a:p>
        </p:txBody>
      </p:sp>
      <p:sp>
        <p:nvSpPr>
          <p:cNvPr id="10" name="TextBox 9"/>
          <p:cNvSpPr txBox="1"/>
          <p:nvPr/>
        </p:nvSpPr>
        <p:spPr>
          <a:xfrm>
            <a:off x="374650" y="1287463"/>
            <a:ext cx="5005388" cy="5238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2800" b="1" dirty="0">
                <a:solidFill>
                  <a:schemeClr val="tx1"/>
                </a:solidFill>
                <a:latin typeface="Bodoni MT Black" pitchFamily="18" charset="0"/>
              </a:rPr>
              <a:t>3.1.4  </a:t>
            </a:r>
            <a:r>
              <a:rPr lang="zh-CN" altLang="en-US" sz="2800" b="1" dirty="0">
                <a:solidFill>
                  <a:schemeClr val="tx1"/>
                </a:solidFill>
                <a:latin typeface="Bodoni MT Black" pitchFamily="18" charset="0"/>
              </a:rPr>
              <a:t>修正系统开发计划</a:t>
            </a: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555875" y="6291263"/>
            <a:ext cx="40703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3.1.4  </a:t>
            </a:r>
            <a:r>
              <a:rPr lang="zh-CN" altLang="en-US" sz="2400" dirty="0">
                <a:solidFill>
                  <a:srgbClr val="D9D9D9"/>
                </a:solidFill>
                <a:latin typeface="Bodoni MT Black" pitchFamily="18" charset="0"/>
                <a:ea typeface="+mn-ea"/>
              </a:rPr>
              <a:t>修正系统开发计划</a:t>
            </a:r>
          </a:p>
        </p:txBody>
      </p:sp>
      <p:sp>
        <p:nvSpPr>
          <p:cNvPr id="8" name="标题 3"/>
          <p:cNvSpPr>
            <a:spLocks noGrp="1"/>
          </p:cNvSpPr>
          <p:nvPr>
            <p:ph type="title"/>
          </p:nvPr>
        </p:nvSpPr>
        <p:spPr>
          <a:xfrm>
            <a:off x="303213" y="0"/>
            <a:ext cx="8229600" cy="1143000"/>
          </a:xfrm>
        </p:spPr>
        <p:txBody>
          <a:bodyPr/>
          <a:lstStyle/>
          <a:p>
            <a:pPr>
              <a:defRPr/>
            </a:pPr>
            <a:r>
              <a:rPr lang="en-US" altLang="zh-CN" b="1" dirty="0" smtClean="0">
                <a:latin typeface="Bodoni MT Black" pitchFamily="18" charset="0"/>
                <a:ea typeface="+mn-ea"/>
              </a:rPr>
              <a:t>3.1 </a:t>
            </a:r>
            <a:r>
              <a:rPr lang="zh-CN" altLang="en-US" b="1" dirty="0" smtClean="0">
                <a:latin typeface="Bodoni MT Black" pitchFamily="18" charset="0"/>
              </a:rPr>
              <a:t>需求分析的任务</a:t>
            </a:r>
          </a:p>
        </p:txBody>
      </p:sp>
      <p:sp>
        <p:nvSpPr>
          <p:cNvPr id="7" name="TextBox 6"/>
          <p:cNvSpPr txBox="1"/>
          <p:nvPr/>
        </p:nvSpPr>
        <p:spPr>
          <a:xfrm>
            <a:off x="327261" y="1158875"/>
            <a:ext cx="7993063" cy="10156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lnSpc>
                <a:spcPct val="125000"/>
              </a:lnSpc>
              <a:spcBef>
                <a:spcPts val="0"/>
              </a:spcBef>
              <a:spcAft>
                <a:spcPts val="0"/>
              </a:spcAft>
              <a:defRPr/>
            </a:pPr>
            <a:r>
              <a:rPr lang="zh-CN" altLang="en-US" sz="2400" dirty="0">
                <a:latin typeface="Bodoni MT Black" panose="02070A03080606020203" pitchFamily="18" charset="0"/>
              </a:rPr>
              <a:t>可以把软件需求分析阶段的工作分为</a:t>
            </a:r>
            <a:r>
              <a:rPr lang="en-US" altLang="zh-CN" sz="2400" dirty="0">
                <a:solidFill>
                  <a:srgbClr val="FF0000"/>
                </a:solidFill>
                <a:latin typeface="Bodoni MT Black" panose="02070A03080606020203" pitchFamily="18" charset="0"/>
              </a:rPr>
              <a:t>4</a:t>
            </a:r>
            <a:r>
              <a:rPr lang="zh-CN" altLang="en-US" sz="2400" dirty="0">
                <a:latin typeface="Bodoni MT Black" panose="02070A03080606020203" pitchFamily="18" charset="0"/>
              </a:rPr>
              <a:t>个步骤，即</a:t>
            </a:r>
            <a:r>
              <a:rPr lang="zh-CN" altLang="en-US" sz="2400" dirty="0">
                <a:solidFill>
                  <a:srgbClr val="FF0000"/>
                </a:solidFill>
                <a:latin typeface="Bodoni MT Black" panose="02070A03080606020203" pitchFamily="18" charset="0"/>
              </a:rPr>
              <a:t>获取需求</a:t>
            </a:r>
            <a:r>
              <a:rPr lang="zh-CN" altLang="en-US" sz="2400" dirty="0">
                <a:latin typeface="Bodoni MT Black" panose="02070A03080606020203" pitchFamily="18" charset="0"/>
              </a:rPr>
              <a:t>、</a:t>
            </a:r>
            <a:r>
              <a:rPr lang="zh-CN" altLang="en-US" sz="2400" dirty="0">
                <a:solidFill>
                  <a:srgbClr val="FF0000"/>
                </a:solidFill>
                <a:latin typeface="Bodoni MT Black" panose="02070A03080606020203" pitchFamily="18" charset="0"/>
              </a:rPr>
              <a:t>分析需求</a:t>
            </a:r>
            <a:r>
              <a:rPr lang="zh-CN" altLang="en-US" sz="2400" dirty="0">
                <a:latin typeface="Bodoni MT Black" panose="02070A03080606020203" pitchFamily="18" charset="0"/>
              </a:rPr>
              <a:t>、</a:t>
            </a:r>
            <a:r>
              <a:rPr lang="zh-CN" altLang="en-US" sz="2400" dirty="0">
                <a:solidFill>
                  <a:srgbClr val="FF0000"/>
                </a:solidFill>
                <a:latin typeface="Bodoni MT Black" panose="02070A03080606020203" pitchFamily="18" charset="0"/>
              </a:rPr>
              <a:t>定义需求</a:t>
            </a:r>
            <a:r>
              <a:rPr lang="zh-CN" altLang="en-US" sz="2400" dirty="0">
                <a:latin typeface="Bodoni MT Black" panose="02070A03080606020203" pitchFamily="18" charset="0"/>
              </a:rPr>
              <a:t>和</a:t>
            </a:r>
            <a:r>
              <a:rPr lang="zh-CN" altLang="en-US" sz="2400" dirty="0">
                <a:solidFill>
                  <a:srgbClr val="FF0000"/>
                </a:solidFill>
                <a:latin typeface="Bodoni MT Black" panose="02070A03080606020203" pitchFamily="18" charset="0"/>
              </a:rPr>
              <a:t>验证需</a:t>
            </a:r>
            <a:r>
              <a:rPr lang="zh-CN" altLang="en-US" sz="2400" dirty="0" smtClean="0">
                <a:solidFill>
                  <a:srgbClr val="FF0000"/>
                </a:solidFill>
                <a:latin typeface="Bodoni MT Black" panose="02070A03080606020203" pitchFamily="18" charset="0"/>
              </a:rPr>
              <a:t>求</a:t>
            </a:r>
            <a:r>
              <a:rPr lang="zh-CN" altLang="en-US" sz="2400" dirty="0" smtClean="0">
                <a:latin typeface="Bodoni MT Black" panose="02070A03080606020203" pitchFamily="18" charset="0"/>
              </a:rPr>
              <a:t>。</a:t>
            </a:r>
            <a:endParaRPr lang="zh-CN" altLang="en-US" sz="2400" dirty="0">
              <a:solidFill>
                <a:schemeClr val="tx1"/>
              </a:solidFill>
              <a:latin typeface="Bodoni MT Black" panose="02070A03080606020203" pitchFamily="18" charset="0"/>
            </a:endParaRP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pic>
        <p:nvPicPr>
          <p:cNvPr id="11" name="Picture 4" descr="03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261" y="2375715"/>
            <a:ext cx="8461375"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69874" y="4311288"/>
            <a:ext cx="8406581" cy="975523"/>
          </a:xfrm>
          <a:prstGeom prst="rect">
            <a:avLst/>
          </a:prstGeom>
        </p:spPr>
        <p:txBody>
          <a:bodyPr wrap="square">
            <a:spAutoFit/>
          </a:bodyPr>
          <a:lstStyle/>
          <a:p>
            <a:pPr>
              <a:lnSpc>
                <a:spcPct val="125000"/>
              </a:lnSpc>
            </a:pPr>
            <a:r>
              <a:rPr lang="zh-CN" altLang="en-US" sz="2400" dirty="0"/>
              <a:t>①</a:t>
            </a:r>
            <a:r>
              <a:rPr lang="zh-CN" altLang="en-US" sz="2400" dirty="0">
                <a:solidFill>
                  <a:srgbClr val="FF0000"/>
                </a:solidFill>
              </a:rPr>
              <a:t> 需求获取</a:t>
            </a:r>
            <a:r>
              <a:rPr lang="zh-CN" altLang="en-US" sz="2400" dirty="0"/>
              <a:t>：</a:t>
            </a:r>
            <a:r>
              <a:rPr kumimoji="1" lang="zh-CN" altLang="en-US" sz="2400" dirty="0"/>
              <a:t>通过启发、引导从客户（或用户）那里得到的</a:t>
            </a:r>
            <a:r>
              <a:rPr kumimoji="1" lang="zh-CN" altLang="en-US" sz="2400" dirty="0" smtClean="0"/>
              <a:t>原始</a:t>
            </a:r>
            <a:r>
              <a:rPr kumimoji="1" lang="zh-CN" altLang="en-US" sz="2400" dirty="0"/>
              <a:t>需求是他们的业务要求（</a:t>
            </a:r>
            <a:r>
              <a:rPr kumimoji="1" lang="en-US" altLang="zh-CN" sz="2400" dirty="0"/>
              <a:t>needs</a:t>
            </a:r>
            <a:r>
              <a:rPr kumimoji="1" lang="zh-CN" altLang="en-US" sz="2400" dirty="0"/>
              <a:t>），简称为</a:t>
            </a:r>
            <a:r>
              <a:rPr kumimoji="1" lang="en-US" altLang="zh-CN" sz="2400" dirty="0">
                <a:solidFill>
                  <a:srgbClr val="0070C0"/>
                </a:solidFill>
              </a:rPr>
              <a:t>N</a:t>
            </a:r>
            <a:r>
              <a:rPr kumimoji="1" lang="zh-CN" altLang="en-US" sz="2400" dirty="0"/>
              <a:t>。</a:t>
            </a:r>
            <a:endParaRPr kumimoji="1" lang="en-US" altLang="zh-CN" sz="2400" dirty="0"/>
          </a:p>
        </p:txBody>
      </p:sp>
    </p:spTree>
    <p:extLst>
      <p:ext uri="{BB962C8B-B14F-4D97-AF65-F5344CB8AC3E}">
        <p14:creationId xmlns:p14="http://schemas.microsoft.com/office/powerpoint/2010/main" val="965977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555875" y="6291263"/>
            <a:ext cx="40703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3.1.4  </a:t>
            </a:r>
            <a:r>
              <a:rPr lang="zh-CN" altLang="en-US" sz="2400" dirty="0">
                <a:solidFill>
                  <a:srgbClr val="D9D9D9"/>
                </a:solidFill>
                <a:latin typeface="Bodoni MT Black" pitchFamily="18" charset="0"/>
                <a:ea typeface="+mn-ea"/>
              </a:rPr>
              <a:t>修正系统开发计划</a:t>
            </a:r>
          </a:p>
        </p:txBody>
      </p:sp>
      <p:sp>
        <p:nvSpPr>
          <p:cNvPr id="8" name="标题 3"/>
          <p:cNvSpPr>
            <a:spLocks noGrp="1"/>
          </p:cNvSpPr>
          <p:nvPr>
            <p:ph type="title"/>
          </p:nvPr>
        </p:nvSpPr>
        <p:spPr>
          <a:xfrm>
            <a:off x="303213" y="0"/>
            <a:ext cx="8229600" cy="1143000"/>
          </a:xfrm>
        </p:spPr>
        <p:txBody>
          <a:bodyPr/>
          <a:lstStyle/>
          <a:p>
            <a:pPr>
              <a:defRPr/>
            </a:pPr>
            <a:r>
              <a:rPr lang="en-US" altLang="zh-CN" b="1" dirty="0" smtClean="0">
                <a:latin typeface="Bodoni MT Black" pitchFamily="18" charset="0"/>
                <a:ea typeface="+mn-ea"/>
              </a:rPr>
              <a:t>3.1 </a:t>
            </a:r>
            <a:r>
              <a:rPr lang="zh-CN" altLang="en-US" b="1" dirty="0" smtClean="0">
                <a:latin typeface="Bodoni MT Black" pitchFamily="18" charset="0"/>
              </a:rPr>
              <a:t>需求分析的任务</a:t>
            </a: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2" name="矩形 1"/>
          <p:cNvSpPr/>
          <p:nvPr/>
        </p:nvSpPr>
        <p:spPr>
          <a:xfrm>
            <a:off x="153280" y="980728"/>
            <a:ext cx="8563563" cy="1015663"/>
          </a:xfrm>
          <a:prstGeom prst="rect">
            <a:avLst/>
          </a:prstGeom>
        </p:spPr>
        <p:txBody>
          <a:bodyPr wrap="none">
            <a:spAutoFit/>
          </a:bodyPr>
          <a:lstStyle/>
          <a:p>
            <a:pPr>
              <a:lnSpc>
                <a:spcPct val="125000"/>
              </a:lnSpc>
            </a:pPr>
            <a:r>
              <a:rPr kumimoji="1" lang="zh-CN" altLang="en-US" sz="2400" dirty="0" smtClean="0">
                <a:latin typeface="+mn-lt"/>
                <a:ea typeface="+mn-ea"/>
              </a:rPr>
              <a:t>② </a:t>
            </a:r>
            <a:r>
              <a:rPr kumimoji="1" lang="zh-CN" altLang="en-US" sz="2400" dirty="0" smtClean="0">
                <a:solidFill>
                  <a:srgbClr val="FF0000"/>
                </a:solidFill>
                <a:latin typeface="+mn-lt"/>
                <a:ea typeface="+mn-ea"/>
              </a:rPr>
              <a:t>需求分析</a:t>
            </a:r>
            <a:r>
              <a:rPr kumimoji="1" lang="zh-CN" altLang="en-US" sz="2400" dirty="0" smtClean="0">
                <a:latin typeface="+mn-lt"/>
                <a:ea typeface="+mn-ea"/>
              </a:rPr>
              <a:t>：</a:t>
            </a:r>
            <a:r>
              <a:rPr kumimoji="1" lang="zh-CN" altLang="en-US" sz="2400" dirty="0">
                <a:latin typeface="+mn-lt"/>
                <a:ea typeface="+mn-ea"/>
              </a:rPr>
              <a:t>对获取的需求做部分调整</a:t>
            </a:r>
            <a:r>
              <a:rPr kumimoji="1" lang="zh-CN" altLang="en-US" sz="2400" dirty="0" smtClean="0">
                <a:latin typeface="+mn-lt"/>
                <a:ea typeface="+mn-ea"/>
              </a:rPr>
              <a:t>，从</a:t>
            </a:r>
            <a:r>
              <a:rPr kumimoji="1" lang="zh-CN" altLang="en-US" sz="2400" dirty="0">
                <a:latin typeface="+mn-lt"/>
                <a:ea typeface="+mn-ea"/>
              </a:rPr>
              <a:t>获取的需</a:t>
            </a:r>
            <a:r>
              <a:rPr kumimoji="1" lang="zh-CN" altLang="en-US" sz="2400" dirty="0" smtClean="0">
                <a:latin typeface="+mn-lt"/>
                <a:ea typeface="+mn-ea"/>
              </a:rPr>
              <a:t>求中</a:t>
            </a:r>
            <a:r>
              <a:rPr kumimoji="1" lang="zh-CN" altLang="en-US" sz="2400" dirty="0">
                <a:latin typeface="+mn-lt"/>
                <a:ea typeface="+mn-ea"/>
              </a:rPr>
              <a:t>去</a:t>
            </a:r>
            <a:r>
              <a:rPr kumimoji="1" lang="zh-CN" altLang="en-US" sz="2400" dirty="0" smtClean="0">
                <a:latin typeface="+mn-lt"/>
                <a:ea typeface="+mn-ea"/>
              </a:rPr>
              <a:t>掉</a:t>
            </a:r>
            <a:endParaRPr kumimoji="1" lang="en-US" altLang="zh-CN" sz="2400" dirty="0" smtClean="0">
              <a:latin typeface="+mn-lt"/>
              <a:ea typeface="+mn-ea"/>
            </a:endParaRPr>
          </a:p>
          <a:p>
            <a:pPr>
              <a:lnSpc>
                <a:spcPct val="125000"/>
              </a:lnSpc>
            </a:pPr>
            <a:r>
              <a:rPr kumimoji="1" lang="zh-CN" altLang="en-US" sz="2400" dirty="0" smtClean="0">
                <a:latin typeface="+mn-lt"/>
                <a:ea typeface="+mn-ea"/>
              </a:rPr>
              <a:t>一</a:t>
            </a:r>
            <a:r>
              <a:rPr kumimoji="1" lang="zh-CN" altLang="en-US" sz="2400" dirty="0">
                <a:latin typeface="+mn-lt"/>
                <a:ea typeface="+mn-ea"/>
              </a:rPr>
              <a:t>些</a:t>
            </a:r>
            <a:r>
              <a:rPr kumimoji="1" lang="en-US" altLang="zh-CN" sz="2400" dirty="0">
                <a:latin typeface="+mn-lt"/>
                <a:ea typeface="+mn-ea"/>
              </a:rPr>
              <a:t>a</a:t>
            </a:r>
            <a:r>
              <a:rPr kumimoji="1" lang="zh-CN" altLang="en-US" sz="2400" dirty="0">
                <a:latin typeface="+mn-lt"/>
                <a:ea typeface="+mn-ea"/>
              </a:rPr>
              <a:t>，又补</a:t>
            </a:r>
            <a:r>
              <a:rPr kumimoji="1" lang="zh-CN" altLang="en-US" sz="2400" dirty="0" smtClean="0">
                <a:latin typeface="+mn-lt"/>
                <a:ea typeface="+mn-ea"/>
              </a:rPr>
              <a:t>充一</a:t>
            </a:r>
            <a:r>
              <a:rPr kumimoji="1" lang="zh-CN" altLang="en-US" sz="2400" dirty="0">
                <a:latin typeface="+mn-lt"/>
                <a:ea typeface="+mn-ea"/>
              </a:rPr>
              <a:t>些</a:t>
            </a:r>
            <a:r>
              <a:rPr kumimoji="1" lang="en-US" altLang="zh-CN" sz="2400" dirty="0">
                <a:latin typeface="+mn-lt"/>
                <a:ea typeface="+mn-ea"/>
              </a:rPr>
              <a:t>c</a:t>
            </a:r>
            <a:r>
              <a:rPr kumimoji="1" lang="zh-CN" altLang="en-US" sz="2400" dirty="0" smtClean="0">
                <a:latin typeface="+mn-lt"/>
                <a:ea typeface="+mn-ea"/>
              </a:rPr>
              <a:t>，得到分</a:t>
            </a:r>
            <a:r>
              <a:rPr kumimoji="1" lang="zh-CN" altLang="en-US" sz="2400" dirty="0">
                <a:latin typeface="+mn-lt"/>
                <a:ea typeface="+mn-ea"/>
              </a:rPr>
              <a:t>析的需求</a:t>
            </a:r>
            <a:r>
              <a:rPr kumimoji="1" lang="en-US" altLang="zh-CN" sz="2400" dirty="0" smtClean="0">
                <a:solidFill>
                  <a:srgbClr val="0070C0"/>
                </a:solidFill>
                <a:latin typeface="+mn-lt"/>
                <a:ea typeface="+mn-ea"/>
              </a:rPr>
              <a:t>R1</a:t>
            </a:r>
            <a:r>
              <a:rPr kumimoji="1" lang="zh-CN" altLang="en-US" sz="2400" dirty="0" smtClean="0">
                <a:solidFill>
                  <a:srgbClr val="0070C0"/>
                </a:solidFill>
                <a:latin typeface="+mn-lt"/>
                <a:ea typeface="+mn-ea"/>
              </a:rPr>
              <a:t>（</a:t>
            </a:r>
            <a:r>
              <a:rPr kumimoji="1" lang="en-US" altLang="zh-CN" sz="2400" dirty="0" err="1">
                <a:solidFill>
                  <a:srgbClr val="0070C0"/>
                </a:solidFill>
                <a:latin typeface="+mn-lt"/>
                <a:ea typeface="+mn-ea"/>
              </a:rPr>
              <a:t>b+c</a:t>
            </a:r>
            <a:r>
              <a:rPr kumimoji="1" lang="zh-CN" altLang="en-US" sz="2400" dirty="0" smtClean="0">
                <a:solidFill>
                  <a:srgbClr val="0070C0"/>
                </a:solidFill>
                <a:latin typeface="+mn-lt"/>
                <a:ea typeface="+mn-ea"/>
              </a:rPr>
              <a:t>）</a:t>
            </a:r>
            <a:r>
              <a:rPr kumimoji="1" lang="zh-CN" altLang="en-US" sz="2400" dirty="0" smtClean="0">
                <a:latin typeface="+mn-lt"/>
                <a:ea typeface="+mn-ea"/>
              </a:rPr>
              <a:t>。</a:t>
            </a:r>
            <a:endParaRPr lang="zh-CN" altLang="en-US" sz="2400" dirty="0">
              <a:latin typeface="+mn-lt"/>
              <a:ea typeface="+mn-ea"/>
            </a:endParaRPr>
          </a:p>
        </p:txBody>
      </p:sp>
      <p:pic>
        <p:nvPicPr>
          <p:cNvPr id="10" name="Picture 4" descr="03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6686" y="2030785"/>
            <a:ext cx="4599539" cy="189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07504" y="3966262"/>
            <a:ext cx="8928992" cy="1938992"/>
          </a:xfrm>
          <a:prstGeom prst="rect">
            <a:avLst/>
          </a:prstGeom>
        </p:spPr>
        <p:txBody>
          <a:bodyPr wrap="square">
            <a:spAutoFit/>
          </a:bodyPr>
          <a:lstStyle/>
          <a:p>
            <a:pPr>
              <a:lnSpc>
                <a:spcPct val="125000"/>
              </a:lnSpc>
            </a:pPr>
            <a:r>
              <a:rPr kumimoji="1" lang="zh-CN" altLang="en-US" sz="2400" dirty="0" smtClean="0">
                <a:latin typeface="+mn-ea"/>
                <a:ea typeface="+mn-ea"/>
              </a:rPr>
              <a:t>③ </a:t>
            </a:r>
            <a:r>
              <a:rPr kumimoji="1" lang="zh-CN" altLang="en-US" sz="2400" dirty="0" smtClean="0">
                <a:solidFill>
                  <a:srgbClr val="FF0000"/>
                </a:solidFill>
                <a:latin typeface="+mn-ea"/>
                <a:ea typeface="+mn-ea"/>
              </a:rPr>
              <a:t>需求定义</a:t>
            </a:r>
            <a:r>
              <a:rPr kumimoji="1" lang="zh-CN" altLang="en-US" sz="2400" dirty="0" smtClean="0">
                <a:latin typeface="+mn-ea"/>
                <a:ea typeface="+mn-ea"/>
              </a:rPr>
              <a:t>：</a:t>
            </a:r>
            <a:r>
              <a:rPr kumimoji="1" lang="zh-CN" altLang="en-US" sz="2400" dirty="0">
                <a:latin typeface="+mn-ea"/>
                <a:ea typeface="+mn-ea"/>
              </a:rPr>
              <a:t>将</a:t>
            </a:r>
            <a:r>
              <a:rPr kumimoji="1" lang="zh-CN" altLang="en-US" sz="2400" dirty="0" smtClean="0">
                <a:latin typeface="+mn-ea"/>
                <a:ea typeface="+mn-ea"/>
              </a:rPr>
              <a:t>已分</a:t>
            </a:r>
            <a:r>
              <a:rPr kumimoji="1" lang="zh-CN" altLang="en-US" sz="2400" dirty="0">
                <a:latin typeface="+mn-ea"/>
                <a:ea typeface="+mn-ea"/>
              </a:rPr>
              <a:t>析的需求清晰、全面、系统、准</a:t>
            </a:r>
            <a:r>
              <a:rPr kumimoji="1" lang="zh-CN" altLang="en-US" sz="2400" dirty="0" smtClean="0">
                <a:latin typeface="+mn-ea"/>
                <a:ea typeface="+mn-ea"/>
              </a:rPr>
              <a:t>确地描述</a:t>
            </a:r>
            <a:endParaRPr kumimoji="1" lang="en-US" altLang="zh-CN" sz="2400" dirty="0" smtClean="0">
              <a:latin typeface="+mn-ea"/>
              <a:ea typeface="+mn-ea"/>
            </a:endParaRPr>
          </a:p>
          <a:p>
            <a:pPr>
              <a:lnSpc>
                <a:spcPct val="125000"/>
              </a:lnSpc>
            </a:pPr>
            <a:r>
              <a:rPr kumimoji="1" lang="zh-CN" altLang="en-US" sz="2400" dirty="0" smtClean="0">
                <a:latin typeface="+mn-ea"/>
                <a:ea typeface="+mn-ea"/>
              </a:rPr>
              <a:t>成</a:t>
            </a:r>
            <a:r>
              <a:rPr kumimoji="1" lang="zh-CN" altLang="en-US" sz="2400" dirty="0">
                <a:latin typeface="+mn-ea"/>
                <a:ea typeface="+mn-ea"/>
              </a:rPr>
              <a:t>为正</a:t>
            </a:r>
            <a:r>
              <a:rPr kumimoji="1" lang="zh-CN" altLang="en-US" sz="2400" dirty="0" smtClean="0">
                <a:latin typeface="+mn-ea"/>
                <a:ea typeface="+mn-ea"/>
              </a:rPr>
              <a:t>式文</a:t>
            </a:r>
            <a:r>
              <a:rPr kumimoji="1" lang="zh-CN" altLang="en-US" sz="2400" dirty="0">
                <a:latin typeface="+mn-ea"/>
                <a:ea typeface="+mn-ea"/>
              </a:rPr>
              <a:t>档</a:t>
            </a:r>
            <a:r>
              <a:rPr kumimoji="1" lang="zh-CN" altLang="en-US" sz="2400" dirty="0" smtClean="0">
                <a:latin typeface="+mn-ea"/>
                <a:ea typeface="+mn-ea"/>
              </a:rPr>
              <a:t>，编</a:t>
            </a:r>
            <a:r>
              <a:rPr kumimoji="1" lang="zh-CN" altLang="en-US" sz="2400" dirty="0">
                <a:latin typeface="+mn-ea"/>
                <a:ea typeface="+mn-ea"/>
              </a:rPr>
              <a:t>写需求规格说明</a:t>
            </a:r>
            <a:r>
              <a:rPr kumimoji="1" lang="zh-CN" altLang="en-US" sz="2400" dirty="0" smtClean="0">
                <a:latin typeface="+mn-ea"/>
                <a:ea typeface="+mn-ea"/>
              </a:rPr>
              <a:t>。</a:t>
            </a:r>
            <a:endParaRPr kumimoji="1" lang="en-US" altLang="zh-CN" sz="2400" dirty="0" smtClean="0">
              <a:latin typeface="+mn-ea"/>
              <a:ea typeface="+mn-ea"/>
            </a:endParaRPr>
          </a:p>
          <a:p>
            <a:pPr>
              <a:lnSpc>
                <a:spcPct val="125000"/>
              </a:lnSpc>
            </a:pPr>
            <a:r>
              <a:rPr kumimoji="1" lang="zh-CN" altLang="en-US" sz="2400" dirty="0" smtClean="0">
                <a:latin typeface="+mn-ea"/>
                <a:ea typeface="+mn-ea"/>
              </a:rPr>
              <a:t>④ </a:t>
            </a:r>
            <a:r>
              <a:rPr kumimoji="1" lang="zh-CN" altLang="en-US" sz="2400" dirty="0" smtClean="0">
                <a:solidFill>
                  <a:srgbClr val="FF0000"/>
                </a:solidFill>
                <a:latin typeface="+mn-ea"/>
                <a:ea typeface="+mn-ea"/>
              </a:rPr>
              <a:t>需求验证</a:t>
            </a:r>
            <a:r>
              <a:rPr kumimoji="1" lang="zh-CN" altLang="en-US" sz="2400" dirty="0" smtClean="0">
                <a:latin typeface="+mn-ea"/>
                <a:ea typeface="+mn-ea"/>
              </a:rPr>
              <a:t>：为确</a:t>
            </a:r>
            <a:r>
              <a:rPr kumimoji="1" lang="zh-CN" altLang="en-US" sz="2400" dirty="0">
                <a:latin typeface="+mn-ea"/>
                <a:ea typeface="+mn-ea"/>
              </a:rPr>
              <a:t>保已定义的需求（需求规格说明）准确无误</a:t>
            </a:r>
            <a:r>
              <a:rPr kumimoji="1" lang="zh-CN" altLang="en-US" sz="2400" dirty="0" smtClean="0">
                <a:latin typeface="+mn-ea"/>
                <a:ea typeface="+mn-ea"/>
              </a:rPr>
              <a:t>，能</a:t>
            </a:r>
            <a:r>
              <a:rPr kumimoji="1" lang="zh-CN" altLang="en-US" sz="2400" dirty="0">
                <a:latin typeface="+mn-ea"/>
                <a:ea typeface="+mn-ea"/>
              </a:rPr>
              <a:t>为客户（或用户）理解和接受，需要对其进行严格的评审。</a:t>
            </a:r>
            <a:endParaRPr lang="zh-CN" altLang="en-US" sz="2400" dirty="0">
              <a:latin typeface="+mn-ea"/>
              <a:ea typeface="+mn-ea"/>
            </a:endParaRPr>
          </a:p>
        </p:txBody>
      </p:sp>
    </p:spTree>
    <p:extLst>
      <p:ext uri="{BB962C8B-B14F-4D97-AF65-F5344CB8AC3E}">
        <p14:creationId xmlns:p14="http://schemas.microsoft.com/office/powerpoint/2010/main" val="2924268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411413" y="6291263"/>
            <a:ext cx="43592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3.2</a:t>
            </a:r>
            <a:r>
              <a:rPr lang="zh-CN" altLang="en-US" sz="2400" dirty="0">
                <a:solidFill>
                  <a:srgbClr val="D9D9D9"/>
                </a:solidFill>
                <a:latin typeface="Bodoni MT Black" pitchFamily="18" charset="0"/>
                <a:ea typeface="+mn-ea"/>
              </a:rPr>
              <a:t>与用户沟通获取需求的方法</a:t>
            </a:r>
          </a:p>
        </p:txBody>
      </p:sp>
      <p:sp>
        <p:nvSpPr>
          <p:cNvPr id="7" name="1 Título"/>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rPr>
              <a:t>主要内容</a:t>
            </a:r>
            <a:endParaRPr lang="es-HN" b="1" dirty="0">
              <a:latin typeface="Bodoni MT Black" pitchFamily="18" charset="0"/>
            </a:endParaRPr>
          </a:p>
        </p:txBody>
      </p:sp>
      <p:sp>
        <p:nvSpPr>
          <p:cNvPr id="5" name="矩形 4"/>
          <p:cNvSpPr/>
          <p:nvPr/>
        </p:nvSpPr>
        <p:spPr>
          <a:xfrm>
            <a:off x="831850" y="1268760"/>
            <a:ext cx="5035550" cy="4338637"/>
          </a:xfrm>
          <a:prstGeom prst="rect">
            <a:avLst/>
          </a:prstGeom>
        </p:spPr>
        <p:txBody>
          <a:bodyPr>
            <a:spAutoFit/>
          </a:bodyPr>
          <a:lstStyle/>
          <a:p>
            <a:pPr eaLnBrk="1" fontAlgn="auto" hangingPunct="1">
              <a:spcBef>
                <a:spcPct val="50000"/>
              </a:spcBef>
              <a:spcAft>
                <a:spcPts val="0"/>
              </a:spcAft>
              <a:defRPr/>
            </a:pPr>
            <a:r>
              <a:rPr kumimoji="1" lang="en-US" altLang="zh-CN" sz="2400" b="1" kern="0" dirty="0" smtClean="0">
                <a:latin typeface="Bodoni MT Black" pitchFamily="18" charset="0"/>
                <a:ea typeface="+mn-ea"/>
              </a:rPr>
              <a:t>3.1 </a:t>
            </a:r>
            <a:r>
              <a:rPr kumimoji="1" lang="zh-CN" altLang="en-US" sz="2400" b="1" kern="0" dirty="0" smtClean="0">
                <a:latin typeface="Bodoni MT Black" pitchFamily="18" charset="0"/>
                <a:ea typeface="+mn-ea"/>
              </a:rPr>
              <a:t>需求分析</a:t>
            </a:r>
            <a:r>
              <a:rPr kumimoji="1" lang="zh-CN" altLang="en-US" sz="2400" b="1" kern="0" dirty="0">
                <a:latin typeface="Bodoni MT Black" pitchFamily="18" charset="0"/>
                <a:ea typeface="+mn-ea"/>
              </a:rPr>
              <a:t>的任务</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3.2 </a:t>
            </a:r>
            <a:r>
              <a:rPr kumimoji="1" lang="zh-CN" altLang="en-US" sz="2400" b="1" kern="0" dirty="0" smtClean="0">
                <a:latin typeface="Bodoni MT Black" pitchFamily="18" charset="0"/>
                <a:ea typeface="+mn-ea"/>
              </a:rPr>
              <a:t>与</a:t>
            </a:r>
            <a:r>
              <a:rPr kumimoji="1" lang="zh-CN" altLang="en-US" sz="2400" b="1" kern="0" dirty="0">
                <a:latin typeface="Bodoni MT Black" pitchFamily="18" charset="0"/>
                <a:ea typeface="+mn-ea"/>
              </a:rPr>
              <a:t>用户沟通获取需求的方法</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3.3 </a:t>
            </a:r>
            <a:r>
              <a:rPr kumimoji="1" lang="zh-CN" altLang="en-US" sz="2400" b="1" kern="0" dirty="0" smtClean="0">
                <a:latin typeface="Bodoni MT Black" pitchFamily="18" charset="0"/>
                <a:ea typeface="+mn-ea"/>
              </a:rPr>
              <a:t>分析</a:t>
            </a:r>
            <a:r>
              <a:rPr kumimoji="1" lang="zh-CN" altLang="en-US" sz="2400" b="1" kern="0" dirty="0">
                <a:latin typeface="Bodoni MT Black" pitchFamily="18" charset="0"/>
                <a:ea typeface="+mn-ea"/>
              </a:rPr>
              <a:t>建模与规格说明</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3.4 </a:t>
            </a:r>
            <a:r>
              <a:rPr kumimoji="1" lang="zh-CN" altLang="en-US" sz="2400" b="1" kern="0" dirty="0" smtClean="0">
                <a:latin typeface="Bodoni MT Black" pitchFamily="18" charset="0"/>
                <a:ea typeface="+mn-ea"/>
              </a:rPr>
              <a:t>实体联系图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3.5 </a:t>
            </a:r>
            <a:r>
              <a:rPr kumimoji="1" lang="zh-CN" altLang="en-US" sz="2400" b="1" kern="0" dirty="0" smtClean="0">
                <a:latin typeface="Bodoni MT Black" pitchFamily="18" charset="0"/>
                <a:ea typeface="+mn-ea"/>
              </a:rPr>
              <a:t>数据</a:t>
            </a:r>
            <a:r>
              <a:rPr kumimoji="1" lang="zh-CN" altLang="en-US" sz="2400" b="1" kern="0" dirty="0">
                <a:latin typeface="Bodoni MT Black" pitchFamily="18" charset="0"/>
                <a:ea typeface="+mn-ea"/>
              </a:rPr>
              <a:t>规范化</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3.6 </a:t>
            </a:r>
            <a:r>
              <a:rPr kumimoji="1" lang="zh-CN" altLang="en-US" sz="2400" b="1" kern="0" dirty="0" smtClean="0">
                <a:latin typeface="Bodoni MT Black" pitchFamily="18" charset="0"/>
                <a:ea typeface="+mn-ea"/>
              </a:rPr>
              <a:t>状态</a:t>
            </a:r>
            <a:r>
              <a:rPr kumimoji="1" lang="zh-CN" altLang="en-US" sz="2400" b="1" kern="0" dirty="0">
                <a:latin typeface="Bodoni MT Black" pitchFamily="18" charset="0"/>
                <a:ea typeface="+mn-ea"/>
              </a:rPr>
              <a:t>转换图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3.7 </a:t>
            </a:r>
            <a:r>
              <a:rPr kumimoji="1" lang="zh-CN" altLang="en-US" sz="2400" b="1" kern="0" dirty="0" smtClean="0">
                <a:latin typeface="Bodoni MT Black" pitchFamily="18" charset="0"/>
                <a:ea typeface="+mn-ea"/>
              </a:rPr>
              <a:t>其他</a:t>
            </a:r>
            <a:r>
              <a:rPr kumimoji="1" lang="zh-CN" altLang="en-US" sz="2400" b="1" kern="0" dirty="0">
                <a:latin typeface="Bodoni MT Black" pitchFamily="18" charset="0"/>
                <a:ea typeface="+mn-ea"/>
              </a:rPr>
              <a:t>图形工具</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3.8 </a:t>
            </a:r>
            <a:r>
              <a:rPr kumimoji="1" lang="zh-CN" altLang="en-US" sz="2400" b="1" kern="0" dirty="0" smtClean="0">
                <a:latin typeface="Bodoni MT Black" pitchFamily="18" charset="0"/>
                <a:ea typeface="+mn-ea"/>
              </a:rPr>
              <a:t>验证</a:t>
            </a:r>
            <a:r>
              <a:rPr kumimoji="1" lang="zh-CN" altLang="en-US" sz="2400" b="1" kern="0" dirty="0">
                <a:latin typeface="Bodoni MT Black" pitchFamily="18" charset="0"/>
                <a:ea typeface="+mn-ea"/>
              </a:rPr>
              <a:t>软件需求</a:t>
            </a:r>
            <a:endParaRPr kumimoji="1" lang="en-US" altLang="zh-CN" sz="2400" b="1" kern="0" dirty="0">
              <a:latin typeface="Bodoni MT Black" pitchFamily="18" charset="0"/>
              <a:ea typeface="+mn-ea"/>
            </a:endParaRPr>
          </a:p>
        </p:txBody>
      </p:sp>
      <p:sp>
        <p:nvSpPr>
          <p:cNvPr id="6" name="矩形 5"/>
          <p:cNvSpPr/>
          <p:nvPr/>
        </p:nvSpPr>
        <p:spPr>
          <a:xfrm>
            <a:off x="784225" y="1776760"/>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192087" y="1862485"/>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10"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68538" y="6307138"/>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3.2.1 </a:t>
            </a:r>
            <a:r>
              <a:rPr lang="zh-CN" altLang="en-US" sz="2400" dirty="0">
                <a:solidFill>
                  <a:srgbClr val="D9D9D9"/>
                </a:solidFill>
                <a:latin typeface="Bodoni MT Black" pitchFamily="18" charset="0"/>
                <a:ea typeface="+mn-ea"/>
              </a:rPr>
              <a:t>访谈</a:t>
            </a:r>
          </a:p>
        </p:txBody>
      </p:sp>
      <p:sp>
        <p:nvSpPr>
          <p:cNvPr id="8" name="标题 3"/>
          <p:cNvSpPr>
            <a:spLocks noGrp="1"/>
          </p:cNvSpPr>
          <p:nvPr>
            <p:ph type="title"/>
          </p:nvPr>
        </p:nvSpPr>
        <p:spPr>
          <a:xfrm>
            <a:off x="230188" y="0"/>
            <a:ext cx="8229600" cy="1143000"/>
          </a:xfrm>
        </p:spPr>
        <p:txBody>
          <a:bodyPr/>
          <a:lstStyle/>
          <a:p>
            <a:pPr>
              <a:defRPr/>
            </a:pPr>
            <a:r>
              <a:rPr lang="en-US" altLang="zh-CN" b="1" dirty="0" smtClean="0">
                <a:latin typeface="Bodoni MT Black" pitchFamily="18" charset="0"/>
                <a:ea typeface="+mn-ea"/>
              </a:rPr>
              <a:t>3.2 </a:t>
            </a:r>
            <a:r>
              <a:rPr lang="zh-CN" altLang="en-US" b="1" dirty="0" smtClean="0">
                <a:latin typeface="Bodoni MT Black" pitchFamily="18" charset="0"/>
              </a:rPr>
              <a:t>与</a:t>
            </a:r>
            <a:r>
              <a:rPr lang="zh-CN" altLang="en-US" b="1" dirty="0">
                <a:latin typeface="Bodoni MT Black" pitchFamily="18" charset="0"/>
              </a:rPr>
              <a:t>用户沟通获取需求的方法</a:t>
            </a:r>
            <a:endParaRPr lang="zh-CN" altLang="en-US" b="1" dirty="0" smtClean="0">
              <a:latin typeface="Bodoni MT Black" pitchFamily="18" charset="0"/>
            </a:endParaRPr>
          </a:p>
        </p:txBody>
      </p:sp>
      <p:sp>
        <p:nvSpPr>
          <p:cNvPr id="7" name="TextBox 6"/>
          <p:cNvSpPr txBox="1"/>
          <p:nvPr/>
        </p:nvSpPr>
        <p:spPr>
          <a:xfrm>
            <a:off x="395288" y="1658786"/>
            <a:ext cx="7993063" cy="97411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lnSpc>
                <a:spcPct val="125000"/>
              </a:lnSpc>
              <a:spcBef>
                <a:spcPts val="0"/>
              </a:spcBef>
              <a:spcAft>
                <a:spcPts val="0"/>
              </a:spcAft>
              <a:defRPr/>
            </a:pPr>
            <a:r>
              <a:rPr lang="zh-CN" altLang="en-US" sz="2400" dirty="0">
                <a:solidFill>
                  <a:schemeClr val="tx1"/>
                </a:solidFill>
                <a:latin typeface="Bodoni MT Black" pitchFamily="18" charset="0"/>
              </a:rPr>
              <a:t>访谈是最早开始使用的获取用户需求的技术，也是迄今为止仍然广泛使用的需求分析技</a:t>
            </a:r>
            <a:r>
              <a:rPr lang="zh-CN" altLang="en-US" sz="2400" dirty="0" smtClean="0">
                <a:solidFill>
                  <a:schemeClr val="tx1"/>
                </a:solidFill>
                <a:latin typeface="Bodoni MT Black" pitchFamily="18" charset="0"/>
              </a:rPr>
              <a:t>术，分</a:t>
            </a:r>
            <a:r>
              <a:rPr lang="zh-CN" altLang="en-US" sz="2400" dirty="0" smtClean="0">
                <a:solidFill>
                  <a:srgbClr val="FF0000"/>
                </a:solidFill>
                <a:latin typeface="Bodoni MT Black" pitchFamily="18" charset="0"/>
              </a:rPr>
              <a:t>正式</a:t>
            </a:r>
            <a:r>
              <a:rPr lang="zh-CN" altLang="en-US" sz="2400" dirty="0" smtClean="0">
                <a:solidFill>
                  <a:schemeClr val="tx1"/>
                </a:solidFill>
                <a:latin typeface="Bodoni MT Black" pitchFamily="18" charset="0"/>
              </a:rPr>
              <a:t>和</a:t>
            </a:r>
            <a:r>
              <a:rPr lang="zh-CN" altLang="en-US" sz="2400" dirty="0">
                <a:solidFill>
                  <a:srgbClr val="FF0000"/>
                </a:solidFill>
                <a:latin typeface="Bodoni MT Black" pitchFamily="18" charset="0"/>
              </a:rPr>
              <a:t>非正</a:t>
            </a:r>
            <a:r>
              <a:rPr lang="zh-CN" altLang="en-US" sz="2400" dirty="0" smtClean="0">
                <a:solidFill>
                  <a:srgbClr val="FF0000"/>
                </a:solidFill>
                <a:latin typeface="Bodoni MT Black" pitchFamily="18" charset="0"/>
              </a:rPr>
              <a:t>式</a:t>
            </a:r>
            <a:r>
              <a:rPr lang="zh-CN" altLang="en-US" sz="2400" dirty="0" smtClean="0">
                <a:solidFill>
                  <a:schemeClr val="tx1"/>
                </a:solidFill>
                <a:latin typeface="Bodoni MT Black" pitchFamily="18" charset="0"/>
              </a:rPr>
              <a:t>访</a:t>
            </a:r>
            <a:r>
              <a:rPr lang="zh-CN" altLang="en-US" sz="2400" dirty="0">
                <a:solidFill>
                  <a:schemeClr val="tx1"/>
                </a:solidFill>
                <a:latin typeface="Bodoni MT Black" pitchFamily="18" charset="0"/>
              </a:rPr>
              <a:t>谈。</a:t>
            </a:r>
          </a:p>
        </p:txBody>
      </p:sp>
      <p:sp>
        <p:nvSpPr>
          <p:cNvPr id="9" name="TextBox 8"/>
          <p:cNvSpPr txBox="1"/>
          <p:nvPr/>
        </p:nvSpPr>
        <p:spPr>
          <a:xfrm>
            <a:off x="395288" y="1002843"/>
            <a:ext cx="27733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3.2.1</a:t>
            </a:r>
            <a:r>
              <a:rPr lang="zh-CN" altLang="en-US" sz="3200" b="1" dirty="0">
                <a:solidFill>
                  <a:schemeClr val="tx1"/>
                </a:solidFill>
                <a:latin typeface="Bodoni MT Black" pitchFamily="18" charset="0"/>
              </a:rPr>
              <a:t> 访谈</a:t>
            </a:r>
          </a:p>
        </p:txBody>
      </p:sp>
      <p:sp>
        <p:nvSpPr>
          <p:cNvPr id="10" name="TextBox 9"/>
          <p:cNvSpPr txBox="1"/>
          <p:nvPr/>
        </p:nvSpPr>
        <p:spPr>
          <a:xfrm>
            <a:off x="395288" y="2632899"/>
            <a:ext cx="8425184" cy="33239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marL="342900" indent="-342900" eaLnBrk="1" fontAlgn="auto" hangingPunct="1">
              <a:lnSpc>
                <a:spcPct val="125000"/>
              </a:lnSpc>
              <a:spcBef>
                <a:spcPts val="0"/>
              </a:spcBef>
              <a:spcAft>
                <a:spcPts val="0"/>
              </a:spcAft>
              <a:buFont typeface="Wingdings" panose="05000000000000000000" pitchFamily="2" charset="2"/>
              <a:buChar char="l"/>
              <a:defRPr/>
            </a:pPr>
            <a:r>
              <a:rPr lang="zh-CN" altLang="zh-CN" sz="2400" dirty="0" smtClean="0">
                <a:solidFill>
                  <a:srgbClr val="FF0000"/>
                </a:solidFill>
                <a:latin typeface="Bodoni MT Black" pitchFamily="18" charset="0"/>
              </a:rPr>
              <a:t>正</a:t>
            </a:r>
            <a:r>
              <a:rPr lang="zh-CN" altLang="zh-CN" sz="2400" dirty="0">
                <a:solidFill>
                  <a:srgbClr val="FF0000"/>
                </a:solidFill>
                <a:latin typeface="Bodoni MT Black" pitchFamily="18" charset="0"/>
              </a:rPr>
              <a:t>式访</a:t>
            </a:r>
            <a:r>
              <a:rPr lang="zh-CN" altLang="zh-CN" sz="2400" dirty="0" smtClean="0">
                <a:solidFill>
                  <a:srgbClr val="FF0000"/>
                </a:solidFill>
                <a:latin typeface="Bodoni MT Black" pitchFamily="18" charset="0"/>
              </a:rPr>
              <a:t>谈</a:t>
            </a:r>
            <a:r>
              <a:rPr lang="zh-CN" altLang="zh-CN" sz="2400" dirty="0" smtClean="0">
                <a:solidFill>
                  <a:schemeClr val="tx1"/>
                </a:solidFill>
                <a:latin typeface="Bodoni MT Black" pitchFamily="18" charset="0"/>
              </a:rPr>
              <a:t>，</a:t>
            </a:r>
            <a:r>
              <a:rPr lang="zh-CN" altLang="zh-CN" sz="2400" dirty="0">
                <a:solidFill>
                  <a:schemeClr val="tx1"/>
                </a:solidFill>
                <a:latin typeface="Bodoni MT Black" pitchFamily="18" charset="0"/>
              </a:rPr>
              <a:t>系统分析</a:t>
            </a:r>
            <a:r>
              <a:rPr lang="zh-CN" altLang="zh-CN" sz="2400" dirty="0" smtClean="0">
                <a:solidFill>
                  <a:schemeClr val="tx1"/>
                </a:solidFill>
                <a:latin typeface="Bodoni MT Black" pitchFamily="18" charset="0"/>
              </a:rPr>
              <a:t>员提出事</a:t>
            </a:r>
            <a:r>
              <a:rPr lang="zh-CN" altLang="zh-CN" sz="2400" dirty="0">
                <a:solidFill>
                  <a:schemeClr val="tx1"/>
                </a:solidFill>
                <a:latin typeface="Bodoni MT Black" pitchFamily="18" charset="0"/>
              </a:rPr>
              <a:t>先准备好的具体问题</a:t>
            </a:r>
            <a:r>
              <a:rPr lang="zh-CN" altLang="zh-CN" sz="2400" dirty="0" smtClean="0">
                <a:solidFill>
                  <a:schemeClr val="tx1"/>
                </a:solidFill>
                <a:latin typeface="Bodoni MT Black" pitchFamily="18" charset="0"/>
              </a:rPr>
              <a:t>，如</a:t>
            </a:r>
            <a:r>
              <a:rPr lang="zh-CN" altLang="en-US" sz="2400" dirty="0" smtClean="0">
                <a:solidFill>
                  <a:schemeClr val="tx1"/>
                </a:solidFill>
                <a:latin typeface="Bodoni MT Black" pitchFamily="18" charset="0"/>
              </a:rPr>
              <a:t>询问</a:t>
            </a:r>
            <a:r>
              <a:rPr lang="zh-CN" altLang="zh-CN" sz="2400" dirty="0" smtClean="0">
                <a:solidFill>
                  <a:schemeClr val="tx1"/>
                </a:solidFill>
                <a:latin typeface="Bodoni MT Black" pitchFamily="18" charset="0"/>
              </a:rPr>
              <a:t>客</a:t>
            </a:r>
            <a:r>
              <a:rPr lang="zh-CN" altLang="zh-CN" sz="2400" dirty="0">
                <a:solidFill>
                  <a:schemeClr val="tx1"/>
                </a:solidFill>
                <a:latin typeface="Bodoni MT Black" pitchFamily="18" charset="0"/>
              </a:rPr>
              <a:t>户公司销售的商品种类、雇用的销售人员数目以及信息反馈时</a:t>
            </a:r>
            <a:r>
              <a:rPr lang="zh-CN" altLang="zh-CN" sz="2400" dirty="0" smtClean="0">
                <a:solidFill>
                  <a:schemeClr val="tx1"/>
                </a:solidFill>
                <a:latin typeface="Bodoni MT Black" pitchFamily="18" charset="0"/>
              </a:rPr>
              <a:t>间等。</a:t>
            </a:r>
            <a:endParaRPr lang="en-US" altLang="zh-CN" sz="2400" dirty="0" smtClean="0">
              <a:solidFill>
                <a:schemeClr val="tx1"/>
              </a:solidFill>
              <a:latin typeface="Bodoni MT Black" pitchFamily="18" charset="0"/>
            </a:endParaRPr>
          </a:p>
          <a:p>
            <a:pPr marL="342900" indent="-342900" eaLnBrk="1" fontAlgn="auto" hangingPunct="1">
              <a:lnSpc>
                <a:spcPct val="125000"/>
              </a:lnSpc>
              <a:spcBef>
                <a:spcPts val="0"/>
              </a:spcBef>
              <a:spcAft>
                <a:spcPts val="0"/>
              </a:spcAft>
              <a:buFont typeface="Wingdings" panose="05000000000000000000" pitchFamily="2" charset="2"/>
              <a:buChar char="l"/>
              <a:defRPr/>
            </a:pPr>
            <a:r>
              <a:rPr lang="zh-CN" altLang="zh-CN" sz="2400" dirty="0">
                <a:solidFill>
                  <a:srgbClr val="FF0000"/>
                </a:solidFill>
                <a:latin typeface="Bodoni MT Black" pitchFamily="18" charset="0"/>
              </a:rPr>
              <a:t>非正式访</a:t>
            </a:r>
            <a:r>
              <a:rPr lang="zh-CN" altLang="zh-CN" sz="2400" dirty="0" smtClean="0">
                <a:solidFill>
                  <a:srgbClr val="FF0000"/>
                </a:solidFill>
                <a:latin typeface="Bodoni MT Black" pitchFamily="18" charset="0"/>
              </a:rPr>
              <a:t>谈</a:t>
            </a:r>
            <a:r>
              <a:rPr lang="zh-CN" altLang="zh-CN" sz="2400" dirty="0" smtClean="0">
                <a:solidFill>
                  <a:sysClr val="windowText" lastClr="000000"/>
                </a:solidFill>
                <a:latin typeface="Bodoni MT Black" pitchFamily="18" charset="0"/>
              </a:rPr>
              <a:t>，</a:t>
            </a:r>
            <a:r>
              <a:rPr lang="zh-CN" altLang="zh-CN" sz="2400" dirty="0">
                <a:solidFill>
                  <a:sysClr val="windowText" lastClr="000000"/>
                </a:solidFill>
                <a:latin typeface="Bodoni MT Black" pitchFamily="18" charset="0"/>
              </a:rPr>
              <a:t>分析</a:t>
            </a:r>
            <a:r>
              <a:rPr lang="zh-CN" altLang="zh-CN" sz="2400" dirty="0" smtClean="0">
                <a:solidFill>
                  <a:sysClr val="windowText" lastClr="000000"/>
                </a:solidFill>
                <a:latin typeface="Bodoni MT Black" pitchFamily="18" charset="0"/>
              </a:rPr>
              <a:t>员提出用</a:t>
            </a:r>
            <a:r>
              <a:rPr lang="zh-CN" altLang="zh-CN" sz="2400" dirty="0">
                <a:solidFill>
                  <a:sysClr val="windowText" lastClr="000000"/>
                </a:solidFill>
                <a:latin typeface="Bodoni MT Black" pitchFamily="18" charset="0"/>
              </a:rPr>
              <a:t>户可以自由回答的开放性问题，以鼓励被访问人员说出自己的想法</a:t>
            </a:r>
            <a:r>
              <a:rPr lang="zh-CN" altLang="zh-CN" sz="2400" dirty="0" smtClean="0">
                <a:solidFill>
                  <a:sysClr val="windowText" lastClr="000000"/>
                </a:solidFill>
                <a:latin typeface="Bodoni MT Black" pitchFamily="18" charset="0"/>
              </a:rPr>
              <a:t>，如询</a:t>
            </a:r>
            <a:r>
              <a:rPr lang="zh-CN" altLang="zh-CN" sz="2400" dirty="0">
                <a:solidFill>
                  <a:sysClr val="windowText" lastClr="000000"/>
                </a:solidFill>
                <a:latin typeface="Bodoni MT Black" pitchFamily="18" charset="0"/>
              </a:rPr>
              <a:t>问用户对目前正在使用的系统有哪些不满意的地方</a:t>
            </a:r>
            <a:r>
              <a:rPr lang="zh-CN" altLang="zh-CN" sz="2400" dirty="0" smtClean="0">
                <a:solidFill>
                  <a:sysClr val="windowText" lastClr="000000"/>
                </a:solidFill>
                <a:latin typeface="Bodoni MT Black" pitchFamily="18" charset="0"/>
              </a:rPr>
              <a:t>。</a:t>
            </a:r>
            <a:endParaRPr lang="en-US" altLang="zh-CN" sz="2400" dirty="0" smtClean="0">
              <a:solidFill>
                <a:sysClr val="windowText" lastClr="000000"/>
              </a:solidFill>
              <a:latin typeface="Bodoni MT Black" pitchFamily="18" charset="0"/>
            </a:endParaRPr>
          </a:p>
          <a:p>
            <a:pPr marL="342900" indent="-342900" eaLnBrk="1" fontAlgn="auto" hangingPunct="1">
              <a:lnSpc>
                <a:spcPct val="125000"/>
              </a:lnSpc>
              <a:spcBef>
                <a:spcPts val="0"/>
              </a:spcBef>
              <a:spcAft>
                <a:spcPts val="0"/>
              </a:spcAft>
              <a:buFont typeface="Wingdings" panose="05000000000000000000" pitchFamily="2" charset="2"/>
              <a:buChar char="l"/>
              <a:defRPr/>
            </a:pPr>
            <a:r>
              <a:rPr lang="zh-CN" altLang="en-US" sz="2400" dirty="0">
                <a:solidFill>
                  <a:sysClr val="windowText" lastClr="000000"/>
                </a:solidFill>
                <a:latin typeface="Bodoni MT Black" pitchFamily="18" charset="0"/>
              </a:rPr>
              <a:t>在访问用户的过程中使用</a:t>
            </a:r>
            <a:r>
              <a:rPr lang="zh-CN" altLang="en-US" sz="2400" dirty="0">
                <a:solidFill>
                  <a:srgbClr val="FF0000"/>
                </a:solidFill>
                <a:latin typeface="Bodoni MT Black" pitchFamily="18" charset="0"/>
              </a:rPr>
              <a:t>情景分析技术</a:t>
            </a:r>
            <a:r>
              <a:rPr lang="zh-CN" altLang="en-US" sz="2400" dirty="0">
                <a:solidFill>
                  <a:sysClr val="windowText" lastClr="000000"/>
                </a:solidFill>
                <a:latin typeface="Bodoni MT Black" pitchFamily="18" charset="0"/>
              </a:rPr>
              <a:t>往往非常有效</a:t>
            </a:r>
            <a:r>
              <a:rPr lang="zh-CN" altLang="en-US" sz="2400" dirty="0" smtClean="0">
                <a:solidFill>
                  <a:sysClr val="windowText" lastClr="000000"/>
                </a:solidFill>
                <a:latin typeface="Bodoni MT Black" pitchFamily="18" charset="0"/>
              </a:rPr>
              <a:t>。</a:t>
            </a:r>
            <a:endParaRPr lang="en-US" altLang="zh-CN" sz="2400" dirty="0" smtClean="0">
              <a:solidFill>
                <a:schemeClr val="tx1"/>
              </a:solidFill>
              <a:latin typeface="Bodoni MT Black" pitchFamily="18" charset="0"/>
            </a:endParaRPr>
          </a:p>
        </p:txBody>
      </p:sp>
      <p:sp>
        <p:nvSpPr>
          <p:cNvPr id="11"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95536" y="1268760"/>
            <a:ext cx="6775450" cy="46196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rgbClr val="FF0000"/>
                </a:solidFill>
                <a:latin typeface="Bodoni MT Black" pitchFamily="18" charset="0"/>
              </a:rPr>
              <a:t>情景分析技术</a:t>
            </a:r>
            <a:r>
              <a:rPr lang="zh-CN" altLang="en-US" sz="2400" dirty="0">
                <a:solidFill>
                  <a:schemeClr val="tx1"/>
                </a:solidFill>
                <a:latin typeface="Bodoni MT Black" pitchFamily="18" charset="0"/>
              </a:rPr>
              <a:t>的用处主要体现在下述两个方面。</a:t>
            </a:r>
          </a:p>
        </p:txBody>
      </p:sp>
      <p:graphicFrame>
        <p:nvGraphicFramePr>
          <p:cNvPr id="2" name="图示 1"/>
          <p:cNvGraphicFramePr/>
          <p:nvPr>
            <p:extLst>
              <p:ext uri="{D42A27DB-BD31-4B8C-83A1-F6EECF244321}">
                <p14:modId xmlns:p14="http://schemas.microsoft.com/office/powerpoint/2010/main" val="3231735807"/>
              </p:ext>
            </p:extLst>
          </p:nvPr>
        </p:nvGraphicFramePr>
        <p:xfrm>
          <a:off x="611560" y="2132856"/>
          <a:ext cx="8317818"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1 Título"/>
          <p:cNvSpPr txBox="1">
            <a:spLocks/>
          </p:cNvSpPr>
          <p:nvPr/>
        </p:nvSpPr>
        <p:spPr bwMode="auto">
          <a:xfrm>
            <a:off x="2268538" y="6307138"/>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3.2.1 </a:t>
            </a:r>
            <a:r>
              <a:rPr lang="zh-CN" altLang="en-US" sz="2400" dirty="0">
                <a:solidFill>
                  <a:srgbClr val="D9D9D9"/>
                </a:solidFill>
                <a:latin typeface="Bodoni MT Black" pitchFamily="18" charset="0"/>
                <a:ea typeface="+mn-ea"/>
              </a:rPr>
              <a:t>访谈</a:t>
            </a:r>
          </a:p>
        </p:txBody>
      </p:sp>
      <p:sp>
        <p:nvSpPr>
          <p:cNvPr id="12"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10" name="标题 3"/>
          <p:cNvSpPr>
            <a:spLocks noGrp="1"/>
          </p:cNvSpPr>
          <p:nvPr>
            <p:ph type="title"/>
          </p:nvPr>
        </p:nvSpPr>
        <p:spPr>
          <a:xfrm>
            <a:off x="230188" y="0"/>
            <a:ext cx="8229600" cy="1143000"/>
          </a:xfrm>
        </p:spPr>
        <p:txBody>
          <a:bodyPr/>
          <a:lstStyle/>
          <a:p>
            <a:pPr>
              <a:defRPr/>
            </a:pPr>
            <a:r>
              <a:rPr lang="en-US" altLang="zh-CN" b="1" dirty="0" smtClean="0">
                <a:latin typeface="Bodoni MT Black" pitchFamily="18" charset="0"/>
                <a:ea typeface="+mn-ea"/>
              </a:rPr>
              <a:t>3.2 </a:t>
            </a:r>
            <a:r>
              <a:rPr lang="zh-CN" altLang="en-US" b="1" dirty="0" smtClean="0">
                <a:latin typeface="Bodoni MT Black" pitchFamily="18" charset="0"/>
              </a:rPr>
              <a:t>与</a:t>
            </a:r>
            <a:r>
              <a:rPr lang="zh-CN" altLang="en-US" b="1" dirty="0">
                <a:latin typeface="Bodoni MT Black" pitchFamily="18" charset="0"/>
              </a:rPr>
              <a:t>用户沟通获取需求的方法</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3.2.2</a:t>
            </a:r>
            <a:r>
              <a:rPr lang="zh-CN" altLang="en-US" sz="2400" dirty="0" smtClean="0">
                <a:solidFill>
                  <a:srgbClr val="D9D9D9"/>
                </a:solidFill>
                <a:latin typeface="Bodoni MT Black" pitchFamily="18" charset="0"/>
                <a:ea typeface="+mn-ea"/>
              </a:rPr>
              <a:t>面向</a:t>
            </a:r>
            <a:r>
              <a:rPr lang="zh-CN" altLang="en-US" sz="2400" dirty="0">
                <a:solidFill>
                  <a:srgbClr val="D9D9D9"/>
                </a:solidFill>
                <a:latin typeface="Bodoni MT Black" pitchFamily="18" charset="0"/>
                <a:ea typeface="+mn-ea"/>
              </a:rPr>
              <a:t>数据流自顶向下求精</a:t>
            </a:r>
          </a:p>
        </p:txBody>
      </p:sp>
      <p:sp>
        <p:nvSpPr>
          <p:cNvPr id="6" name="TextBox 5"/>
          <p:cNvSpPr txBox="1"/>
          <p:nvPr/>
        </p:nvSpPr>
        <p:spPr>
          <a:xfrm>
            <a:off x="369142" y="2070419"/>
            <a:ext cx="8448578" cy="282077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457200" eaLnBrk="1" fontAlgn="auto" hangingPunct="1">
              <a:lnSpc>
                <a:spcPct val="125000"/>
              </a:lnSpc>
              <a:spcBef>
                <a:spcPts val="0"/>
              </a:spcBef>
              <a:spcAft>
                <a:spcPts val="0"/>
              </a:spcAft>
              <a:defRPr/>
            </a:pPr>
            <a:r>
              <a:rPr lang="zh-CN" altLang="en-US" sz="2400" dirty="0">
                <a:solidFill>
                  <a:schemeClr val="tx1"/>
                </a:solidFill>
                <a:latin typeface="Bodoni MT Black" pitchFamily="18" charset="0"/>
              </a:rPr>
              <a:t>结构化分析方法就是面向</a:t>
            </a:r>
            <a:r>
              <a:rPr lang="zh-CN" altLang="en-US" sz="2400" dirty="0">
                <a:solidFill>
                  <a:srgbClr val="FF0000"/>
                </a:solidFill>
                <a:latin typeface="Bodoni MT Black" pitchFamily="18" charset="0"/>
              </a:rPr>
              <a:t>数据流自顶向下逐步求精</a:t>
            </a:r>
            <a:r>
              <a:rPr lang="zh-CN" altLang="en-US" sz="2400" dirty="0">
                <a:solidFill>
                  <a:schemeClr val="tx1"/>
                </a:solidFill>
                <a:latin typeface="Bodoni MT Black" pitchFamily="18" charset="0"/>
              </a:rPr>
              <a:t>进行需求分析的方法。通过</a:t>
            </a:r>
            <a:r>
              <a:rPr lang="zh-CN" altLang="en-US" sz="2400" dirty="0">
                <a:solidFill>
                  <a:srgbClr val="FF0000"/>
                </a:solidFill>
                <a:latin typeface="Bodoni MT Black" pitchFamily="18" charset="0"/>
              </a:rPr>
              <a:t>可行性研究</a:t>
            </a:r>
            <a:r>
              <a:rPr lang="zh-CN" altLang="en-US" sz="2400" dirty="0">
                <a:solidFill>
                  <a:schemeClr val="tx1"/>
                </a:solidFill>
                <a:latin typeface="Bodoni MT Black" pitchFamily="18" charset="0"/>
              </a:rPr>
              <a:t>已经得出了目标系统的</a:t>
            </a:r>
            <a:r>
              <a:rPr lang="zh-CN" altLang="en-US" sz="2400" dirty="0">
                <a:solidFill>
                  <a:srgbClr val="FF0000"/>
                </a:solidFill>
                <a:latin typeface="Bodoni MT Black" pitchFamily="18" charset="0"/>
              </a:rPr>
              <a:t>高层数据流图</a:t>
            </a:r>
            <a:r>
              <a:rPr lang="zh-CN" altLang="en-US" sz="2400" dirty="0">
                <a:solidFill>
                  <a:schemeClr val="tx1"/>
                </a:solidFill>
                <a:latin typeface="Bodoni MT Black" pitchFamily="18" charset="0"/>
              </a:rPr>
              <a:t>，需求分析的目标之一就是把数据流和数据存储定义到</a:t>
            </a:r>
            <a:r>
              <a:rPr lang="zh-CN" altLang="en-US" sz="2400" dirty="0">
                <a:solidFill>
                  <a:srgbClr val="FF0000"/>
                </a:solidFill>
                <a:latin typeface="Bodoni MT Black" pitchFamily="18" charset="0"/>
              </a:rPr>
              <a:t>元素级</a:t>
            </a:r>
            <a:r>
              <a:rPr lang="zh-CN" altLang="en-US" sz="2400" dirty="0" smtClean="0">
                <a:solidFill>
                  <a:schemeClr val="tx1"/>
                </a:solidFill>
                <a:latin typeface="Bodoni MT Black" pitchFamily="18" charset="0"/>
              </a:rPr>
              <a:t>。通</a:t>
            </a:r>
            <a:r>
              <a:rPr lang="zh-CN" altLang="en-US" sz="2400" dirty="0">
                <a:solidFill>
                  <a:schemeClr val="tx1"/>
                </a:solidFill>
                <a:latin typeface="Bodoni MT Black" pitchFamily="18" charset="0"/>
              </a:rPr>
              <a:t>常从</a:t>
            </a:r>
            <a:r>
              <a:rPr lang="zh-CN" altLang="en-US" sz="2400" dirty="0">
                <a:solidFill>
                  <a:srgbClr val="FF0000"/>
                </a:solidFill>
                <a:latin typeface="Bodoni MT Black" pitchFamily="18" charset="0"/>
              </a:rPr>
              <a:t>数据流图的输出端</a:t>
            </a:r>
            <a:r>
              <a:rPr lang="zh-CN" altLang="en-US" sz="2400" dirty="0">
                <a:solidFill>
                  <a:schemeClr val="tx1"/>
                </a:solidFill>
                <a:latin typeface="Bodoni MT Black" pitchFamily="18" charset="0"/>
              </a:rPr>
              <a:t>着手分析，这是因为系统的基本功能是产生这些输出，输出数据决定了系统必须具有的最基本的组成元素。</a:t>
            </a:r>
          </a:p>
        </p:txBody>
      </p:sp>
      <p:sp>
        <p:nvSpPr>
          <p:cNvPr id="7" name="TextBox 6"/>
          <p:cNvSpPr txBox="1"/>
          <p:nvPr/>
        </p:nvSpPr>
        <p:spPr>
          <a:xfrm>
            <a:off x="369142" y="1155700"/>
            <a:ext cx="5975350"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3.2.2 </a:t>
            </a:r>
            <a:r>
              <a:rPr lang="zh-CN" altLang="en-US" sz="3200" b="1" dirty="0">
                <a:solidFill>
                  <a:schemeClr val="tx1"/>
                </a:solidFill>
                <a:latin typeface="Bodoni MT Black" pitchFamily="18" charset="0"/>
              </a:rPr>
              <a:t>面向数据流自顶向下求精</a:t>
            </a: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10" name="标题 3"/>
          <p:cNvSpPr>
            <a:spLocks noGrp="1"/>
          </p:cNvSpPr>
          <p:nvPr>
            <p:ph type="title"/>
          </p:nvPr>
        </p:nvSpPr>
        <p:spPr>
          <a:xfrm>
            <a:off x="230188" y="0"/>
            <a:ext cx="8229600" cy="1143000"/>
          </a:xfrm>
        </p:spPr>
        <p:txBody>
          <a:bodyPr/>
          <a:lstStyle/>
          <a:p>
            <a:pPr>
              <a:defRPr/>
            </a:pPr>
            <a:r>
              <a:rPr lang="en-US" altLang="zh-CN" b="1" dirty="0" smtClean="0">
                <a:latin typeface="Bodoni MT Black" pitchFamily="18" charset="0"/>
                <a:ea typeface="+mn-ea"/>
              </a:rPr>
              <a:t>3.2 </a:t>
            </a:r>
            <a:r>
              <a:rPr lang="zh-CN" altLang="en-US" b="1" dirty="0" smtClean="0">
                <a:latin typeface="Bodoni MT Black" pitchFamily="18" charset="0"/>
              </a:rPr>
              <a:t>与</a:t>
            </a:r>
            <a:r>
              <a:rPr lang="zh-CN" altLang="en-US" b="1" dirty="0">
                <a:latin typeface="Bodoni MT Black" pitchFamily="18" charset="0"/>
              </a:rPr>
              <a:t>用户沟通获取需求的方法</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107950" y="174625"/>
            <a:ext cx="82296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4400" rtl="0" eaLnBrk="1" fontAlgn="base" latinLnBrk="0" hangingPunct="1">
              <a:spcBef>
                <a:spcPct val="0"/>
              </a:spcBef>
              <a:spcAft>
                <a:spcPct val="0"/>
              </a:spcAft>
              <a:buNone/>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fontAlgn="auto">
              <a:lnSpc>
                <a:spcPts val="5760"/>
              </a:lnSpc>
              <a:spcBef>
                <a:spcPts val="0"/>
              </a:spcBef>
              <a:spcAft>
                <a:spcPts val="0"/>
              </a:spcAft>
              <a:defRPr/>
            </a:pPr>
            <a:r>
              <a:rPr lang="zh-CN" altLang="en-US" b="1" dirty="0" smtClean="0">
                <a:latin typeface="Bodoni MT Black" pitchFamily="18" charset="0"/>
              </a:rPr>
              <a:t>第</a:t>
            </a:r>
            <a:r>
              <a:rPr lang="en-US" altLang="zh-CN" b="1" dirty="0" smtClean="0">
                <a:latin typeface="Bodoni MT Black" pitchFamily="18" charset="0"/>
              </a:rPr>
              <a:t>3</a:t>
            </a:r>
            <a:r>
              <a:rPr lang="zh-CN" altLang="en-US" b="1" dirty="0" smtClean="0">
                <a:latin typeface="Bodoni MT Black" pitchFamily="18" charset="0"/>
              </a:rPr>
              <a:t>章 需求分析</a:t>
            </a:r>
            <a:endParaRPr lang="es-HN" b="1" dirty="0">
              <a:latin typeface="Bodoni MT Black" pitchFamily="18" charset="0"/>
            </a:endParaRPr>
          </a:p>
        </p:txBody>
      </p:sp>
      <p:sp>
        <p:nvSpPr>
          <p:cNvPr id="9219" name="TextBox 1"/>
          <p:cNvSpPr txBox="1">
            <a:spLocks noChangeArrowheads="1"/>
          </p:cNvSpPr>
          <p:nvPr/>
        </p:nvSpPr>
        <p:spPr bwMode="auto">
          <a:xfrm>
            <a:off x="539750" y="1621918"/>
            <a:ext cx="8064500" cy="2337178"/>
          </a:xfrm>
          <a:prstGeom prst="rect">
            <a:avLst/>
          </a:prstGeom>
          <a:noFill/>
          <a:ln w="9525">
            <a:noFill/>
            <a:miter lim="800000"/>
            <a:headEnd/>
            <a:tailEnd/>
          </a:ln>
        </p:spPr>
        <p:txBody>
          <a:bodyPr>
            <a:spAutoFit/>
          </a:bodyPr>
          <a:lstStyle/>
          <a:p>
            <a:pPr eaLnBrk="1" hangingPunct="1">
              <a:lnSpc>
                <a:spcPct val="125000"/>
              </a:lnSpc>
            </a:pPr>
            <a:r>
              <a:rPr lang="zh-CN" altLang="en-US" sz="2400" dirty="0" smtClean="0">
                <a:latin typeface="楷体_GB2312" pitchFamily="49" charset="-122"/>
                <a:ea typeface="楷体_GB2312" pitchFamily="49" charset="-122"/>
              </a:rPr>
              <a:t>   需</a:t>
            </a:r>
            <a:r>
              <a:rPr lang="zh-CN" altLang="en-US" sz="2400" dirty="0">
                <a:latin typeface="楷体_GB2312" pitchFamily="49" charset="-122"/>
                <a:ea typeface="楷体_GB2312" pitchFamily="49" charset="-122"/>
              </a:rPr>
              <a:t>求获取的主要任务是与客户或用户沟通，了解系统或产品的目标是什么？客户或用户想要实现什么？系统和产品如何满足业务的要求，最终系统或产品如何用于日常工作？ </a:t>
            </a:r>
            <a:r>
              <a:rPr lang="zh-CN" altLang="en-US" sz="2400" dirty="0" smtClean="0">
                <a:solidFill>
                  <a:srgbClr val="FF0000"/>
                </a:solidFill>
                <a:latin typeface="楷体_GB2312" pitchFamily="49" charset="-122"/>
                <a:ea typeface="楷体_GB2312" pitchFamily="49" charset="-122"/>
              </a:rPr>
              <a:t>获</a:t>
            </a:r>
            <a:r>
              <a:rPr lang="zh-CN" altLang="en-US" sz="2400" dirty="0">
                <a:solidFill>
                  <a:srgbClr val="FF0000"/>
                </a:solidFill>
                <a:latin typeface="楷体_GB2312" pitchFamily="49" charset="-122"/>
                <a:ea typeface="楷体_GB2312" pitchFamily="49" charset="-122"/>
              </a:rPr>
              <a:t>取并理解用户的需求是软件工程师所面对的最困难的任务之一</a:t>
            </a:r>
            <a:r>
              <a:rPr lang="zh-CN" altLang="en-US" sz="2400" dirty="0">
                <a:latin typeface="楷体_GB2312" pitchFamily="49" charset="-122"/>
                <a:ea typeface="楷体_GB2312" pitchFamily="49" charset="-122"/>
              </a:rPr>
              <a:t>。 </a:t>
            </a:r>
          </a:p>
        </p:txBody>
      </p:sp>
      <p:sp>
        <p:nvSpPr>
          <p:cNvPr id="6" name="1 Título"/>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引言</a:t>
            </a:r>
            <a:endParaRPr lang="zh-CN" altLang="en-US" sz="2400" dirty="0">
              <a:solidFill>
                <a:srgbClr val="D9D9D9"/>
              </a:solidFill>
              <a:latin typeface="Bodoni MT Black" pitchFamily="18" charset="0"/>
              <a:ea typeface="+mn-ea"/>
            </a:endParaRPr>
          </a:p>
        </p:txBody>
      </p:sp>
      <p:sp>
        <p:nvSpPr>
          <p:cNvPr id="7" name="TextBox 6"/>
          <p:cNvSpPr txBox="1"/>
          <p:nvPr/>
        </p:nvSpPr>
        <p:spPr>
          <a:xfrm>
            <a:off x="468313" y="4157860"/>
            <a:ext cx="7991475" cy="99655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lnSpc>
                <a:spcPct val="125000"/>
              </a:lnSpc>
              <a:spcBef>
                <a:spcPts val="0"/>
              </a:spcBef>
              <a:spcAft>
                <a:spcPts val="0"/>
              </a:spcAft>
              <a:defRPr/>
            </a:pPr>
            <a:r>
              <a:rPr lang="zh-CN" altLang="en-US" sz="2400" dirty="0">
                <a:solidFill>
                  <a:srgbClr val="FF0000"/>
                </a:solidFill>
                <a:latin typeface="Bodoni MT Black" pitchFamily="18" charset="0"/>
              </a:rPr>
              <a:t>需求分析</a:t>
            </a:r>
            <a:r>
              <a:rPr lang="zh-CN" altLang="en-US" sz="2400" dirty="0">
                <a:solidFill>
                  <a:schemeClr val="tx1"/>
                </a:solidFill>
                <a:latin typeface="Bodoni MT Black" pitchFamily="18" charset="0"/>
              </a:rPr>
              <a:t>是软件定义时期的最后一个阶段，它的基本任务是准确地回答“</a:t>
            </a:r>
            <a:r>
              <a:rPr lang="zh-CN" altLang="en-US" sz="2400" dirty="0">
                <a:solidFill>
                  <a:srgbClr val="FF0000"/>
                </a:solidFill>
                <a:latin typeface="Bodoni MT Black" pitchFamily="18" charset="0"/>
              </a:rPr>
              <a:t>系统必须做什么</a:t>
            </a:r>
            <a:r>
              <a:rPr lang="zh-CN" altLang="en-US" sz="2400" dirty="0">
                <a:solidFill>
                  <a:schemeClr val="tx1"/>
                </a:solidFill>
                <a:latin typeface="Bodoni MT Black" pitchFamily="18" charset="0"/>
              </a:rPr>
              <a:t>”这个问题。</a:t>
            </a:r>
          </a:p>
        </p:txBody>
      </p:sp>
      <p:sp>
        <p:nvSpPr>
          <p:cNvPr id="8"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图片 2"/>
          <p:cNvPicPr>
            <a:picLocks noChangeAspect="1"/>
          </p:cNvPicPr>
          <p:nvPr/>
        </p:nvPicPr>
        <p:blipFill>
          <a:blip r:embed="rId3"/>
          <a:srcRect/>
          <a:stretch>
            <a:fillRect/>
          </a:stretch>
        </p:blipFill>
        <p:spPr bwMode="auto">
          <a:xfrm>
            <a:off x="1403648" y="2651576"/>
            <a:ext cx="6595045" cy="2080949"/>
          </a:xfrm>
          <a:prstGeom prst="rect">
            <a:avLst/>
          </a:prstGeom>
          <a:noFill/>
          <a:ln w="9525">
            <a:noFill/>
            <a:miter lim="800000"/>
            <a:headEnd/>
            <a:tailEnd/>
          </a:ln>
        </p:spPr>
      </p:pic>
      <p:sp>
        <p:nvSpPr>
          <p:cNvPr id="10" name="TextBox 9"/>
          <p:cNvSpPr txBox="1"/>
          <p:nvPr/>
        </p:nvSpPr>
        <p:spPr>
          <a:xfrm>
            <a:off x="499566" y="4909615"/>
            <a:ext cx="8255991" cy="10156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457200" eaLnBrk="1" fontAlgn="auto" hangingPunct="1">
              <a:lnSpc>
                <a:spcPct val="125000"/>
              </a:lnSpc>
              <a:spcBef>
                <a:spcPts val="0"/>
              </a:spcBef>
              <a:spcAft>
                <a:spcPts val="0"/>
              </a:spcAft>
              <a:defRPr/>
            </a:pPr>
            <a:r>
              <a:rPr lang="zh-CN" altLang="en-US" sz="2400" dirty="0" smtClean="0">
                <a:solidFill>
                  <a:schemeClr val="tx1"/>
                </a:solidFill>
                <a:latin typeface="Bodoni MT Black" pitchFamily="18" charset="0"/>
              </a:rPr>
              <a:t>经提</a:t>
            </a:r>
            <a:r>
              <a:rPr lang="zh-CN" altLang="en-US" sz="2400" dirty="0">
                <a:solidFill>
                  <a:schemeClr val="tx1"/>
                </a:solidFill>
                <a:latin typeface="Bodoni MT Black" pitchFamily="18" charset="0"/>
              </a:rPr>
              <a:t>问和解答的反复循环，分析</a:t>
            </a:r>
            <a:r>
              <a:rPr lang="zh-CN" altLang="en-US" sz="2400" dirty="0" smtClean="0">
                <a:solidFill>
                  <a:schemeClr val="tx1"/>
                </a:solidFill>
                <a:latin typeface="Bodoni MT Black" pitchFamily="18" charset="0"/>
              </a:rPr>
              <a:t>员深</a:t>
            </a:r>
            <a:r>
              <a:rPr lang="zh-CN" altLang="en-US" sz="2400" dirty="0">
                <a:solidFill>
                  <a:schemeClr val="tx1"/>
                </a:solidFill>
                <a:latin typeface="Bodoni MT Black" pitchFamily="18" charset="0"/>
              </a:rPr>
              <a:t>入具体地定</a:t>
            </a:r>
            <a:r>
              <a:rPr lang="zh-CN" altLang="en-US" sz="2400" dirty="0" smtClean="0">
                <a:solidFill>
                  <a:schemeClr val="tx1"/>
                </a:solidFill>
                <a:latin typeface="Bodoni MT Black" pitchFamily="18" charset="0"/>
              </a:rPr>
              <a:t>义</a:t>
            </a:r>
            <a:r>
              <a:rPr lang="zh-CN" altLang="en-US" sz="2400" dirty="0" smtClean="0">
                <a:solidFill>
                  <a:srgbClr val="FF0000"/>
                </a:solidFill>
                <a:latin typeface="Bodoni MT Black" pitchFamily="18" charset="0"/>
              </a:rPr>
              <a:t>目</a:t>
            </a:r>
            <a:r>
              <a:rPr lang="zh-CN" altLang="en-US" sz="2400" dirty="0">
                <a:solidFill>
                  <a:srgbClr val="FF0000"/>
                </a:solidFill>
                <a:latin typeface="Bodoni MT Black" pitchFamily="18" charset="0"/>
              </a:rPr>
              <a:t>标系统</a:t>
            </a:r>
            <a:r>
              <a:rPr lang="zh-CN" altLang="en-US" sz="2400" dirty="0">
                <a:solidFill>
                  <a:schemeClr val="tx1"/>
                </a:solidFill>
                <a:latin typeface="Bodoni MT Black" pitchFamily="18" charset="0"/>
              </a:rPr>
              <a:t>，最终得</a:t>
            </a:r>
            <a:r>
              <a:rPr lang="zh-CN" altLang="en-US" sz="2400" dirty="0" smtClean="0">
                <a:solidFill>
                  <a:schemeClr val="tx1"/>
                </a:solidFill>
                <a:latin typeface="Bodoni MT Black" pitchFamily="18" charset="0"/>
              </a:rPr>
              <a:t>到用户满意的系</a:t>
            </a:r>
            <a:r>
              <a:rPr lang="zh-CN" altLang="en-US" sz="2400" dirty="0">
                <a:solidFill>
                  <a:schemeClr val="tx1"/>
                </a:solidFill>
                <a:latin typeface="Bodoni MT Black" pitchFamily="18" charset="0"/>
              </a:rPr>
              <a:t>统数据和功能要</a:t>
            </a:r>
            <a:r>
              <a:rPr lang="zh-CN" altLang="en-US" sz="2400" dirty="0" smtClean="0">
                <a:solidFill>
                  <a:schemeClr val="tx1"/>
                </a:solidFill>
                <a:latin typeface="Bodoni MT Black" pitchFamily="18" charset="0"/>
              </a:rPr>
              <a:t>求。</a:t>
            </a:r>
            <a:endParaRPr lang="zh-CN" altLang="en-US" sz="2400" dirty="0">
              <a:solidFill>
                <a:schemeClr val="tx1"/>
              </a:solidFill>
              <a:latin typeface="Bodoni MT Black" pitchFamily="18" charset="0"/>
            </a:endParaRPr>
          </a:p>
        </p:txBody>
      </p:sp>
      <p:sp>
        <p:nvSpPr>
          <p:cNvPr id="12" name="1 Título"/>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3.2.2</a:t>
            </a:r>
            <a:r>
              <a:rPr lang="zh-CN" altLang="en-US" sz="2400" dirty="0" smtClean="0">
                <a:solidFill>
                  <a:srgbClr val="D9D9D9"/>
                </a:solidFill>
                <a:latin typeface="Bodoni MT Black" pitchFamily="18" charset="0"/>
                <a:ea typeface="+mn-ea"/>
              </a:rPr>
              <a:t>面向</a:t>
            </a:r>
            <a:r>
              <a:rPr lang="zh-CN" altLang="en-US" sz="2400" dirty="0">
                <a:solidFill>
                  <a:srgbClr val="D9D9D9"/>
                </a:solidFill>
                <a:latin typeface="Bodoni MT Black" pitchFamily="18" charset="0"/>
                <a:ea typeface="+mn-ea"/>
              </a:rPr>
              <a:t>数据流自顶向下求精</a:t>
            </a:r>
          </a:p>
        </p:txBody>
      </p:sp>
      <p:sp>
        <p:nvSpPr>
          <p:cNvPr id="13"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11" name="标题 3"/>
          <p:cNvSpPr>
            <a:spLocks noGrp="1"/>
          </p:cNvSpPr>
          <p:nvPr>
            <p:ph type="title"/>
          </p:nvPr>
        </p:nvSpPr>
        <p:spPr>
          <a:xfrm>
            <a:off x="230188" y="0"/>
            <a:ext cx="8229600" cy="1143000"/>
          </a:xfrm>
        </p:spPr>
        <p:txBody>
          <a:bodyPr/>
          <a:lstStyle/>
          <a:p>
            <a:pPr>
              <a:defRPr/>
            </a:pPr>
            <a:r>
              <a:rPr lang="en-US" altLang="zh-CN" b="1" dirty="0" smtClean="0">
                <a:latin typeface="Bodoni MT Black" pitchFamily="18" charset="0"/>
                <a:ea typeface="+mn-ea"/>
              </a:rPr>
              <a:t>3.2 </a:t>
            </a:r>
            <a:r>
              <a:rPr lang="zh-CN" altLang="en-US" b="1" dirty="0" smtClean="0">
                <a:latin typeface="Bodoni MT Black" pitchFamily="18" charset="0"/>
              </a:rPr>
              <a:t>与</a:t>
            </a:r>
            <a:r>
              <a:rPr lang="zh-CN" altLang="en-US" b="1" dirty="0">
                <a:latin typeface="Bodoni MT Black" pitchFamily="18" charset="0"/>
              </a:rPr>
              <a:t>用户沟通获取需求的方法</a:t>
            </a:r>
            <a:endParaRPr lang="zh-CN" altLang="en-US" b="1" dirty="0" smtClean="0">
              <a:latin typeface="Bodoni MT Black" pitchFamily="18" charset="0"/>
            </a:endParaRPr>
          </a:p>
        </p:txBody>
      </p:sp>
      <p:sp>
        <p:nvSpPr>
          <p:cNvPr id="7" name="TextBox 5"/>
          <p:cNvSpPr txBox="1"/>
          <p:nvPr/>
        </p:nvSpPr>
        <p:spPr>
          <a:xfrm>
            <a:off x="263356" y="997158"/>
            <a:ext cx="8544024" cy="147732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457200" eaLnBrk="1" fontAlgn="auto" hangingPunct="1">
              <a:lnSpc>
                <a:spcPct val="125000"/>
              </a:lnSpc>
              <a:spcBef>
                <a:spcPts val="0"/>
              </a:spcBef>
              <a:spcAft>
                <a:spcPts val="0"/>
              </a:spcAft>
              <a:defRPr/>
            </a:pPr>
            <a:r>
              <a:rPr lang="zh-CN" altLang="en-US" sz="2400" dirty="0">
                <a:solidFill>
                  <a:srgbClr val="FF0000"/>
                </a:solidFill>
                <a:latin typeface="Bodoni MT Black" pitchFamily="18" charset="0"/>
              </a:rPr>
              <a:t>数据流图</a:t>
            </a:r>
            <a:r>
              <a:rPr lang="zh-CN" altLang="en-US" sz="2400" dirty="0">
                <a:solidFill>
                  <a:schemeClr val="tx1"/>
                </a:solidFill>
                <a:latin typeface="Bodoni MT Black" pitchFamily="18" charset="0"/>
              </a:rPr>
              <a:t>是帮助复查的极好工具，从输入端开始，分析员借助</a:t>
            </a:r>
            <a:r>
              <a:rPr lang="zh-CN" altLang="en-US" sz="2400" dirty="0">
                <a:solidFill>
                  <a:srgbClr val="FF0000"/>
                </a:solidFill>
                <a:latin typeface="Bodoni MT Black" pitchFamily="18" charset="0"/>
              </a:rPr>
              <a:t>数据流图</a:t>
            </a:r>
            <a:r>
              <a:rPr lang="zh-CN" altLang="en-US" sz="2400" dirty="0">
                <a:solidFill>
                  <a:schemeClr val="tx1"/>
                </a:solidFill>
                <a:latin typeface="Bodoni MT Black" pitchFamily="18" charset="0"/>
              </a:rPr>
              <a:t>、</a:t>
            </a:r>
            <a:r>
              <a:rPr lang="zh-CN" altLang="en-US" sz="2400" dirty="0">
                <a:solidFill>
                  <a:srgbClr val="FF0000"/>
                </a:solidFill>
                <a:latin typeface="Bodoni MT Black" pitchFamily="18" charset="0"/>
              </a:rPr>
              <a:t>数据字典</a:t>
            </a:r>
            <a:r>
              <a:rPr lang="zh-CN" altLang="en-US" sz="2400" dirty="0">
                <a:solidFill>
                  <a:schemeClr val="tx1"/>
                </a:solidFill>
                <a:latin typeface="Bodoni MT Black" pitchFamily="18" charset="0"/>
              </a:rPr>
              <a:t>和</a:t>
            </a:r>
            <a:r>
              <a:rPr lang="en-US" altLang="zh-CN" sz="2400" dirty="0">
                <a:solidFill>
                  <a:srgbClr val="FF0000"/>
                </a:solidFill>
                <a:latin typeface="Bodoni MT Black" pitchFamily="18" charset="0"/>
              </a:rPr>
              <a:t>IPO</a:t>
            </a:r>
            <a:r>
              <a:rPr lang="zh-CN" altLang="en-US" sz="2400" dirty="0">
                <a:solidFill>
                  <a:srgbClr val="FF0000"/>
                </a:solidFill>
                <a:latin typeface="Bodoni MT Black" pitchFamily="18" charset="0"/>
              </a:rPr>
              <a:t>图</a:t>
            </a:r>
            <a:r>
              <a:rPr lang="zh-CN" altLang="en-US" sz="2400" dirty="0">
                <a:solidFill>
                  <a:schemeClr val="tx1"/>
                </a:solidFill>
                <a:latin typeface="Bodoni MT Black" pitchFamily="18" charset="0"/>
              </a:rPr>
              <a:t>向用户解释输入数据是怎</a:t>
            </a:r>
            <a:r>
              <a:rPr lang="zh-CN" altLang="en-US" sz="2400" dirty="0" smtClean="0">
                <a:solidFill>
                  <a:schemeClr val="tx1"/>
                </a:solidFill>
                <a:latin typeface="Bodoni MT Black" pitchFamily="18" charset="0"/>
              </a:rPr>
              <a:t>样逐步转</a:t>
            </a:r>
            <a:r>
              <a:rPr lang="zh-CN" altLang="en-US" sz="2400" dirty="0">
                <a:solidFill>
                  <a:schemeClr val="tx1"/>
                </a:solidFill>
                <a:latin typeface="Bodoni MT Black" pitchFamily="18" charset="0"/>
              </a:rPr>
              <a:t>变成输出数据的</a:t>
            </a:r>
            <a:r>
              <a:rPr lang="zh-CN" altLang="en-US" sz="2400" dirty="0" smtClean="0">
                <a:solidFill>
                  <a:schemeClr val="tx1"/>
                </a:solidFill>
                <a:latin typeface="Bodoni MT Black" pitchFamily="18" charset="0"/>
              </a:rPr>
              <a:t>。集中体现了分</a:t>
            </a:r>
            <a:r>
              <a:rPr lang="zh-CN" altLang="en-US" sz="2400" dirty="0">
                <a:solidFill>
                  <a:schemeClr val="tx1"/>
                </a:solidFill>
                <a:latin typeface="Bodoni MT Black" pitchFamily="18" charset="0"/>
              </a:rPr>
              <a:t>析</a:t>
            </a:r>
            <a:r>
              <a:rPr lang="zh-CN" altLang="en-US" sz="2400" dirty="0" smtClean="0">
                <a:solidFill>
                  <a:schemeClr val="tx1"/>
                </a:solidFill>
                <a:latin typeface="Bodoni MT Black" pitchFamily="18" charset="0"/>
              </a:rPr>
              <a:t>员对</a:t>
            </a:r>
            <a:r>
              <a:rPr lang="zh-CN" altLang="en-US" sz="2400" dirty="0">
                <a:solidFill>
                  <a:schemeClr val="tx1"/>
                </a:solidFill>
                <a:latin typeface="Bodoni MT Black" pitchFamily="18" charset="0"/>
              </a:rPr>
              <a:t>目标系统的认识。</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3.2.3 </a:t>
            </a:r>
            <a:r>
              <a:rPr lang="zh-CN" altLang="en-US" sz="2400" dirty="0">
                <a:solidFill>
                  <a:srgbClr val="D9D9D9"/>
                </a:solidFill>
                <a:latin typeface="Bodoni MT Black" pitchFamily="18" charset="0"/>
                <a:ea typeface="+mn-ea"/>
              </a:rPr>
              <a:t>简易的应用规格说明技术</a:t>
            </a:r>
          </a:p>
        </p:txBody>
      </p:sp>
      <p:sp>
        <p:nvSpPr>
          <p:cNvPr id="9" name="TextBox 8"/>
          <p:cNvSpPr txBox="1"/>
          <p:nvPr/>
        </p:nvSpPr>
        <p:spPr>
          <a:xfrm>
            <a:off x="411957" y="1268760"/>
            <a:ext cx="6302375"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3.2.3</a:t>
            </a:r>
            <a:r>
              <a:rPr lang="zh-CN" altLang="en-US" sz="3200" b="1" dirty="0">
                <a:solidFill>
                  <a:schemeClr val="tx1"/>
                </a:solidFill>
                <a:latin typeface="Bodoni MT Black" pitchFamily="18" charset="0"/>
              </a:rPr>
              <a:t> 简易的应用规格说明技术</a:t>
            </a:r>
          </a:p>
        </p:txBody>
      </p:sp>
      <p:sp>
        <p:nvSpPr>
          <p:cNvPr id="6" name="TextBox 5"/>
          <p:cNvSpPr txBox="1"/>
          <p:nvPr/>
        </p:nvSpPr>
        <p:spPr>
          <a:xfrm>
            <a:off x="423421" y="2224703"/>
            <a:ext cx="8253035" cy="240065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457200" eaLnBrk="1" fontAlgn="auto" hangingPunct="1">
              <a:lnSpc>
                <a:spcPct val="125000"/>
              </a:lnSpc>
              <a:spcBef>
                <a:spcPts val="0"/>
              </a:spcBef>
              <a:spcAft>
                <a:spcPts val="0"/>
              </a:spcAft>
              <a:defRPr/>
            </a:pPr>
            <a:r>
              <a:rPr lang="zh-CN" altLang="en-US" sz="2400" dirty="0" smtClean="0">
                <a:solidFill>
                  <a:schemeClr val="tx1"/>
                </a:solidFill>
                <a:latin typeface="Bodoni MT Black" pitchFamily="18" charset="0"/>
              </a:rPr>
              <a:t>使</a:t>
            </a:r>
            <a:r>
              <a:rPr lang="zh-CN" altLang="en-US" sz="2400" dirty="0">
                <a:solidFill>
                  <a:schemeClr val="tx1"/>
                </a:solidFill>
                <a:latin typeface="Bodoni MT Black" pitchFamily="18" charset="0"/>
              </a:rPr>
              <a:t>用传统的</a:t>
            </a:r>
            <a:r>
              <a:rPr lang="zh-CN" altLang="en-US" sz="2400" dirty="0">
                <a:solidFill>
                  <a:srgbClr val="FF0000"/>
                </a:solidFill>
                <a:latin typeface="Bodoni MT Black" pitchFamily="18" charset="0"/>
              </a:rPr>
              <a:t>访谈</a:t>
            </a:r>
            <a:r>
              <a:rPr lang="zh-CN" altLang="en-US" sz="2400" dirty="0">
                <a:solidFill>
                  <a:schemeClr val="tx1"/>
                </a:solidFill>
                <a:latin typeface="Bodoni MT Black" pitchFamily="18" charset="0"/>
              </a:rPr>
              <a:t>或</a:t>
            </a:r>
            <a:r>
              <a:rPr lang="zh-CN" altLang="en-US" sz="2400" dirty="0">
                <a:solidFill>
                  <a:srgbClr val="FF0000"/>
                </a:solidFill>
                <a:latin typeface="Bodoni MT Black" pitchFamily="18" charset="0"/>
              </a:rPr>
              <a:t>面向数据流自顶向下求精方法</a:t>
            </a:r>
            <a:r>
              <a:rPr lang="zh-CN" altLang="en-US" sz="2400" dirty="0">
                <a:solidFill>
                  <a:schemeClr val="tx1"/>
                </a:solidFill>
                <a:latin typeface="Bodoni MT Black" pitchFamily="18" charset="0"/>
              </a:rPr>
              <a:t>定义需求时，用户处于</a:t>
            </a:r>
            <a:r>
              <a:rPr lang="zh-CN" altLang="en-US" sz="2400" dirty="0">
                <a:solidFill>
                  <a:srgbClr val="FF0000"/>
                </a:solidFill>
                <a:latin typeface="Bodoni MT Black" pitchFamily="18" charset="0"/>
              </a:rPr>
              <a:t>被动</a:t>
            </a:r>
            <a:r>
              <a:rPr lang="zh-CN" altLang="en-US" sz="2400" dirty="0">
                <a:solidFill>
                  <a:schemeClr val="tx1"/>
                </a:solidFill>
                <a:latin typeface="Bodoni MT Black" pitchFamily="18" charset="0"/>
              </a:rPr>
              <a:t>地位而且往往有意无意地与开发者区分“彼此”</a:t>
            </a:r>
            <a:r>
              <a:rPr lang="zh-CN" altLang="en-US" sz="2400" dirty="0" smtClean="0">
                <a:solidFill>
                  <a:schemeClr val="tx1"/>
                </a:solidFill>
                <a:latin typeface="Bodoni MT Black" pitchFamily="18" charset="0"/>
              </a:rPr>
              <a:t>。由于不能像同一个团队的人那样齐心协力地识别和精化需求，这两种方法的效果有时并不理想。</a:t>
            </a:r>
            <a:r>
              <a:rPr lang="zh-CN" altLang="en-US" sz="2400" dirty="0" smtClean="0">
                <a:solidFill>
                  <a:srgbClr val="FF0000"/>
                </a:solidFill>
                <a:latin typeface="Bodoni MT Black" pitchFamily="18" charset="0"/>
              </a:rPr>
              <a:t>应用规格说明技术</a:t>
            </a:r>
            <a:r>
              <a:rPr lang="zh-CN" altLang="en-US" sz="2400" dirty="0" smtClean="0">
                <a:solidFill>
                  <a:schemeClr val="tx1"/>
                </a:solidFill>
                <a:latin typeface="Bodoni MT Black" pitchFamily="18" charset="0"/>
              </a:rPr>
              <a:t>可避免上述问题。</a:t>
            </a:r>
            <a:endParaRPr lang="zh-CN" altLang="en-US" sz="2400" dirty="0">
              <a:solidFill>
                <a:schemeClr val="tx1"/>
              </a:solidFill>
              <a:latin typeface="Bodoni MT Black" pitchFamily="18" charset="0"/>
            </a:endParaRPr>
          </a:p>
        </p:txBody>
      </p:sp>
      <p:sp>
        <p:nvSpPr>
          <p:cNvPr id="7"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10" name="标题 3"/>
          <p:cNvSpPr>
            <a:spLocks noGrp="1"/>
          </p:cNvSpPr>
          <p:nvPr>
            <p:ph type="title"/>
          </p:nvPr>
        </p:nvSpPr>
        <p:spPr>
          <a:xfrm>
            <a:off x="230188" y="0"/>
            <a:ext cx="8229600" cy="1143000"/>
          </a:xfrm>
        </p:spPr>
        <p:txBody>
          <a:bodyPr/>
          <a:lstStyle/>
          <a:p>
            <a:pPr>
              <a:defRPr/>
            </a:pPr>
            <a:r>
              <a:rPr lang="en-US" altLang="zh-CN" b="1" dirty="0" smtClean="0">
                <a:latin typeface="Bodoni MT Black" pitchFamily="18" charset="0"/>
                <a:ea typeface="+mn-ea"/>
              </a:rPr>
              <a:t>3.2 </a:t>
            </a:r>
            <a:r>
              <a:rPr lang="zh-CN" altLang="en-US" b="1" dirty="0" smtClean="0">
                <a:latin typeface="Bodoni MT Black" pitchFamily="18" charset="0"/>
              </a:rPr>
              <a:t>与</a:t>
            </a:r>
            <a:r>
              <a:rPr lang="zh-CN" altLang="en-US" b="1" dirty="0">
                <a:latin typeface="Bodoni MT Black" pitchFamily="18" charset="0"/>
              </a:rPr>
              <a:t>用户沟通获取需求的方法</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69510" y="1397793"/>
            <a:ext cx="7272338" cy="46196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chemeClr val="tx1"/>
                </a:solidFill>
                <a:latin typeface="Bodoni MT Black" pitchFamily="18" charset="0"/>
              </a:rPr>
              <a:t>简易的应用规格说明技术分析需求的典型过程如下</a:t>
            </a:r>
          </a:p>
        </p:txBody>
      </p:sp>
      <p:graphicFrame>
        <p:nvGraphicFramePr>
          <p:cNvPr id="2" name="图示 1"/>
          <p:cNvGraphicFramePr/>
          <p:nvPr>
            <p:extLst>
              <p:ext uri="{D42A27DB-BD31-4B8C-83A1-F6EECF244321}">
                <p14:modId xmlns:p14="http://schemas.microsoft.com/office/powerpoint/2010/main" val="3295741491"/>
              </p:ext>
            </p:extLst>
          </p:nvPr>
        </p:nvGraphicFramePr>
        <p:xfrm>
          <a:off x="384548" y="2204864"/>
          <a:ext cx="7920880" cy="3240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1 Título"/>
          <p:cNvSpPr txBox="1">
            <a:spLocks/>
          </p:cNvSpPr>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3.2.3 </a:t>
            </a:r>
            <a:r>
              <a:rPr lang="zh-CN" altLang="en-US" sz="2400" dirty="0">
                <a:solidFill>
                  <a:srgbClr val="D9D9D9"/>
                </a:solidFill>
                <a:latin typeface="Bodoni MT Black" pitchFamily="18" charset="0"/>
                <a:ea typeface="+mn-ea"/>
              </a:rPr>
              <a:t>简易的应用规格说明技术</a:t>
            </a:r>
          </a:p>
        </p:txBody>
      </p:sp>
      <p:sp>
        <p:nvSpPr>
          <p:cNvPr id="13"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10" name="标题 3"/>
          <p:cNvSpPr>
            <a:spLocks noGrp="1"/>
          </p:cNvSpPr>
          <p:nvPr>
            <p:ph type="title"/>
          </p:nvPr>
        </p:nvSpPr>
        <p:spPr>
          <a:xfrm>
            <a:off x="230188" y="0"/>
            <a:ext cx="8229600" cy="1143000"/>
          </a:xfrm>
        </p:spPr>
        <p:txBody>
          <a:bodyPr/>
          <a:lstStyle/>
          <a:p>
            <a:pPr>
              <a:defRPr/>
            </a:pPr>
            <a:r>
              <a:rPr lang="en-US" altLang="zh-CN" b="1" dirty="0" smtClean="0">
                <a:latin typeface="Bodoni MT Black" pitchFamily="18" charset="0"/>
                <a:ea typeface="+mn-ea"/>
              </a:rPr>
              <a:t>3.2 </a:t>
            </a:r>
            <a:r>
              <a:rPr lang="zh-CN" altLang="en-US" b="1" dirty="0" smtClean="0">
                <a:latin typeface="Bodoni MT Black" pitchFamily="18" charset="0"/>
              </a:rPr>
              <a:t>与</a:t>
            </a:r>
            <a:r>
              <a:rPr lang="zh-CN" altLang="en-US" b="1" dirty="0">
                <a:latin typeface="Bodoni MT Black" pitchFamily="18" charset="0"/>
              </a:rPr>
              <a:t>用户沟通获取需求的方法</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301875" y="6291263"/>
            <a:ext cx="45735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3.2.4  </a:t>
            </a:r>
            <a:r>
              <a:rPr lang="zh-CN" altLang="en-US" sz="2400" dirty="0">
                <a:solidFill>
                  <a:srgbClr val="D9D9D9"/>
                </a:solidFill>
                <a:latin typeface="Bodoni MT Black" pitchFamily="18" charset="0"/>
                <a:ea typeface="+mn-ea"/>
              </a:rPr>
              <a:t>快速建立软件原型</a:t>
            </a:r>
          </a:p>
        </p:txBody>
      </p:sp>
      <p:sp>
        <p:nvSpPr>
          <p:cNvPr id="9" name="TextBox 8"/>
          <p:cNvSpPr txBox="1"/>
          <p:nvPr/>
        </p:nvSpPr>
        <p:spPr>
          <a:xfrm>
            <a:off x="395288" y="1152525"/>
            <a:ext cx="551021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3.2.4</a:t>
            </a:r>
            <a:r>
              <a:rPr lang="zh-CN" altLang="en-US" sz="3200" b="1" dirty="0">
                <a:solidFill>
                  <a:schemeClr val="tx1"/>
                </a:solidFill>
                <a:latin typeface="Bodoni MT Black" pitchFamily="18" charset="0"/>
              </a:rPr>
              <a:t>  快速建立软件原型</a:t>
            </a:r>
          </a:p>
        </p:txBody>
      </p:sp>
      <p:sp>
        <p:nvSpPr>
          <p:cNvPr id="6" name="TextBox 5"/>
          <p:cNvSpPr txBox="1"/>
          <p:nvPr/>
        </p:nvSpPr>
        <p:spPr>
          <a:xfrm>
            <a:off x="351184" y="1808068"/>
            <a:ext cx="8364240" cy="143577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a:spAutoFit/>
          </a:bodyPr>
          <a:lstStyle/>
          <a:p>
            <a:pPr indent="457200" eaLnBrk="1" fontAlgn="auto" hangingPunct="1">
              <a:lnSpc>
                <a:spcPct val="125000"/>
              </a:lnSpc>
              <a:spcBef>
                <a:spcPts val="0"/>
              </a:spcBef>
              <a:spcAft>
                <a:spcPts val="0"/>
              </a:spcAft>
              <a:defRPr/>
            </a:pPr>
            <a:r>
              <a:rPr lang="zh-CN" altLang="en-US" sz="2400" dirty="0">
                <a:solidFill>
                  <a:schemeClr val="tx1"/>
                </a:solidFill>
                <a:latin typeface="Bodoni MT Black" pitchFamily="18" charset="0"/>
              </a:rPr>
              <a:t>快速原</a:t>
            </a:r>
            <a:r>
              <a:rPr lang="zh-CN" altLang="en-US" sz="2400" dirty="0" smtClean="0">
                <a:solidFill>
                  <a:schemeClr val="tx1"/>
                </a:solidFill>
                <a:latin typeface="Bodoni MT Black" pitchFamily="18" charset="0"/>
              </a:rPr>
              <a:t>型是</a:t>
            </a:r>
            <a:r>
              <a:rPr lang="zh-CN" altLang="en-US" sz="2400" dirty="0">
                <a:solidFill>
                  <a:schemeClr val="tx1"/>
                </a:solidFill>
                <a:latin typeface="Bodoni MT Black" pitchFamily="18" charset="0"/>
              </a:rPr>
              <a:t>快速建立起来的旨在演示目标系统</a:t>
            </a:r>
            <a:r>
              <a:rPr lang="zh-CN" altLang="en-US" sz="2400" dirty="0">
                <a:solidFill>
                  <a:srgbClr val="FF0000"/>
                </a:solidFill>
                <a:latin typeface="Bodoni MT Black" pitchFamily="18" charset="0"/>
              </a:rPr>
              <a:t>主要功能的可运行的程序</a:t>
            </a:r>
            <a:r>
              <a:rPr lang="zh-CN" altLang="en-US" sz="2400" dirty="0" smtClean="0">
                <a:solidFill>
                  <a:schemeClr val="tx1"/>
                </a:solidFill>
                <a:latin typeface="Bodoni MT Black" pitchFamily="18" charset="0"/>
              </a:rPr>
              <a:t>，具备</a:t>
            </a:r>
            <a:r>
              <a:rPr lang="zh-CN" altLang="en-US" sz="2400" dirty="0" smtClean="0">
                <a:solidFill>
                  <a:srgbClr val="FF0000"/>
                </a:solidFill>
                <a:latin typeface="Bodoni MT Black" pitchFamily="18" charset="0"/>
              </a:rPr>
              <a:t>“快速”</a:t>
            </a:r>
            <a:r>
              <a:rPr lang="zh-CN" altLang="en-US" sz="2400" dirty="0" smtClean="0">
                <a:solidFill>
                  <a:schemeClr val="tx1"/>
                </a:solidFill>
                <a:latin typeface="Bodoni MT Black" pitchFamily="18" charset="0"/>
              </a:rPr>
              <a:t>和</a:t>
            </a:r>
            <a:r>
              <a:rPr lang="zh-CN" altLang="en-US" sz="2400" dirty="0" smtClean="0">
                <a:solidFill>
                  <a:srgbClr val="FF0000"/>
                </a:solidFill>
                <a:latin typeface="Bodoni MT Black" pitchFamily="18" charset="0"/>
              </a:rPr>
              <a:t>“容易修改”</a:t>
            </a:r>
            <a:r>
              <a:rPr lang="zh-CN" altLang="en-US" sz="2400" dirty="0" smtClean="0">
                <a:solidFill>
                  <a:schemeClr val="tx1"/>
                </a:solidFill>
                <a:latin typeface="Bodoni MT Black" pitchFamily="18" charset="0"/>
              </a:rPr>
              <a:t>两种特性，常用</a:t>
            </a:r>
            <a:r>
              <a:rPr lang="en-US" altLang="zh-CN" sz="2400" dirty="0" smtClean="0">
                <a:solidFill>
                  <a:srgbClr val="FF0000"/>
                </a:solidFill>
                <a:latin typeface="Bodoni MT Black" pitchFamily="18" charset="0"/>
              </a:rPr>
              <a:t>3</a:t>
            </a:r>
            <a:r>
              <a:rPr lang="zh-CN" altLang="en-US" sz="2400" dirty="0">
                <a:solidFill>
                  <a:schemeClr val="tx1"/>
                </a:solidFill>
                <a:latin typeface="Bodoni MT Black" pitchFamily="18" charset="0"/>
              </a:rPr>
              <a:t>种方法和工具快</a:t>
            </a:r>
            <a:r>
              <a:rPr lang="zh-CN" altLang="en-US" sz="2400" dirty="0" smtClean="0">
                <a:solidFill>
                  <a:schemeClr val="tx1"/>
                </a:solidFill>
                <a:latin typeface="Bodoni MT Black" pitchFamily="18" charset="0"/>
              </a:rPr>
              <a:t>速构</a:t>
            </a:r>
            <a:r>
              <a:rPr lang="zh-CN" altLang="en-US" sz="2400" dirty="0">
                <a:solidFill>
                  <a:schemeClr val="tx1"/>
                </a:solidFill>
                <a:latin typeface="Bodoni MT Black" pitchFamily="18" charset="0"/>
              </a:rPr>
              <a:t>建和修改原</a:t>
            </a:r>
            <a:r>
              <a:rPr lang="zh-CN" altLang="en-US" sz="2400" dirty="0" smtClean="0">
                <a:solidFill>
                  <a:schemeClr val="tx1"/>
                </a:solidFill>
                <a:latin typeface="Bodoni MT Black" pitchFamily="18" charset="0"/>
              </a:rPr>
              <a:t>型。</a:t>
            </a:r>
            <a:endParaRPr lang="en-US" altLang="zh-CN" sz="2400" dirty="0">
              <a:solidFill>
                <a:schemeClr val="tx1"/>
              </a:solidFill>
              <a:latin typeface="Bodoni MT Black" pitchFamily="18" charset="0"/>
            </a:endParaRPr>
          </a:p>
        </p:txBody>
      </p:sp>
      <p:sp>
        <p:nvSpPr>
          <p:cNvPr id="49157" name="TextBox 2"/>
          <p:cNvSpPr txBox="1">
            <a:spLocks noChangeArrowheads="1"/>
          </p:cNvSpPr>
          <p:nvPr/>
        </p:nvSpPr>
        <p:spPr bwMode="auto">
          <a:xfrm>
            <a:off x="351184" y="3240762"/>
            <a:ext cx="8371048" cy="2862322"/>
          </a:xfrm>
          <a:prstGeom prst="rect">
            <a:avLst/>
          </a:prstGeom>
          <a:noFill/>
          <a:ln w="9525">
            <a:noFill/>
            <a:miter lim="800000"/>
            <a:headEnd/>
            <a:tailEnd/>
          </a:ln>
        </p:spPr>
        <p:txBody>
          <a:bodyPr wrap="square">
            <a:spAutoFit/>
          </a:bodyPr>
          <a:lstStyle/>
          <a:p>
            <a:pPr marL="342900" indent="-342900" eaLnBrk="1" hangingPunct="1">
              <a:lnSpc>
                <a:spcPct val="125000"/>
              </a:lnSpc>
              <a:buSzPct val="100000"/>
              <a:buFont typeface="Wingdings" pitchFamily="2" charset="2"/>
              <a:buChar char="l"/>
            </a:pPr>
            <a:r>
              <a:rPr lang="zh-CN" altLang="en-US" sz="2400" dirty="0">
                <a:solidFill>
                  <a:srgbClr val="FF0000"/>
                </a:solidFill>
                <a:latin typeface="Bodoni MT Black" pitchFamily="18" charset="0"/>
              </a:rPr>
              <a:t>第四代</a:t>
            </a:r>
            <a:r>
              <a:rPr lang="zh-CN" altLang="en-US" sz="2400" dirty="0" smtClean="0">
                <a:solidFill>
                  <a:srgbClr val="FF0000"/>
                </a:solidFill>
                <a:latin typeface="Bodoni MT Black" pitchFamily="18" charset="0"/>
              </a:rPr>
              <a:t>技术</a:t>
            </a:r>
            <a:r>
              <a:rPr lang="zh-CN" altLang="en-US" sz="2400" dirty="0" smtClean="0">
                <a:latin typeface="Bodoni MT Black" pitchFamily="18" charset="0"/>
              </a:rPr>
              <a:t>：数据库查询和报表语言、程序和应用系统生成器以及其他非过程语言，可以快速生成可执行代码。</a:t>
            </a:r>
            <a:endParaRPr lang="en-US" altLang="zh-CN" sz="2400" dirty="0">
              <a:latin typeface="Bodoni MT Black" pitchFamily="18" charset="0"/>
            </a:endParaRPr>
          </a:p>
          <a:p>
            <a:pPr marL="342900" indent="-342900" eaLnBrk="1" hangingPunct="1">
              <a:lnSpc>
                <a:spcPct val="125000"/>
              </a:lnSpc>
              <a:buSzPct val="100000"/>
              <a:buFont typeface="Wingdings" pitchFamily="2" charset="2"/>
              <a:buChar char="l"/>
            </a:pPr>
            <a:r>
              <a:rPr lang="zh-CN" altLang="en-US" sz="2400" dirty="0" smtClean="0">
                <a:solidFill>
                  <a:srgbClr val="FF0000"/>
                </a:solidFill>
                <a:latin typeface="Bodoni MT Black" pitchFamily="18" charset="0"/>
              </a:rPr>
              <a:t>可</a:t>
            </a:r>
            <a:r>
              <a:rPr lang="zh-CN" altLang="en-US" sz="2400" dirty="0">
                <a:solidFill>
                  <a:srgbClr val="FF0000"/>
                </a:solidFill>
                <a:latin typeface="Bodoni MT Black" pitchFamily="18" charset="0"/>
              </a:rPr>
              <a:t>重用的软件</a:t>
            </a:r>
            <a:r>
              <a:rPr lang="zh-CN" altLang="en-US" sz="2400" dirty="0" smtClean="0">
                <a:solidFill>
                  <a:srgbClr val="FF0000"/>
                </a:solidFill>
                <a:latin typeface="Bodoni MT Black" pitchFamily="18" charset="0"/>
              </a:rPr>
              <a:t>构件</a:t>
            </a:r>
            <a:r>
              <a:rPr lang="zh-CN" altLang="en-US" sz="2400" dirty="0" smtClean="0">
                <a:latin typeface="Bodoni MT Black" pitchFamily="18" charset="0"/>
              </a:rPr>
              <a:t>：使用已有软件构件（数据构件、程序构件、模块构件）装配原型。</a:t>
            </a:r>
            <a:endParaRPr lang="en-US" altLang="zh-CN" sz="2400" dirty="0">
              <a:latin typeface="Bodoni MT Black" pitchFamily="18" charset="0"/>
            </a:endParaRPr>
          </a:p>
          <a:p>
            <a:pPr marL="342900" indent="-342900" eaLnBrk="1" hangingPunct="1">
              <a:lnSpc>
                <a:spcPct val="125000"/>
              </a:lnSpc>
              <a:buSzPct val="100000"/>
              <a:buFont typeface="Wingdings" pitchFamily="2" charset="2"/>
              <a:buChar char="l"/>
            </a:pPr>
            <a:r>
              <a:rPr lang="zh-CN" altLang="en-US" sz="2400" dirty="0" smtClean="0">
                <a:solidFill>
                  <a:srgbClr val="FF0000"/>
                </a:solidFill>
                <a:latin typeface="Bodoni MT Black" pitchFamily="18" charset="0"/>
              </a:rPr>
              <a:t>形</a:t>
            </a:r>
            <a:r>
              <a:rPr lang="zh-CN" altLang="en-US" sz="2400" dirty="0">
                <a:solidFill>
                  <a:srgbClr val="FF0000"/>
                </a:solidFill>
                <a:latin typeface="Bodoni MT Black" pitchFamily="18" charset="0"/>
              </a:rPr>
              <a:t>式化规格说明和原型</a:t>
            </a:r>
            <a:r>
              <a:rPr lang="zh-CN" altLang="en-US" sz="2400" dirty="0" smtClean="0">
                <a:solidFill>
                  <a:srgbClr val="FF0000"/>
                </a:solidFill>
                <a:latin typeface="Bodoni MT Black" pitchFamily="18" charset="0"/>
              </a:rPr>
              <a:t>环境</a:t>
            </a:r>
            <a:r>
              <a:rPr lang="zh-CN" altLang="en-US" sz="2400" dirty="0" smtClean="0">
                <a:latin typeface="Bodoni MT Black" pitchFamily="18" charset="0"/>
              </a:rPr>
              <a:t>：用形式化规格说明语言和工具代替自然语言的规格说明文档。</a:t>
            </a:r>
            <a:endParaRPr lang="zh-CN" altLang="en-US" sz="2400" dirty="0">
              <a:latin typeface="Bodoni MT Black" pitchFamily="18" charset="0"/>
            </a:endParaRPr>
          </a:p>
        </p:txBody>
      </p:sp>
      <p:sp>
        <p:nvSpPr>
          <p:cNvPr id="10"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11" name="标题 3"/>
          <p:cNvSpPr>
            <a:spLocks noGrp="1"/>
          </p:cNvSpPr>
          <p:nvPr>
            <p:ph type="title"/>
          </p:nvPr>
        </p:nvSpPr>
        <p:spPr>
          <a:xfrm>
            <a:off x="230188" y="0"/>
            <a:ext cx="8229600" cy="1143000"/>
          </a:xfrm>
        </p:spPr>
        <p:txBody>
          <a:bodyPr/>
          <a:lstStyle/>
          <a:p>
            <a:pPr>
              <a:defRPr/>
            </a:pPr>
            <a:r>
              <a:rPr lang="en-US" altLang="zh-CN" b="1" dirty="0" smtClean="0">
                <a:latin typeface="Bodoni MT Black" pitchFamily="18" charset="0"/>
                <a:ea typeface="+mn-ea"/>
              </a:rPr>
              <a:t>3.2 </a:t>
            </a:r>
            <a:r>
              <a:rPr lang="zh-CN" altLang="en-US" b="1" dirty="0" smtClean="0">
                <a:latin typeface="Bodoni MT Black" pitchFamily="18" charset="0"/>
              </a:rPr>
              <a:t>与</a:t>
            </a:r>
            <a:r>
              <a:rPr lang="zh-CN" altLang="en-US" b="1" dirty="0">
                <a:latin typeface="Bodoni MT Black" pitchFamily="18" charset="0"/>
              </a:rPr>
              <a:t>用户沟通获取需求的方法</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843213" y="6291263"/>
            <a:ext cx="35671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3.3</a:t>
            </a:r>
            <a:r>
              <a:rPr lang="zh-CN" altLang="en-US" sz="2400" dirty="0">
                <a:solidFill>
                  <a:srgbClr val="D9D9D9"/>
                </a:solidFill>
                <a:latin typeface="Bodoni MT Black" pitchFamily="18" charset="0"/>
                <a:ea typeface="+mn-ea"/>
              </a:rPr>
              <a:t>分析建模与规格说明</a:t>
            </a:r>
          </a:p>
        </p:txBody>
      </p:sp>
      <p:sp>
        <p:nvSpPr>
          <p:cNvPr id="7" name="1 Título"/>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rPr>
              <a:t>主要内容</a:t>
            </a:r>
            <a:endParaRPr lang="es-HN" b="1" dirty="0">
              <a:latin typeface="Bodoni MT Black" pitchFamily="18" charset="0"/>
            </a:endParaRPr>
          </a:p>
        </p:txBody>
      </p:sp>
      <p:sp>
        <p:nvSpPr>
          <p:cNvPr id="5" name="矩形 4"/>
          <p:cNvSpPr/>
          <p:nvPr/>
        </p:nvSpPr>
        <p:spPr>
          <a:xfrm>
            <a:off x="831850" y="1196752"/>
            <a:ext cx="5035550" cy="4338637"/>
          </a:xfrm>
          <a:prstGeom prst="rect">
            <a:avLst/>
          </a:prstGeom>
        </p:spPr>
        <p:txBody>
          <a:bodyPr>
            <a:spAutoFit/>
          </a:bodyPr>
          <a:lstStyle/>
          <a:p>
            <a:pPr eaLnBrk="1" fontAlgn="auto" hangingPunct="1">
              <a:spcBef>
                <a:spcPct val="50000"/>
              </a:spcBef>
              <a:spcAft>
                <a:spcPts val="0"/>
              </a:spcAft>
              <a:defRPr/>
            </a:pPr>
            <a:r>
              <a:rPr kumimoji="1" lang="en-US" altLang="zh-CN" sz="2400" b="1" kern="0" dirty="0" smtClean="0">
                <a:latin typeface="Bodoni MT Black" pitchFamily="18" charset="0"/>
                <a:ea typeface="+mn-ea"/>
              </a:rPr>
              <a:t>3.1 </a:t>
            </a:r>
            <a:r>
              <a:rPr kumimoji="1" lang="zh-CN" altLang="en-US" sz="2400" b="1" kern="0" dirty="0" smtClean="0">
                <a:latin typeface="Bodoni MT Black" pitchFamily="18" charset="0"/>
                <a:ea typeface="+mn-ea"/>
              </a:rPr>
              <a:t>需求分析</a:t>
            </a:r>
            <a:r>
              <a:rPr kumimoji="1" lang="zh-CN" altLang="en-US" sz="2400" b="1" kern="0" dirty="0">
                <a:latin typeface="Bodoni MT Black" pitchFamily="18" charset="0"/>
                <a:ea typeface="+mn-ea"/>
              </a:rPr>
              <a:t>的任务</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3.2 </a:t>
            </a:r>
            <a:r>
              <a:rPr kumimoji="1" lang="zh-CN" altLang="en-US" sz="2400" b="1" kern="0" dirty="0" smtClean="0">
                <a:latin typeface="Bodoni MT Black" pitchFamily="18" charset="0"/>
                <a:ea typeface="+mn-ea"/>
              </a:rPr>
              <a:t>与</a:t>
            </a:r>
            <a:r>
              <a:rPr kumimoji="1" lang="zh-CN" altLang="en-US" sz="2400" b="1" kern="0" dirty="0">
                <a:latin typeface="Bodoni MT Black" pitchFamily="18" charset="0"/>
                <a:ea typeface="+mn-ea"/>
              </a:rPr>
              <a:t>用户沟通获取需求的方法</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3.3 </a:t>
            </a:r>
            <a:r>
              <a:rPr kumimoji="1" lang="zh-CN" altLang="en-US" sz="2400" b="1" kern="0" dirty="0" smtClean="0">
                <a:latin typeface="Bodoni MT Black" pitchFamily="18" charset="0"/>
                <a:ea typeface="+mn-ea"/>
              </a:rPr>
              <a:t>分析</a:t>
            </a:r>
            <a:r>
              <a:rPr kumimoji="1" lang="zh-CN" altLang="en-US" sz="2400" b="1" kern="0" dirty="0">
                <a:latin typeface="Bodoni MT Black" pitchFamily="18" charset="0"/>
                <a:ea typeface="+mn-ea"/>
              </a:rPr>
              <a:t>建模与规格说明</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3.4 </a:t>
            </a:r>
            <a:r>
              <a:rPr kumimoji="1" lang="zh-CN" altLang="en-US" sz="2400" b="1" kern="0" dirty="0" smtClean="0">
                <a:latin typeface="Bodoni MT Black" pitchFamily="18" charset="0"/>
                <a:ea typeface="+mn-ea"/>
              </a:rPr>
              <a:t>实体联系图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3.5 </a:t>
            </a:r>
            <a:r>
              <a:rPr kumimoji="1" lang="zh-CN" altLang="en-US" sz="2400" b="1" kern="0" dirty="0" smtClean="0">
                <a:latin typeface="Bodoni MT Black" pitchFamily="18" charset="0"/>
                <a:ea typeface="+mn-ea"/>
              </a:rPr>
              <a:t>数据</a:t>
            </a:r>
            <a:r>
              <a:rPr kumimoji="1" lang="zh-CN" altLang="en-US" sz="2400" b="1" kern="0" dirty="0">
                <a:latin typeface="Bodoni MT Black" pitchFamily="18" charset="0"/>
                <a:ea typeface="+mn-ea"/>
              </a:rPr>
              <a:t>规范化</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3.6 </a:t>
            </a:r>
            <a:r>
              <a:rPr kumimoji="1" lang="zh-CN" altLang="en-US" sz="2400" b="1" kern="0" dirty="0" smtClean="0">
                <a:latin typeface="Bodoni MT Black" pitchFamily="18" charset="0"/>
                <a:ea typeface="+mn-ea"/>
              </a:rPr>
              <a:t>状态</a:t>
            </a:r>
            <a:r>
              <a:rPr kumimoji="1" lang="zh-CN" altLang="en-US" sz="2400" b="1" kern="0" dirty="0">
                <a:latin typeface="Bodoni MT Black" pitchFamily="18" charset="0"/>
                <a:ea typeface="+mn-ea"/>
              </a:rPr>
              <a:t>转换图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3.7 </a:t>
            </a:r>
            <a:r>
              <a:rPr kumimoji="1" lang="zh-CN" altLang="en-US" sz="2400" b="1" kern="0" dirty="0" smtClean="0">
                <a:latin typeface="Bodoni MT Black" pitchFamily="18" charset="0"/>
                <a:ea typeface="+mn-ea"/>
              </a:rPr>
              <a:t>其他</a:t>
            </a:r>
            <a:r>
              <a:rPr kumimoji="1" lang="zh-CN" altLang="en-US" sz="2400" b="1" kern="0" dirty="0">
                <a:latin typeface="Bodoni MT Black" pitchFamily="18" charset="0"/>
                <a:ea typeface="+mn-ea"/>
              </a:rPr>
              <a:t>图形工具</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3.8 </a:t>
            </a:r>
            <a:r>
              <a:rPr kumimoji="1" lang="zh-CN" altLang="en-US" sz="2400" b="1" kern="0" dirty="0" smtClean="0">
                <a:latin typeface="Bodoni MT Black" pitchFamily="18" charset="0"/>
                <a:ea typeface="+mn-ea"/>
              </a:rPr>
              <a:t>验证</a:t>
            </a:r>
            <a:r>
              <a:rPr kumimoji="1" lang="zh-CN" altLang="en-US" sz="2400" b="1" kern="0" dirty="0">
                <a:latin typeface="Bodoni MT Black" pitchFamily="18" charset="0"/>
                <a:ea typeface="+mn-ea"/>
              </a:rPr>
              <a:t>软件需求</a:t>
            </a:r>
            <a:endParaRPr kumimoji="1" lang="en-US" altLang="zh-CN" sz="2400" b="1" kern="0" dirty="0">
              <a:latin typeface="Bodoni MT Black" pitchFamily="18" charset="0"/>
              <a:ea typeface="+mn-ea"/>
            </a:endParaRPr>
          </a:p>
        </p:txBody>
      </p:sp>
      <p:sp>
        <p:nvSpPr>
          <p:cNvPr id="6" name="矩形 5"/>
          <p:cNvSpPr/>
          <p:nvPr/>
        </p:nvSpPr>
        <p:spPr>
          <a:xfrm>
            <a:off x="784225" y="2204814"/>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191294" y="2289745"/>
            <a:ext cx="539750"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1955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3.3.1  </a:t>
            </a:r>
            <a:r>
              <a:rPr lang="zh-CN" altLang="en-US" sz="2400" dirty="0">
                <a:solidFill>
                  <a:srgbClr val="D9D9D9"/>
                </a:solidFill>
                <a:latin typeface="Bodoni MT Black" pitchFamily="18" charset="0"/>
                <a:ea typeface="+mn-ea"/>
              </a:rPr>
              <a:t>分析建模</a:t>
            </a:r>
          </a:p>
        </p:txBody>
      </p:sp>
      <p:sp>
        <p:nvSpPr>
          <p:cNvPr id="8" name="标题 3"/>
          <p:cNvSpPr>
            <a:spLocks noGrp="1"/>
          </p:cNvSpPr>
          <p:nvPr>
            <p:ph type="title"/>
          </p:nvPr>
        </p:nvSpPr>
        <p:spPr>
          <a:xfrm>
            <a:off x="123825" y="0"/>
            <a:ext cx="8229600" cy="1143000"/>
          </a:xfrm>
        </p:spPr>
        <p:txBody>
          <a:bodyPr/>
          <a:lstStyle/>
          <a:p>
            <a:pPr>
              <a:defRPr/>
            </a:pPr>
            <a:r>
              <a:rPr lang="en-US" altLang="zh-CN" b="1" dirty="0" smtClean="0">
                <a:latin typeface="Bodoni MT Black" pitchFamily="18" charset="0"/>
                <a:ea typeface="+mn-ea"/>
              </a:rPr>
              <a:t>3.3 </a:t>
            </a:r>
            <a:r>
              <a:rPr lang="zh-CN" altLang="en-US" b="1" dirty="0" smtClean="0">
                <a:latin typeface="Bodoni MT Black" pitchFamily="18" charset="0"/>
              </a:rPr>
              <a:t>分析</a:t>
            </a:r>
            <a:r>
              <a:rPr lang="zh-CN" altLang="en-US" b="1" dirty="0">
                <a:latin typeface="Bodoni MT Black" pitchFamily="18" charset="0"/>
              </a:rPr>
              <a:t>建模与规格说明</a:t>
            </a:r>
            <a:endParaRPr lang="zh-CN" altLang="en-US" b="1" dirty="0" smtClean="0">
              <a:latin typeface="Bodoni MT Black" pitchFamily="18" charset="0"/>
            </a:endParaRPr>
          </a:p>
        </p:txBody>
      </p:sp>
      <p:sp>
        <p:nvSpPr>
          <p:cNvPr id="9" name="TextBox 8"/>
          <p:cNvSpPr txBox="1"/>
          <p:nvPr/>
        </p:nvSpPr>
        <p:spPr>
          <a:xfrm>
            <a:off x="530638" y="1109175"/>
            <a:ext cx="5510213"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3.3.1</a:t>
            </a:r>
            <a:r>
              <a:rPr lang="zh-CN" altLang="en-US" sz="3200" b="1" dirty="0">
                <a:solidFill>
                  <a:schemeClr val="tx1"/>
                </a:solidFill>
                <a:latin typeface="Bodoni MT Black" pitchFamily="18" charset="0"/>
              </a:rPr>
              <a:t> 分析建模</a:t>
            </a:r>
          </a:p>
        </p:txBody>
      </p:sp>
      <p:sp>
        <p:nvSpPr>
          <p:cNvPr id="6" name="TextBox 5"/>
          <p:cNvSpPr txBox="1"/>
          <p:nvPr/>
        </p:nvSpPr>
        <p:spPr>
          <a:xfrm>
            <a:off x="422300" y="1760176"/>
            <a:ext cx="8254156"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457200" eaLnBrk="1" fontAlgn="auto" hangingPunct="1">
              <a:lnSpc>
                <a:spcPct val="125000"/>
              </a:lnSpc>
              <a:spcBef>
                <a:spcPts val="0"/>
              </a:spcBef>
              <a:spcAft>
                <a:spcPts val="0"/>
              </a:spcAft>
              <a:defRPr/>
            </a:pPr>
            <a:r>
              <a:rPr lang="zh-CN" altLang="en-US" sz="2400" dirty="0">
                <a:solidFill>
                  <a:srgbClr val="FF0000"/>
                </a:solidFill>
                <a:latin typeface="Bodoni MT Black" pitchFamily="18" charset="0"/>
              </a:rPr>
              <a:t>模</a:t>
            </a:r>
            <a:r>
              <a:rPr lang="zh-CN" altLang="en-US" sz="2400" dirty="0" smtClean="0">
                <a:solidFill>
                  <a:srgbClr val="FF0000"/>
                </a:solidFill>
                <a:latin typeface="Bodoni MT Black" pitchFamily="18" charset="0"/>
              </a:rPr>
              <a:t>型</a:t>
            </a:r>
            <a:r>
              <a:rPr lang="zh-CN" altLang="en-US" sz="2400" dirty="0" smtClean="0">
                <a:solidFill>
                  <a:schemeClr val="tx1"/>
                </a:solidFill>
                <a:latin typeface="Bodoni MT Black" pitchFamily="18" charset="0"/>
              </a:rPr>
              <a:t>就</a:t>
            </a:r>
            <a:r>
              <a:rPr lang="zh-CN" altLang="en-US" sz="2400" dirty="0">
                <a:solidFill>
                  <a:schemeClr val="tx1"/>
                </a:solidFill>
                <a:latin typeface="Bodoni MT Black" pitchFamily="18" charset="0"/>
              </a:rPr>
              <a:t>是为了理解事物而对事物作出的一种抽象，是对事物的一种无歧义的书面描述。</a:t>
            </a:r>
            <a:endParaRPr lang="en-US" altLang="zh-CN" sz="2400" dirty="0">
              <a:solidFill>
                <a:schemeClr val="tx1"/>
              </a:solidFill>
              <a:latin typeface="Bodoni MT Black" pitchFamily="18" charset="0"/>
            </a:endParaRPr>
          </a:p>
        </p:txBody>
      </p:sp>
      <p:sp>
        <p:nvSpPr>
          <p:cNvPr id="10" name="TextBox 9"/>
          <p:cNvSpPr txBox="1"/>
          <p:nvPr/>
        </p:nvSpPr>
        <p:spPr>
          <a:xfrm>
            <a:off x="349732" y="2863415"/>
            <a:ext cx="8399292" cy="332398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a:spAutoFit/>
          </a:bodyPr>
          <a:lstStyle/>
          <a:p>
            <a:pPr indent="457200" eaLnBrk="1" fontAlgn="auto" hangingPunct="1">
              <a:lnSpc>
                <a:spcPct val="125000"/>
              </a:lnSpc>
              <a:spcBef>
                <a:spcPts val="0"/>
              </a:spcBef>
              <a:spcAft>
                <a:spcPts val="0"/>
              </a:spcAft>
              <a:defRPr/>
            </a:pPr>
            <a:r>
              <a:rPr lang="zh-CN" altLang="en-US" sz="2400" dirty="0" smtClean="0">
                <a:solidFill>
                  <a:schemeClr val="tx1"/>
                </a:solidFill>
                <a:latin typeface="Bodoni MT Black" pitchFamily="18" charset="0"/>
              </a:rPr>
              <a:t>为开</a:t>
            </a:r>
            <a:r>
              <a:rPr lang="zh-CN" altLang="en-US" sz="2400" dirty="0">
                <a:solidFill>
                  <a:schemeClr val="tx1"/>
                </a:solidFill>
                <a:latin typeface="Bodoni MT Black" pitchFamily="18" charset="0"/>
              </a:rPr>
              <a:t>发复杂的系统，应从不同角度（模型）抽象出目标系统的特性（</a:t>
            </a:r>
            <a:r>
              <a:rPr lang="zh-CN" altLang="en-US" sz="2400" dirty="0">
                <a:solidFill>
                  <a:srgbClr val="FF0000"/>
                </a:solidFill>
                <a:latin typeface="Bodoni MT Black" pitchFamily="18" charset="0"/>
              </a:rPr>
              <a:t>数据模型</a:t>
            </a:r>
            <a:r>
              <a:rPr lang="zh-CN" altLang="en-US" sz="2400" dirty="0">
                <a:solidFill>
                  <a:schemeClr val="tx1"/>
                </a:solidFill>
                <a:latin typeface="Bodoni MT Black" pitchFamily="18" charset="0"/>
              </a:rPr>
              <a:t>、</a:t>
            </a:r>
            <a:r>
              <a:rPr lang="zh-CN" altLang="en-US" sz="2400" dirty="0">
                <a:solidFill>
                  <a:srgbClr val="FF0000"/>
                </a:solidFill>
                <a:latin typeface="Bodoni MT Black" pitchFamily="18" charset="0"/>
              </a:rPr>
              <a:t>功能模型</a:t>
            </a:r>
            <a:r>
              <a:rPr lang="zh-CN" altLang="en-US" sz="2400" dirty="0">
                <a:solidFill>
                  <a:schemeClr val="tx1"/>
                </a:solidFill>
                <a:latin typeface="Bodoni MT Black" pitchFamily="18" charset="0"/>
              </a:rPr>
              <a:t>、</a:t>
            </a:r>
            <a:r>
              <a:rPr lang="zh-CN" altLang="en-US" sz="2400" dirty="0">
                <a:solidFill>
                  <a:srgbClr val="FF0000"/>
                </a:solidFill>
                <a:latin typeface="Bodoni MT Black" pitchFamily="18" charset="0"/>
              </a:rPr>
              <a:t>行为模型</a:t>
            </a:r>
            <a:r>
              <a:rPr lang="zh-CN" altLang="en-US" sz="2400" dirty="0" smtClean="0">
                <a:solidFill>
                  <a:schemeClr val="tx1"/>
                </a:solidFill>
                <a:latin typeface="Bodoni MT Black" pitchFamily="18" charset="0"/>
              </a:rPr>
              <a:t>）。</a:t>
            </a:r>
            <a:endParaRPr lang="en-US" altLang="zh-CN" sz="2400" dirty="0">
              <a:solidFill>
                <a:schemeClr val="tx1"/>
              </a:solidFill>
              <a:latin typeface="Bodoni MT Black" pitchFamily="18" charset="0"/>
            </a:endParaRPr>
          </a:p>
          <a:p>
            <a:pPr marL="342900" indent="-342900" eaLnBrk="1" fontAlgn="auto" hangingPunct="1">
              <a:lnSpc>
                <a:spcPct val="125000"/>
              </a:lnSpc>
              <a:spcBef>
                <a:spcPts val="0"/>
              </a:spcBef>
              <a:spcAft>
                <a:spcPts val="0"/>
              </a:spcAft>
              <a:buFont typeface="Wingdings" panose="05000000000000000000" pitchFamily="2" charset="2"/>
              <a:buChar char="l"/>
              <a:defRPr/>
            </a:pPr>
            <a:r>
              <a:rPr lang="zh-CN" altLang="en-US" sz="2400" dirty="0" smtClean="0">
                <a:solidFill>
                  <a:srgbClr val="FF0000"/>
                </a:solidFill>
                <a:latin typeface="Bodoni MT Black" pitchFamily="18" charset="0"/>
              </a:rPr>
              <a:t>实</a:t>
            </a:r>
            <a:r>
              <a:rPr lang="zh-CN" altLang="en-US" sz="2400" dirty="0">
                <a:solidFill>
                  <a:srgbClr val="FF0000"/>
                </a:solidFill>
                <a:latin typeface="Bodoni MT Black" pitchFamily="18" charset="0"/>
              </a:rPr>
              <a:t>体联系图</a:t>
            </a:r>
            <a:r>
              <a:rPr lang="zh-CN" altLang="en-US" sz="2400" dirty="0">
                <a:latin typeface="Bodoni MT Black" pitchFamily="18" charset="0"/>
              </a:rPr>
              <a:t>，描绘数据对象及数据对象之间的关系，是用于建立</a:t>
            </a:r>
            <a:r>
              <a:rPr lang="zh-CN" altLang="en-US" sz="2400" dirty="0">
                <a:solidFill>
                  <a:srgbClr val="0070C0"/>
                </a:solidFill>
                <a:latin typeface="Bodoni MT Black" pitchFamily="18" charset="0"/>
              </a:rPr>
              <a:t>数据模型</a:t>
            </a:r>
            <a:r>
              <a:rPr lang="zh-CN" altLang="en-US" sz="2400" dirty="0">
                <a:latin typeface="Bodoni MT Black" pitchFamily="18" charset="0"/>
              </a:rPr>
              <a:t>的图形</a:t>
            </a:r>
            <a:r>
              <a:rPr lang="zh-CN" altLang="en-US" sz="2400" dirty="0" smtClean="0">
                <a:latin typeface="Bodoni MT Black" pitchFamily="18" charset="0"/>
              </a:rPr>
              <a:t>。</a:t>
            </a:r>
            <a:endParaRPr lang="en-US" altLang="zh-CN" sz="2400" dirty="0" smtClean="0">
              <a:latin typeface="Bodoni MT Black" pitchFamily="18" charset="0"/>
            </a:endParaRPr>
          </a:p>
          <a:p>
            <a:pPr marL="342900" indent="-342900" eaLnBrk="1" fontAlgn="auto" hangingPunct="1">
              <a:lnSpc>
                <a:spcPct val="125000"/>
              </a:lnSpc>
              <a:spcBef>
                <a:spcPts val="0"/>
              </a:spcBef>
              <a:spcAft>
                <a:spcPts val="0"/>
              </a:spcAft>
              <a:buFont typeface="Wingdings" panose="05000000000000000000" pitchFamily="2" charset="2"/>
              <a:buChar char="l"/>
              <a:defRPr/>
            </a:pPr>
            <a:r>
              <a:rPr lang="zh-CN" altLang="en-US" sz="2400" dirty="0">
                <a:solidFill>
                  <a:srgbClr val="FF0000"/>
                </a:solidFill>
                <a:latin typeface="Bodoni MT Black" pitchFamily="18" charset="0"/>
              </a:rPr>
              <a:t>数据流图</a:t>
            </a:r>
            <a:r>
              <a:rPr lang="zh-CN" altLang="en-US" sz="2400" dirty="0">
                <a:latin typeface="Bodoni MT Black" pitchFamily="18" charset="0"/>
              </a:rPr>
              <a:t>是建立</a:t>
            </a:r>
            <a:r>
              <a:rPr lang="zh-CN" altLang="en-US" sz="2400" dirty="0">
                <a:solidFill>
                  <a:srgbClr val="0070C0"/>
                </a:solidFill>
                <a:latin typeface="Bodoni MT Black" pitchFamily="18" charset="0"/>
              </a:rPr>
              <a:t>功能模型</a:t>
            </a:r>
            <a:r>
              <a:rPr lang="zh-CN" altLang="en-US" sz="2400" dirty="0">
                <a:latin typeface="Bodoni MT Black" pitchFamily="18" charset="0"/>
              </a:rPr>
              <a:t>的基础。</a:t>
            </a:r>
            <a:endParaRPr lang="en-US" altLang="zh-CN" sz="2400" dirty="0">
              <a:latin typeface="Bodoni MT Black" pitchFamily="18" charset="0"/>
            </a:endParaRPr>
          </a:p>
          <a:p>
            <a:pPr marL="342900" indent="-342900" eaLnBrk="1" fontAlgn="auto" hangingPunct="1">
              <a:lnSpc>
                <a:spcPct val="125000"/>
              </a:lnSpc>
              <a:spcBef>
                <a:spcPts val="0"/>
              </a:spcBef>
              <a:spcAft>
                <a:spcPts val="0"/>
              </a:spcAft>
              <a:buFont typeface="Wingdings" panose="05000000000000000000" pitchFamily="2" charset="2"/>
              <a:buChar char="l"/>
              <a:defRPr/>
            </a:pPr>
            <a:r>
              <a:rPr lang="zh-CN" altLang="en-US" sz="2400" dirty="0">
                <a:solidFill>
                  <a:srgbClr val="FF0000"/>
                </a:solidFill>
                <a:latin typeface="Bodoni MT Black" pitchFamily="18" charset="0"/>
              </a:rPr>
              <a:t>状态转换图</a:t>
            </a:r>
            <a:r>
              <a:rPr lang="zh-CN" altLang="en-US" sz="2400" dirty="0">
                <a:latin typeface="Bodoni MT Black" pitchFamily="18" charset="0"/>
              </a:rPr>
              <a:t>描绘了系统的各种行为模式和在不同状态间转换的方式，是</a:t>
            </a:r>
            <a:r>
              <a:rPr lang="zh-CN" altLang="en-US" sz="2400" dirty="0">
                <a:solidFill>
                  <a:srgbClr val="0070C0"/>
                </a:solidFill>
                <a:latin typeface="Bodoni MT Black" pitchFamily="18" charset="0"/>
              </a:rPr>
              <a:t>行为模型</a:t>
            </a:r>
            <a:r>
              <a:rPr lang="zh-CN" altLang="en-US" sz="2400" dirty="0">
                <a:latin typeface="Bodoni MT Black" pitchFamily="18" charset="0"/>
              </a:rPr>
              <a:t>的核心要素</a:t>
            </a:r>
            <a:r>
              <a:rPr lang="zh-CN" altLang="en-US" sz="2400" dirty="0" smtClean="0">
                <a:latin typeface="Bodoni MT Black" pitchFamily="18" charset="0"/>
              </a:rPr>
              <a:t>。</a:t>
            </a:r>
            <a:endParaRPr lang="en-US" altLang="zh-CN" sz="2400" dirty="0">
              <a:solidFill>
                <a:schemeClr val="tx1"/>
              </a:solidFill>
              <a:latin typeface="Bodoni MT Black" pitchFamily="18" charset="0"/>
            </a:endParaRPr>
          </a:p>
        </p:txBody>
      </p:sp>
      <p:sp>
        <p:nvSpPr>
          <p:cNvPr id="11"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1955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3.3.1  </a:t>
            </a:r>
            <a:r>
              <a:rPr lang="zh-CN" altLang="en-US" sz="2400" dirty="0">
                <a:solidFill>
                  <a:srgbClr val="D9D9D9"/>
                </a:solidFill>
                <a:latin typeface="Bodoni MT Black" pitchFamily="18" charset="0"/>
                <a:ea typeface="+mn-ea"/>
              </a:rPr>
              <a:t>分析建模</a:t>
            </a:r>
          </a:p>
        </p:txBody>
      </p:sp>
      <p:sp>
        <p:nvSpPr>
          <p:cNvPr id="8" name="标题 3"/>
          <p:cNvSpPr>
            <a:spLocks noGrp="1"/>
          </p:cNvSpPr>
          <p:nvPr>
            <p:ph type="title"/>
          </p:nvPr>
        </p:nvSpPr>
        <p:spPr>
          <a:xfrm>
            <a:off x="123825" y="0"/>
            <a:ext cx="8229600" cy="1143000"/>
          </a:xfrm>
        </p:spPr>
        <p:txBody>
          <a:bodyPr/>
          <a:lstStyle/>
          <a:p>
            <a:pPr>
              <a:defRPr/>
            </a:pPr>
            <a:r>
              <a:rPr lang="en-US" altLang="zh-CN" b="1" dirty="0" smtClean="0">
                <a:latin typeface="Bodoni MT Black" pitchFamily="18" charset="0"/>
                <a:ea typeface="+mn-ea"/>
              </a:rPr>
              <a:t>3.3 </a:t>
            </a:r>
            <a:r>
              <a:rPr lang="zh-CN" altLang="en-US" b="1" dirty="0" smtClean="0">
                <a:latin typeface="Bodoni MT Black" pitchFamily="18" charset="0"/>
              </a:rPr>
              <a:t>分析</a:t>
            </a:r>
            <a:r>
              <a:rPr lang="zh-CN" altLang="en-US" b="1" dirty="0">
                <a:latin typeface="Bodoni MT Black" pitchFamily="18" charset="0"/>
              </a:rPr>
              <a:t>建模与规格说明</a:t>
            </a:r>
            <a:endParaRPr lang="zh-CN" altLang="en-US" b="1" dirty="0" smtClean="0">
              <a:latin typeface="Bodoni MT Black" pitchFamily="18" charset="0"/>
            </a:endParaRPr>
          </a:p>
        </p:txBody>
      </p:sp>
      <p:sp>
        <p:nvSpPr>
          <p:cNvPr id="9" name="TextBox 8"/>
          <p:cNvSpPr txBox="1"/>
          <p:nvPr/>
        </p:nvSpPr>
        <p:spPr>
          <a:xfrm>
            <a:off x="530638" y="1109175"/>
            <a:ext cx="5510213"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3.3.1</a:t>
            </a:r>
            <a:r>
              <a:rPr lang="zh-CN" altLang="en-US" sz="3200" b="1" dirty="0">
                <a:solidFill>
                  <a:schemeClr val="tx1"/>
                </a:solidFill>
                <a:latin typeface="Bodoni MT Black" pitchFamily="18" charset="0"/>
              </a:rPr>
              <a:t> 分析建模</a:t>
            </a:r>
          </a:p>
        </p:txBody>
      </p:sp>
      <p:sp>
        <p:nvSpPr>
          <p:cNvPr id="11"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pic>
        <p:nvPicPr>
          <p:cNvPr id="12" name="Picture 4" descr="03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788397"/>
            <a:ext cx="5688632" cy="3625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6552932" y="5524420"/>
            <a:ext cx="2339102" cy="461665"/>
          </a:xfrm>
          <a:prstGeom prst="rect">
            <a:avLst/>
          </a:prstGeom>
          <a:noFill/>
        </p:spPr>
        <p:txBody>
          <a:bodyPr wrap="none" rtlCol="0">
            <a:spAutoFit/>
          </a:bodyPr>
          <a:lstStyle/>
          <a:p>
            <a:r>
              <a:rPr lang="zh-CN" altLang="en-US" sz="2400" dirty="0" smtClean="0"/>
              <a:t>结构化分析方法</a:t>
            </a:r>
            <a:endParaRPr lang="zh-CN" altLang="en-US" sz="2400" dirty="0"/>
          </a:p>
        </p:txBody>
      </p:sp>
    </p:spTree>
    <p:extLst>
      <p:ext uri="{BB962C8B-B14F-4D97-AF65-F5344CB8AC3E}">
        <p14:creationId xmlns:p14="http://schemas.microsoft.com/office/powerpoint/2010/main" val="41302931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3.3.2 </a:t>
            </a:r>
            <a:r>
              <a:rPr lang="zh-CN" altLang="en-US" sz="2400" dirty="0">
                <a:solidFill>
                  <a:srgbClr val="D9D9D9"/>
                </a:solidFill>
                <a:latin typeface="Bodoni MT Black" pitchFamily="18" charset="0"/>
                <a:ea typeface="+mn-ea"/>
              </a:rPr>
              <a:t>软件需求规格说明</a:t>
            </a:r>
          </a:p>
        </p:txBody>
      </p:sp>
      <p:sp>
        <p:nvSpPr>
          <p:cNvPr id="8" name="标题 3"/>
          <p:cNvSpPr>
            <a:spLocks noGrp="1"/>
          </p:cNvSpPr>
          <p:nvPr>
            <p:ph type="title"/>
          </p:nvPr>
        </p:nvSpPr>
        <p:spPr>
          <a:xfrm>
            <a:off x="395288" y="58738"/>
            <a:ext cx="8229600" cy="1143000"/>
          </a:xfrm>
        </p:spPr>
        <p:txBody>
          <a:bodyPr/>
          <a:lstStyle/>
          <a:p>
            <a:pPr>
              <a:defRPr/>
            </a:pPr>
            <a:r>
              <a:rPr lang="en-US" altLang="zh-CN" b="1" dirty="0" smtClean="0">
                <a:latin typeface="Bodoni MT Black" pitchFamily="18" charset="0"/>
                <a:ea typeface="+mn-ea"/>
              </a:rPr>
              <a:t>3.3 </a:t>
            </a:r>
            <a:r>
              <a:rPr lang="zh-CN" altLang="en-US" b="1" dirty="0" smtClean="0">
                <a:latin typeface="Bodoni MT Black" pitchFamily="18" charset="0"/>
              </a:rPr>
              <a:t>分析</a:t>
            </a:r>
            <a:r>
              <a:rPr lang="zh-CN" altLang="en-US" b="1" dirty="0">
                <a:latin typeface="Bodoni MT Black" pitchFamily="18" charset="0"/>
              </a:rPr>
              <a:t>建模与规格说明</a:t>
            </a:r>
            <a:endParaRPr lang="zh-CN" altLang="en-US" b="1" dirty="0" smtClean="0">
              <a:latin typeface="Bodoni MT Black" pitchFamily="18" charset="0"/>
            </a:endParaRPr>
          </a:p>
        </p:txBody>
      </p:sp>
      <p:sp>
        <p:nvSpPr>
          <p:cNvPr id="7" name="TextBox 6"/>
          <p:cNvSpPr txBox="1"/>
          <p:nvPr/>
        </p:nvSpPr>
        <p:spPr>
          <a:xfrm>
            <a:off x="395288" y="1916463"/>
            <a:ext cx="8137152"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lnSpc>
                <a:spcPct val="125000"/>
              </a:lnSpc>
              <a:spcBef>
                <a:spcPts val="0"/>
              </a:spcBef>
              <a:spcAft>
                <a:spcPts val="0"/>
              </a:spcAft>
              <a:defRPr/>
            </a:pPr>
            <a:r>
              <a:rPr lang="zh-CN" altLang="en-US" sz="2400" dirty="0">
                <a:solidFill>
                  <a:srgbClr val="FF0000"/>
                </a:solidFill>
                <a:latin typeface="+mn-ea"/>
              </a:rPr>
              <a:t>软件需求规格说明</a:t>
            </a:r>
            <a:r>
              <a:rPr lang="zh-CN" altLang="en-US" sz="2400" dirty="0">
                <a:solidFill>
                  <a:schemeClr val="tx1"/>
                </a:solidFill>
                <a:latin typeface="+mn-ea"/>
              </a:rPr>
              <a:t>是需求分析阶段得出的最主</a:t>
            </a:r>
            <a:r>
              <a:rPr lang="zh-CN" altLang="en-US" sz="2400" dirty="0" smtClean="0">
                <a:solidFill>
                  <a:schemeClr val="tx1"/>
                </a:solidFill>
                <a:latin typeface="+mn-ea"/>
              </a:rPr>
              <a:t>要文档，</a:t>
            </a:r>
            <a:r>
              <a:rPr lang="zh-CN" altLang="en-US" sz="2400" dirty="0" smtClean="0">
                <a:latin typeface="+mn-ea"/>
              </a:rPr>
              <a:t>经严</a:t>
            </a:r>
            <a:r>
              <a:rPr lang="zh-CN" altLang="en-US" sz="2400" dirty="0">
                <a:latin typeface="+mn-ea"/>
              </a:rPr>
              <a:t>格评审并得到用户确认之后，作为这个阶段的最终成</a:t>
            </a:r>
            <a:r>
              <a:rPr lang="zh-CN" altLang="en-US" sz="2400" dirty="0" smtClean="0">
                <a:latin typeface="+mn-ea"/>
              </a:rPr>
              <a:t>果</a:t>
            </a:r>
            <a:r>
              <a:rPr lang="zh-CN" altLang="en-US" sz="2400" dirty="0">
                <a:latin typeface="+mn-ea"/>
              </a:rPr>
              <a:t>。</a:t>
            </a:r>
            <a:endParaRPr lang="en-US" altLang="zh-CN" sz="2400" dirty="0">
              <a:solidFill>
                <a:schemeClr val="tx1"/>
              </a:solidFill>
              <a:latin typeface="+mn-ea"/>
            </a:endParaRPr>
          </a:p>
        </p:txBody>
      </p:sp>
      <p:sp>
        <p:nvSpPr>
          <p:cNvPr id="10" name="TextBox 9"/>
          <p:cNvSpPr txBox="1"/>
          <p:nvPr/>
        </p:nvSpPr>
        <p:spPr>
          <a:xfrm>
            <a:off x="234727" y="3062651"/>
            <a:ext cx="8641208" cy="286232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457200" eaLnBrk="1" fontAlgn="auto" hangingPunct="1">
              <a:lnSpc>
                <a:spcPct val="125000"/>
              </a:lnSpc>
              <a:spcBef>
                <a:spcPts val="0"/>
              </a:spcBef>
              <a:spcAft>
                <a:spcPts val="0"/>
              </a:spcAft>
              <a:defRPr/>
            </a:pPr>
            <a:r>
              <a:rPr lang="zh-CN" altLang="en-US" sz="2400" dirty="0">
                <a:solidFill>
                  <a:schemeClr val="tx1"/>
                </a:solidFill>
                <a:latin typeface="Bodoni MT Black" pitchFamily="18" charset="0"/>
              </a:rPr>
              <a:t>通常用自然语言完整、准确、具体地描述系统的数据要求、功能需求、性能需求、可靠性和可用性要求、出错处理需求、接口需求、约束、逆向需求以及将来可能提出的要求</a:t>
            </a:r>
            <a:r>
              <a:rPr lang="zh-CN" altLang="en-US" sz="2400" dirty="0" smtClean="0">
                <a:solidFill>
                  <a:schemeClr val="tx1"/>
                </a:solidFill>
                <a:latin typeface="Bodoni MT Black" pitchFamily="18" charset="0"/>
              </a:rPr>
              <a:t>。</a:t>
            </a:r>
            <a:endParaRPr lang="en-US" altLang="zh-CN" sz="2400" dirty="0" smtClean="0">
              <a:solidFill>
                <a:schemeClr val="tx1"/>
              </a:solidFill>
              <a:latin typeface="Bodoni MT Black" pitchFamily="18" charset="0"/>
            </a:endParaRPr>
          </a:p>
          <a:p>
            <a:pPr indent="457200" eaLnBrk="1" fontAlgn="auto" hangingPunct="1">
              <a:lnSpc>
                <a:spcPct val="125000"/>
              </a:lnSpc>
              <a:spcBef>
                <a:spcPts val="0"/>
              </a:spcBef>
              <a:spcAft>
                <a:spcPts val="0"/>
              </a:spcAft>
              <a:defRPr/>
            </a:pPr>
            <a:r>
              <a:rPr lang="zh-CN" altLang="en-US" sz="2400" dirty="0"/>
              <a:t>按照</a:t>
            </a:r>
            <a:r>
              <a:rPr lang="zh-CN" altLang="en-US" sz="2400" i="1" dirty="0">
                <a:solidFill>
                  <a:srgbClr val="0070C0"/>
                </a:solidFill>
              </a:rPr>
              <a:t>国家标准</a:t>
            </a:r>
            <a:r>
              <a:rPr lang="en-US" altLang="zh-CN" sz="2400" i="1" dirty="0">
                <a:solidFill>
                  <a:srgbClr val="0070C0"/>
                </a:solidFill>
              </a:rPr>
              <a:t>GB/T 8567—2006《</a:t>
            </a:r>
            <a:r>
              <a:rPr lang="zh-CN" altLang="en-US" sz="2400" i="1" dirty="0">
                <a:solidFill>
                  <a:srgbClr val="0070C0"/>
                </a:solidFill>
              </a:rPr>
              <a:t>计算机软件文档编制规范</a:t>
            </a:r>
            <a:r>
              <a:rPr lang="en-US" altLang="zh-CN" sz="2400" i="1" dirty="0">
                <a:solidFill>
                  <a:srgbClr val="0070C0"/>
                </a:solidFill>
              </a:rPr>
              <a:t>》</a:t>
            </a:r>
            <a:r>
              <a:rPr lang="zh-CN" altLang="en-US" sz="2400" dirty="0"/>
              <a:t>，涉及需求规格说明的文档有“</a:t>
            </a:r>
            <a:r>
              <a:rPr lang="zh-CN" altLang="en-US" sz="2400" dirty="0">
                <a:solidFill>
                  <a:srgbClr val="FF0000"/>
                </a:solidFill>
              </a:rPr>
              <a:t>软件需求规格说明（</a:t>
            </a:r>
            <a:r>
              <a:rPr lang="en-US" altLang="zh-CN" sz="2400" dirty="0">
                <a:solidFill>
                  <a:srgbClr val="FF0000"/>
                </a:solidFill>
              </a:rPr>
              <a:t>SRS</a:t>
            </a:r>
            <a:r>
              <a:rPr lang="zh-CN" altLang="en-US" sz="2400" dirty="0">
                <a:solidFill>
                  <a:srgbClr val="FF0000"/>
                </a:solidFill>
              </a:rPr>
              <a:t>）</a:t>
            </a:r>
            <a:r>
              <a:rPr lang="zh-CN" altLang="en-US" sz="2400" dirty="0"/>
              <a:t>”、“</a:t>
            </a:r>
            <a:r>
              <a:rPr lang="zh-CN" altLang="en-US" sz="2400" dirty="0">
                <a:solidFill>
                  <a:srgbClr val="FF0000"/>
                </a:solidFill>
              </a:rPr>
              <a:t>数据需求说明（</a:t>
            </a:r>
            <a:r>
              <a:rPr lang="en-US" altLang="zh-CN" sz="2400" dirty="0">
                <a:solidFill>
                  <a:srgbClr val="FF0000"/>
                </a:solidFill>
              </a:rPr>
              <a:t>DRD</a:t>
            </a:r>
            <a:r>
              <a:rPr lang="zh-CN" altLang="en-US" sz="2400" dirty="0">
                <a:solidFill>
                  <a:srgbClr val="FF0000"/>
                </a:solidFill>
              </a:rPr>
              <a:t>）</a:t>
            </a:r>
            <a:r>
              <a:rPr lang="zh-CN" altLang="en-US" sz="2400" dirty="0"/>
              <a:t>”等</a:t>
            </a:r>
            <a:r>
              <a:rPr lang="zh-CN" altLang="en-US" sz="2400" dirty="0" smtClean="0"/>
              <a:t>。</a:t>
            </a:r>
            <a:endParaRPr lang="en-US" altLang="zh-CN" sz="2400" dirty="0">
              <a:solidFill>
                <a:schemeClr val="tx1"/>
              </a:solidFill>
              <a:latin typeface="Bodoni MT Black" pitchFamily="18" charset="0"/>
            </a:endParaRPr>
          </a:p>
        </p:txBody>
      </p:sp>
      <p:sp>
        <p:nvSpPr>
          <p:cNvPr id="11" name="TextBox 10"/>
          <p:cNvSpPr txBox="1"/>
          <p:nvPr/>
        </p:nvSpPr>
        <p:spPr>
          <a:xfrm>
            <a:off x="574675" y="1201738"/>
            <a:ext cx="55102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3.3.2 </a:t>
            </a:r>
            <a:r>
              <a:rPr lang="zh-CN" altLang="en-US" sz="3200" b="1" dirty="0">
                <a:solidFill>
                  <a:schemeClr val="tx1"/>
                </a:solidFill>
                <a:latin typeface="Bodoni MT Black" pitchFamily="18" charset="0"/>
              </a:rPr>
              <a:t>软件需求规格说明</a:t>
            </a: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139951" y="-34256"/>
            <a:ext cx="3239653" cy="2719168"/>
          </a:xfrm>
          <a:prstGeom prst="rect">
            <a:avLst/>
          </a:prstGeom>
        </p:spPr>
      </p:pic>
      <p:pic>
        <p:nvPicPr>
          <p:cNvPr id="5" name="图片 4"/>
          <p:cNvPicPr>
            <a:picLocks noChangeAspect="1"/>
          </p:cNvPicPr>
          <p:nvPr/>
        </p:nvPicPr>
        <p:blipFill>
          <a:blip r:embed="rId3"/>
          <a:stretch>
            <a:fillRect/>
          </a:stretch>
        </p:blipFill>
        <p:spPr>
          <a:xfrm>
            <a:off x="107504" y="516939"/>
            <a:ext cx="4139952" cy="6247563"/>
          </a:xfrm>
          <a:prstGeom prst="rect">
            <a:avLst/>
          </a:prstGeom>
        </p:spPr>
      </p:pic>
      <p:pic>
        <p:nvPicPr>
          <p:cNvPr id="6" name="图片 5"/>
          <p:cNvPicPr>
            <a:picLocks noChangeAspect="1"/>
          </p:cNvPicPr>
          <p:nvPr/>
        </p:nvPicPr>
        <p:blipFill>
          <a:blip r:embed="rId4"/>
          <a:stretch>
            <a:fillRect/>
          </a:stretch>
        </p:blipFill>
        <p:spPr>
          <a:xfrm>
            <a:off x="4607496" y="1769133"/>
            <a:ext cx="4536504" cy="4995369"/>
          </a:xfrm>
          <a:prstGeom prst="rect">
            <a:avLst/>
          </a:prstGeom>
        </p:spPr>
      </p:pic>
    </p:spTree>
    <p:extLst>
      <p:ext uri="{BB962C8B-B14F-4D97-AF65-F5344CB8AC3E}">
        <p14:creationId xmlns:p14="http://schemas.microsoft.com/office/powerpoint/2010/main" val="37802311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3.4</a:t>
            </a:r>
            <a:r>
              <a:rPr lang="zh-CN" altLang="en-US" sz="2400" dirty="0">
                <a:solidFill>
                  <a:srgbClr val="D9D9D9"/>
                </a:solidFill>
                <a:latin typeface="Bodoni MT Black" pitchFamily="18" charset="0"/>
                <a:ea typeface="+mn-ea"/>
              </a:rPr>
              <a:t>实体联系图</a:t>
            </a:r>
          </a:p>
        </p:txBody>
      </p:sp>
      <p:sp>
        <p:nvSpPr>
          <p:cNvPr id="7" name="1 Título"/>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rPr>
              <a:t>主要内容</a:t>
            </a:r>
            <a:endParaRPr lang="es-HN" b="1" dirty="0">
              <a:latin typeface="Bodoni MT Black" pitchFamily="18" charset="0"/>
            </a:endParaRPr>
          </a:p>
        </p:txBody>
      </p:sp>
      <p:sp>
        <p:nvSpPr>
          <p:cNvPr id="5" name="矩形 4"/>
          <p:cNvSpPr/>
          <p:nvPr/>
        </p:nvSpPr>
        <p:spPr>
          <a:xfrm>
            <a:off x="831850" y="1196752"/>
            <a:ext cx="5035550" cy="4338637"/>
          </a:xfrm>
          <a:prstGeom prst="rect">
            <a:avLst/>
          </a:prstGeom>
        </p:spPr>
        <p:txBody>
          <a:bodyPr>
            <a:spAutoFit/>
          </a:bodyPr>
          <a:lstStyle/>
          <a:p>
            <a:pPr eaLnBrk="1" fontAlgn="auto" hangingPunct="1">
              <a:spcBef>
                <a:spcPct val="50000"/>
              </a:spcBef>
              <a:spcAft>
                <a:spcPts val="0"/>
              </a:spcAft>
              <a:defRPr/>
            </a:pPr>
            <a:r>
              <a:rPr kumimoji="1" lang="en-US" altLang="zh-CN" sz="2400" b="1" kern="0" dirty="0" smtClean="0">
                <a:latin typeface="Bodoni MT Black" pitchFamily="18" charset="0"/>
                <a:ea typeface="+mn-ea"/>
              </a:rPr>
              <a:t>3.1 </a:t>
            </a:r>
            <a:r>
              <a:rPr kumimoji="1" lang="zh-CN" altLang="en-US" sz="2400" b="1" kern="0" dirty="0" smtClean="0">
                <a:latin typeface="Bodoni MT Black" pitchFamily="18" charset="0"/>
                <a:ea typeface="+mn-ea"/>
              </a:rPr>
              <a:t>需求分析</a:t>
            </a:r>
            <a:r>
              <a:rPr kumimoji="1" lang="zh-CN" altLang="en-US" sz="2400" b="1" kern="0" dirty="0">
                <a:latin typeface="Bodoni MT Black" pitchFamily="18" charset="0"/>
                <a:ea typeface="+mn-ea"/>
              </a:rPr>
              <a:t>的任务</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3.2 </a:t>
            </a:r>
            <a:r>
              <a:rPr kumimoji="1" lang="zh-CN" altLang="en-US" sz="2400" b="1" kern="0" dirty="0" smtClean="0">
                <a:latin typeface="Bodoni MT Black" pitchFamily="18" charset="0"/>
                <a:ea typeface="+mn-ea"/>
              </a:rPr>
              <a:t>与</a:t>
            </a:r>
            <a:r>
              <a:rPr kumimoji="1" lang="zh-CN" altLang="en-US" sz="2400" b="1" kern="0" dirty="0">
                <a:latin typeface="Bodoni MT Black" pitchFamily="18" charset="0"/>
                <a:ea typeface="+mn-ea"/>
              </a:rPr>
              <a:t>用户沟通获取需求的方法</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3.3 </a:t>
            </a:r>
            <a:r>
              <a:rPr kumimoji="1" lang="zh-CN" altLang="en-US" sz="2400" b="1" kern="0" dirty="0" smtClean="0">
                <a:latin typeface="Bodoni MT Black" pitchFamily="18" charset="0"/>
                <a:ea typeface="+mn-ea"/>
              </a:rPr>
              <a:t>分析</a:t>
            </a:r>
            <a:r>
              <a:rPr kumimoji="1" lang="zh-CN" altLang="en-US" sz="2400" b="1" kern="0" dirty="0">
                <a:latin typeface="Bodoni MT Black" pitchFamily="18" charset="0"/>
                <a:ea typeface="+mn-ea"/>
              </a:rPr>
              <a:t>建模与规格说明</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3.4 </a:t>
            </a:r>
            <a:r>
              <a:rPr kumimoji="1" lang="zh-CN" altLang="en-US" sz="2400" b="1" kern="0" dirty="0" smtClean="0">
                <a:latin typeface="Bodoni MT Black" pitchFamily="18" charset="0"/>
                <a:ea typeface="+mn-ea"/>
              </a:rPr>
              <a:t>实体联系图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3.5 </a:t>
            </a:r>
            <a:r>
              <a:rPr kumimoji="1" lang="zh-CN" altLang="en-US" sz="2400" b="1" kern="0" dirty="0" smtClean="0">
                <a:latin typeface="Bodoni MT Black" pitchFamily="18" charset="0"/>
                <a:ea typeface="+mn-ea"/>
              </a:rPr>
              <a:t>数据</a:t>
            </a:r>
            <a:r>
              <a:rPr kumimoji="1" lang="zh-CN" altLang="en-US" sz="2400" b="1" kern="0" dirty="0">
                <a:latin typeface="Bodoni MT Black" pitchFamily="18" charset="0"/>
                <a:ea typeface="+mn-ea"/>
              </a:rPr>
              <a:t>规范化</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3.6 </a:t>
            </a:r>
            <a:r>
              <a:rPr kumimoji="1" lang="zh-CN" altLang="en-US" sz="2400" b="1" kern="0" dirty="0" smtClean="0">
                <a:latin typeface="Bodoni MT Black" pitchFamily="18" charset="0"/>
                <a:ea typeface="+mn-ea"/>
              </a:rPr>
              <a:t>状态</a:t>
            </a:r>
            <a:r>
              <a:rPr kumimoji="1" lang="zh-CN" altLang="en-US" sz="2400" b="1" kern="0" dirty="0">
                <a:latin typeface="Bodoni MT Black" pitchFamily="18" charset="0"/>
                <a:ea typeface="+mn-ea"/>
              </a:rPr>
              <a:t>转换图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3.7 </a:t>
            </a:r>
            <a:r>
              <a:rPr kumimoji="1" lang="zh-CN" altLang="en-US" sz="2400" b="1" kern="0" dirty="0" smtClean="0">
                <a:latin typeface="Bodoni MT Black" pitchFamily="18" charset="0"/>
                <a:ea typeface="+mn-ea"/>
              </a:rPr>
              <a:t>其他</a:t>
            </a:r>
            <a:r>
              <a:rPr kumimoji="1" lang="zh-CN" altLang="en-US" sz="2400" b="1" kern="0" dirty="0">
                <a:latin typeface="Bodoni MT Black" pitchFamily="18" charset="0"/>
                <a:ea typeface="+mn-ea"/>
              </a:rPr>
              <a:t>图形工具</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3.8 </a:t>
            </a:r>
            <a:r>
              <a:rPr kumimoji="1" lang="zh-CN" altLang="en-US" sz="2400" b="1" kern="0" dirty="0" smtClean="0">
                <a:latin typeface="Bodoni MT Black" pitchFamily="18" charset="0"/>
                <a:ea typeface="+mn-ea"/>
              </a:rPr>
              <a:t>验证</a:t>
            </a:r>
            <a:r>
              <a:rPr kumimoji="1" lang="zh-CN" altLang="en-US" sz="2400" b="1" kern="0" dirty="0">
                <a:latin typeface="Bodoni MT Black" pitchFamily="18" charset="0"/>
                <a:ea typeface="+mn-ea"/>
              </a:rPr>
              <a:t>软件需求</a:t>
            </a:r>
            <a:endParaRPr kumimoji="1" lang="en-US" altLang="zh-CN" sz="2400" b="1" kern="0" dirty="0">
              <a:latin typeface="Bodoni MT Black" pitchFamily="18" charset="0"/>
              <a:ea typeface="+mn-ea"/>
            </a:endParaRPr>
          </a:p>
        </p:txBody>
      </p:sp>
      <p:sp>
        <p:nvSpPr>
          <p:cNvPr id="6" name="矩形 5"/>
          <p:cNvSpPr/>
          <p:nvPr/>
        </p:nvSpPr>
        <p:spPr>
          <a:xfrm>
            <a:off x="784225" y="2784252"/>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192087" y="2869977"/>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30200" y="941388"/>
            <a:ext cx="7993063" cy="97411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lnSpc>
                <a:spcPct val="125000"/>
              </a:lnSpc>
              <a:spcBef>
                <a:spcPts val="0"/>
              </a:spcBef>
              <a:spcAft>
                <a:spcPts val="0"/>
              </a:spcAft>
              <a:defRPr/>
            </a:pPr>
            <a:r>
              <a:rPr lang="zh-CN" altLang="en-US" sz="2400" dirty="0">
                <a:solidFill>
                  <a:schemeClr val="tx1"/>
                </a:solidFill>
                <a:latin typeface="Bodoni MT Black" pitchFamily="18" charset="0"/>
              </a:rPr>
              <a:t>尽管目前有许多不同的用于需求分析的结构化分析方法，但是，所有这些分析方法都遵守下述准则。</a:t>
            </a:r>
          </a:p>
        </p:txBody>
      </p:sp>
      <p:graphicFrame>
        <p:nvGraphicFramePr>
          <p:cNvPr id="2" name="图示 1"/>
          <p:cNvGraphicFramePr/>
          <p:nvPr/>
        </p:nvGraphicFramePr>
        <p:xfrm>
          <a:off x="329861" y="1988840"/>
          <a:ext cx="8130570" cy="396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1 Título"/>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引言</a:t>
            </a:r>
            <a:endParaRPr lang="zh-CN" altLang="en-US" sz="2400" dirty="0">
              <a:solidFill>
                <a:srgbClr val="D9D9D9"/>
              </a:solidFill>
              <a:latin typeface="Bodoni MT Black" pitchFamily="18" charset="0"/>
              <a:ea typeface="+mn-ea"/>
            </a:endParaRPr>
          </a:p>
        </p:txBody>
      </p:sp>
      <p:sp>
        <p:nvSpPr>
          <p:cNvPr id="8" name="1 Título"/>
          <p:cNvSpPr txBox="1">
            <a:spLocks/>
          </p:cNvSpPr>
          <p:nvPr/>
        </p:nvSpPr>
        <p:spPr bwMode="auto">
          <a:xfrm>
            <a:off x="107950" y="30163"/>
            <a:ext cx="82296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4400" rtl="0" eaLnBrk="1" fontAlgn="base" latinLnBrk="0" hangingPunct="1">
              <a:spcBef>
                <a:spcPct val="0"/>
              </a:spcBef>
              <a:spcAft>
                <a:spcPct val="0"/>
              </a:spcAft>
              <a:buNone/>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fontAlgn="auto">
              <a:lnSpc>
                <a:spcPts val="5760"/>
              </a:lnSpc>
              <a:spcBef>
                <a:spcPts val="0"/>
              </a:spcBef>
              <a:spcAft>
                <a:spcPts val="0"/>
              </a:spcAft>
              <a:defRPr/>
            </a:pPr>
            <a:r>
              <a:rPr lang="zh-CN" altLang="en-US" b="1" dirty="0" smtClean="0">
                <a:latin typeface="Bodoni MT Black" pitchFamily="18" charset="0"/>
              </a:rPr>
              <a:t>第</a:t>
            </a:r>
            <a:r>
              <a:rPr lang="en-US" altLang="zh-CN" b="1" dirty="0" smtClean="0">
                <a:latin typeface="Bodoni MT Black" pitchFamily="18" charset="0"/>
              </a:rPr>
              <a:t>3</a:t>
            </a:r>
            <a:r>
              <a:rPr lang="zh-CN" altLang="en-US" b="1" dirty="0" smtClean="0">
                <a:latin typeface="Bodoni MT Black" pitchFamily="18" charset="0"/>
              </a:rPr>
              <a:t>章 需求分析</a:t>
            </a:r>
            <a:endParaRPr lang="es-HN" b="1" dirty="0">
              <a:latin typeface="Bodoni MT Black" pitchFamily="18" charset="0"/>
            </a:endParaRP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3.4</a:t>
            </a:r>
            <a:r>
              <a:rPr lang="zh-CN" altLang="en-US" sz="2400" dirty="0">
                <a:solidFill>
                  <a:srgbClr val="D9D9D9"/>
                </a:solidFill>
                <a:latin typeface="Bodoni MT Black" pitchFamily="18" charset="0"/>
                <a:ea typeface="+mn-ea"/>
              </a:rPr>
              <a:t>实体联系图</a:t>
            </a: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3.4 </a:t>
            </a:r>
            <a:r>
              <a:rPr lang="zh-CN" altLang="en-US" b="1" dirty="0" smtClean="0">
                <a:latin typeface="Bodoni MT Black" pitchFamily="18" charset="0"/>
              </a:rPr>
              <a:t>实体联系图</a:t>
            </a:r>
          </a:p>
        </p:txBody>
      </p:sp>
      <p:sp>
        <p:nvSpPr>
          <p:cNvPr id="7" name="TextBox 6"/>
          <p:cNvSpPr txBox="1"/>
          <p:nvPr/>
        </p:nvSpPr>
        <p:spPr>
          <a:xfrm>
            <a:off x="457200" y="1556792"/>
            <a:ext cx="7272337" cy="189744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lnSpc>
                <a:spcPct val="125000"/>
              </a:lnSpc>
              <a:spcBef>
                <a:spcPts val="0"/>
              </a:spcBef>
              <a:spcAft>
                <a:spcPts val="0"/>
              </a:spcAft>
              <a:defRPr/>
            </a:pPr>
            <a:r>
              <a:rPr lang="zh-CN" altLang="en-US" sz="2400" dirty="0">
                <a:solidFill>
                  <a:schemeClr val="tx1"/>
                </a:solidFill>
                <a:latin typeface="Bodoni MT Black" pitchFamily="18" charset="0"/>
              </a:rPr>
              <a:t>数据模型中包含</a:t>
            </a:r>
            <a:r>
              <a:rPr lang="en-US" altLang="zh-CN" sz="2400" dirty="0">
                <a:solidFill>
                  <a:srgbClr val="FF0000"/>
                </a:solidFill>
                <a:latin typeface="Bodoni MT Black" pitchFamily="18" charset="0"/>
              </a:rPr>
              <a:t>3</a:t>
            </a:r>
            <a:r>
              <a:rPr lang="zh-CN" altLang="en-US" sz="2400" dirty="0">
                <a:solidFill>
                  <a:schemeClr val="tx1"/>
                </a:solidFill>
                <a:latin typeface="Bodoni MT Black" pitchFamily="18" charset="0"/>
              </a:rPr>
              <a:t>种相互关联的信息</a:t>
            </a:r>
            <a:r>
              <a:rPr lang="zh-CN" altLang="en-US" sz="2400" dirty="0" smtClean="0">
                <a:solidFill>
                  <a:schemeClr val="tx1"/>
                </a:solidFill>
                <a:latin typeface="Bodoni MT Black" pitchFamily="18" charset="0"/>
              </a:rPr>
              <a:t>：</a:t>
            </a:r>
            <a:endParaRPr lang="en-US" altLang="zh-CN" sz="2400" dirty="0" smtClean="0">
              <a:solidFill>
                <a:schemeClr val="tx1"/>
              </a:solidFill>
              <a:latin typeface="Bodoni MT Black" pitchFamily="18" charset="0"/>
            </a:endParaRPr>
          </a:p>
          <a:p>
            <a:pPr indent="457200" eaLnBrk="1" fontAlgn="auto" hangingPunct="1">
              <a:lnSpc>
                <a:spcPct val="125000"/>
              </a:lnSpc>
              <a:spcBef>
                <a:spcPts val="0"/>
              </a:spcBef>
              <a:spcAft>
                <a:spcPts val="0"/>
              </a:spcAft>
              <a:defRPr/>
            </a:pPr>
            <a:r>
              <a:rPr lang="zh-CN" altLang="en-US" sz="2400" dirty="0" smtClean="0">
                <a:solidFill>
                  <a:schemeClr val="tx1"/>
                </a:solidFill>
                <a:latin typeface="Bodoni MT Black" pitchFamily="18" charset="0"/>
              </a:rPr>
              <a:t>① </a:t>
            </a:r>
            <a:r>
              <a:rPr lang="zh-CN" altLang="en-US" sz="2400" dirty="0" smtClean="0">
                <a:solidFill>
                  <a:srgbClr val="FF0000"/>
                </a:solidFill>
                <a:latin typeface="Bodoni MT Black" pitchFamily="18" charset="0"/>
              </a:rPr>
              <a:t>数据对象</a:t>
            </a:r>
            <a:endParaRPr lang="en-US" altLang="zh-CN" sz="2400" dirty="0">
              <a:solidFill>
                <a:schemeClr val="tx1"/>
              </a:solidFill>
              <a:latin typeface="Bodoni MT Black" pitchFamily="18" charset="0"/>
            </a:endParaRPr>
          </a:p>
          <a:p>
            <a:pPr indent="457200" eaLnBrk="1" fontAlgn="auto" hangingPunct="1">
              <a:lnSpc>
                <a:spcPct val="125000"/>
              </a:lnSpc>
              <a:spcBef>
                <a:spcPts val="0"/>
              </a:spcBef>
              <a:spcAft>
                <a:spcPts val="0"/>
              </a:spcAft>
              <a:defRPr/>
            </a:pPr>
            <a:r>
              <a:rPr lang="zh-CN" altLang="en-US" sz="2400" dirty="0" smtClean="0">
                <a:solidFill>
                  <a:schemeClr val="tx1"/>
                </a:solidFill>
                <a:latin typeface="Bodoni MT Black" pitchFamily="18" charset="0"/>
              </a:rPr>
              <a:t>② </a:t>
            </a:r>
            <a:r>
              <a:rPr lang="zh-CN" altLang="en-US" sz="2400" dirty="0" smtClean="0">
                <a:solidFill>
                  <a:srgbClr val="FF0000"/>
                </a:solidFill>
                <a:latin typeface="Bodoni MT Black" pitchFamily="18" charset="0"/>
              </a:rPr>
              <a:t>数据</a:t>
            </a:r>
            <a:r>
              <a:rPr lang="zh-CN" altLang="en-US" sz="2400" dirty="0">
                <a:solidFill>
                  <a:srgbClr val="FF0000"/>
                </a:solidFill>
                <a:latin typeface="Bodoni MT Black" pitchFamily="18" charset="0"/>
              </a:rPr>
              <a:t>对象的</a:t>
            </a:r>
            <a:r>
              <a:rPr lang="zh-CN" altLang="en-US" sz="2400" dirty="0" smtClean="0">
                <a:solidFill>
                  <a:srgbClr val="FF0000"/>
                </a:solidFill>
                <a:latin typeface="Bodoni MT Black" pitchFamily="18" charset="0"/>
              </a:rPr>
              <a:t>属性</a:t>
            </a:r>
            <a:endParaRPr lang="en-US" altLang="zh-CN" sz="2400" dirty="0">
              <a:solidFill>
                <a:schemeClr val="tx1"/>
              </a:solidFill>
              <a:latin typeface="Bodoni MT Black" pitchFamily="18" charset="0"/>
            </a:endParaRPr>
          </a:p>
          <a:p>
            <a:pPr indent="457200" eaLnBrk="1" fontAlgn="auto" hangingPunct="1">
              <a:lnSpc>
                <a:spcPct val="125000"/>
              </a:lnSpc>
              <a:spcBef>
                <a:spcPts val="0"/>
              </a:spcBef>
              <a:spcAft>
                <a:spcPts val="0"/>
              </a:spcAft>
              <a:defRPr/>
            </a:pPr>
            <a:r>
              <a:rPr lang="zh-CN" altLang="en-US" sz="2400" dirty="0" smtClean="0">
                <a:solidFill>
                  <a:schemeClr val="tx1"/>
                </a:solidFill>
                <a:latin typeface="Bodoni MT Black" pitchFamily="18" charset="0"/>
              </a:rPr>
              <a:t>③ </a:t>
            </a:r>
            <a:r>
              <a:rPr lang="zh-CN" altLang="en-US" sz="2400" dirty="0" smtClean="0">
                <a:solidFill>
                  <a:srgbClr val="FF0000"/>
                </a:solidFill>
                <a:latin typeface="Bodoni MT Black" pitchFamily="18" charset="0"/>
              </a:rPr>
              <a:t>数据</a:t>
            </a:r>
            <a:r>
              <a:rPr lang="zh-CN" altLang="en-US" sz="2400" dirty="0">
                <a:solidFill>
                  <a:srgbClr val="FF0000"/>
                </a:solidFill>
                <a:latin typeface="Bodoni MT Black" pitchFamily="18" charset="0"/>
              </a:rPr>
              <a:t>对象彼此间相互连接的关系</a:t>
            </a:r>
            <a:r>
              <a:rPr lang="zh-CN" altLang="en-US" sz="2400" dirty="0">
                <a:solidFill>
                  <a:schemeClr val="tx1"/>
                </a:solidFill>
                <a:latin typeface="Bodoni MT Black" pitchFamily="18" charset="0"/>
              </a:rPr>
              <a:t>。</a:t>
            </a:r>
            <a:endParaRPr lang="en-US" altLang="zh-CN" sz="2400" dirty="0">
              <a:solidFill>
                <a:schemeClr val="tx1"/>
              </a:solidFill>
              <a:latin typeface="Bodoni MT Black" pitchFamily="18" charset="0"/>
            </a:endParaRPr>
          </a:p>
        </p:txBody>
      </p:sp>
      <p:sp>
        <p:nvSpPr>
          <p:cNvPr id="6"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68538" y="628491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3.4.1  </a:t>
            </a:r>
            <a:r>
              <a:rPr lang="zh-CN" altLang="en-US" sz="2400" dirty="0">
                <a:solidFill>
                  <a:srgbClr val="D9D9D9"/>
                </a:solidFill>
                <a:latin typeface="Bodoni MT Black" pitchFamily="18" charset="0"/>
                <a:ea typeface="+mn-ea"/>
              </a:rPr>
              <a:t>数据对象</a:t>
            </a: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3.4 </a:t>
            </a:r>
            <a:r>
              <a:rPr lang="zh-CN" altLang="en-US" b="1" dirty="0" smtClean="0">
                <a:latin typeface="Bodoni MT Black" pitchFamily="18" charset="0"/>
              </a:rPr>
              <a:t>实体联系图</a:t>
            </a:r>
          </a:p>
        </p:txBody>
      </p:sp>
      <p:sp>
        <p:nvSpPr>
          <p:cNvPr id="7" name="TextBox 6"/>
          <p:cNvSpPr txBox="1"/>
          <p:nvPr/>
        </p:nvSpPr>
        <p:spPr>
          <a:xfrm>
            <a:off x="638175" y="2438877"/>
            <a:ext cx="6742137" cy="4619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zh-CN" altLang="en-US" sz="2400" dirty="0">
                <a:solidFill>
                  <a:srgbClr val="FF0000"/>
                </a:solidFill>
                <a:latin typeface="Bodoni MT Black" pitchFamily="18" charset="0"/>
              </a:rPr>
              <a:t>数据对象</a:t>
            </a:r>
            <a:r>
              <a:rPr lang="zh-CN" altLang="en-US" sz="2400" dirty="0">
                <a:solidFill>
                  <a:schemeClr val="tx1"/>
                </a:solidFill>
                <a:latin typeface="Bodoni MT Black" pitchFamily="18" charset="0"/>
              </a:rPr>
              <a:t>是对软件必须理解的复合信息的抽象。</a:t>
            </a:r>
            <a:endParaRPr lang="en-US" altLang="zh-CN" sz="2400" dirty="0">
              <a:solidFill>
                <a:schemeClr val="tx1"/>
              </a:solidFill>
              <a:latin typeface="Bodoni MT Black" pitchFamily="18" charset="0"/>
            </a:endParaRPr>
          </a:p>
        </p:txBody>
      </p:sp>
      <p:sp>
        <p:nvSpPr>
          <p:cNvPr id="6" name="TextBox 5"/>
          <p:cNvSpPr txBox="1"/>
          <p:nvPr/>
        </p:nvSpPr>
        <p:spPr>
          <a:xfrm>
            <a:off x="574675" y="1450975"/>
            <a:ext cx="5510213"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3.4.1</a:t>
            </a:r>
            <a:r>
              <a:rPr lang="zh-CN" altLang="en-US" sz="3200" b="1" dirty="0">
                <a:solidFill>
                  <a:schemeClr val="tx1"/>
                </a:solidFill>
                <a:latin typeface="Bodoni MT Black" pitchFamily="18" charset="0"/>
                <a:ea typeface="+mj-ea"/>
              </a:rPr>
              <a:t> 数据对象</a:t>
            </a:r>
          </a:p>
        </p:txBody>
      </p:sp>
      <p:sp>
        <p:nvSpPr>
          <p:cNvPr id="9" name="TextBox 8"/>
          <p:cNvSpPr txBox="1"/>
          <p:nvPr/>
        </p:nvSpPr>
        <p:spPr>
          <a:xfrm>
            <a:off x="447675" y="3286476"/>
            <a:ext cx="7653338" cy="143577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lnSpc>
                <a:spcPct val="125000"/>
              </a:lnSpc>
              <a:spcBef>
                <a:spcPts val="0"/>
              </a:spcBef>
              <a:spcAft>
                <a:spcPts val="0"/>
              </a:spcAft>
              <a:defRPr/>
            </a:pPr>
            <a:r>
              <a:rPr lang="zh-CN" altLang="en-US" sz="2400" dirty="0">
                <a:solidFill>
                  <a:schemeClr val="tx1"/>
                </a:solidFill>
                <a:latin typeface="Bodoni MT Black" pitchFamily="18" charset="0"/>
              </a:rPr>
              <a:t>数据对象可以是外部实体、事物、行为、事件、角色、单位、地点或结构等。总之，可以由一组属性来定义的实体都可以被认为是数据对象。</a:t>
            </a:r>
            <a:endParaRPr lang="en-US" altLang="zh-CN" sz="2400" dirty="0">
              <a:solidFill>
                <a:schemeClr val="tx1"/>
              </a:solidFill>
              <a:latin typeface="Bodoni MT Black" pitchFamily="18" charset="0"/>
            </a:endParaRPr>
          </a:p>
        </p:txBody>
      </p:sp>
      <p:sp>
        <p:nvSpPr>
          <p:cNvPr id="10"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3.4.2   </a:t>
            </a:r>
            <a:r>
              <a:rPr lang="zh-CN" altLang="en-US" sz="2400" dirty="0">
                <a:solidFill>
                  <a:srgbClr val="D9D9D9"/>
                </a:solidFill>
                <a:latin typeface="Bodoni MT Black" pitchFamily="18" charset="0"/>
                <a:ea typeface="+mn-ea"/>
              </a:rPr>
              <a:t>属性</a:t>
            </a: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3.4 </a:t>
            </a:r>
            <a:r>
              <a:rPr lang="zh-CN" altLang="en-US" b="1" dirty="0" smtClean="0">
                <a:latin typeface="Bodoni MT Black" pitchFamily="18" charset="0"/>
              </a:rPr>
              <a:t>实体联系图</a:t>
            </a:r>
          </a:p>
        </p:txBody>
      </p:sp>
      <p:sp>
        <p:nvSpPr>
          <p:cNvPr id="6" name="TextBox 5"/>
          <p:cNvSpPr txBox="1"/>
          <p:nvPr/>
        </p:nvSpPr>
        <p:spPr>
          <a:xfrm>
            <a:off x="574675" y="1450975"/>
            <a:ext cx="3421063"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3.4.2</a:t>
            </a:r>
            <a:r>
              <a:rPr lang="zh-CN" altLang="en-US" sz="3200" b="1" dirty="0">
                <a:solidFill>
                  <a:schemeClr val="tx1"/>
                </a:solidFill>
                <a:latin typeface="Bodoni MT Black" pitchFamily="18" charset="0"/>
                <a:ea typeface="+mj-ea"/>
              </a:rPr>
              <a:t> 属性</a:t>
            </a:r>
          </a:p>
        </p:txBody>
      </p:sp>
      <p:sp>
        <p:nvSpPr>
          <p:cNvPr id="10" name="TextBox 9"/>
          <p:cNvSpPr txBox="1"/>
          <p:nvPr/>
        </p:nvSpPr>
        <p:spPr>
          <a:xfrm>
            <a:off x="561003" y="2420888"/>
            <a:ext cx="7704138" cy="189744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lnSpc>
                <a:spcPct val="125000"/>
              </a:lnSpc>
              <a:spcBef>
                <a:spcPts val="0"/>
              </a:spcBef>
              <a:spcAft>
                <a:spcPts val="0"/>
              </a:spcAft>
              <a:defRPr/>
            </a:pPr>
            <a:r>
              <a:rPr lang="zh-CN" altLang="en-US" sz="2400" dirty="0">
                <a:solidFill>
                  <a:srgbClr val="FF0000"/>
                </a:solidFill>
                <a:latin typeface="Bodoni MT Black" pitchFamily="18" charset="0"/>
              </a:rPr>
              <a:t>属性</a:t>
            </a:r>
            <a:r>
              <a:rPr lang="zh-CN" altLang="en-US" sz="2400" dirty="0">
                <a:solidFill>
                  <a:schemeClr val="tx1"/>
                </a:solidFill>
                <a:latin typeface="Bodoni MT Black" pitchFamily="18" charset="0"/>
              </a:rPr>
              <a:t>定义了数据对象的</a:t>
            </a:r>
            <a:r>
              <a:rPr lang="zh-CN" altLang="en-US" sz="2400" dirty="0">
                <a:solidFill>
                  <a:srgbClr val="FF0000"/>
                </a:solidFill>
                <a:latin typeface="Bodoni MT Black" pitchFamily="18" charset="0"/>
              </a:rPr>
              <a:t>性质</a:t>
            </a:r>
            <a:r>
              <a:rPr lang="zh-CN" altLang="en-US" sz="2400" dirty="0">
                <a:solidFill>
                  <a:schemeClr val="tx1"/>
                </a:solidFill>
                <a:latin typeface="Bodoni MT Black" pitchFamily="18" charset="0"/>
              </a:rPr>
              <a:t>。</a:t>
            </a:r>
            <a:endParaRPr lang="en-US" altLang="zh-CN" sz="2400" dirty="0">
              <a:solidFill>
                <a:schemeClr val="tx1"/>
              </a:solidFill>
              <a:latin typeface="Bodoni MT Black" pitchFamily="18" charset="0"/>
            </a:endParaRPr>
          </a:p>
          <a:p>
            <a:pPr indent="457200" eaLnBrk="1" fontAlgn="auto" hangingPunct="1">
              <a:lnSpc>
                <a:spcPct val="125000"/>
              </a:lnSpc>
              <a:spcBef>
                <a:spcPts val="0"/>
              </a:spcBef>
              <a:spcAft>
                <a:spcPts val="0"/>
              </a:spcAft>
              <a:defRPr/>
            </a:pPr>
            <a:r>
              <a:rPr lang="zh-CN" altLang="en-US" sz="2400" dirty="0">
                <a:solidFill>
                  <a:schemeClr val="tx1"/>
                </a:solidFill>
                <a:latin typeface="Bodoni MT Black" pitchFamily="18" charset="0"/>
              </a:rPr>
              <a:t>必须把一个或多个属性定义为“</a:t>
            </a:r>
            <a:r>
              <a:rPr lang="zh-CN" altLang="en-US" sz="2400" dirty="0">
                <a:solidFill>
                  <a:srgbClr val="FF0000"/>
                </a:solidFill>
                <a:latin typeface="Bodoni MT Black" pitchFamily="18" charset="0"/>
              </a:rPr>
              <a:t>标识符</a:t>
            </a:r>
            <a:r>
              <a:rPr lang="zh-CN" altLang="en-US" sz="2400" dirty="0">
                <a:solidFill>
                  <a:schemeClr val="tx1"/>
                </a:solidFill>
                <a:latin typeface="Bodoni MT Black" pitchFamily="18" charset="0"/>
              </a:rPr>
              <a:t>”，也就是说，当人们希望找到数据对象的一个实例时，用标识符属性作为</a:t>
            </a:r>
            <a:r>
              <a:rPr lang="zh-CN" altLang="en-US" sz="2400" dirty="0" smtClean="0">
                <a:solidFill>
                  <a:schemeClr val="tx1"/>
                </a:solidFill>
                <a:latin typeface="Bodoni MT Black" pitchFamily="18" charset="0"/>
              </a:rPr>
              <a:t>“关键字”（通常简称为“键”）。</a:t>
            </a:r>
            <a:endParaRPr lang="en-US" altLang="zh-CN" sz="2400" dirty="0">
              <a:solidFill>
                <a:schemeClr val="tx1"/>
              </a:solidFill>
              <a:latin typeface="Bodoni MT Black" pitchFamily="18" charset="0"/>
            </a:endParaRPr>
          </a:p>
        </p:txBody>
      </p:sp>
      <p:sp>
        <p:nvSpPr>
          <p:cNvPr id="7"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3.4.3   </a:t>
            </a:r>
            <a:r>
              <a:rPr lang="zh-CN" altLang="en-US" sz="2400" dirty="0">
                <a:solidFill>
                  <a:srgbClr val="D9D9D9"/>
                </a:solidFill>
                <a:latin typeface="Bodoni MT Black" pitchFamily="18" charset="0"/>
                <a:ea typeface="+mn-ea"/>
              </a:rPr>
              <a:t>联系</a:t>
            </a:r>
          </a:p>
        </p:txBody>
      </p:sp>
      <p:sp>
        <p:nvSpPr>
          <p:cNvPr id="8" name="标题 3"/>
          <p:cNvSpPr>
            <a:spLocks noGrp="1"/>
          </p:cNvSpPr>
          <p:nvPr>
            <p:ph type="title"/>
          </p:nvPr>
        </p:nvSpPr>
        <p:spPr>
          <a:xfrm>
            <a:off x="277813" y="0"/>
            <a:ext cx="8229600" cy="1143000"/>
          </a:xfrm>
        </p:spPr>
        <p:txBody>
          <a:bodyPr/>
          <a:lstStyle/>
          <a:p>
            <a:pPr>
              <a:defRPr/>
            </a:pPr>
            <a:r>
              <a:rPr lang="en-US" altLang="zh-CN" b="1" dirty="0" smtClean="0">
                <a:latin typeface="Bodoni MT Black" pitchFamily="18" charset="0"/>
                <a:ea typeface="+mn-ea"/>
              </a:rPr>
              <a:t>3.4 </a:t>
            </a:r>
            <a:r>
              <a:rPr lang="zh-CN" altLang="en-US" b="1" dirty="0" smtClean="0">
                <a:latin typeface="Bodoni MT Black" pitchFamily="18" charset="0"/>
              </a:rPr>
              <a:t>实体联系图</a:t>
            </a:r>
          </a:p>
        </p:txBody>
      </p:sp>
      <p:sp>
        <p:nvSpPr>
          <p:cNvPr id="6" name="TextBox 5"/>
          <p:cNvSpPr txBox="1"/>
          <p:nvPr/>
        </p:nvSpPr>
        <p:spPr>
          <a:xfrm>
            <a:off x="503238" y="1006475"/>
            <a:ext cx="2844800"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3.4.3</a:t>
            </a:r>
            <a:r>
              <a:rPr lang="zh-CN" altLang="en-US" sz="3200" b="1" dirty="0">
                <a:solidFill>
                  <a:schemeClr val="tx1"/>
                </a:solidFill>
                <a:latin typeface="Bodoni MT Black" pitchFamily="18" charset="0"/>
              </a:rPr>
              <a:t> 联系</a:t>
            </a:r>
          </a:p>
        </p:txBody>
      </p:sp>
      <p:sp>
        <p:nvSpPr>
          <p:cNvPr id="10" name="TextBox 9"/>
          <p:cNvSpPr txBox="1"/>
          <p:nvPr/>
        </p:nvSpPr>
        <p:spPr>
          <a:xfrm>
            <a:off x="539750" y="1608138"/>
            <a:ext cx="7704138" cy="10156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lnSpc>
                <a:spcPct val="125000"/>
              </a:lnSpc>
              <a:spcBef>
                <a:spcPts val="0"/>
              </a:spcBef>
              <a:spcAft>
                <a:spcPts val="0"/>
              </a:spcAft>
              <a:defRPr/>
            </a:pPr>
            <a:r>
              <a:rPr lang="zh-CN" altLang="en-US" sz="2400" dirty="0">
                <a:solidFill>
                  <a:schemeClr val="tx1"/>
                </a:solidFill>
                <a:latin typeface="Bodoni MT Black" pitchFamily="18" charset="0"/>
              </a:rPr>
              <a:t>客观世界中的事物彼此间往往是有联系的</a:t>
            </a:r>
            <a:r>
              <a:rPr lang="zh-CN" altLang="en-US" sz="2400" dirty="0" smtClean="0">
                <a:solidFill>
                  <a:schemeClr val="tx1"/>
                </a:solidFill>
                <a:latin typeface="Bodoni MT Black" pitchFamily="18" charset="0"/>
              </a:rPr>
              <a:t>。数</a:t>
            </a:r>
            <a:r>
              <a:rPr lang="zh-CN" altLang="en-US" sz="2400" dirty="0">
                <a:solidFill>
                  <a:schemeClr val="tx1"/>
                </a:solidFill>
                <a:latin typeface="Bodoni MT Black" pitchFamily="18" charset="0"/>
              </a:rPr>
              <a:t>据对象彼此之间相互连接的方式称为</a:t>
            </a:r>
            <a:r>
              <a:rPr lang="zh-CN" altLang="en-US" sz="2400" dirty="0">
                <a:solidFill>
                  <a:srgbClr val="FF0000"/>
                </a:solidFill>
                <a:latin typeface="Bodoni MT Black" pitchFamily="18" charset="0"/>
              </a:rPr>
              <a:t>联系</a:t>
            </a:r>
            <a:r>
              <a:rPr lang="zh-CN" altLang="en-US" sz="2400" dirty="0" smtClean="0">
                <a:solidFill>
                  <a:schemeClr val="tx1"/>
                </a:solidFill>
                <a:latin typeface="Bodoni MT Black" pitchFamily="18" charset="0"/>
              </a:rPr>
              <a:t>，分</a:t>
            </a:r>
            <a:r>
              <a:rPr lang="zh-CN" altLang="en-US" sz="2400" dirty="0">
                <a:solidFill>
                  <a:schemeClr val="tx1"/>
                </a:solidFill>
                <a:latin typeface="Bodoni MT Black" pitchFamily="18" charset="0"/>
              </a:rPr>
              <a:t>为以下</a:t>
            </a:r>
            <a:r>
              <a:rPr lang="en-US" altLang="zh-CN" sz="2400" dirty="0">
                <a:solidFill>
                  <a:srgbClr val="FF0000"/>
                </a:solidFill>
                <a:latin typeface="Bodoni MT Black" pitchFamily="18" charset="0"/>
              </a:rPr>
              <a:t>3</a:t>
            </a:r>
            <a:r>
              <a:rPr lang="zh-CN" altLang="en-US" sz="2400" dirty="0">
                <a:solidFill>
                  <a:schemeClr val="tx1"/>
                </a:solidFill>
                <a:latin typeface="Bodoni MT Black" pitchFamily="18" charset="0"/>
              </a:rPr>
              <a:t>种类型。</a:t>
            </a:r>
            <a:endParaRPr lang="en-US" altLang="zh-CN" sz="2400" dirty="0">
              <a:solidFill>
                <a:schemeClr val="tx1"/>
              </a:solidFill>
              <a:latin typeface="Bodoni MT Black" pitchFamily="18" charset="0"/>
            </a:endParaRPr>
          </a:p>
        </p:txBody>
      </p:sp>
      <p:sp>
        <p:nvSpPr>
          <p:cNvPr id="2" name="TextBox 1"/>
          <p:cNvSpPr txBox="1"/>
          <p:nvPr/>
        </p:nvSpPr>
        <p:spPr>
          <a:xfrm>
            <a:off x="569502" y="2606734"/>
            <a:ext cx="7823845" cy="1477328"/>
          </a:xfrm>
          <a:prstGeom prst="rect">
            <a:avLst/>
          </a:prstGeom>
          <a:noFill/>
        </p:spPr>
        <p:txBody>
          <a:bodyPr wrap="square">
            <a:spAutoFit/>
          </a:bodyPr>
          <a:lstStyle/>
          <a:p>
            <a:pPr marL="285750" indent="-285750" eaLnBrk="1" fontAlgn="auto" hangingPunct="1">
              <a:lnSpc>
                <a:spcPct val="125000"/>
              </a:lnSpc>
              <a:spcBef>
                <a:spcPts val="0"/>
              </a:spcBef>
              <a:spcAft>
                <a:spcPts val="0"/>
              </a:spcAft>
              <a:buSzPct val="100000"/>
              <a:buFont typeface="Wingdings" panose="05000000000000000000" pitchFamily="2" charset="2"/>
              <a:buChar char="l"/>
              <a:defRPr/>
            </a:pPr>
            <a:r>
              <a:rPr lang="zh-CN" altLang="en-US" sz="2400" dirty="0">
                <a:solidFill>
                  <a:srgbClr val="FF0000"/>
                </a:solidFill>
                <a:latin typeface="Bodoni MT Black" pitchFamily="18" charset="0"/>
                <a:ea typeface="+mn-ea"/>
              </a:rPr>
              <a:t>一对一</a:t>
            </a:r>
            <a:r>
              <a:rPr lang="zh-CN" altLang="en-US" sz="2400" dirty="0" smtClean="0">
                <a:solidFill>
                  <a:srgbClr val="FF0000"/>
                </a:solidFill>
                <a:latin typeface="Bodoni MT Black" pitchFamily="18" charset="0"/>
                <a:ea typeface="+mn-ea"/>
              </a:rPr>
              <a:t>联系（</a:t>
            </a:r>
            <a:r>
              <a:rPr lang="en-US" altLang="zh-CN" sz="2400" dirty="0" smtClean="0">
                <a:solidFill>
                  <a:srgbClr val="FF0000"/>
                </a:solidFill>
                <a:latin typeface="Bodoni MT Black" pitchFamily="18" charset="0"/>
              </a:rPr>
              <a:t> 1∶1 </a:t>
            </a:r>
            <a:r>
              <a:rPr lang="zh-CN" altLang="en-US" sz="2400" dirty="0" smtClean="0">
                <a:solidFill>
                  <a:srgbClr val="FF0000"/>
                </a:solidFill>
                <a:latin typeface="Bodoni MT Black" pitchFamily="18" charset="0"/>
                <a:ea typeface="+mn-ea"/>
              </a:rPr>
              <a:t>）：</a:t>
            </a:r>
            <a:r>
              <a:rPr lang="zh-CN" altLang="zh-CN" sz="2400" dirty="0" smtClean="0">
                <a:latin typeface="Bodoni MT Black" pitchFamily="18" charset="0"/>
              </a:rPr>
              <a:t>部门</a:t>
            </a:r>
            <a:r>
              <a:rPr lang="en-US" altLang="zh-CN" sz="2400" dirty="0" smtClean="0">
                <a:latin typeface="Bodoni MT Black" pitchFamily="18" charset="0"/>
              </a:rPr>
              <a:t>——</a:t>
            </a:r>
            <a:r>
              <a:rPr lang="zh-CN" altLang="zh-CN" sz="2400" dirty="0" smtClean="0">
                <a:latin typeface="Bodoni MT Black" pitchFamily="18" charset="0"/>
              </a:rPr>
              <a:t>经理</a:t>
            </a:r>
            <a:endParaRPr lang="en-US" altLang="zh-CN" sz="2400" dirty="0" smtClean="0">
              <a:latin typeface="Bodoni MT Black" pitchFamily="18" charset="0"/>
              <a:ea typeface="+mn-ea"/>
            </a:endParaRPr>
          </a:p>
          <a:p>
            <a:pPr marL="285750" indent="-285750" eaLnBrk="1" fontAlgn="auto" hangingPunct="1">
              <a:lnSpc>
                <a:spcPct val="125000"/>
              </a:lnSpc>
              <a:spcBef>
                <a:spcPts val="0"/>
              </a:spcBef>
              <a:spcAft>
                <a:spcPts val="0"/>
              </a:spcAft>
              <a:buSzPct val="100000"/>
              <a:buFont typeface="Wingdings" panose="05000000000000000000" pitchFamily="2" charset="2"/>
              <a:buChar char="l"/>
              <a:defRPr/>
            </a:pPr>
            <a:r>
              <a:rPr lang="zh-CN" altLang="en-US" sz="2400" dirty="0" smtClean="0">
                <a:solidFill>
                  <a:srgbClr val="FF0000"/>
                </a:solidFill>
                <a:latin typeface="Bodoni MT Black" pitchFamily="18" charset="0"/>
                <a:ea typeface="+mn-ea"/>
              </a:rPr>
              <a:t>一</a:t>
            </a:r>
            <a:r>
              <a:rPr lang="zh-CN" altLang="en-US" sz="2400" dirty="0">
                <a:solidFill>
                  <a:srgbClr val="FF0000"/>
                </a:solidFill>
                <a:latin typeface="Bodoni MT Black" pitchFamily="18" charset="0"/>
                <a:ea typeface="+mn-ea"/>
              </a:rPr>
              <a:t>对多</a:t>
            </a:r>
            <a:r>
              <a:rPr lang="zh-CN" altLang="en-US" sz="2400" dirty="0" smtClean="0">
                <a:solidFill>
                  <a:srgbClr val="FF0000"/>
                </a:solidFill>
                <a:latin typeface="Bodoni MT Black" pitchFamily="18" charset="0"/>
                <a:ea typeface="+mn-ea"/>
              </a:rPr>
              <a:t>联系</a:t>
            </a:r>
            <a:r>
              <a:rPr lang="zh-CN" altLang="en-US" sz="2400" dirty="0" smtClean="0">
                <a:solidFill>
                  <a:srgbClr val="FF0000"/>
                </a:solidFill>
                <a:latin typeface="Bodoni MT Black" pitchFamily="18" charset="0"/>
              </a:rPr>
              <a:t>（</a:t>
            </a:r>
            <a:r>
              <a:rPr lang="en-US" altLang="zh-CN" sz="2400" dirty="0" smtClean="0">
                <a:solidFill>
                  <a:srgbClr val="FF0000"/>
                </a:solidFill>
                <a:latin typeface="Bodoni MT Black" pitchFamily="18" charset="0"/>
              </a:rPr>
              <a:t> 1∶N </a:t>
            </a:r>
            <a:r>
              <a:rPr lang="zh-CN" altLang="en-US" sz="2400" dirty="0">
                <a:solidFill>
                  <a:srgbClr val="FF0000"/>
                </a:solidFill>
                <a:latin typeface="Bodoni MT Black" pitchFamily="18" charset="0"/>
              </a:rPr>
              <a:t>）：</a:t>
            </a:r>
            <a:r>
              <a:rPr lang="zh-CN" altLang="en-US" sz="2400" dirty="0">
                <a:latin typeface="Bodoni MT Black" pitchFamily="18" charset="0"/>
              </a:rPr>
              <a:t>教</a:t>
            </a:r>
            <a:r>
              <a:rPr lang="zh-CN" altLang="en-US" sz="2400" dirty="0" smtClean="0">
                <a:latin typeface="Bodoni MT Black" pitchFamily="18" charset="0"/>
              </a:rPr>
              <a:t>师</a:t>
            </a:r>
            <a:r>
              <a:rPr lang="en-US" altLang="zh-CN" sz="2400" dirty="0" smtClean="0">
                <a:latin typeface="Bodoni MT Black" pitchFamily="18" charset="0"/>
              </a:rPr>
              <a:t>——</a:t>
            </a:r>
            <a:r>
              <a:rPr lang="zh-CN" altLang="en-US" sz="2400" dirty="0">
                <a:latin typeface="Bodoni MT Black" pitchFamily="18" charset="0"/>
              </a:rPr>
              <a:t>课程</a:t>
            </a:r>
            <a:endParaRPr lang="en-US" altLang="zh-CN" sz="2400" dirty="0">
              <a:latin typeface="Bodoni MT Black" pitchFamily="18" charset="0"/>
              <a:ea typeface="+mn-ea"/>
            </a:endParaRPr>
          </a:p>
          <a:p>
            <a:pPr marL="285750" indent="-285750" eaLnBrk="1" fontAlgn="auto" hangingPunct="1">
              <a:lnSpc>
                <a:spcPct val="125000"/>
              </a:lnSpc>
              <a:spcBef>
                <a:spcPts val="0"/>
              </a:spcBef>
              <a:spcAft>
                <a:spcPts val="0"/>
              </a:spcAft>
              <a:buSzPct val="100000"/>
              <a:buFont typeface="Wingdings" panose="05000000000000000000" pitchFamily="2" charset="2"/>
              <a:buChar char="l"/>
              <a:defRPr/>
            </a:pPr>
            <a:r>
              <a:rPr lang="zh-CN" altLang="en-US" sz="2400" dirty="0" smtClean="0">
                <a:solidFill>
                  <a:srgbClr val="FF0000"/>
                </a:solidFill>
                <a:latin typeface="Bodoni MT Black" pitchFamily="18" charset="0"/>
                <a:ea typeface="+mn-ea"/>
              </a:rPr>
              <a:t>多</a:t>
            </a:r>
            <a:r>
              <a:rPr lang="zh-CN" altLang="en-US" sz="2400" dirty="0">
                <a:solidFill>
                  <a:srgbClr val="FF0000"/>
                </a:solidFill>
                <a:latin typeface="Bodoni MT Black" pitchFamily="18" charset="0"/>
                <a:ea typeface="+mn-ea"/>
              </a:rPr>
              <a:t>对多</a:t>
            </a:r>
            <a:r>
              <a:rPr lang="zh-CN" altLang="en-US" sz="2400" dirty="0" smtClean="0">
                <a:solidFill>
                  <a:srgbClr val="FF0000"/>
                </a:solidFill>
                <a:latin typeface="Bodoni MT Black" pitchFamily="18" charset="0"/>
                <a:ea typeface="+mn-ea"/>
              </a:rPr>
              <a:t>联系</a:t>
            </a:r>
            <a:r>
              <a:rPr lang="zh-CN" altLang="en-US" sz="2400" dirty="0" smtClean="0">
                <a:solidFill>
                  <a:srgbClr val="FF0000"/>
                </a:solidFill>
                <a:latin typeface="Bodoni MT Black" pitchFamily="18" charset="0"/>
              </a:rPr>
              <a:t>（</a:t>
            </a:r>
            <a:r>
              <a:rPr lang="en-US" altLang="zh-CN" sz="2400" dirty="0" smtClean="0">
                <a:solidFill>
                  <a:srgbClr val="FF0000"/>
                </a:solidFill>
                <a:latin typeface="Bodoni MT Black" pitchFamily="18" charset="0"/>
              </a:rPr>
              <a:t> M∶N </a:t>
            </a:r>
            <a:r>
              <a:rPr lang="zh-CN" altLang="en-US" sz="2400" dirty="0" smtClean="0">
                <a:solidFill>
                  <a:srgbClr val="FF0000"/>
                </a:solidFill>
                <a:latin typeface="Bodoni MT Black" pitchFamily="18" charset="0"/>
              </a:rPr>
              <a:t>）：</a:t>
            </a:r>
            <a:r>
              <a:rPr lang="zh-CN" altLang="en-US" sz="2400" dirty="0" smtClean="0">
                <a:latin typeface="Bodoni MT Black" pitchFamily="18" charset="0"/>
              </a:rPr>
              <a:t>学生</a:t>
            </a:r>
            <a:r>
              <a:rPr lang="en-US" altLang="zh-CN" sz="2400" dirty="0" smtClean="0">
                <a:latin typeface="Bodoni MT Black" pitchFamily="18" charset="0"/>
              </a:rPr>
              <a:t>——</a:t>
            </a:r>
            <a:r>
              <a:rPr lang="zh-CN" altLang="en-US" sz="2400" dirty="0" smtClean="0">
                <a:latin typeface="Bodoni MT Black" pitchFamily="18" charset="0"/>
              </a:rPr>
              <a:t>课程</a:t>
            </a:r>
            <a:endParaRPr lang="en-US" altLang="zh-CN" sz="2400" dirty="0">
              <a:latin typeface="Bodoni MT Black" pitchFamily="18" charset="0"/>
              <a:ea typeface="+mn-ea"/>
            </a:endParaRP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pic>
        <p:nvPicPr>
          <p:cNvPr id="11" name="图片 1"/>
          <p:cNvPicPr>
            <a:picLocks noChangeAspect="1"/>
          </p:cNvPicPr>
          <p:nvPr/>
        </p:nvPicPr>
        <p:blipFill>
          <a:blip r:embed="rId3"/>
          <a:srcRect/>
          <a:stretch>
            <a:fillRect/>
          </a:stretch>
        </p:blipFill>
        <p:spPr bwMode="auto">
          <a:xfrm>
            <a:off x="4896333" y="3473425"/>
            <a:ext cx="4247667" cy="28337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3.4.4 </a:t>
            </a:r>
            <a:r>
              <a:rPr lang="zh-CN" altLang="en-US" sz="2400" dirty="0" smtClean="0">
                <a:solidFill>
                  <a:srgbClr val="D9D9D9"/>
                </a:solidFill>
                <a:latin typeface="Bodoni MT Black" pitchFamily="18" charset="0"/>
                <a:ea typeface="+mn-ea"/>
              </a:rPr>
              <a:t>实体</a:t>
            </a:r>
            <a:r>
              <a:rPr lang="en-US" altLang="zh-CN" sz="2400" dirty="0" smtClean="0">
                <a:solidFill>
                  <a:srgbClr val="D9D9D9"/>
                </a:solidFill>
                <a:latin typeface="Bodoni MT Black" pitchFamily="18" charset="0"/>
                <a:ea typeface="+mn-ea"/>
              </a:rPr>
              <a:t>-</a:t>
            </a:r>
            <a:r>
              <a:rPr lang="zh-CN" altLang="en-US" sz="2400" dirty="0" smtClean="0">
                <a:solidFill>
                  <a:srgbClr val="D9D9D9"/>
                </a:solidFill>
                <a:latin typeface="Bodoni MT Black" pitchFamily="18" charset="0"/>
                <a:ea typeface="+mn-ea"/>
              </a:rPr>
              <a:t>联系图</a:t>
            </a:r>
            <a:r>
              <a:rPr lang="zh-CN" altLang="en-US" sz="2400" dirty="0">
                <a:solidFill>
                  <a:srgbClr val="D9D9D9"/>
                </a:solidFill>
                <a:latin typeface="Bodoni MT Black" pitchFamily="18" charset="0"/>
                <a:ea typeface="+mn-ea"/>
              </a:rPr>
              <a:t>的符号</a:t>
            </a:r>
          </a:p>
        </p:txBody>
      </p:sp>
      <p:sp>
        <p:nvSpPr>
          <p:cNvPr id="8" name="标题 3"/>
          <p:cNvSpPr>
            <a:spLocks noGrp="1"/>
          </p:cNvSpPr>
          <p:nvPr>
            <p:ph type="title"/>
          </p:nvPr>
        </p:nvSpPr>
        <p:spPr>
          <a:xfrm>
            <a:off x="277813" y="0"/>
            <a:ext cx="8229600" cy="1143000"/>
          </a:xfrm>
        </p:spPr>
        <p:txBody>
          <a:bodyPr/>
          <a:lstStyle/>
          <a:p>
            <a:pPr>
              <a:defRPr/>
            </a:pPr>
            <a:r>
              <a:rPr lang="en-US" altLang="zh-CN" b="1" dirty="0" smtClean="0">
                <a:latin typeface="Bodoni MT Black" pitchFamily="18" charset="0"/>
                <a:ea typeface="+mn-ea"/>
              </a:rPr>
              <a:t>3.4 </a:t>
            </a:r>
            <a:r>
              <a:rPr lang="zh-CN" altLang="en-US" b="1" dirty="0" smtClean="0">
                <a:latin typeface="Bodoni MT Black" pitchFamily="18" charset="0"/>
              </a:rPr>
              <a:t>实体联系图</a:t>
            </a:r>
          </a:p>
        </p:txBody>
      </p:sp>
      <p:sp>
        <p:nvSpPr>
          <p:cNvPr id="6" name="TextBox 5"/>
          <p:cNvSpPr txBox="1"/>
          <p:nvPr/>
        </p:nvSpPr>
        <p:spPr>
          <a:xfrm>
            <a:off x="433870" y="1052736"/>
            <a:ext cx="55102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smtClean="0">
                <a:solidFill>
                  <a:schemeClr val="tx1"/>
                </a:solidFill>
                <a:latin typeface="Bodoni MT Black" pitchFamily="18" charset="0"/>
                <a:ea typeface="+mj-ea"/>
              </a:rPr>
              <a:t>3.4.4 </a:t>
            </a:r>
            <a:r>
              <a:rPr lang="zh-CN" altLang="en-US" sz="3200" b="1" dirty="0" smtClean="0">
                <a:solidFill>
                  <a:schemeClr val="tx1"/>
                </a:solidFill>
                <a:latin typeface="Bodoni MT Black" pitchFamily="18" charset="0"/>
                <a:ea typeface="+mj-ea"/>
              </a:rPr>
              <a:t>实体</a:t>
            </a:r>
            <a:r>
              <a:rPr lang="en-US" altLang="zh-CN" sz="3200" b="1" dirty="0" smtClean="0">
                <a:solidFill>
                  <a:schemeClr val="tx1"/>
                </a:solidFill>
                <a:latin typeface="Bodoni MT Black" pitchFamily="18" charset="0"/>
                <a:ea typeface="+mj-ea"/>
              </a:rPr>
              <a:t>-</a:t>
            </a:r>
            <a:r>
              <a:rPr lang="zh-CN" altLang="en-US" sz="3200" b="1" dirty="0" smtClean="0">
                <a:solidFill>
                  <a:schemeClr val="tx1"/>
                </a:solidFill>
                <a:latin typeface="Bodoni MT Black" pitchFamily="18" charset="0"/>
                <a:ea typeface="+mj-ea"/>
              </a:rPr>
              <a:t>联系图</a:t>
            </a:r>
            <a:r>
              <a:rPr lang="zh-CN" altLang="en-US" sz="3200" b="1" dirty="0">
                <a:solidFill>
                  <a:schemeClr val="tx1"/>
                </a:solidFill>
                <a:latin typeface="Bodoni MT Black" pitchFamily="18" charset="0"/>
                <a:ea typeface="+mj-ea"/>
              </a:rPr>
              <a:t>的符号</a:t>
            </a:r>
          </a:p>
        </p:txBody>
      </p:sp>
      <p:sp>
        <p:nvSpPr>
          <p:cNvPr id="10" name="TextBox 9"/>
          <p:cNvSpPr txBox="1"/>
          <p:nvPr/>
        </p:nvSpPr>
        <p:spPr>
          <a:xfrm>
            <a:off x="428198" y="1652811"/>
            <a:ext cx="8392274" cy="143577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457200" eaLnBrk="1" fontAlgn="auto" hangingPunct="1">
              <a:lnSpc>
                <a:spcPct val="125000"/>
              </a:lnSpc>
              <a:spcBef>
                <a:spcPts val="0"/>
              </a:spcBef>
              <a:spcAft>
                <a:spcPts val="0"/>
              </a:spcAft>
              <a:defRPr/>
            </a:pPr>
            <a:r>
              <a:rPr lang="zh-CN" altLang="en-US" sz="2400" dirty="0" smtClean="0">
                <a:solidFill>
                  <a:srgbClr val="FF0000"/>
                </a:solidFill>
                <a:latin typeface="Bodoni MT Black" pitchFamily="18" charset="0"/>
              </a:rPr>
              <a:t>实体</a:t>
            </a:r>
            <a:r>
              <a:rPr lang="en-US" altLang="zh-CN" sz="2400" dirty="0" smtClean="0">
                <a:solidFill>
                  <a:srgbClr val="FF0000"/>
                </a:solidFill>
                <a:latin typeface="Bodoni MT Black" pitchFamily="18" charset="0"/>
              </a:rPr>
              <a:t>-</a:t>
            </a:r>
            <a:r>
              <a:rPr lang="zh-CN" altLang="en-US" sz="2400" dirty="0" smtClean="0">
                <a:solidFill>
                  <a:srgbClr val="FF0000"/>
                </a:solidFill>
                <a:latin typeface="Bodoni MT Black" pitchFamily="18" charset="0"/>
              </a:rPr>
              <a:t>联系图（</a:t>
            </a:r>
            <a:r>
              <a:rPr lang="en-US" altLang="zh-CN" sz="2400" dirty="0" smtClean="0">
                <a:solidFill>
                  <a:srgbClr val="FF0000"/>
                </a:solidFill>
                <a:latin typeface="Bodoni MT Black" pitchFamily="18" charset="0"/>
              </a:rPr>
              <a:t>entity-relationship diagram</a:t>
            </a:r>
            <a:r>
              <a:rPr lang="zh-CN" altLang="en-US" sz="2400" dirty="0" smtClean="0">
                <a:solidFill>
                  <a:srgbClr val="FF0000"/>
                </a:solidFill>
                <a:latin typeface="Bodoni MT Black" pitchFamily="18" charset="0"/>
              </a:rPr>
              <a:t>）</a:t>
            </a:r>
            <a:r>
              <a:rPr lang="zh-CN" altLang="en-US" sz="2400" dirty="0" smtClean="0">
                <a:solidFill>
                  <a:schemeClr val="tx1"/>
                </a:solidFill>
                <a:latin typeface="Bodoni MT Black" pitchFamily="18" charset="0"/>
              </a:rPr>
              <a:t>建</a:t>
            </a:r>
            <a:r>
              <a:rPr lang="zh-CN" altLang="en-US" sz="2400" dirty="0">
                <a:solidFill>
                  <a:schemeClr val="tx1"/>
                </a:solidFill>
                <a:latin typeface="Bodoni MT Black" pitchFamily="18" charset="0"/>
              </a:rPr>
              <a:t>立</a:t>
            </a:r>
            <a:r>
              <a:rPr lang="zh-CN" altLang="en-US" sz="2400" dirty="0">
                <a:solidFill>
                  <a:srgbClr val="FF0000"/>
                </a:solidFill>
                <a:latin typeface="Bodoni MT Black" pitchFamily="18" charset="0"/>
              </a:rPr>
              <a:t>数据模型</a:t>
            </a:r>
            <a:r>
              <a:rPr lang="zh-CN" altLang="en-US" sz="2400" dirty="0">
                <a:solidFill>
                  <a:schemeClr val="tx1"/>
                </a:solidFill>
                <a:latin typeface="Bodoni MT Black" pitchFamily="18" charset="0"/>
              </a:rPr>
              <a:t>。可以把</a:t>
            </a:r>
            <a:r>
              <a:rPr lang="zh-CN" altLang="en-US" sz="2400" dirty="0" smtClean="0">
                <a:solidFill>
                  <a:schemeClr val="tx1"/>
                </a:solidFill>
                <a:latin typeface="Bodoni MT Black" pitchFamily="18" charset="0"/>
              </a:rPr>
              <a:t>实体</a:t>
            </a:r>
            <a:r>
              <a:rPr lang="en-US" altLang="zh-CN" sz="2400" dirty="0" smtClean="0">
                <a:solidFill>
                  <a:schemeClr val="tx1"/>
                </a:solidFill>
                <a:latin typeface="Bodoni MT Black" pitchFamily="18" charset="0"/>
              </a:rPr>
              <a:t>-</a:t>
            </a:r>
            <a:r>
              <a:rPr lang="zh-CN" altLang="en-US" sz="2400" dirty="0" smtClean="0">
                <a:solidFill>
                  <a:schemeClr val="tx1"/>
                </a:solidFill>
                <a:latin typeface="Bodoni MT Black" pitchFamily="18" charset="0"/>
              </a:rPr>
              <a:t>联系图</a:t>
            </a:r>
            <a:r>
              <a:rPr lang="zh-CN" altLang="en-US" sz="2400" dirty="0">
                <a:solidFill>
                  <a:schemeClr val="tx1"/>
                </a:solidFill>
                <a:latin typeface="Bodoni MT Black" pitchFamily="18" charset="0"/>
              </a:rPr>
              <a:t>简称为</a:t>
            </a:r>
            <a:r>
              <a:rPr lang="en-US" altLang="zh-CN" sz="2400" dirty="0">
                <a:solidFill>
                  <a:srgbClr val="FF0000"/>
                </a:solidFill>
                <a:latin typeface="Bodoni MT Black" pitchFamily="18" charset="0"/>
              </a:rPr>
              <a:t>ER</a:t>
            </a:r>
            <a:r>
              <a:rPr lang="zh-CN" altLang="en-US" sz="2400" dirty="0">
                <a:solidFill>
                  <a:srgbClr val="FF0000"/>
                </a:solidFill>
                <a:latin typeface="Bodoni MT Black" pitchFamily="18" charset="0"/>
              </a:rPr>
              <a:t>图</a:t>
            </a:r>
            <a:r>
              <a:rPr lang="zh-CN" altLang="en-US" sz="2400" dirty="0" smtClean="0">
                <a:solidFill>
                  <a:schemeClr val="tx1"/>
                </a:solidFill>
                <a:latin typeface="Bodoni MT Black" pitchFamily="18" charset="0"/>
              </a:rPr>
              <a:t>，用</a:t>
            </a:r>
            <a:r>
              <a:rPr lang="en-US" altLang="zh-CN" sz="2400" dirty="0">
                <a:solidFill>
                  <a:schemeClr val="tx1"/>
                </a:solidFill>
                <a:latin typeface="Bodoni MT Black" pitchFamily="18" charset="0"/>
              </a:rPr>
              <a:t>ER</a:t>
            </a:r>
            <a:r>
              <a:rPr lang="zh-CN" altLang="en-US" sz="2400" dirty="0">
                <a:solidFill>
                  <a:schemeClr val="tx1"/>
                </a:solidFill>
                <a:latin typeface="Bodoni MT Black" pitchFamily="18" charset="0"/>
              </a:rPr>
              <a:t>图描绘的数据模型称为</a:t>
            </a:r>
            <a:r>
              <a:rPr lang="en-US" altLang="zh-CN" sz="2400" dirty="0">
                <a:solidFill>
                  <a:srgbClr val="FF0000"/>
                </a:solidFill>
                <a:latin typeface="Bodoni MT Black" pitchFamily="18" charset="0"/>
              </a:rPr>
              <a:t>ER</a:t>
            </a:r>
            <a:r>
              <a:rPr lang="zh-CN" altLang="en-US" sz="2400" dirty="0">
                <a:solidFill>
                  <a:srgbClr val="FF0000"/>
                </a:solidFill>
                <a:latin typeface="Bodoni MT Black" pitchFamily="18" charset="0"/>
              </a:rPr>
              <a:t>模</a:t>
            </a:r>
            <a:r>
              <a:rPr lang="zh-CN" altLang="en-US" sz="2400" dirty="0" smtClean="0">
                <a:solidFill>
                  <a:srgbClr val="FF0000"/>
                </a:solidFill>
                <a:latin typeface="Bodoni MT Black" pitchFamily="18" charset="0"/>
              </a:rPr>
              <a:t>型，</a:t>
            </a:r>
            <a:r>
              <a:rPr lang="zh-CN" altLang="en-US" sz="2400" dirty="0" smtClean="0">
                <a:solidFill>
                  <a:schemeClr val="tx1"/>
                </a:solidFill>
                <a:latin typeface="Bodoni MT Black" pitchFamily="18" charset="0"/>
              </a:rPr>
              <a:t>作</a:t>
            </a:r>
            <a:r>
              <a:rPr lang="zh-CN" altLang="en-US" sz="2400" dirty="0">
                <a:solidFill>
                  <a:schemeClr val="tx1"/>
                </a:solidFill>
                <a:latin typeface="Bodoni MT Black" pitchFamily="18" charset="0"/>
              </a:rPr>
              <a:t>为用户与分析员之间有效的交流工具</a:t>
            </a:r>
            <a:r>
              <a:rPr lang="zh-CN" altLang="en-US" sz="2400" dirty="0" smtClean="0">
                <a:solidFill>
                  <a:schemeClr val="tx1"/>
                </a:solidFill>
                <a:latin typeface="Bodoni MT Black" pitchFamily="18" charset="0"/>
              </a:rPr>
              <a:t>。</a:t>
            </a:r>
            <a:endParaRPr lang="en-US" altLang="zh-CN" sz="2400" dirty="0">
              <a:solidFill>
                <a:schemeClr val="tx1"/>
              </a:solidFill>
              <a:latin typeface="Bodoni MT Black" pitchFamily="18" charset="0"/>
            </a:endParaRPr>
          </a:p>
        </p:txBody>
      </p:sp>
      <p:sp>
        <p:nvSpPr>
          <p:cNvPr id="7" name="TextBox 6"/>
          <p:cNvSpPr txBox="1"/>
          <p:nvPr/>
        </p:nvSpPr>
        <p:spPr>
          <a:xfrm>
            <a:off x="428198" y="3088589"/>
            <a:ext cx="8371746" cy="240065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marL="342900" indent="-342900" eaLnBrk="1" fontAlgn="auto" hangingPunct="1">
              <a:lnSpc>
                <a:spcPct val="125000"/>
              </a:lnSpc>
              <a:spcBef>
                <a:spcPts val="0"/>
              </a:spcBef>
              <a:spcAft>
                <a:spcPts val="0"/>
              </a:spcAft>
              <a:buFont typeface="Wingdings" panose="05000000000000000000" pitchFamily="2" charset="2"/>
              <a:buChar char="l"/>
              <a:defRPr/>
            </a:pPr>
            <a:r>
              <a:rPr lang="zh-CN" altLang="en-US" sz="2400" dirty="0" smtClean="0">
                <a:solidFill>
                  <a:schemeClr val="tx1"/>
                </a:solidFill>
                <a:latin typeface="Bodoni MT Black" pitchFamily="18" charset="0"/>
              </a:rPr>
              <a:t>实体（即数据对象）：用</a:t>
            </a:r>
            <a:r>
              <a:rPr lang="zh-CN" altLang="en-US" sz="2400" dirty="0" smtClean="0">
                <a:solidFill>
                  <a:srgbClr val="0070C0"/>
                </a:solidFill>
                <a:latin typeface="Bodoni MT Black" pitchFamily="18" charset="0"/>
              </a:rPr>
              <a:t>矩</a:t>
            </a:r>
            <a:r>
              <a:rPr lang="zh-CN" altLang="en-US" sz="2400" dirty="0">
                <a:solidFill>
                  <a:srgbClr val="0070C0"/>
                </a:solidFill>
                <a:latin typeface="Bodoni MT Black" pitchFamily="18" charset="0"/>
              </a:rPr>
              <a:t>形</a:t>
            </a:r>
            <a:r>
              <a:rPr lang="zh-CN" altLang="en-US" sz="2400" dirty="0" smtClean="0">
                <a:solidFill>
                  <a:srgbClr val="0070C0"/>
                </a:solidFill>
                <a:latin typeface="Bodoni MT Black" pitchFamily="18" charset="0"/>
              </a:rPr>
              <a:t>框</a:t>
            </a:r>
            <a:r>
              <a:rPr lang="zh-CN" altLang="en-US" sz="2400" dirty="0" smtClean="0">
                <a:solidFill>
                  <a:schemeClr val="tx1"/>
                </a:solidFill>
                <a:latin typeface="Bodoni MT Black" pitchFamily="18" charset="0"/>
              </a:rPr>
              <a:t>表</a:t>
            </a:r>
            <a:r>
              <a:rPr lang="zh-CN" altLang="en-US" sz="2400" dirty="0" smtClean="0">
                <a:solidFill>
                  <a:schemeClr val="tx1"/>
                </a:solidFill>
                <a:latin typeface="Bodoni MT Black" pitchFamily="18" charset="0"/>
              </a:rPr>
              <a:t>示；</a:t>
            </a:r>
            <a:endParaRPr lang="en-US" altLang="zh-CN" sz="2400" dirty="0" smtClean="0">
              <a:solidFill>
                <a:schemeClr val="tx1"/>
              </a:solidFill>
              <a:latin typeface="Bodoni MT Black" pitchFamily="18" charset="0"/>
            </a:endParaRPr>
          </a:p>
          <a:p>
            <a:pPr marL="342900" indent="-342900" eaLnBrk="1" fontAlgn="auto" hangingPunct="1">
              <a:lnSpc>
                <a:spcPct val="125000"/>
              </a:lnSpc>
              <a:spcBef>
                <a:spcPts val="0"/>
              </a:spcBef>
              <a:spcAft>
                <a:spcPts val="0"/>
              </a:spcAft>
              <a:buFont typeface="Wingdings" panose="05000000000000000000" pitchFamily="2" charset="2"/>
              <a:buChar char="l"/>
              <a:defRPr/>
            </a:pPr>
            <a:r>
              <a:rPr lang="zh-CN" altLang="en-US" sz="2400" dirty="0">
                <a:solidFill>
                  <a:schemeClr val="tx1"/>
                </a:solidFill>
                <a:latin typeface="Bodoni MT Black" pitchFamily="18" charset="0"/>
              </a:rPr>
              <a:t>关</a:t>
            </a:r>
            <a:r>
              <a:rPr lang="zh-CN" altLang="en-US" sz="2400" dirty="0" smtClean="0">
                <a:solidFill>
                  <a:schemeClr val="tx1"/>
                </a:solidFill>
                <a:latin typeface="Bodoni MT Black" pitchFamily="18" charset="0"/>
              </a:rPr>
              <a:t>系：</a:t>
            </a:r>
            <a:r>
              <a:rPr lang="zh-CN" altLang="en-US" sz="2400" dirty="0">
                <a:solidFill>
                  <a:schemeClr val="tx1"/>
                </a:solidFill>
                <a:latin typeface="+mn-ea"/>
              </a:rPr>
              <a:t>用</a:t>
            </a:r>
            <a:r>
              <a:rPr lang="zh-CN" altLang="en-US" sz="2400" dirty="0">
                <a:solidFill>
                  <a:srgbClr val="0070C0"/>
                </a:solidFill>
                <a:latin typeface="+mn-ea"/>
              </a:rPr>
              <a:t>无向</a:t>
            </a:r>
            <a:r>
              <a:rPr lang="zh-CN" altLang="en-US" sz="2400" dirty="0" smtClean="0">
                <a:solidFill>
                  <a:srgbClr val="0070C0"/>
                </a:solidFill>
                <a:latin typeface="+mn-ea"/>
              </a:rPr>
              <a:t>边</a:t>
            </a:r>
            <a:r>
              <a:rPr lang="zh-CN" altLang="en-US" sz="2400" dirty="0" smtClean="0">
                <a:solidFill>
                  <a:schemeClr val="tx1"/>
                </a:solidFill>
                <a:latin typeface="+mn-ea"/>
              </a:rPr>
              <a:t>连</a:t>
            </a:r>
            <a:r>
              <a:rPr lang="zh-CN" altLang="en-US" sz="2400" dirty="0">
                <a:solidFill>
                  <a:schemeClr val="tx1"/>
                </a:solidFill>
                <a:latin typeface="+mn-ea"/>
              </a:rPr>
              <a:t>接相关实</a:t>
            </a:r>
            <a:r>
              <a:rPr lang="zh-CN" altLang="en-US" sz="2400" dirty="0" smtClean="0">
                <a:solidFill>
                  <a:schemeClr val="tx1"/>
                </a:solidFill>
                <a:latin typeface="+mn-ea"/>
              </a:rPr>
              <a:t>体，</a:t>
            </a:r>
            <a:r>
              <a:rPr lang="zh-CN" altLang="en-US" sz="2400" dirty="0">
                <a:latin typeface="+mn-ea"/>
              </a:rPr>
              <a:t>无向边的两端应标识出关联实例的数</a:t>
            </a:r>
            <a:r>
              <a:rPr lang="zh-CN" altLang="en-US" sz="2400" dirty="0" smtClean="0">
                <a:latin typeface="+mn-ea"/>
              </a:rPr>
              <a:t>量称</a:t>
            </a:r>
            <a:r>
              <a:rPr lang="zh-CN" altLang="en-US" sz="2400" dirty="0">
                <a:latin typeface="+mn-ea"/>
              </a:rPr>
              <a:t>为</a:t>
            </a:r>
            <a:r>
              <a:rPr lang="zh-CN" altLang="en-US" sz="2400" dirty="0">
                <a:solidFill>
                  <a:srgbClr val="0070C0"/>
                </a:solidFill>
                <a:latin typeface="+mn-ea"/>
              </a:rPr>
              <a:t>关</a:t>
            </a:r>
            <a:r>
              <a:rPr lang="zh-CN" altLang="en-US" sz="2400" dirty="0" smtClean="0">
                <a:solidFill>
                  <a:srgbClr val="0070C0"/>
                </a:solidFill>
                <a:latin typeface="+mn-ea"/>
              </a:rPr>
              <a:t>联重数</a:t>
            </a:r>
            <a:r>
              <a:rPr lang="zh-CN" altLang="en-US" sz="2400" dirty="0" smtClean="0">
                <a:solidFill>
                  <a:schemeClr val="tx1"/>
                </a:solidFill>
                <a:latin typeface="+mn-ea"/>
              </a:rPr>
              <a:t>，用</a:t>
            </a:r>
            <a:r>
              <a:rPr lang="zh-CN" altLang="en-US" sz="2400" dirty="0" smtClean="0">
                <a:solidFill>
                  <a:srgbClr val="0070C0"/>
                </a:solidFill>
                <a:latin typeface="+mn-ea"/>
              </a:rPr>
              <a:t>菱</a:t>
            </a:r>
            <a:r>
              <a:rPr lang="zh-CN" altLang="en-US" sz="2400" dirty="0">
                <a:solidFill>
                  <a:srgbClr val="0070C0"/>
                </a:solidFill>
                <a:latin typeface="+mn-ea"/>
              </a:rPr>
              <a:t>形框</a:t>
            </a:r>
            <a:r>
              <a:rPr lang="zh-CN" altLang="en-US" sz="2400" dirty="0">
                <a:solidFill>
                  <a:schemeClr val="tx1"/>
                </a:solidFill>
                <a:latin typeface="+mn-ea"/>
              </a:rPr>
              <a:t>表示关</a:t>
            </a:r>
            <a:r>
              <a:rPr lang="zh-CN" altLang="en-US" sz="2400" dirty="0" smtClean="0">
                <a:solidFill>
                  <a:schemeClr val="tx1"/>
                </a:solidFill>
                <a:latin typeface="+mn-ea"/>
              </a:rPr>
              <a:t>系；</a:t>
            </a:r>
            <a:endParaRPr lang="en-US" altLang="zh-CN" sz="2400" dirty="0" smtClean="0">
              <a:solidFill>
                <a:schemeClr val="tx1"/>
              </a:solidFill>
              <a:latin typeface="Bodoni MT Black" pitchFamily="18" charset="0"/>
            </a:endParaRPr>
          </a:p>
          <a:p>
            <a:pPr marL="342900" indent="-342900" eaLnBrk="1" fontAlgn="auto" hangingPunct="1">
              <a:lnSpc>
                <a:spcPct val="125000"/>
              </a:lnSpc>
              <a:spcBef>
                <a:spcPts val="0"/>
              </a:spcBef>
              <a:spcAft>
                <a:spcPts val="0"/>
              </a:spcAft>
              <a:buFont typeface="Wingdings" panose="05000000000000000000" pitchFamily="2" charset="2"/>
              <a:buChar char="l"/>
              <a:defRPr/>
            </a:pPr>
            <a:r>
              <a:rPr lang="zh-CN" altLang="en-US" sz="2400" dirty="0">
                <a:solidFill>
                  <a:schemeClr val="tx1"/>
                </a:solidFill>
                <a:latin typeface="Bodoni MT Black" pitchFamily="18" charset="0"/>
              </a:rPr>
              <a:t>属</a:t>
            </a:r>
            <a:r>
              <a:rPr lang="zh-CN" altLang="en-US" sz="2400" dirty="0" smtClean="0">
                <a:solidFill>
                  <a:schemeClr val="tx1"/>
                </a:solidFill>
                <a:latin typeface="Bodoni MT Black" pitchFamily="18" charset="0"/>
              </a:rPr>
              <a:t>性：用</a:t>
            </a:r>
            <a:r>
              <a:rPr lang="zh-CN" altLang="en-US" sz="2400" dirty="0">
                <a:solidFill>
                  <a:srgbClr val="0070C0"/>
                </a:solidFill>
                <a:latin typeface="Bodoni MT Black" pitchFamily="18" charset="0"/>
              </a:rPr>
              <a:t>椭圆形</a:t>
            </a:r>
            <a:r>
              <a:rPr lang="zh-CN" altLang="en-US" sz="2400" dirty="0">
                <a:solidFill>
                  <a:schemeClr val="tx1"/>
                </a:solidFill>
                <a:latin typeface="Bodoni MT Black" pitchFamily="18" charset="0"/>
              </a:rPr>
              <a:t>或</a:t>
            </a:r>
            <a:r>
              <a:rPr lang="zh-CN" altLang="en-US" sz="2400" dirty="0">
                <a:solidFill>
                  <a:srgbClr val="0070C0"/>
                </a:solidFill>
                <a:latin typeface="Bodoni MT Black" pitchFamily="18" charset="0"/>
              </a:rPr>
              <a:t>圆角矩</a:t>
            </a:r>
            <a:r>
              <a:rPr lang="zh-CN" altLang="en-US" sz="2400" dirty="0">
                <a:solidFill>
                  <a:schemeClr val="tx1"/>
                </a:solidFill>
                <a:latin typeface="Bodoni MT Black" pitchFamily="18" charset="0"/>
              </a:rPr>
              <a:t>形表示</a:t>
            </a:r>
            <a:r>
              <a:rPr lang="zh-CN" altLang="en-US" sz="2400" dirty="0" smtClean="0">
                <a:solidFill>
                  <a:schemeClr val="tx1"/>
                </a:solidFill>
                <a:latin typeface="Bodoni MT Black" pitchFamily="18" charset="0"/>
              </a:rPr>
              <a:t>实体（或关系）的</a:t>
            </a:r>
            <a:r>
              <a:rPr lang="zh-CN" altLang="en-US" sz="2400" dirty="0">
                <a:solidFill>
                  <a:schemeClr val="tx1"/>
                </a:solidFill>
                <a:latin typeface="Bodoni MT Black" pitchFamily="18" charset="0"/>
              </a:rPr>
              <a:t>属性，并用直线把</a:t>
            </a:r>
            <a:r>
              <a:rPr lang="zh-CN" altLang="en-US" sz="2400" dirty="0" smtClean="0">
                <a:solidFill>
                  <a:schemeClr val="tx1"/>
                </a:solidFill>
                <a:latin typeface="Bodoni MT Black" pitchFamily="18" charset="0"/>
              </a:rPr>
              <a:t>实体（或关系）与其</a:t>
            </a:r>
            <a:r>
              <a:rPr lang="zh-CN" altLang="en-US" sz="2400" dirty="0">
                <a:solidFill>
                  <a:schemeClr val="tx1"/>
                </a:solidFill>
                <a:latin typeface="Bodoni MT Black" pitchFamily="18" charset="0"/>
              </a:rPr>
              <a:t>属性连接起来。</a:t>
            </a:r>
            <a:endParaRPr lang="en-US" altLang="zh-CN" sz="2400" dirty="0">
              <a:solidFill>
                <a:schemeClr val="tx1"/>
              </a:solidFill>
              <a:latin typeface="Bodoni MT Black" pitchFamily="18" charset="0"/>
            </a:endParaRPr>
          </a:p>
        </p:txBody>
      </p:sp>
      <p:sp>
        <p:nvSpPr>
          <p:cNvPr id="11"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3.4.4 </a:t>
            </a:r>
            <a:r>
              <a:rPr lang="zh-CN" altLang="en-US" sz="2400" dirty="0" smtClean="0">
                <a:solidFill>
                  <a:srgbClr val="D9D9D9"/>
                </a:solidFill>
                <a:latin typeface="Bodoni MT Black" pitchFamily="18" charset="0"/>
                <a:ea typeface="+mn-ea"/>
              </a:rPr>
              <a:t>实体</a:t>
            </a:r>
            <a:r>
              <a:rPr lang="en-US" altLang="zh-CN" sz="2400" dirty="0" smtClean="0">
                <a:solidFill>
                  <a:srgbClr val="D9D9D9"/>
                </a:solidFill>
                <a:latin typeface="Bodoni MT Black" pitchFamily="18" charset="0"/>
                <a:ea typeface="+mn-ea"/>
              </a:rPr>
              <a:t>-</a:t>
            </a:r>
            <a:r>
              <a:rPr lang="zh-CN" altLang="en-US" sz="2400" dirty="0" smtClean="0">
                <a:solidFill>
                  <a:srgbClr val="D9D9D9"/>
                </a:solidFill>
                <a:latin typeface="Bodoni MT Black" pitchFamily="18" charset="0"/>
                <a:ea typeface="+mn-ea"/>
              </a:rPr>
              <a:t>联系图</a:t>
            </a:r>
            <a:r>
              <a:rPr lang="zh-CN" altLang="en-US" sz="2400" dirty="0">
                <a:solidFill>
                  <a:srgbClr val="D9D9D9"/>
                </a:solidFill>
                <a:latin typeface="Bodoni MT Black" pitchFamily="18" charset="0"/>
                <a:ea typeface="+mn-ea"/>
              </a:rPr>
              <a:t>的符号</a:t>
            </a:r>
          </a:p>
        </p:txBody>
      </p:sp>
      <p:sp>
        <p:nvSpPr>
          <p:cNvPr id="8" name="标题 3"/>
          <p:cNvSpPr>
            <a:spLocks noGrp="1"/>
          </p:cNvSpPr>
          <p:nvPr>
            <p:ph type="title"/>
          </p:nvPr>
        </p:nvSpPr>
        <p:spPr>
          <a:xfrm>
            <a:off x="277813" y="0"/>
            <a:ext cx="8229600" cy="1143000"/>
          </a:xfrm>
        </p:spPr>
        <p:txBody>
          <a:bodyPr/>
          <a:lstStyle/>
          <a:p>
            <a:pPr>
              <a:defRPr/>
            </a:pPr>
            <a:r>
              <a:rPr lang="en-US" altLang="zh-CN" b="1" dirty="0" smtClean="0">
                <a:latin typeface="Bodoni MT Black" pitchFamily="18" charset="0"/>
                <a:ea typeface="+mn-ea"/>
              </a:rPr>
              <a:t>3.4 </a:t>
            </a:r>
            <a:r>
              <a:rPr lang="zh-CN" altLang="en-US" b="1" dirty="0" smtClean="0">
                <a:latin typeface="Bodoni MT Black" pitchFamily="18" charset="0"/>
              </a:rPr>
              <a:t>实体联系图</a:t>
            </a:r>
          </a:p>
        </p:txBody>
      </p:sp>
      <p:sp>
        <p:nvSpPr>
          <p:cNvPr id="6" name="TextBox 5"/>
          <p:cNvSpPr txBox="1"/>
          <p:nvPr/>
        </p:nvSpPr>
        <p:spPr>
          <a:xfrm>
            <a:off x="433870" y="1052736"/>
            <a:ext cx="55102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smtClean="0">
                <a:solidFill>
                  <a:schemeClr val="tx1"/>
                </a:solidFill>
                <a:latin typeface="Bodoni MT Black" pitchFamily="18" charset="0"/>
                <a:ea typeface="+mj-ea"/>
              </a:rPr>
              <a:t>3.4.4 </a:t>
            </a:r>
            <a:r>
              <a:rPr lang="zh-CN" altLang="en-US" sz="3200" b="1" dirty="0" smtClean="0">
                <a:solidFill>
                  <a:schemeClr val="tx1"/>
                </a:solidFill>
                <a:latin typeface="Bodoni MT Black" pitchFamily="18" charset="0"/>
                <a:ea typeface="+mj-ea"/>
              </a:rPr>
              <a:t>实体</a:t>
            </a:r>
            <a:r>
              <a:rPr lang="en-US" altLang="zh-CN" sz="3200" b="1" dirty="0" smtClean="0">
                <a:solidFill>
                  <a:schemeClr val="tx1"/>
                </a:solidFill>
                <a:latin typeface="Bodoni MT Black" pitchFamily="18" charset="0"/>
                <a:ea typeface="+mj-ea"/>
              </a:rPr>
              <a:t>-</a:t>
            </a:r>
            <a:r>
              <a:rPr lang="zh-CN" altLang="en-US" sz="3200" b="1" dirty="0" smtClean="0">
                <a:solidFill>
                  <a:schemeClr val="tx1"/>
                </a:solidFill>
                <a:latin typeface="Bodoni MT Black" pitchFamily="18" charset="0"/>
                <a:ea typeface="+mj-ea"/>
              </a:rPr>
              <a:t>联系图</a:t>
            </a:r>
            <a:r>
              <a:rPr lang="zh-CN" altLang="en-US" sz="3200" b="1" dirty="0">
                <a:solidFill>
                  <a:schemeClr val="tx1"/>
                </a:solidFill>
                <a:latin typeface="Bodoni MT Black" pitchFamily="18" charset="0"/>
                <a:ea typeface="+mj-ea"/>
              </a:rPr>
              <a:t>的符号</a:t>
            </a:r>
          </a:p>
        </p:txBody>
      </p:sp>
      <p:sp>
        <p:nvSpPr>
          <p:cNvPr id="10" name="TextBox 9"/>
          <p:cNvSpPr txBox="1"/>
          <p:nvPr/>
        </p:nvSpPr>
        <p:spPr>
          <a:xfrm>
            <a:off x="359194" y="1636936"/>
            <a:ext cx="8533286" cy="147732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eaLnBrk="1" hangingPunct="1">
              <a:lnSpc>
                <a:spcPct val="125000"/>
              </a:lnSpc>
            </a:pPr>
            <a:r>
              <a:rPr lang="zh-CN" altLang="en-US" sz="2400" dirty="0">
                <a:solidFill>
                  <a:srgbClr val="0033CC"/>
                </a:solidFill>
              </a:rPr>
              <a:t>关联数量的表</a:t>
            </a:r>
            <a:r>
              <a:rPr lang="zh-CN" altLang="en-US" sz="2400" dirty="0" smtClean="0">
                <a:solidFill>
                  <a:srgbClr val="0033CC"/>
                </a:solidFill>
              </a:rPr>
              <a:t>示：</a:t>
            </a:r>
            <a:r>
              <a:rPr lang="zh-CN" altLang="en-US" sz="2400" dirty="0"/>
              <a:t>在</a:t>
            </a:r>
            <a:r>
              <a:rPr lang="en-US" altLang="zh-CN" sz="2400" dirty="0">
                <a:latin typeface="Bodoni MT Black" panose="02070A03080606020203" pitchFamily="18" charset="0"/>
              </a:rPr>
              <a:t>ER</a:t>
            </a:r>
            <a:r>
              <a:rPr lang="zh-CN" altLang="en-US" sz="2400" dirty="0"/>
              <a:t>图中用</a:t>
            </a:r>
            <a:r>
              <a:rPr lang="zh-CN" altLang="en-US" sz="2400" dirty="0">
                <a:solidFill>
                  <a:srgbClr val="FF0000"/>
                </a:solidFill>
              </a:rPr>
              <a:t>圆圈</a:t>
            </a:r>
            <a:r>
              <a:rPr lang="zh-CN" altLang="en-US" sz="2400" dirty="0"/>
              <a:t>表示所关联的实例是可选的，隐含表示</a:t>
            </a:r>
            <a:r>
              <a:rPr lang="zh-CN" altLang="en-US" sz="2400" dirty="0">
                <a:solidFill>
                  <a:srgbClr val="FF0000"/>
                </a:solidFill>
              </a:rPr>
              <a:t>“</a:t>
            </a:r>
            <a:r>
              <a:rPr lang="en-US" altLang="zh-CN" sz="2400" dirty="0" smtClean="0">
                <a:solidFill>
                  <a:srgbClr val="FF0000"/>
                </a:solidFill>
              </a:rPr>
              <a:t>0</a:t>
            </a:r>
            <a:r>
              <a:rPr lang="zh-CN" altLang="en-US" sz="2400" dirty="0" smtClean="0">
                <a:solidFill>
                  <a:srgbClr val="FF0000"/>
                </a:solidFill>
              </a:rPr>
              <a:t>”</a:t>
            </a:r>
            <a:r>
              <a:rPr lang="zh-CN" altLang="en-US" sz="2400" dirty="0" smtClean="0"/>
              <a:t>，</a:t>
            </a:r>
            <a:r>
              <a:rPr lang="zh-CN" altLang="en-US" sz="2400" dirty="0"/>
              <a:t>没有出现圆圈就意味着是必须的。出现在连线上的</a:t>
            </a:r>
            <a:r>
              <a:rPr lang="zh-CN" altLang="en-US" sz="2400" dirty="0">
                <a:solidFill>
                  <a:srgbClr val="FF0000"/>
                </a:solidFill>
              </a:rPr>
              <a:t>短竖线</a:t>
            </a:r>
            <a:r>
              <a:rPr lang="zh-CN" altLang="en-US" sz="2400" dirty="0"/>
              <a:t>可以看成是</a:t>
            </a:r>
            <a:r>
              <a:rPr lang="zh-CN" altLang="en-US" sz="2400" dirty="0">
                <a:solidFill>
                  <a:srgbClr val="FF0000"/>
                </a:solidFill>
              </a:rPr>
              <a:t>“</a:t>
            </a:r>
            <a:r>
              <a:rPr lang="en-US" altLang="zh-CN" sz="2400" dirty="0" smtClean="0">
                <a:solidFill>
                  <a:srgbClr val="FF0000"/>
                </a:solidFill>
              </a:rPr>
              <a:t>1</a:t>
            </a:r>
            <a:r>
              <a:rPr lang="zh-CN" altLang="en-US" sz="2400" dirty="0">
                <a:solidFill>
                  <a:srgbClr val="FF0000"/>
                </a:solidFill>
              </a:rPr>
              <a:t>”</a:t>
            </a:r>
            <a:r>
              <a:rPr lang="zh-CN" altLang="en-US" sz="2400" dirty="0" smtClean="0"/>
              <a:t>。 </a:t>
            </a:r>
            <a:endParaRPr lang="zh-CN" altLang="en-US" sz="2400" dirty="0">
              <a:solidFill>
                <a:srgbClr val="CC0000"/>
              </a:solidFill>
            </a:endParaRPr>
          </a:p>
        </p:txBody>
      </p:sp>
      <p:sp>
        <p:nvSpPr>
          <p:cNvPr id="11"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pic>
        <p:nvPicPr>
          <p:cNvPr id="9" name="Picture 4" descr="03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523" y="3206394"/>
            <a:ext cx="3922106" cy="225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03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25558" y="3592184"/>
            <a:ext cx="3833134" cy="174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6601514" y="3532366"/>
            <a:ext cx="481222" cy="369332"/>
          </a:xfrm>
          <a:prstGeom prst="rect">
            <a:avLst/>
          </a:prstGeom>
          <a:noFill/>
        </p:spPr>
        <p:txBody>
          <a:bodyPr wrap="none" rtlCol="0">
            <a:spAutoFit/>
          </a:bodyPr>
          <a:lstStyle/>
          <a:p>
            <a:r>
              <a:rPr lang="en-US" altLang="zh-CN" dirty="0" smtClean="0">
                <a:solidFill>
                  <a:srgbClr val="FF0000"/>
                </a:solidFill>
              </a:rPr>
              <a:t>1:1</a:t>
            </a:r>
            <a:endParaRPr lang="zh-CN" altLang="en-US" dirty="0">
              <a:solidFill>
                <a:srgbClr val="FF0000"/>
              </a:solidFill>
            </a:endParaRPr>
          </a:p>
        </p:txBody>
      </p:sp>
      <p:sp>
        <p:nvSpPr>
          <p:cNvPr id="13" name="文本框 12"/>
          <p:cNvSpPr txBox="1"/>
          <p:nvPr/>
        </p:nvSpPr>
        <p:spPr>
          <a:xfrm>
            <a:off x="6601514" y="4105084"/>
            <a:ext cx="513282" cy="369332"/>
          </a:xfrm>
          <a:prstGeom prst="rect">
            <a:avLst/>
          </a:prstGeom>
          <a:noFill/>
        </p:spPr>
        <p:txBody>
          <a:bodyPr wrap="none" rtlCol="0">
            <a:spAutoFit/>
          </a:bodyPr>
          <a:lstStyle/>
          <a:p>
            <a:r>
              <a:rPr lang="en-US" altLang="zh-CN" dirty="0" smtClean="0">
                <a:solidFill>
                  <a:srgbClr val="FF0000"/>
                </a:solidFill>
              </a:rPr>
              <a:t>1:N</a:t>
            </a:r>
            <a:endParaRPr lang="zh-CN" altLang="en-US" dirty="0">
              <a:solidFill>
                <a:srgbClr val="FF0000"/>
              </a:solidFill>
            </a:endParaRPr>
          </a:p>
        </p:txBody>
      </p:sp>
      <p:sp>
        <p:nvSpPr>
          <p:cNvPr id="14" name="文本框 13"/>
          <p:cNvSpPr txBox="1"/>
          <p:nvPr/>
        </p:nvSpPr>
        <p:spPr>
          <a:xfrm>
            <a:off x="6495700" y="4660047"/>
            <a:ext cx="1082348" cy="369332"/>
          </a:xfrm>
          <a:prstGeom prst="rect">
            <a:avLst/>
          </a:prstGeom>
          <a:noFill/>
        </p:spPr>
        <p:txBody>
          <a:bodyPr wrap="none" rtlCol="0">
            <a:spAutoFit/>
          </a:bodyPr>
          <a:lstStyle/>
          <a:p>
            <a:r>
              <a:rPr lang="en-US" altLang="zh-CN" dirty="0" smtClean="0">
                <a:solidFill>
                  <a:srgbClr val="FF0000"/>
                </a:solidFill>
              </a:rPr>
              <a:t>M:N(</a:t>
            </a:r>
            <a:r>
              <a:rPr lang="zh-CN" altLang="en-US" dirty="0" smtClean="0">
                <a:solidFill>
                  <a:srgbClr val="FF0000"/>
                </a:solidFill>
              </a:rPr>
              <a:t>含</a:t>
            </a:r>
            <a:r>
              <a:rPr lang="en-US" altLang="zh-CN" dirty="0" smtClean="0">
                <a:solidFill>
                  <a:srgbClr val="FF0000"/>
                </a:solidFill>
              </a:rPr>
              <a:t>0)</a:t>
            </a:r>
            <a:endParaRPr lang="zh-CN" altLang="en-US" dirty="0">
              <a:solidFill>
                <a:srgbClr val="FF0000"/>
              </a:solidFill>
            </a:endParaRPr>
          </a:p>
        </p:txBody>
      </p:sp>
      <p:pic>
        <p:nvPicPr>
          <p:cNvPr id="15" name="Picture 4" descr="03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2721672"/>
            <a:ext cx="78486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938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3.5</a:t>
            </a:r>
            <a:r>
              <a:rPr lang="zh-CN" altLang="en-US" sz="2400" dirty="0">
                <a:solidFill>
                  <a:srgbClr val="D9D9D9"/>
                </a:solidFill>
                <a:latin typeface="Bodoni MT Black" pitchFamily="18" charset="0"/>
                <a:ea typeface="+mn-ea"/>
              </a:rPr>
              <a:t>数据规范化</a:t>
            </a:r>
          </a:p>
        </p:txBody>
      </p:sp>
      <p:sp>
        <p:nvSpPr>
          <p:cNvPr id="7" name="1 Título"/>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rPr>
              <a:t>主要内容</a:t>
            </a:r>
            <a:endParaRPr lang="es-HN" b="1" dirty="0">
              <a:latin typeface="Bodoni MT Black" pitchFamily="18" charset="0"/>
            </a:endParaRPr>
          </a:p>
        </p:txBody>
      </p:sp>
      <p:sp>
        <p:nvSpPr>
          <p:cNvPr id="5" name="矩形 4"/>
          <p:cNvSpPr/>
          <p:nvPr/>
        </p:nvSpPr>
        <p:spPr>
          <a:xfrm>
            <a:off x="831850" y="1340768"/>
            <a:ext cx="5035550" cy="4338637"/>
          </a:xfrm>
          <a:prstGeom prst="rect">
            <a:avLst/>
          </a:prstGeom>
        </p:spPr>
        <p:txBody>
          <a:bodyPr>
            <a:spAutoFit/>
          </a:bodyPr>
          <a:lstStyle/>
          <a:p>
            <a:pPr eaLnBrk="1" fontAlgn="auto" hangingPunct="1">
              <a:spcBef>
                <a:spcPct val="50000"/>
              </a:spcBef>
              <a:spcAft>
                <a:spcPts val="0"/>
              </a:spcAft>
              <a:defRPr/>
            </a:pPr>
            <a:r>
              <a:rPr kumimoji="1" lang="en-US" altLang="zh-CN" sz="2400" b="1" kern="0" dirty="0" smtClean="0">
                <a:latin typeface="Bodoni MT Black" pitchFamily="18" charset="0"/>
                <a:ea typeface="+mn-ea"/>
              </a:rPr>
              <a:t>3.1 </a:t>
            </a:r>
            <a:r>
              <a:rPr kumimoji="1" lang="zh-CN" altLang="en-US" sz="2400" b="1" kern="0" dirty="0" smtClean="0">
                <a:latin typeface="Bodoni MT Black" pitchFamily="18" charset="0"/>
                <a:ea typeface="+mn-ea"/>
              </a:rPr>
              <a:t>需求分析</a:t>
            </a:r>
            <a:r>
              <a:rPr kumimoji="1" lang="zh-CN" altLang="en-US" sz="2400" b="1" kern="0" dirty="0">
                <a:latin typeface="Bodoni MT Black" pitchFamily="18" charset="0"/>
                <a:ea typeface="+mn-ea"/>
              </a:rPr>
              <a:t>的任务</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3.2 </a:t>
            </a:r>
            <a:r>
              <a:rPr kumimoji="1" lang="zh-CN" altLang="en-US" sz="2400" b="1" kern="0" dirty="0" smtClean="0">
                <a:latin typeface="Bodoni MT Black" pitchFamily="18" charset="0"/>
                <a:ea typeface="+mn-ea"/>
              </a:rPr>
              <a:t>与</a:t>
            </a:r>
            <a:r>
              <a:rPr kumimoji="1" lang="zh-CN" altLang="en-US" sz="2400" b="1" kern="0" dirty="0">
                <a:latin typeface="Bodoni MT Black" pitchFamily="18" charset="0"/>
                <a:ea typeface="+mn-ea"/>
              </a:rPr>
              <a:t>用户沟通获取需求的方法</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3.3 </a:t>
            </a:r>
            <a:r>
              <a:rPr kumimoji="1" lang="zh-CN" altLang="en-US" sz="2400" b="1" kern="0" dirty="0" smtClean="0">
                <a:latin typeface="Bodoni MT Black" pitchFamily="18" charset="0"/>
                <a:ea typeface="+mn-ea"/>
              </a:rPr>
              <a:t>分析</a:t>
            </a:r>
            <a:r>
              <a:rPr kumimoji="1" lang="zh-CN" altLang="en-US" sz="2400" b="1" kern="0" dirty="0">
                <a:latin typeface="Bodoni MT Black" pitchFamily="18" charset="0"/>
                <a:ea typeface="+mn-ea"/>
              </a:rPr>
              <a:t>建模与规格说明</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3.4 </a:t>
            </a:r>
            <a:r>
              <a:rPr kumimoji="1" lang="zh-CN" altLang="en-US" sz="2400" b="1" kern="0" dirty="0" smtClean="0">
                <a:latin typeface="Bodoni MT Black" pitchFamily="18" charset="0"/>
                <a:ea typeface="+mn-ea"/>
              </a:rPr>
              <a:t>实体联系图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3.5 </a:t>
            </a:r>
            <a:r>
              <a:rPr kumimoji="1" lang="zh-CN" altLang="en-US" sz="2400" b="1" kern="0" dirty="0" smtClean="0">
                <a:latin typeface="Bodoni MT Black" pitchFamily="18" charset="0"/>
                <a:ea typeface="+mn-ea"/>
              </a:rPr>
              <a:t>数据</a:t>
            </a:r>
            <a:r>
              <a:rPr kumimoji="1" lang="zh-CN" altLang="en-US" sz="2400" b="1" kern="0" dirty="0">
                <a:latin typeface="Bodoni MT Black" pitchFamily="18" charset="0"/>
                <a:ea typeface="+mn-ea"/>
              </a:rPr>
              <a:t>规范化</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3.6 </a:t>
            </a:r>
            <a:r>
              <a:rPr kumimoji="1" lang="zh-CN" altLang="en-US" sz="2400" b="1" kern="0" dirty="0" smtClean="0">
                <a:latin typeface="Bodoni MT Black" pitchFamily="18" charset="0"/>
                <a:ea typeface="+mn-ea"/>
              </a:rPr>
              <a:t>状态</a:t>
            </a:r>
            <a:r>
              <a:rPr kumimoji="1" lang="zh-CN" altLang="en-US" sz="2400" b="1" kern="0" dirty="0">
                <a:latin typeface="Bodoni MT Black" pitchFamily="18" charset="0"/>
                <a:ea typeface="+mn-ea"/>
              </a:rPr>
              <a:t>转换图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3.7 </a:t>
            </a:r>
            <a:r>
              <a:rPr kumimoji="1" lang="zh-CN" altLang="en-US" sz="2400" b="1" kern="0" dirty="0" smtClean="0">
                <a:latin typeface="Bodoni MT Black" pitchFamily="18" charset="0"/>
                <a:ea typeface="+mn-ea"/>
              </a:rPr>
              <a:t>其他</a:t>
            </a:r>
            <a:r>
              <a:rPr kumimoji="1" lang="zh-CN" altLang="en-US" sz="2400" b="1" kern="0" dirty="0">
                <a:latin typeface="Bodoni MT Black" pitchFamily="18" charset="0"/>
                <a:ea typeface="+mn-ea"/>
              </a:rPr>
              <a:t>图形工具</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3.8 </a:t>
            </a:r>
            <a:r>
              <a:rPr kumimoji="1" lang="zh-CN" altLang="en-US" sz="2400" b="1" kern="0" dirty="0" smtClean="0">
                <a:latin typeface="Bodoni MT Black" pitchFamily="18" charset="0"/>
                <a:ea typeface="+mn-ea"/>
              </a:rPr>
              <a:t>验证</a:t>
            </a:r>
            <a:r>
              <a:rPr kumimoji="1" lang="zh-CN" altLang="en-US" sz="2400" b="1" kern="0" dirty="0">
                <a:latin typeface="Bodoni MT Black" pitchFamily="18" charset="0"/>
                <a:ea typeface="+mn-ea"/>
              </a:rPr>
              <a:t>软件需求</a:t>
            </a:r>
            <a:endParaRPr kumimoji="1" lang="en-US" altLang="zh-CN" sz="2400" b="1" kern="0" dirty="0">
              <a:latin typeface="Bodoni MT Black" pitchFamily="18" charset="0"/>
              <a:ea typeface="+mn-ea"/>
            </a:endParaRPr>
          </a:p>
        </p:txBody>
      </p:sp>
      <p:sp>
        <p:nvSpPr>
          <p:cNvPr id="6" name="矩形 5"/>
          <p:cNvSpPr/>
          <p:nvPr/>
        </p:nvSpPr>
        <p:spPr>
          <a:xfrm>
            <a:off x="784225" y="3447380"/>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192088" y="3533105"/>
            <a:ext cx="538162"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84413" y="63039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3.5</a:t>
            </a:r>
            <a:r>
              <a:rPr lang="zh-CN" altLang="en-US" sz="2400" dirty="0" smtClean="0">
                <a:solidFill>
                  <a:srgbClr val="D9D9D9"/>
                </a:solidFill>
                <a:latin typeface="Bodoni MT Black" pitchFamily="18" charset="0"/>
                <a:ea typeface="+mn-ea"/>
              </a:rPr>
              <a:t>数据</a:t>
            </a:r>
            <a:r>
              <a:rPr lang="zh-CN" altLang="en-US" sz="2400" dirty="0">
                <a:solidFill>
                  <a:srgbClr val="D9D9D9"/>
                </a:solidFill>
                <a:latin typeface="Bodoni MT Black" pitchFamily="18" charset="0"/>
                <a:ea typeface="+mn-ea"/>
              </a:rPr>
              <a:t>规范化</a:t>
            </a: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3.5</a:t>
            </a:r>
            <a:r>
              <a:rPr lang="en-US" altLang="zh-CN" b="1" dirty="0" smtClean="0">
                <a:latin typeface="Bodoni MT Black" pitchFamily="18" charset="0"/>
              </a:rPr>
              <a:t> </a:t>
            </a:r>
            <a:r>
              <a:rPr lang="zh-CN" altLang="en-US" b="1" dirty="0" smtClean="0">
                <a:latin typeface="Bodoni MT Black" pitchFamily="18" charset="0"/>
              </a:rPr>
              <a:t>数据</a:t>
            </a:r>
            <a:r>
              <a:rPr lang="zh-CN" altLang="en-US" b="1" dirty="0">
                <a:latin typeface="Bodoni MT Black" pitchFamily="18" charset="0"/>
              </a:rPr>
              <a:t>规范化</a:t>
            </a:r>
            <a:endParaRPr lang="zh-CN" altLang="en-US" b="1" dirty="0" smtClean="0">
              <a:latin typeface="Bodoni MT Black" pitchFamily="18" charset="0"/>
            </a:endParaRPr>
          </a:p>
        </p:txBody>
      </p:sp>
      <p:sp>
        <p:nvSpPr>
          <p:cNvPr id="7" name="TextBox 6"/>
          <p:cNvSpPr txBox="1"/>
          <p:nvPr/>
        </p:nvSpPr>
        <p:spPr>
          <a:xfrm>
            <a:off x="251520" y="1395361"/>
            <a:ext cx="8640960" cy="193899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457200" eaLnBrk="1" fontAlgn="auto" hangingPunct="1">
              <a:lnSpc>
                <a:spcPct val="125000"/>
              </a:lnSpc>
              <a:spcBef>
                <a:spcPts val="0"/>
              </a:spcBef>
              <a:spcAft>
                <a:spcPts val="0"/>
              </a:spcAft>
              <a:defRPr/>
            </a:pPr>
            <a:r>
              <a:rPr lang="zh-CN" altLang="en-US" sz="2400" dirty="0">
                <a:solidFill>
                  <a:schemeClr val="tx1"/>
                </a:solidFill>
                <a:latin typeface="Bodoni MT Black" pitchFamily="18" charset="0"/>
              </a:rPr>
              <a:t>软件系统经常使用各种长期保存的信息，这些信息通常以一定方式组织并存储在数据库或文件中，为</a:t>
            </a:r>
            <a:r>
              <a:rPr lang="zh-CN" altLang="en-US" sz="2400" dirty="0">
                <a:solidFill>
                  <a:srgbClr val="0070C0"/>
                </a:solidFill>
                <a:latin typeface="Bodoni MT Black" pitchFamily="18" charset="0"/>
              </a:rPr>
              <a:t>减少数据冗余</a:t>
            </a:r>
            <a:r>
              <a:rPr lang="zh-CN" altLang="en-US" sz="2400" dirty="0">
                <a:solidFill>
                  <a:schemeClr val="tx1"/>
                </a:solidFill>
                <a:latin typeface="Bodoni MT Black" pitchFamily="18" charset="0"/>
              </a:rPr>
              <a:t>，</a:t>
            </a:r>
            <a:r>
              <a:rPr lang="zh-CN" altLang="en-US" sz="2400" dirty="0">
                <a:solidFill>
                  <a:srgbClr val="0070C0"/>
                </a:solidFill>
                <a:latin typeface="Bodoni MT Black" pitchFamily="18" charset="0"/>
              </a:rPr>
              <a:t>避免出现插入异常或删除异常</a:t>
            </a:r>
            <a:r>
              <a:rPr lang="zh-CN" altLang="en-US" sz="2400" dirty="0">
                <a:solidFill>
                  <a:schemeClr val="tx1"/>
                </a:solidFill>
                <a:latin typeface="Bodoni MT Black" pitchFamily="18" charset="0"/>
              </a:rPr>
              <a:t>，</a:t>
            </a:r>
            <a:r>
              <a:rPr lang="zh-CN" altLang="en-US" sz="2400" dirty="0">
                <a:solidFill>
                  <a:srgbClr val="0070C0"/>
                </a:solidFill>
                <a:latin typeface="Bodoni MT Black" pitchFamily="18" charset="0"/>
              </a:rPr>
              <a:t>简化修改数据的过程</a:t>
            </a:r>
            <a:r>
              <a:rPr lang="zh-CN" altLang="en-US" sz="2400" dirty="0">
                <a:solidFill>
                  <a:schemeClr val="tx1"/>
                </a:solidFill>
                <a:latin typeface="Bodoni MT Black" pitchFamily="18" charset="0"/>
              </a:rPr>
              <a:t>，通常需要把</a:t>
            </a:r>
            <a:r>
              <a:rPr lang="zh-CN" altLang="en-US" sz="2400" dirty="0">
                <a:solidFill>
                  <a:srgbClr val="FF0000"/>
                </a:solidFill>
                <a:latin typeface="Bodoni MT Black" pitchFamily="18" charset="0"/>
              </a:rPr>
              <a:t>数据结构规范化</a:t>
            </a:r>
            <a:r>
              <a:rPr lang="zh-CN" altLang="en-US" sz="2400" dirty="0">
                <a:solidFill>
                  <a:schemeClr val="tx1"/>
                </a:solidFill>
                <a:latin typeface="Bodoni MT Black" pitchFamily="18" charset="0"/>
              </a:rPr>
              <a:t>。</a:t>
            </a:r>
            <a:endParaRPr lang="en-US" altLang="zh-CN" sz="2400" dirty="0">
              <a:solidFill>
                <a:schemeClr val="tx1"/>
              </a:solidFill>
              <a:latin typeface="Bodoni MT Black" pitchFamily="18" charset="0"/>
            </a:endParaRPr>
          </a:p>
        </p:txBody>
      </p:sp>
      <p:sp>
        <p:nvSpPr>
          <p:cNvPr id="6" name="TextBox 5"/>
          <p:cNvSpPr txBox="1"/>
          <p:nvPr/>
        </p:nvSpPr>
        <p:spPr>
          <a:xfrm>
            <a:off x="251520" y="3429000"/>
            <a:ext cx="8568952" cy="143577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defPPr>
              <a:defRPr lang="zh-CN"/>
            </a:defPPr>
            <a:lvl1pPr indent="457200">
              <a:defRPr sz="2400">
                <a:solidFill>
                  <a:schemeClr val="tx1"/>
                </a:solidFill>
              </a:defRPr>
            </a:lvl1pPr>
          </a:lstStyle>
          <a:p>
            <a:pPr eaLnBrk="1" fontAlgn="auto" hangingPunct="1">
              <a:lnSpc>
                <a:spcPct val="125000"/>
              </a:lnSpc>
              <a:spcBef>
                <a:spcPts val="0"/>
              </a:spcBef>
              <a:spcAft>
                <a:spcPts val="0"/>
              </a:spcAft>
              <a:defRPr/>
            </a:pPr>
            <a:r>
              <a:rPr lang="zh-CN" altLang="en-US" dirty="0">
                <a:latin typeface="Bodoni MT Black" pitchFamily="18" charset="0"/>
              </a:rPr>
              <a:t>通常用</a:t>
            </a:r>
            <a:r>
              <a:rPr lang="zh-CN" altLang="en-US" dirty="0" smtClean="0">
                <a:latin typeface="Bodoni MT Black" pitchFamily="18" charset="0"/>
              </a:rPr>
              <a:t>“</a:t>
            </a:r>
            <a:r>
              <a:rPr lang="zh-CN" altLang="en-US" dirty="0" smtClean="0">
                <a:solidFill>
                  <a:srgbClr val="FF0000"/>
                </a:solidFill>
                <a:latin typeface="Bodoni MT Black" pitchFamily="18" charset="0"/>
              </a:rPr>
              <a:t>范式</a:t>
            </a:r>
            <a:r>
              <a:rPr lang="zh-CN" altLang="en-US" dirty="0" smtClean="0">
                <a:latin typeface="Bodoni MT Black" pitchFamily="18" charset="0"/>
              </a:rPr>
              <a:t>（</a:t>
            </a:r>
            <a:r>
              <a:rPr lang="en-US" altLang="zh-CN" dirty="0" smtClean="0">
                <a:latin typeface="Bodoni MT Black" pitchFamily="18" charset="0"/>
              </a:rPr>
              <a:t>normal forms</a:t>
            </a:r>
            <a:r>
              <a:rPr lang="zh-CN" altLang="en-US" dirty="0" smtClean="0">
                <a:latin typeface="Bodoni MT Black" pitchFamily="18" charset="0"/>
              </a:rPr>
              <a:t>）”定义</a:t>
            </a:r>
            <a:r>
              <a:rPr lang="zh-CN" altLang="en-US" dirty="0">
                <a:latin typeface="Bodoni MT Black" pitchFamily="18" charset="0"/>
              </a:rPr>
              <a:t>消除数据冗余的</a:t>
            </a:r>
            <a:r>
              <a:rPr lang="zh-CN" altLang="en-US" dirty="0" smtClean="0">
                <a:latin typeface="Bodoni MT Black" pitchFamily="18" charset="0"/>
              </a:rPr>
              <a:t>程度（</a:t>
            </a:r>
            <a:r>
              <a:rPr lang="en-US" altLang="zh-CN" dirty="0" smtClean="0">
                <a:latin typeface="Bodoni MT Black" pitchFamily="18" charset="0"/>
              </a:rPr>
              <a:t>1-5</a:t>
            </a:r>
            <a:r>
              <a:rPr lang="zh-CN" altLang="en-US" dirty="0" smtClean="0">
                <a:latin typeface="Bodoni MT Black" pitchFamily="18" charset="0"/>
              </a:rPr>
              <a:t>级范式冗余度由大到小），但范式级数越高，需分解更多存储表，导致访问次数增多，性能下降。</a:t>
            </a:r>
            <a:endParaRPr lang="en-US" altLang="zh-CN" dirty="0">
              <a:latin typeface="Bodoni MT Black" pitchFamily="18" charset="0"/>
            </a:endParaRPr>
          </a:p>
        </p:txBody>
      </p:sp>
      <p:sp>
        <p:nvSpPr>
          <p:cNvPr id="12"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84413" y="63039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3.5</a:t>
            </a:r>
            <a:r>
              <a:rPr lang="zh-CN" altLang="en-US" sz="2400" dirty="0" smtClean="0">
                <a:solidFill>
                  <a:srgbClr val="D9D9D9"/>
                </a:solidFill>
                <a:latin typeface="Bodoni MT Black" pitchFamily="18" charset="0"/>
                <a:ea typeface="+mn-ea"/>
              </a:rPr>
              <a:t>数据</a:t>
            </a:r>
            <a:r>
              <a:rPr lang="zh-CN" altLang="en-US" sz="2400" dirty="0">
                <a:solidFill>
                  <a:srgbClr val="D9D9D9"/>
                </a:solidFill>
                <a:latin typeface="Bodoni MT Black" pitchFamily="18" charset="0"/>
                <a:ea typeface="+mn-ea"/>
              </a:rPr>
              <a:t>规范化</a:t>
            </a: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3.5</a:t>
            </a:r>
            <a:r>
              <a:rPr lang="en-US" altLang="zh-CN" b="1" dirty="0" smtClean="0">
                <a:latin typeface="Bodoni MT Black" pitchFamily="18" charset="0"/>
              </a:rPr>
              <a:t> </a:t>
            </a:r>
            <a:r>
              <a:rPr lang="zh-CN" altLang="en-US" b="1" dirty="0" smtClean="0">
                <a:latin typeface="Bodoni MT Black" pitchFamily="18" charset="0"/>
              </a:rPr>
              <a:t>数据</a:t>
            </a:r>
            <a:r>
              <a:rPr lang="zh-CN" altLang="en-US" b="1" dirty="0">
                <a:latin typeface="Bodoni MT Black" pitchFamily="18" charset="0"/>
              </a:rPr>
              <a:t>规范化</a:t>
            </a:r>
            <a:endParaRPr lang="zh-CN" altLang="en-US" b="1" dirty="0" smtClean="0">
              <a:latin typeface="Bodoni MT Black" pitchFamily="18" charset="0"/>
            </a:endParaRPr>
          </a:p>
        </p:txBody>
      </p:sp>
      <p:sp>
        <p:nvSpPr>
          <p:cNvPr id="12"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pic>
        <p:nvPicPr>
          <p:cNvPr id="2" name="图片 1"/>
          <p:cNvPicPr>
            <a:picLocks noChangeAspect="1"/>
          </p:cNvPicPr>
          <p:nvPr/>
        </p:nvPicPr>
        <p:blipFill>
          <a:blip r:embed="rId3"/>
          <a:stretch>
            <a:fillRect/>
          </a:stretch>
        </p:blipFill>
        <p:spPr>
          <a:xfrm>
            <a:off x="1" y="1108509"/>
            <a:ext cx="4932040" cy="3763925"/>
          </a:xfrm>
          <a:prstGeom prst="rect">
            <a:avLst/>
          </a:prstGeom>
        </p:spPr>
      </p:pic>
      <p:sp>
        <p:nvSpPr>
          <p:cNvPr id="3" name="矩形 2"/>
          <p:cNvSpPr/>
          <p:nvPr/>
        </p:nvSpPr>
        <p:spPr>
          <a:xfrm>
            <a:off x="4951377" y="1160018"/>
            <a:ext cx="4157127" cy="1015663"/>
          </a:xfrm>
          <a:prstGeom prst="rect">
            <a:avLst/>
          </a:prstGeom>
        </p:spPr>
        <p:txBody>
          <a:bodyPr wrap="square">
            <a:spAutoFit/>
          </a:bodyPr>
          <a:lstStyle/>
          <a:p>
            <a:pPr marL="342900" indent="-342900">
              <a:buFont typeface="Wingdings" panose="05000000000000000000" pitchFamily="2" charset="2"/>
              <a:buChar char="ü"/>
            </a:pPr>
            <a:r>
              <a:rPr lang="zh-CN" altLang="en-US" sz="2000" b="1" dirty="0">
                <a:solidFill>
                  <a:srgbClr val="0070C0"/>
                </a:solidFill>
                <a:latin typeface="+mn-lt"/>
                <a:ea typeface="+mn-ea"/>
              </a:rPr>
              <a:t>函数依赖</a:t>
            </a:r>
            <a:r>
              <a:rPr lang="en-US" altLang="zh-CN" sz="2000" b="1" dirty="0">
                <a:solidFill>
                  <a:srgbClr val="0070C0"/>
                </a:solidFill>
                <a:latin typeface="+mn-lt"/>
                <a:ea typeface="+mn-ea"/>
              </a:rPr>
              <a:t>: </a:t>
            </a:r>
            <a:r>
              <a:rPr lang="zh-CN" altLang="en-US" sz="2000" dirty="0" smtClean="0">
                <a:latin typeface="+mn-lt"/>
                <a:ea typeface="+mn-ea"/>
              </a:rPr>
              <a:t>若</a:t>
            </a:r>
            <a:r>
              <a:rPr lang="zh-CN" altLang="en-US" sz="2000" dirty="0" smtClean="0">
                <a:solidFill>
                  <a:srgbClr val="4D4D4D"/>
                </a:solidFill>
                <a:latin typeface="+mn-lt"/>
                <a:ea typeface="+mn-ea"/>
              </a:rPr>
              <a:t>通</a:t>
            </a:r>
            <a:r>
              <a:rPr lang="zh-CN" altLang="en-US" sz="2000" dirty="0">
                <a:solidFill>
                  <a:srgbClr val="4D4D4D"/>
                </a:solidFill>
                <a:latin typeface="+mn-lt"/>
                <a:ea typeface="+mn-ea"/>
              </a:rPr>
              <a:t>过</a:t>
            </a:r>
            <a:r>
              <a:rPr lang="en-US" altLang="zh-CN" sz="2000" dirty="0">
                <a:solidFill>
                  <a:srgbClr val="4D4D4D"/>
                </a:solidFill>
                <a:latin typeface="+mn-lt"/>
                <a:ea typeface="+mn-ea"/>
              </a:rPr>
              <a:t>A</a:t>
            </a:r>
            <a:r>
              <a:rPr lang="zh-CN" altLang="en-US" sz="2000" dirty="0">
                <a:solidFill>
                  <a:srgbClr val="4D4D4D"/>
                </a:solidFill>
                <a:latin typeface="+mn-lt"/>
                <a:ea typeface="+mn-ea"/>
              </a:rPr>
              <a:t>属性</a:t>
            </a:r>
            <a:r>
              <a:rPr lang="en-US" altLang="zh-CN" sz="2000" dirty="0">
                <a:solidFill>
                  <a:srgbClr val="4D4D4D"/>
                </a:solidFill>
                <a:latin typeface="+mn-lt"/>
                <a:ea typeface="+mn-ea"/>
              </a:rPr>
              <a:t>(</a:t>
            </a:r>
            <a:r>
              <a:rPr lang="zh-CN" altLang="en-US" sz="2000" dirty="0">
                <a:solidFill>
                  <a:srgbClr val="4D4D4D"/>
                </a:solidFill>
                <a:latin typeface="+mn-lt"/>
                <a:ea typeface="+mn-ea"/>
              </a:rPr>
              <a:t>属性组</a:t>
            </a:r>
            <a:r>
              <a:rPr lang="en-US" altLang="zh-CN" sz="2000" dirty="0">
                <a:solidFill>
                  <a:srgbClr val="4D4D4D"/>
                </a:solidFill>
                <a:latin typeface="+mn-lt"/>
                <a:ea typeface="+mn-ea"/>
              </a:rPr>
              <a:t>)</a:t>
            </a:r>
            <a:r>
              <a:rPr lang="zh-CN" altLang="en-US" sz="2000" dirty="0">
                <a:solidFill>
                  <a:srgbClr val="4D4D4D"/>
                </a:solidFill>
                <a:latin typeface="+mn-lt"/>
                <a:ea typeface="+mn-ea"/>
              </a:rPr>
              <a:t>的值，可以确定唯一</a:t>
            </a:r>
            <a:r>
              <a:rPr lang="en-US" altLang="zh-CN" sz="2000" dirty="0">
                <a:solidFill>
                  <a:srgbClr val="4D4D4D"/>
                </a:solidFill>
                <a:latin typeface="+mn-lt"/>
                <a:ea typeface="+mn-ea"/>
              </a:rPr>
              <a:t>B</a:t>
            </a:r>
            <a:r>
              <a:rPr lang="zh-CN" altLang="en-US" sz="2000" dirty="0">
                <a:solidFill>
                  <a:srgbClr val="4D4D4D"/>
                </a:solidFill>
                <a:latin typeface="+mn-lt"/>
                <a:ea typeface="+mn-ea"/>
              </a:rPr>
              <a:t>属性的</a:t>
            </a:r>
            <a:r>
              <a:rPr lang="zh-CN" altLang="en-US" sz="2000" dirty="0" smtClean="0">
                <a:solidFill>
                  <a:srgbClr val="4D4D4D"/>
                </a:solidFill>
                <a:latin typeface="+mn-lt"/>
                <a:ea typeface="+mn-ea"/>
              </a:rPr>
              <a:t>值，则</a:t>
            </a:r>
            <a:r>
              <a:rPr lang="zh-CN" altLang="en-US" sz="2000" dirty="0">
                <a:solidFill>
                  <a:srgbClr val="4D4D4D"/>
                </a:solidFill>
                <a:latin typeface="+mn-lt"/>
                <a:ea typeface="+mn-ea"/>
              </a:rPr>
              <a:t>称</a:t>
            </a:r>
            <a:r>
              <a:rPr lang="en-US" altLang="zh-CN" sz="2000" dirty="0">
                <a:solidFill>
                  <a:srgbClr val="4D4D4D"/>
                </a:solidFill>
                <a:latin typeface="+mn-lt"/>
                <a:ea typeface="+mn-ea"/>
              </a:rPr>
              <a:t>B</a:t>
            </a:r>
            <a:r>
              <a:rPr lang="zh-CN" altLang="en-US" sz="2000" dirty="0">
                <a:solidFill>
                  <a:srgbClr val="4D4D4D"/>
                </a:solidFill>
                <a:latin typeface="+mn-lt"/>
                <a:ea typeface="+mn-ea"/>
              </a:rPr>
              <a:t>依赖于</a:t>
            </a:r>
            <a:r>
              <a:rPr lang="en-US" altLang="zh-CN" sz="2000" dirty="0">
                <a:solidFill>
                  <a:srgbClr val="4D4D4D"/>
                </a:solidFill>
                <a:latin typeface="+mn-lt"/>
                <a:ea typeface="+mn-ea"/>
              </a:rPr>
              <a:t>A</a:t>
            </a:r>
            <a:r>
              <a:rPr lang="zh-CN" altLang="en-US" sz="2000" dirty="0" smtClean="0">
                <a:solidFill>
                  <a:srgbClr val="4D4D4D"/>
                </a:solidFill>
                <a:latin typeface="+mn-lt"/>
                <a:ea typeface="+mn-ea"/>
              </a:rPr>
              <a:t>。</a:t>
            </a:r>
            <a:endParaRPr lang="en-US" altLang="zh-CN" sz="2000" dirty="0" smtClean="0">
              <a:solidFill>
                <a:srgbClr val="4D4D4D"/>
              </a:solidFill>
              <a:latin typeface="+mn-lt"/>
              <a:ea typeface="+mn-ea"/>
            </a:endParaRPr>
          </a:p>
        </p:txBody>
      </p:sp>
      <p:sp>
        <p:nvSpPr>
          <p:cNvPr id="16" name="任意多边形 15"/>
          <p:cNvSpPr/>
          <p:nvPr/>
        </p:nvSpPr>
        <p:spPr>
          <a:xfrm>
            <a:off x="329184" y="996696"/>
            <a:ext cx="881738" cy="521208"/>
          </a:xfrm>
          <a:custGeom>
            <a:avLst/>
            <a:gdLst>
              <a:gd name="connsiteX0" fmla="*/ 0 w 881738"/>
              <a:gd name="connsiteY0" fmla="*/ 521208 h 521208"/>
              <a:gd name="connsiteX1" fmla="*/ 27432 w 881738"/>
              <a:gd name="connsiteY1" fmla="*/ 457200 h 521208"/>
              <a:gd name="connsiteX2" fmla="*/ 54864 w 881738"/>
              <a:gd name="connsiteY2" fmla="*/ 402336 h 521208"/>
              <a:gd name="connsiteX3" fmla="*/ 64008 w 881738"/>
              <a:gd name="connsiteY3" fmla="*/ 356616 h 521208"/>
              <a:gd name="connsiteX4" fmla="*/ 82296 w 881738"/>
              <a:gd name="connsiteY4" fmla="*/ 329184 h 521208"/>
              <a:gd name="connsiteX5" fmla="*/ 91440 w 881738"/>
              <a:gd name="connsiteY5" fmla="*/ 301752 h 521208"/>
              <a:gd name="connsiteX6" fmla="*/ 137160 w 881738"/>
              <a:gd name="connsiteY6" fmla="*/ 201168 h 521208"/>
              <a:gd name="connsiteX7" fmla="*/ 155448 w 881738"/>
              <a:gd name="connsiteY7" fmla="*/ 128016 h 521208"/>
              <a:gd name="connsiteX8" fmla="*/ 219456 w 881738"/>
              <a:gd name="connsiteY8" fmla="*/ 45720 h 521208"/>
              <a:gd name="connsiteX9" fmla="*/ 265176 w 881738"/>
              <a:gd name="connsiteY9" fmla="*/ 0 h 521208"/>
              <a:gd name="connsiteX10" fmla="*/ 521208 w 881738"/>
              <a:gd name="connsiteY10" fmla="*/ 27432 h 521208"/>
              <a:gd name="connsiteX11" fmla="*/ 630936 w 881738"/>
              <a:gd name="connsiteY11" fmla="*/ 100584 h 521208"/>
              <a:gd name="connsiteX12" fmla="*/ 658368 w 881738"/>
              <a:gd name="connsiteY12" fmla="*/ 118872 h 521208"/>
              <a:gd name="connsiteX13" fmla="*/ 685800 w 881738"/>
              <a:gd name="connsiteY13" fmla="*/ 137160 h 521208"/>
              <a:gd name="connsiteX14" fmla="*/ 749808 w 881738"/>
              <a:gd name="connsiteY14" fmla="*/ 146304 h 521208"/>
              <a:gd name="connsiteX15" fmla="*/ 804672 w 881738"/>
              <a:gd name="connsiteY15" fmla="*/ 192024 h 521208"/>
              <a:gd name="connsiteX16" fmla="*/ 832104 w 881738"/>
              <a:gd name="connsiteY16" fmla="*/ 210312 h 521208"/>
              <a:gd name="connsiteX17" fmla="*/ 841248 w 881738"/>
              <a:gd name="connsiteY17" fmla="*/ 237744 h 521208"/>
              <a:gd name="connsiteX18" fmla="*/ 859536 w 881738"/>
              <a:gd name="connsiteY18" fmla="*/ 265176 h 521208"/>
              <a:gd name="connsiteX19" fmla="*/ 868680 w 881738"/>
              <a:gd name="connsiteY19" fmla="*/ 310896 h 521208"/>
              <a:gd name="connsiteX20" fmla="*/ 877824 w 881738"/>
              <a:gd name="connsiteY20" fmla="*/ 512064 h 521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1738" h="521208">
                <a:moveTo>
                  <a:pt x="0" y="521208"/>
                </a:moveTo>
                <a:cubicBezTo>
                  <a:pt x="9144" y="499872"/>
                  <a:pt x="17704" y="478276"/>
                  <a:pt x="27432" y="457200"/>
                </a:cubicBezTo>
                <a:cubicBezTo>
                  <a:pt x="36000" y="438635"/>
                  <a:pt x="47877" y="421552"/>
                  <a:pt x="54864" y="402336"/>
                </a:cubicBezTo>
                <a:cubicBezTo>
                  <a:pt x="60175" y="387730"/>
                  <a:pt x="58551" y="371168"/>
                  <a:pt x="64008" y="356616"/>
                </a:cubicBezTo>
                <a:cubicBezTo>
                  <a:pt x="67867" y="346326"/>
                  <a:pt x="77381" y="339014"/>
                  <a:pt x="82296" y="329184"/>
                </a:cubicBezTo>
                <a:cubicBezTo>
                  <a:pt x="86607" y="320563"/>
                  <a:pt x="87525" y="310560"/>
                  <a:pt x="91440" y="301752"/>
                </a:cubicBezTo>
                <a:cubicBezTo>
                  <a:pt x="109437" y="261259"/>
                  <a:pt x="124746" y="242550"/>
                  <a:pt x="137160" y="201168"/>
                </a:cubicBezTo>
                <a:cubicBezTo>
                  <a:pt x="142447" y="183544"/>
                  <a:pt x="144954" y="146906"/>
                  <a:pt x="155448" y="128016"/>
                </a:cubicBezTo>
                <a:cubicBezTo>
                  <a:pt x="239427" y="-23146"/>
                  <a:pt x="152813" y="139020"/>
                  <a:pt x="219456" y="45720"/>
                </a:cubicBezTo>
                <a:cubicBezTo>
                  <a:pt x="254766" y="-3714"/>
                  <a:pt x="215824" y="16451"/>
                  <a:pt x="265176" y="0"/>
                </a:cubicBezTo>
                <a:cubicBezTo>
                  <a:pt x="295090" y="1574"/>
                  <a:pt x="465590" y="947"/>
                  <a:pt x="521208" y="27432"/>
                </a:cubicBezTo>
                <a:cubicBezTo>
                  <a:pt x="560897" y="46331"/>
                  <a:pt x="594360" y="76200"/>
                  <a:pt x="630936" y="100584"/>
                </a:cubicBezTo>
                <a:lnTo>
                  <a:pt x="658368" y="118872"/>
                </a:lnTo>
                <a:cubicBezTo>
                  <a:pt x="667512" y="124968"/>
                  <a:pt x="674921" y="135606"/>
                  <a:pt x="685800" y="137160"/>
                </a:cubicBezTo>
                <a:lnTo>
                  <a:pt x="749808" y="146304"/>
                </a:lnTo>
                <a:cubicBezTo>
                  <a:pt x="817916" y="191710"/>
                  <a:pt x="734266" y="133352"/>
                  <a:pt x="804672" y="192024"/>
                </a:cubicBezTo>
                <a:cubicBezTo>
                  <a:pt x="813115" y="199059"/>
                  <a:pt x="822960" y="204216"/>
                  <a:pt x="832104" y="210312"/>
                </a:cubicBezTo>
                <a:cubicBezTo>
                  <a:pt x="835152" y="219456"/>
                  <a:pt x="836937" y="229123"/>
                  <a:pt x="841248" y="237744"/>
                </a:cubicBezTo>
                <a:cubicBezTo>
                  <a:pt x="846163" y="247574"/>
                  <a:pt x="855677" y="254886"/>
                  <a:pt x="859536" y="265176"/>
                </a:cubicBezTo>
                <a:cubicBezTo>
                  <a:pt x="864993" y="279728"/>
                  <a:pt x="865309" y="295724"/>
                  <a:pt x="868680" y="310896"/>
                </a:cubicBezTo>
                <a:cubicBezTo>
                  <a:pt x="891130" y="411923"/>
                  <a:pt x="877824" y="285899"/>
                  <a:pt x="877824" y="512064"/>
                </a:cubicBezTo>
              </a:path>
            </a:pathLst>
          </a:custGeom>
          <a:noFill/>
          <a:ln w="508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411480" y="1719072"/>
            <a:ext cx="4115468" cy="539496"/>
            <a:chOff x="411480" y="1719072"/>
            <a:chExt cx="4115468" cy="539496"/>
          </a:xfrm>
        </p:grpSpPr>
        <p:sp>
          <p:nvSpPr>
            <p:cNvPr id="19" name="任意多边形 18"/>
            <p:cNvSpPr/>
            <p:nvPr/>
          </p:nvSpPr>
          <p:spPr>
            <a:xfrm>
              <a:off x="411480" y="1719072"/>
              <a:ext cx="4115468" cy="539496"/>
            </a:xfrm>
            <a:custGeom>
              <a:avLst/>
              <a:gdLst>
                <a:gd name="connsiteX0" fmla="*/ 0 w 4115468"/>
                <a:gd name="connsiteY0" fmla="*/ 9144 h 539496"/>
                <a:gd name="connsiteX1" fmla="*/ 91440 w 4115468"/>
                <a:gd name="connsiteY1" fmla="*/ 36576 h 539496"/>
                <a:gd name="connsiteX2" fmla="*/ 164592 w 4115468"/>
                <a:gd name="connsiteY2" fmla="*/ 64008 h 539496"/>
                <a:gd name="connsiteX3" fmla="*/ 219456 w 4115468"/>
                <a:gd name="connsiteY3" fmla="*/ 100584 h 539496"/>
                <a:gd name="connsiteX4" fmla="*/ 612648 w 4115468"/>
                <a:gd name="connsiteY4" fmla="*/ 256032 h 539496"/>
                <a:gd name="connsiteX5" fmla="*/ 667512 w 4115468"/>
                <a:gd name="connsiteY5" fmla="*/ 283464 h 539496"/>
                <a:gd name="connsiteX6" fmla="*/ 731520 w 4115468"/>
                <a:gd name="connsiteY6" fmla="*/ 301752 h 539496"/>
                <a:gd name="connsiteX7" fmla="*/ 758952 w 4115468"/>
                <a:gd name="connsiteY7" fmla="*/ 310896 h 539496"/>
                <a:gd name="connsiteX8" fmla="*/ 932688 w 4115468"/>
                <a:gd name="connsiteY8" fmla="*/ 338328 h 539496"/>
                <a:gd name="connsiteX9" fmla="*/ 1060704 w 4115468"/>
                <a:gd name="connsiteY9" fmla="*/ 365760 h 539496"/>
                <a:gd name="connsiteX10" fmla="*/ 1088136 w 4115468"/>
                <a:gd name="connsiteY10" fmla="*/ 374904 h 539496"/>
                <a:gd name="connsiteX11" fmla="*/ 1207008 w 4115468"/>
                <a:gd name="connsiteY11" fmla="*/ 402336 h 539496"/>
                <a:gd name="connsiteX12" fmla="*/ 1335024 w 4115468"/>
                <a:gd name="connsiteY12" fmla="*/ 420624 h 539496"/>
                <a:gd name="connsiteX13" fmla="*/ 1380744 w 4115468"/>
                <a:gd name="connsiteY13" fmla="*/ 429768 h 539496"/>
                <a:gd name="connsiteX14" fmla="*/ 1417320 w 4115468"/>
                <a:gd name="connsiteY14" fmla="*/ 438912 h 539496"/>
                <a:gd name="connsiteX15" fmla="*/ 1472184 w 4115468"/>
                <a:gd name="connsiteY15" fmla="*/ 448056 h 539496"/>
                <a:gd name="connsiteX16" fmla="*/ 1545336 w 4115468"/>
                <a:gd name="connsiteY16" fmla="*/ 457200 h 539496"/>
                <a:gd name="connsiteX17" fmla="*/ 1691640 w 4115468"/>
                <a:gd name="connsiteY17" fmla="*/ 493776 h 539496"/>
                <a:gd name="connsiteX18" fmla="*/ 1746504 w 4115468"/>
                <a:gd name="connsiteY18" fmla="*/ 502920 h 539496"/>
                <a:gd name="connsiteX19" fmla="*/ 1783080 w 4115468"/>
                <a:gd name="connsiteY19" fmla="*/ 512064 h 539496"/>
                <a:gd name="connsiteX20" fmla="*/ 1920240 w 4115468"/>
                <a:gd name="connsiteY20" fmla="*/ 539496 h 539496"/>
                <a:gd name="connsiteX21" fmla="*/ 3236976 w 4115468"/>
                <a:gd name="connsiteY21" fmla="*/ 530352 h 539496"/>
                <a:gd name="connsiteX22" fmla="*/ 3291840 w 4115468"/>
                <a:gd name="connsiteY22" fmla="*/ 512064 h 539496"/>
                <a:gd name="connsiteX23" fmla="*/ 3355848 w 4115468"/>
                <a:gd name="connsiteY23" fmla="*/ 502920 h 539496"/>
                <a:gd name="connsiteX24" fmla="*/ 3456432 w 4115468"/>
                <a:gd name="connsiteY24" fmla="*/ 484632 h 539496"/>
                <a:gd name="connsiteX25" fmla="*/ 3529584 w 4115468"/>
                <a:gd name="connsiteY25" fmla="*/ 466344 h 539496"/>
                <a:gd name="connsiteX26" fmla="*/ 3657600 w 4115468"/>
                <a:gd name="connsiteY26" fmla="*/ 448056 h 539496"/>
                <a:gd name="connsiteX27" fmla="*/ 3703320 w 4115468"/>
                <a:gd name="connsiteY27" fmla="*/ 438912 h 539496"/>
                <a:gd name="connsiteX28" fmla="*/ 3776472 w 4115468"/>
                <a:gd name="connsiteY28" fmla="*/ 402336 h 539496"/>
                <a:gd name="connsiteX29" fmla="*/ 3849624 w 4115468"/>
                <a:gd name="connsiteY29" fmla="*/ 384048 h 539496"/>
                <a:gd name="connsiteX30" fmla="*/ 3895344 w 4115468"/>
                <a:gd name="connsiteY30" fmla="*/ 347472 h 539496"/>
                <a:gd name="connsiteX31" fmla="*/ 3922776 w 4115468"/>
                <a:gd name="connsiteY31" fmla="*/ 320040 h 539496"/>
                <a:gd name="connsiteX32" fmla="*/ 4005072 w 4115468"/>
                <a:gd name="connsiteY32" fmla="*/ 246888 h 539496"/>
                <a:gd name="connsiteX33" fmla="*/ 4050792 w 4115468"/>
                <a:gd name="connsiteY33" fmla="*/ 155448 h 539496"/>
                <a:gd name="connsiteX34" fmla="*/ 4078224 w 4115468"/>
                <a:gd name="connsiteY34" fmla="*/ 118872 h 539496"/>
                <a:gd name="connsiteX35" fmla="*/ 4087368 w 4115468"/>
                <a:gd name="connsiteY35" fmla="*/ 91440 h 539496"/>
                <a:gd name="connsiteX36" fmla="*/ 4114800 w 4115468"/>
                <a:gd name="connsiteY36" fmla="*/ 27432 h 539496"/>
                <a:gd name="connsiteX37" fmla="*/ 4114800 w 4115468"/>
                <a:gd name="connsiteY37" fmla="*/ 0 h 53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115468" h="539496">
                  <a:moveTo>
                    <a:pt x="0" y="9144"/>
                  </a:moveTo>
                  <a:cubicBezTo>
                    <a:pt x="111692" y="27759"/>
                    <a:pt x="6386" y="4681"/>
                    <a:pt x="91440" y="36576"/>
                  </a:cubicBezTo>
                  <a:cubicBezTo>
                    <a:pt x="149314" y="58279"/>
                    <a:pt x="108019" y="30064"/>
                    <a:pt x="164592" y="64008"/>
                  </a:cubicBezTo>
                  <a:cubicBezTo>
                    <a:pt x="183439" y="75316"/>
                    <a:pt x="199671" y="91011"/>
                    <a:pt x="219456" y="100584"/>
                  </a:cubicBezTo>
                  <a:cubicBezTo>
                    <a:pt x="418943" y="197110"/>
                    <a:pt x="426074" y="193841"/>
                    <a:pt x="612648" y="256032"/>
                  </a:cubicBezTo>
                  <a:cubicBezTo>
                    <a:pt x="774879" y="310109"/>
                    <a:pt x="490253" y="212560"/>
                    <a:pt x="667512" y="283464"/>
                  </a:cubicBezTo>
                  <a:cubicBezTo>
                    <a:pt x="688115" y="291705"/>
                    <a:pt x="710266" y="295376"/>
                    <a:pt x="731520" y="301752"/>
                  </a:cubicBezTo>
                  <a:cubicBezTo>
                    <a:pt x="740752" y="304522"/>
                    <a:pt x="749469" y="309172"/>
                    <a:pt x="758952" y="310896"/>
                  </a:cubicBezTo>
                  <a:cubicBezTo>
                    <a:pt x="816636" y="321384"/>
                    <a:pt x="932688" y="338328"/>
                    <a:pt x="932688" y="338328"/>
                  </a:cubicBezTo>
                  <a:cubicBezTo>
                    <a:pt x="1000939" y="361078"/>
                    <a:pt x="920619" y="335742"/>
                    <a:pt x="1060704" y="365760"/>
                  </a:cubicBezTo>
                  <a:cubicBezTo>
                    <a:pt x="1070129" y="367780"/>
                    <a:pt x="1078785" y="372566"/>
                    <a:pt x="1088136" y="374904"/>
                  </a:cubicBezTo>
                  <a:cubicBezTo>
                    <a:pt x="1127587" y="384767"/>
                    <a:pt x="1167022" y="394931"/>
                    <a:pt x="1207008" y="402336"/>
                  </a:cubicBezTo>
                  <a:cubicBezTo>
                    <a:pt x="1249393" y="410185"/>
                    <a:pt x="1292756" y="412170"/>
                    <a:pt x="1335024" y="420624"/>
                  </a:cubicBezTo>
                  <a:cubicBezTo>
                    <a:pt x="1350264" y="423672"/>
                    <a:pt x="1365572" y="426397"/>
                    <a:pt x="1380744" y="429768"/>
                  </a:cubicBezTo>
                  <a:cubicBezTo>
                    <a:pt x="1393012" y="432494"/>
                    <a:pt x="1404997" y="436447"/>
                    <a:pt x="1417320" y="438912"/>
                  </a:cubicBezTo>
                  <a:cubicBezTo>
                    <a:pt x="1435500" y="442548"/>
                    <a:pt x="1453830" y="445434"/>
                    <a:pt x="1472184" y="448056"/>
                  </a:cubicBezTo>
                  <a:cubicBezTo>
                    <a:pt x="1496511" y="451531"/>
                    <a:pt x="1521279" y="452188"/>
                    <a:pt x="1545336" y="457200"/>
                  </a:cubicBezTo>
                  <a:cubicBezTo>
                    <a:pt x="1594548" y="467453"/>
                    <a:pt x="1642621" y="482635"/>
                    <a:pt x="1691640" y="493776"/>
                  </a:cubicBezTo>
                  <a:cubicBezTo>
                    <a:pt x="1709719" y="497885"/>
                    <a:pt x="1728324" y="499284"/>
                    <a:pt x="1746504" y="502920"/>
                  </a:cubicBezTo>
                  <a:cubicBezTo>
                    <a:pt x="1758827" y="505385"/>
                    <a:pt x="1770782" y="509475"/>
                    <a:pt x="1783080" y="512064"/>
                  </a:cubicBezTo>
                  <a:cubicBezTo>
                    <a:pt x="1828705" y="521669"/>
                    <a:pt x="1874520" y="530352"/>
                    <a:pt x="1920240" y="539496"/>
                  </a:cubicBezTo>
                  <a:lnTo>
                    <a:pt x="3236976" y="530352"/>
                  </a:lnTo>
                  <a:cubicBezTo>
                    <a:pt x="3256249" y="529967"/>
                    <a:pt x="3272757" y="514790"/>
                    <a:pt x="3291840" y="512064"/>
                  </a:cubicBezTo>
                  <a:lnTo>
                    <a:pt x="3355848" y="502920"/>
                  </a:lnTo>
                  <a:cubicBezTo>
                    <a:pt x="3420497" y="481370"/>
                    <a:pt x="3338266" y="506788"/>
                    <a:pt x="3456432" y="484632"/>
                  </a:cubicBezTo>
                  <a:cubicBezTo>
                    <a:pt x="3481136" y="480000"/>
                    <a:pt x="3504855" y="470840"/>
                    <a:pt x="3529584" y="466344"/>
                  </a:cubicBezTo>
                  <a:cubicBezTo>
                    <a:pt x="3571994" y="458633"/>
                    <a:pt x="3615022" y="454779"/>
                    <a:pt x="3657600" y="448056"/>
                  </a:cubicBezTo>
                  <a:cubicBezTo>
                    <a:pt x="3672952" y="445632"/>
                    <a:pt x="3688080" y="441960"/>
                    <a:pt x="3703320" y="438912"/>
                  </a:cubicBezTo>
                  <a:cubicBezTo>
                    <a:pt x="3727704" y="426720"/>
                    <a:pt x="3751653" y="413617"/>
                    <a:pt x="3776472" y="402336"/>
                  </a:cubicBezTo>
                  <a:cubicBezTo>
                    <a:pt x="3798564" y="392294"/>
                    <a:pt x="3826837" y="388605"/>
                    <a:pt x="3849624" y="384048"/>
                  </a:cubicBezTo>
                  <a:cubicBezTo>
                    <a:pt x="3864864" y="371856"/>
                    <a:pt x="3880656" y="360324"/>
                    <a:pt x="3895344" y="347472"/>
                  </a:cubicBezTo>
                  <a:cubicBezTo>
                    <a:pt x="3905076" y="338957"/>
                    <a:pt x="3912842" y="328319"/>
                    <a:pt x="3922776" y="320040"/>
                  </a:cubicBezTo>
                  <a:cubicBezTo>
                    <a:pt x="3977498" y="274438"/>
                    <a:pt x="3928856" y="340041"/>
                    <a:pt x="4005072" y="246888"/>
                  </a:cubicBezTo>
                  <a:cubicBezTo>
                    <a:pt x="4046001" y="196864"/>
                    <a:pt x="4021238" y="208646"/>
                    <a:pt x="4050792" y="155448"/>
                  </a:cubicBezTo>
                  <a:cubicBezTo>
                    <a:pt x="4058193" y="142126"/>
                    <a:pt x="4069080" y="131064"/>
                    <a:pt x="4078224" y="118872"/>
                  </a:cubicBezTo>
                  <a:cubicBezTo>
                    <a:pt x="4081272" y="109728"/>
                    <a:pt x="4083571" y="100299"/>
                    <a:pt x="4087368" y="91440"/>
                  </a:cubicBezTo>
                  <a:cubicBezTo>
                    <a:pt x="4096453" y="70242"/>
                    <a:pt x="4110901" y="50826"/>
                    <a:pt x="4114800" y="27432"/>
                  </a:cubicBezTo>
                  <a:cubicBezTo>
                    <a:pt x="4116303" y="18412"/>
                    <a:pt x="4114800" y="9144"/>
                    <a:pt x="4114800" y="0"/>
                  </a:cubicBezTo>
                </a:path>
              </a:pathLst>
            </a:custGeom>
            <a:noFill/>
            <a:ln w="50800">
              <a:solidFill>
                <a:schemeClr val="accent6">
                  <a:lumMod val="60000"/>
                  <a:lumOff val="4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3529584" y="1746504"/>
              <a:ext cx="722376" cy="394184"/>
            </a:xfrm>
            <a:custGeom>
              <a:avLst/>
              <a:gdLst>
                <a:gd name="connsiteX0" fmla="*/ 0 w 722376"/>
                <a:gd name="connsiteY0" fmla="*/ 0 h 394184"/>
                <a:gd name="connsiteX1" fmla="*/ 118872 w 722376"/>
                <a:gd name="connsiteY1" fmla="*/ 137160 h 394184"/>
                <a:gd name="connsiteX2" fmla="*/ 182880 w 722376"/>
                <a:gd name="connsiteY2" fmla="*/ 182880 h 394184"/>
                <a:gd name="connsiteX3" fmla="*/ 210312 w 722376"/>
                <a:gd name="connsiteY3" fmla="*/ 210312 h 394184"/>
                <a:gd name="connsiteX4" fmla="*/ 237744 w 722376"/>
                <a:gd name="connsiteY4" fmla="*/ 228600 h 394184"/>
                <a:gd name="connsiteX5" fmla="*/ 310896 w 722376"/>
                <a:gd name="connsiteY5" fmla="*/ 283464 h 394184"/>
                <a:gd name="connsiteX6" fmla="*/ 320040 w 722376"/>
                <a:gd name="connsiteY6" fmla="*/ 310896 h 394184"/>
                <a:gd name="connsiteX7" fmla="*/ 384048 w 722376"/>
                <a:gd name="connsiteY7" fmla="*/ 365760 h 394184"/>
                <a:gd name="connsiteX8" fmla="*/ 420624 w 722376"/>
                <a:gd name="connsiteY8" fmla="*/ 374904 h 394184"/>
                <a:gd name="connsiteX9" fmla="*/ 521208 w 722376"/>
                <a:gd name="connsiteY9" fmla="*/ 393192 h 394184"/>
                <a:gd name="connsiteX10" fmla="*/ 722376 w 722376"/>
                <a:gd name="connsiteY10" fmla="*/ 393192 h 39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2376" h="394184">
                  <a:moveTo>
                    <a:pt x="0" y="0"/>
                  </a:moveTo>
                  <a:cubicBezTo>
                    <a:pt x="26516" y="34092"/>
                    <a:pt x="79153" y="108789"/>
                    <a:pt x="118872" y="137160"/>
                  </a:cubicBezTo>
                  <a:cubicBezTo>
                    <a:pt x="140208" y="152400"/>
                    <a:pt x="162406" y="166501"/>
                    <a:pt x="182880" y="182880"/>
                  </a:cubicBezTo>
                  <a:cubicBezTo>
                    <a:pt x="192978" y="190958"/>
                    <a:pt x="200378" y="202033"/>
                    <a:pt x="210312" y="210312"/>
                  </a:cubicBezTo>
                  <a:cubicBezTo>
                    <a:pt x="218755" y="217347"/>
                    <a:pt x="229473" y="221363"/>
                    <a:pt x="237744" y="228600"/>
                  </a:cubicBezTo>
                  <a:cubicBezTo>
                    <a:pt x="302403" y="285177"/>
                    <a:pt x="257596" y="265697"/>
                    <a:pt x="310896" y="283464"/>
                  </a:cubicBezTo>
                  <a:cubicBezTo>
                    <a:pt x="313944" y="292608"/>
                    <a:pt x="314693" y="302876"/>
                    <a:pt x="320040" y="310896"/>
                  </a:cubicBezTo>
                  <a:cubicBezTo>
                    <a:pt x="329191" y="324622"/>
                    <a:pt x="371372" y="359422"/>
                    <a:pt x="384048" y="365760"/>
                  </a:cubicBezTo>
                  <a:cubicBezTo>
                    <a:pt x="395288" y="371380"/>
                    <a:pt x="408540" y="371452"/>
                    <a:pt x="420624" y="374904"/>
                  </a:cubicBezTo>
                  <a:cubicBezTo>
                    <a:pt x="469159" y="388771"/>
                    <a:pt x="444125" y="390623"/>
                    <a:pt x="521208" y="393192"/>
                  </a:cubicBezTo>
                  <a:cubicBezTo>
                    <a:pt x="588227" y="395426"/>
                    <a:pt x="655320" y="393192"/>
                    <a:pt x="722376" y="393192"/>
                  </a:cubicBezTo>
                </a:path>
              </a:pathLst>
            </a:custGeom>
            <a:no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4948707" y="2235224"/>
            <a:ext cx="4087788" cy="1323439"/>
          </a:xfrm>
          <a:prstGeom prst="rect">
            <a:avLst/>
          </a:prstGeom>
        </p:spPr>
        <p:txBody>
          <a:bodyPr wrap="square">
            <a:spAutoFit/>
          </a:bodyPr>
          <a:lstStyle/>
          <a:p>
            <a:pPr marL="342900" indent="-342900">
              <a:buFont typeface="Wingdings" panose="05000000000000000000" pitchFamily="2" charset="2"/>
              <a:buChar char="ü"/>
            </a:pPr>
            <a:r>
              <a:rPr lang="zh-CN" altLang="en-US" sz="2000" b="1" dirty="0">
                <a:solidFill>
                  <a:schemeClr val="accent6">
                    <a:lumMod val="60000"/>
                    <a:lumOff val="40000"/>
                  </a:schemeClr>
                </a:solidFill>
              </a:rPr>
              <a:t>完全函数依赖</a:t>
            </a:r>
            <a:r>
              <a:rPr lang="en-US" altLang="zh-CN" sz="2000" b="1" dirty="0">
                <a:solidFill>
                  <a:schemeClr val="accent6">
                    <a:lumMod val="60000"/>
                    <a:lumOff val="40000"/>
                  </a:schemeClr>
                </a:solidFill>
              </a:rPr>
              <a:t>:</a:t>
            </a:r>
            <a:r>
              <a:rPr lang="en-US" altLang="zh-CN" sz="2000" dirty="0">
                <a:solidFill>
                  <a:schemeClr val="accent6">
                    <a:lumMod val="60000"/>
                    <a:lumOff val="40000"/>
                  </a:schemeClr>
                </a:solidFill>
              </a:rPr>
              <a:t> </a:t>
            </a:r>
            <a:r>
              <a:rPr lang="zh-CN" altLang="en-US" sz="2000" dirty="0" smtClean="0"/>
              <a:t>若</a:t>
            </a:r>
            <a:r>
              <a:rPr lang="en-US" altLang="zh-CN" sz="2000" dirty="0" smtClean="0"/>
              <a:t>A</a:t>
            </a:r>
            <a:r>
              <a:rPr lang="zh-CN" altLang="en-US" sz="2000" dirty="0"/>
              <a:t>是一个属性组，则</a:t>
            </a:r>
            <a:r>
              <a:rPr lang="en-US" altLang="zh-CN" sz="2000" dirty="0"/>
              <a:t>B</a:t>
            </a:r>
            <a:r>
              <a:rPr lang="zh-CN" altLang="en-US" sz="2000" dirty="0"/>
              <a:t>属性值进行确定时，要依赖于</a:t>
            </a:r>
            <a:r>
              <a:rPr lang="en-US" altLang="zh-CN" sz="2000" dirty="0"/>
              <a:t>A</a:t>
            </a:r>
            <a:r>
              <a:rPr lang="zh-CN" altLang="en-US" sz="2000" dirty="0"/>
              <a:t>属性组中所有的属性值，缺一不可。</a:t>
            </a:r>
          </a:p>
        </p:txBody>
      </p:sp>
      <p:sp>
        <p:nvSpPr>
          <p:cNvPr id="23" name="矩形 22"/>
          <p:cNvSpPr/>
          <p:nvPr/>
        </p:nvSpPr>
        <p:spPr>
          <a:xfrm>
            <a:off x="4932040" y="3558663"/>
            <a:ext cx="4104455" cy="1015663"/>
          </a:xfrm>
          <a:prstGeom prst="rect">
            <a:avLst/>
          </a:prstGeom>
        </p:spPr>
        <p:txBody>
          <a:bodyPr wrap="square">
            <a:spAutoFit/>
          </a:bodyPr>
          <a:lstStyle/>
          <a:p>
            <a:pPr marL="285750" indent="-285750">
              <a:buFont typeface="Wingdings" panose="05000000000000000000" pitchFamily="2" charset="2"/>
              <a:buChar char="ü"/>
            </a:pPr>
            <a:r>
              <a:rPr lang="zh-CN" altLang="en-US" sz="2000" b="1" dirty="0">
                <a:solidFill>
                  <a:srgbClr val="00B050"/>
                </a:solidFill>
                <a:latin typeface="+mn-lt"/>
                <a:ea typeface="+mn-ea"/>
              </a:rPr>
              <a:t>部分函数依赖</a:t>
            </a:r>
            <a:r>
              <a:rPr lang="en-US" altLang="zh-CN" sz="2000" b="1" dirty="0">
                <a:solidFill>
                  <a:srgbClr val="00B050"/>
                </a:solidFill>
                <a:latin typeface="+mn-lt"/>
                <a:ea typeface="+mn-ea"/>
              </a:rPr>
              <a:t>:</a:t>
            </a:r>
            <a:r>
              <a:rPr lang="en-US" altLang="zh-CN" sz="2000" dirty="0">
                <a:solidFill>
                  <a:srgbClr val="4D4D4D"/>
                </a:solidFill>
                <a:latin typeface="+mn-lt"/>
                <a:ea typeface="+mn-ea"/>
              </a:rPr>
              <a:t> </a:t>
            </a:r>
            <a:r>
              <a:rPr lang="zh-CN" altLang="en-US" sz="2000" dirty="0" smtClean="0">
                <a:solidFill>
                  <a:srgbClr val="4D4D4D"/>
                </a:solidFill>
                <a:latin typeface="+mn-lt"/>
                <a:ea typeface="+mn-ea"/>
              </a:rPr>
              <a:t>若</a:t>
            </a:r>
            <a:r>
              <a:rPr lang="en-US" altLang="zh-CN" sz="2000" dirty="0" smtClean="0">
                <a:solidFill>
                  <a:srgbClr val="4D4D4D"/>
                </a:solidFill>
                <a:latin typeface="+mn-lt"/>
                <a:ea typeface="+mn-ea"/>
              </a:rPr>
              <a:t>A</a:t>
            </a:r>
            <a:r>
              <a:rPr lang="zh-CN" altLang="en-US" sz="2000" dirty="0">
                <a:solidFill>
                  <a:srgbClr val="4D4D4D"/>
                </a:solidFill>
                <a:latin typeface="+mn-lt"/>
                <a:ea typeface="+mn-ea"/>
              </a:rPr>
              <a:t>是一个属性</a:t>
            </a:r>
            <a:r>
              <a:rPr lang="zh-CN" altLang="en-US" sz="2000" dirty="0" smtClean="0">
                <a:solidFill>
                  <a:srgbClr val="4D4D4D"/>
                </a:solidFill>
                <a:latin typeface="+mn-lt"/>
                <a:ea typeface="+mn-ea"/>
              </a:rPr>
              <a:t>组，则</a:t>
            </a:r>
            <a:r>
              <a:rPr lang="en-US" altLang="zh-CN" sz="2000" dirty="0">
                <a:solidFill>
                  <a:srgbClr val="4D4D4D"/>
                </a:solidFill>
                <a:latin typeface="+mn-lt"/>
                <a:ea typeface="+mn-ea"/>
              </a:rPr>
              <a:t>B</a:t>
            </a:r>
            <a:r>
              <a:rPr lang="zh-CN" altLang="en-US" sz="2000" dirty="0">
                <a:solidFill>
                  <a:srgbClr val="4D4D4D"/>
                </a:solidFill>
                <a:latin typeface="+mn-lt"/>
                <a:ea typeface="+mn-ea"/>
              </a:rPr>
              <a:t>属性值进行确定只需要依赖于</a:t>
            </a:r>
            <a:r>
              <a:rPr lang="en-US" altLang="zh-CN" sz="2000" dirty="0">
                <a:solidFill>
                  <a:srgbClr val="4D4D4D"/>
                </a:solidFill>
                <a:latin typeface="+mn-lt"/>
                <a:ea typeface="+mn-ea"/>
              </a:rPr>
              <a:t>A</a:t>
            </a:r>
            <a:r>
              <a:rPr lang="zh-CN" altLang="en-US" sz="2000" dirty="0">
                <a:solidFill>
                  <a:srgbClr val="4D4D4D"/>
                </a:solidFill>
                <a:latin typeface="+mn-lt"/>
                <a:ea typeface="+mn-ea"/>
              </a:rPr>
              <a:t>属性组中某一些值即可。</a:t>
            </a:r>
            <a:endParaRPr lang="zh-CN" altLang="en-US" sz="2000" dirty="0">
              <a:latin typeface="+mn-lt"/>
              <a:ea typeface="+mn-ea"/>
            </a:endParaRPr>
          </a:p>
        </p:txBody>
      </p:sp>
      <p:grpSp>
        <p:nvGrpSpPr>
          <p:cNvPr id="26" name="组合 25"/>
          <p:cNvGrpSpPr/>
          <p:nvPr/>
        </p:nvGrpSpPr>
        <p:grpSpPr>
          <a:xfrm>
            <a:off x="395536" y="895350"/>
            <a:ext cx="3290639" cy="609600"/>
            <a:chOff x="395536" y="895350"/>
            <a:chExt cx="3290639" cy="609600"/>
          </a:xfrm>
        </p:grpSpPr>
        <p:sp>
          <p:nvSpPr>
            <p:cNvPr id="25" name="任意多边形 24"/>
            <p:cNvSpPr/>
            <p:nvPr/>
          </p:nvSpPr>
          <p:spPr>
            <a:xfrm>
              <a:off x="395536" y="980728"/>
              <a:ext cx="881738" cy="521208"/>
            </a:xfrm>
            <a:custGeom>
              <a:avLst/>
              <a:gdLst>
                <a:gd name="connsiteX0" fmla="*/ 0 w 881738"/>
                <a:gd name="connsiteY0" fmla="*/ 521208 h 521208"/>
                <a:gd name="connsiteX1" fmla="*/ 27432 w 881738"/>
                <a:gd name="connsiteY1" fmla="*/ 457200 h 521208"/>
                <a:gd name="connsiteX2" fmla="*/ 54864 w 881738"/>
                <a:gd name="connsiteY2" fmla="*/ 402336 h 521208"/>
                <a:gd name="connsiteX3" fmla="*/ 64008 w 881738"/>
                <a:gd name="connsiteY3" fmla="*/ 356616 h 521208"/>
                <a:gd name="connsiteX4" fmla="*/ 82296 w 881738"/>
                <a:gd name="connsiteY4" fmla="*/ 329184 h 521208"/>
                <a:gd name="connsiteX5" fmla="*/ 91440 w 881738"/>
                <a:gd name="connsiteY5" fmla="*/ 301752 h 521208"/>
                <a:gd name="connsiteX6" fmla="*/ 137160 w 881738"/>
                <a:gd name="connsiteY6" fmla="*/ 201168 h 521208"/>
                <a:gd name="connsiteX7" fmla="*/ 155448 w 881738"/>
                <a:gd name="connsiteY7" fmla="*/ 128016 h 521208"/>
                <a:gd name="connsiteX8" fmla="*/ 219456 w 881738"/>
                <a:gd name="connsiteY8" fmla="*/ 45720 h 521208"/>
                <a:gd name="connsiteX9" fmla="*/ 265176 w 881738"/>
                <a:gd name="connsiteY9" fmla="*/ 0 h 521208"/>
                <a:gd name="connsiteX10" fmla="*/ 521208 w 881738"/>
                <a:gd name="connsiteY10" fmla="*/ 27432 h 521208"/>
                <a:gd name="connsiteX11" fmla="*/ 630936 w 881738"/>
                <a:gd name="connsiteY11" fmla="*/ 100584 h 521208"/>
                <a:gd name="connsiteX12" fmla="*/ 658368 w 881738"/>
                <a:gd name="connsiteY12" fmla="*/ 118872 h 521208"/>
                <a:gd name="connsiteX13" fmla="*/ 685800 w 881738"/>
                <a:gd name="connsiteY13" fmla="*/ 137160 h 521208"/>
                <a:gd name="connsiteX14" fmla="*/ 749808 w 881738"/>
                <a:gd name="connsiteY14" fmla="*/ 146304 h 521208"/>
                <a:gd name="connsiteX15" fmla="*/ 804672 w 881738"/>
                <a:gd name="connsiteY15" fmla="*/ 192024 h 521208"/>
                <a:gd name="connsiteX16" fmla="*/ 832104 w 881738"/>
                <a:gd name="connsiteY16" fmla="*/ 210312 h 521208"/>
                <a:gd name="connsiteX17" fmla="*/ 841248 w 881738"/>
                <a:gd name="connsiteY17" fmla="*/ 237744 h 521208"/>
                <a:gd name="connsiteX18" fmla="*/ 859536 w 881738"/>
                <a:gd name="connsiteY18" fmla="*/ 265176 h 521208"/>
                <a:gd name="connsiteX19" fmla="*/ 868680 w 881738"/>
                <a:gd name="connsiteY19" fmla="*/ 310896 h 521208"/>
                <a:gd name="connsiteX20" fmla="*/ 877824 w 881738"/>
                <a:gd name="connsiteY20" fmla="*/ 512064 h 521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1738" h="521208">
                  <a:moveTo>
                    <a:pt x="0" y="521208"/>
                  </a:moveTo>
                  <a:cubicBezTo>
                    <a:pt x="9144" y="499872"/>
                    <a:pt x="17704" y="478276"/>
                    <a:pt x="27432" y="457200"/>
                  </a:cubicBezTo>
                  <a:cubicBezTo>
                    <a:pt x="36000" y="438635"/>
                    <a:pt x="47877" y="421552"/>
                    <a:pt x="54864" y="402336"/>
                  </a:cubicBezTo>
                  <a:cubicBezTo>
                    <a:pt x="60175" y="387730"/>
                    <a:pt x="58551" y="371168"/>
                    <a:pt x="64008" y="356616"/>
                  </a:cubicBezTo>
                  <a:cubicBezTo>
                    <a:pt x="67867" y="346326"/>
                    <a:pt x="77381" y="339014"/>
                    <a:pt x="82296" y="329184"/>
                  </a:cubicBezTo>
                  <a:cubicBezTo>
                    <a:pt x="86607" y="320563"/>
                    <a:pt x="87525" y="310560"/>
                    <a:pt x="91440" y="301752"/>
                  </a:cubicBezTo>
                  <a:cubicBezTo>
                    <a:pt x="109437" y="261259"/>
                    <a:pt x="124746" y="242550"/>
                    <a:pt x="137160" y="201168"/>
                  </a:cubicBezTo>
                  <a:cubicBezTo>
                    <a:pt x="142447" y="183544"/>
                    <a:pt x="144954" y="146906"/>
                    <a:pt x="155448" y="128016"/>
                  </a:cubicBezTo>
                  <a:cubicBezTo>
                    <a:pt x="239427" y="-23146"/>
                    <a:pt x="152813" y="139020"/>
                    <a:pt x="219456" y="45720"/>
                  </a:cubicBezTo>
                  <a:cubicBezTo>
                    <a:pt x="254766" y="-3714"/>
                    <a:pt x="215824" y="16451"/>
                    <a:pt x="265176" y="0"/>
                  </a:cubicBezTo>
                  <a:cubicBezTo>
                    <a:pt x="295090" y="1574"/>
                    <a:pt x="465590" y="947"/>
                    <a:pt x="521208" y="27432"/>
                  </a:cubicBezTo>
                  <a:cubicBezTo>
                    <a:pt x="560897" y="46331"/>
                    <a:pt x="594360" y="76200"/>
                    <a:pt x="630936" y="100584"/>
                  </a:cubicBezTo>
                  <a:lnTo>
                    <a:pt x="658368" y="118872"/>
                  </a:lnTo>
                  <a:cubicBezTo>
                    <a:pt x="667512" y="124968"/>
                    <a:pt x="674921" y="135606"/>
                    <a:pt x="685800" y="137160"/>
                  </a:cubicBezTo>
                  <a:lnTo>
                    <a:pt x="749808" y="146304"/>
                  </a:lnTo>
                  <a:cubicBezTo>
                    <a:pt x="817916" y="191710"/>
                    <a:pt x="734266" y="133352"/>
                    <a:pt x="804672" y="192024"/>
                  </a:cubicBezTo>
                  <a:cubicBezTo>
                    <a:pt x="813115" y="199059"/>
                    <a:pt x="822960" y="204216"/>
                    <a:pt x="832104" y="210312"/>
                  </a:cubicBezTo>
                  <a:cubicBezTo>
                    <a:pt x="835152" y="219456"/>
                    <a:pt x="836937" y="229123"/>
                    <a:pt x="841248" y="237744"/>
                  </a:cubicBezTo>
                  <a:cubicBezTo>
                    <a:pt x="846163" y="247574"/>
                    <a:pt x="855677" y="254886"/>
                    <a:pt x="859536" y="265176"/>
                  </a:cubicBezTo>
                  <a:cubicBezTo>
                    <a:pt x="864993" y="279728"/>
                    <a:pt x="865309" y="295724"/>
                    <a:pt x="868680" y="310896"/>
                  </a:cubicBezTo>
                  <a:cubicBezTo>
                    <a:pt x="891130" y="411923"/>
                    <a:pt x="877824" y="285899"/>
                    <a:pt x="877824" y="512064"/>
                  </a:cubicBezTo>
                </a:path>
              </a:pathLst>
            </a:custGeom>
            <a:noFill/>
            <a:ln w="50800">
              <a:solidFill>
                <a:srgbClr val="00B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24" name="任意多边形 23"/>
            <p:cNvSpPr/>
            <p:nvPr/>
          </p:nvSpPr>
          <p:spPr>
            <a:xfrm>
              <a:off x="1238250" y="895350"/>
              <a:ext cx="2447925" cy="609600"/>
            </a:xfrm>
            <a:custGeom>
              <a:avLst/>
              <a:gdLst>
                <a:gd name="connsiteX0" fmla="*/ 2447925 w 2447925"/>
                <a:gd name="connsiteY0" fmla="*/ 609600 h 609600"/>
                <a:gd name="connsiteX1" fmla="*/ 2419350 w 2447925"/>
                <a:gd name="connsiteY1" fmla="*/ 114300 h 609600"/>
                <a:gd name="connsiteX2" fmla="*/ 2400300 w 2447925"/>
                <a:gd name="connsiteY2" fmla="*/ 85725 h 609600"/>
                <a:gd name="connsiteX3" fmla="*/ 2333625 w 2447925"/>
                <a:gd name="connsiteY3" fmla="*/ 57150 h 609600"/>
                <a:gd name="connsiteX4" fmla="*/ 2266950 w 2447925"/>
                <a:gd name="connsiteY4" fmla="*/ 28575 h 609600"/>
                <a:gd name="connsiteX5" fmla="*/ 2114550 w 2447925"/>
                <a:gd name="connsiteY5" fmla="*/ 0 h 609600"/>
                <a:gd name="connsiteX6" fmla="*/ 752475 w 2447925"/>
                <a:gd name="connsiteY6" fmla="*/ 19050 h 609600"/>
                <a:gd name="connsiteX7" fmla="*/ 571500 w 2447925"/>
                <a:gd name="connsiteY7" fmla="*/ 76200 h 609600"/>
                <a:gd name="connsiteX8" fmla="*/ 476250 w 2447925"/>
                <a:gd name="connsiteY8" fmla="*/ 104775 h 609600"/>
                <a:gd name="connsiteX9" fmla="*/ 361950 w 2447925"/>
                <a:gd name="connsiteY9" fmla="*/ 152400 h 609600"/>
                <a:gd name="connsiteX10" fmla="*/ 323850 w 2447925"/>
                <a:gd name="connsiteY10" fmla="*/ 161925 h 609600"/>
                <a:gd name="connsiteX11" fmla="*/ 238125 w 2447925"/>
                <a:gd name="connsiteY11" fmla="*/ 190500 h 609600"/>
                <a:gd name="connsiteX12" fmla="*/ 171450 w 2447925"/>
                <a:gd name="connsiteY12" fmla="*/ 228600 h 609600"/>
                <a:gd name="connsiteX13" fmla="*/ 104775 w 2447925"/>
                <a:gd name="connsiteY13" fmla="*/ 276225 h 609600"/>
                <a:gd name="connsiteX14" fmla="*/ 76200 w 2447925"/>
                <a:gd name="connsiteY14" fmla="*/ 285750 h 609600"/>
                <a:gd name="connsiteX15" fmla="*/ 57150 w 2447925"/>
                <a:gd name="connsiteY15" fmla="*/ 314325 h 609600"/>
                <a:gd name="connsiteX16" fmla="*/ 28575 w 2447925"/>
                <a:gd name="connsiteY16" fmla="*/ 333375 h 609600"/>
                <a:gd name="connsiteX17" fmla="*/ 19050 w 2447925"/>
                <a:gd name="connsiteY17" fmla="*/ 361950 h 609600"/>
                <a:gd name="connsiteX18" fmla="*/ 0 w 2447925"/>
                <a:gd name="connsiteY18" fmla="*/ 390525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7925" h="609600">
                  <a:moveTo>
                    <a:pt x="2447925" y="609600"/>
                  </a:moveTo>
                  <a:cubicBezTo>
                    <a:pt x="2438400" y="444500"/>
                    <a:pt x="2434322" y="278995"/>
                    <a:pt x="2419350" y="114300"/>
                  </a:cubicBezTo>
                  <a:cubicBezTo>
                    <a:pt x="2418314" y="102899"/>
                    <a:pt x="2409094" y="93054"/>
                    <a:pt x="2400300" y="85725"/>
                  </a:cubicBezTo>
                  <a:cubicBezTo>
                    <a:pt x="2378001" y="67142"/>
                    <a:pt x="2358147" y="67660"/>
                    <a:pt x="2333625" y="57150"/>
                  </a:cubicBezTo>
                  <a:cubicBezTo>
                    <a:pt x="2304612" y="44716"/>
                    <a:pt x="2296220" y="34737"/>
                    <a:pt x="2266950" y="28575"/>
                  </a:cubicBezTo>
                  <a:cubicBezTo>
                    <a:pt x="2216373" y="17927"/>
                    <a:pt x="2114550" y="0"/>
                    <a:pt x="2114550" y="0"/>
                  </a:cubicBezTo>
                  <a:lnTo>
                    <a:pt x="752475" y="19050"/>
                  </a:lnTo>
                  <a:cubicBezTo>
                    <a:pt x="674124" y="21098"/>
                    <a:pt x="640880" y="47292"/>
                    <a:pt x="571500" y="76200"/>
                  </a:cubicBezTo>
                  <a:cubicBezTo>
                    <a:pt x="551392" y="84578"/>
                    <a:pt x="482604" y="102434"/>
                    <a:pt x="476250" y="104775"/>
                  </a:cubicBezTo>
                  <a:cubicBezTo>
                    <a:pt x="437520" y="119044"/>
                    <a:pt x="400597" y="137907"/>
                    <a:pt x="361950" y="152400"/>
                  </a:cubicBezTo>
                  <a:cubicBezTo>
                    <a:pt x="349693" y="156997"/>
                    <a:pt x="336107" y="157328"/>
                    <a:pt x="323850" y="161925"/>
                  </a:cubicBezTo>
                  <a:cubicBezTo>
                    <a:pt x="233712" y="195727"/>
                    <a:pt x="342495" y="169626"/>
                    <a:pt x="238125" y="190500"/>
                  </a:cubicBezTo>
                  <a:cubicBezTo>
                    <a:pt x="145997" y="259596"/>
                    <a:pt x="244176" y="192237"/>
                    <a:pt x="171450" y="228600"/>
                  </a:cubicBezTo>
                  <a:cubicBezTo>
                    <a:pt x="141966" y="243342"/>
                    <a:pt x="134976" y="258967"/>
                    <a:pt x="104775" y="276225"/>
                  </a:cubicBezTo>
                  <a:cubicBezTo>
                    <a:pt x="96058" y="281206"/>
                    <a:pt x="85725" y="282575"/>
                    <a:pt x="76200" y="285750"/>
                  </a:cubicBezTo>
                  <a:cubicBezTo>
                    <a:pt x="69850" y="295275"/>
                    <a:pt x="65245" y="306230"/>
                    <a:pt x="57150" y="314325"/>
                  </a:cubicBezTo>
                  <a:cubicBezTo>
                    <a:pt x="49055" y="322420"/>
                    <a:pt x="35726" y="324436"/>
                    <a:pt x="28575" y="333375"/>
                  </a:cubicBezTo>
                  <a:cubicBezTo>
                    <a:pt x="22303" y="341215"/>
                    <a:pt x="23540" y="352970"/>
                    <a:pt x="19050" y="361950"/>
                  </a:cubicBezTo>
                  <a:cubicBezTo>
                    <a:pt x="13930" y="372189"/>
                    <a:pt x="0" y="390525"/>
                    <a:pt x="0" y="390525"/>
                  </a:cubicBezTo>
                </a:path>
              </a:pathLst>
            </a:custGeom>
            <a:noFill/>
            <a:ln w="508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矩形 26"/>
          <p:cNvSpPr/>
          <p:nvPr/>
        </p:nvSpPr>
        <p:spPr>
          <a:xfrm>
            <a:off x="4960133" y="4606437"/>
            <a:ext cx="4004355" cy="1631216"/>
          </a:xfrm>
          <a:prstGeom prst="rect">
            <a:avLst/>
          </a:prstGeom>
        </p:spPr>
        <p:txBody>
          <a:bodyPr wrap="square">
            <a:spAutoFit/>
          </a:bodyPr>
          <a:lstStyle/>
          <a:p>
            <a:pPr marL="285750" indent="-285750">
              <a:buFont typeface="Wingdings" panose="05000000000000000000" pitchFamily="2" charset="2"/>
              <a:buChar char="ü"/>
            </a:pPr>
            <a:r>
              <a:rPr lang="zh-CN" altLang="en-US" sz="2000" b="1" dirty="0">
                <a:solidFill>
                  <a:srgbClr val="FFC000"/>
                </a:solidFill>
                <a:latin typeface="+mn-lt"/>
                <a:ea typeface="+mn-ea"/>
              </a:rPr>
              <a:t>传递函数依赖</a:t>
            </a:r>
            <a:r>
              <a:rPr lang="en-US" altLang="zh-CN" sz="2000" b="1" dirty="0">
                <a:solidFill>
                  <a:srgbClr val="FFC000"/>
                </a:solidFill>
                <a:latin typeface="+mn-lt"/>
                <a:ea typeface="+mn-ea"/>
              </a:rPr>
              <a:t>: </a:t>
            </a:r>
            <a:r>
              <a:rPr lang="zh-CN" altLang="en-US" sz="2000" dirty="0" smtClean="0">
                <a:solidFill>
                  <a:srgbClr val="4D4D4D"/>
                </a:solidFill>
                <a:latin typeface="+mn-lt"/>
                <a:ea typeface="+mn-ea"/>
              </a:rPr>
              <a:t>若通</a:t>
            </a:r>
            <a:r>
              <a:rPr lang="zh-CN" altLang="en-US" sz="2000" dirty="0">
                <a:solidFill>
                  <a:srgbClr val="4D4D4D"/>
                </a:solidFill>
                <a:latin typeface="+mn-lt"/>
                <a:ea typeface="+mn-ea"/>
              </a:rPr>
              <a:t>过</a:t>
            </a:r>
            <a:r>
              <a:rPr lang="en-US" altLang="zh-CN" sz="2000" dirty="0">
                <a:solidFill>
                  <a:srgbClr val="4D4D4D"/>
                </a:solidFill>
                <a:latin typeface="+mn-lt"/>
                <a:ea typeface="+mn-ea"/>
              </a:rPr>
              <a:t>A</a:t>
            </a:r>
            <a:r>
              <a:rPr lang="zh-CN" altLang="en-US" sz="2000" dirty="0">
                <a:solidFill>
                  <a:srgbClr val="4D4D4D"/>
                </a:solidFill>
                <a:latin typeface="+mn-lt"/>
                <a:ea typeface="+mn-ea"/>
              </a:rPr>
              <a:t>属性</a:t>
            </a:r>
            <a:r>
              <a:rPr lang="en-US" altLang="zh-CN" sz="2000" dirty="0">
                <a:solidFill>
                  <a:srgbClr val="4D4D4D"/>
                </a:solidFill>
                <a:latin typeface="+mn-lt"/>
                <a:ea typeface="+mn-ea"/>
              </a:rPr>
              <a:t>(</a:t>
            </a:r>
            <a:r>
              <a:rPr lang="zh-CN" altLang="en-US" sz="2000" dirty="0">
                <a:solidFill>
                  <a:srgbClr val="4D4D4D"/>
                </a:solidFill>
                <a:latin typeface="+mn-lt"/>
                <a:ea typeface="+mn-ea"/>
              </a:rPr>
              <a:t>属性组</a:t>
            </a:r>
            <a:r>
              <a:rPr lang="en-US" altLang="zh-CN" sz="2000" dirty="0">
                <a:solidFill>
                  <a:srgbClr val="4D4D4D"/>
                </a:solidFill>
                <a:latin typeface="+mn-lt"/>
                <a:ea typeface="+mn-ea"/>
              </a:rPr>
              <a:t>)</a:t>
            </a:r>
            <a:r>
              <a:rPr lang="zh-CN" altLang="en-US" sz="2000" dirty="0">
                <a:solidFill>
                  <a:srgbClr val="4D4D4D"/>
                </a:solidFill>
                <a:latin typeface="+mn-lt"/>
                <a:ea typeface="+mn-ea"/>
              </a:rPr>
              <a:t>的值，可以确定唯一</a:t>
            </a:r>
            <a:r>
              <a:rPr lang="en-US" altLang="zh-CN" sz="2000" dirty="0">
                <a:solidFill>
                  <a:srgbClr val="4D4D4D"/>
                </a:solidFill>
                <a:latin typeface="+mn-lt"/>
                <a:ea typeface="+mn-ea"/>
              </a:rPr>
              <a:t>B</a:t>
            </a:r>
            <a:r>
              <a:rPr lang="zh-CN" altLang="en-US" sz="2000" dirty="0">
                <a:solidFill>
                  <a:srgbClr val="4D4D4D"/>
                </a:solidFill>
                <a:latin typeface="+mn-lt"/>
                <a:ea typeface="+mn-ea"/>
              </a:rPr>
              <a:t>属性的值，再通过</a:t>
            </a:r>
            <a:r>
              <a:rPr lang="en-US" altLang="zh-CN" sz="2000" dirty="0">
                <a:solidFill>
                  <a:srgbClr val="4D4D4D"/>
                </a:solidFill>
                <a:latin typeface="+mn-lt"/>
                <a:ea typeface="+mn-ea"/>
              </a:rPr>
              <a:t>B</a:t>
            </a:r>
            <a:r>
              <a:rPr lang="zh-CN" altLang="en-US" sz="2000" dirty="0">
                <a:solidFill>
                  <a:srgbClr val="4D4D4D"/>
                </a:solidFill>
                <a:latin typeface="+mn-lt"/>
                <a:ea typeface="+mn-ea"/>
              </a:rPr>
              <a:t>属性</a:t>
            </a:r>
            <a:r>
              <a:rPr lang="en-US" altLang="zh-CN" sz="2000" dirty="0">
                <a:solidFill>
                  <a:srgbClr val="4D4D4D"/>
                </a:solidFill>
                <a:latin typeface="+mn-lt"/>
                <a:ea typeface="+mn-ea"/>
              </a:rPr>
              <a:t>(</a:t>
            </a:r>
            <a:r>
              <a:rPr lang="zh-CN" altLang="en-US" sz="2000" dirty="0">
                <a:solidFill>
                  <a:srgbClr val="4D4D4D"/>
                </a:solidFill>
                <a:latin typeface="+mn-lt"/>
                <a:ea typeface="+mn-ea"/>
              </a:rPr>
              <a:t>属性组</a:t>
            </a:r>
            <a:r>
              <a:rPr lang="en-US" altLang="zh-CN" sz="2000" dirty="0">
                <a:solidFill>
                  <a:srgbClr val="4D4D4D"/>
                </a:solidFill>
                <a:latin typeface="+mn-lt"/>
                <a:ea typeface="+mn-ea"/>
              </a:rPr>
              <a:t>)</a:t>
            </a:r>
            <a:r>
              <a:rPr lang="zh-CN" altLang="en-US" sz="2000" dirty="0">
                <a:solidFill>
                  <a:srgbClr val="4D4D4D"/>
                </a:solidFill>
                <a:latin typeface="+mn-lt"/>
                <a:ea typeface="+mn-ea"/>
              </a:rPr>
              <a:t>的值可以确定唯一</a:t>
            </a:r>
            <a:r>
              <a:rPr lang="en-US" altLang="zh-CN" sz="2000" dirty="0">
                <a:solidFill>
                  <a:srgbClr val="4D4D4D"/>
                </a:solidFill>
                <a:latin typeface="+mn-lt"/>
                <a:ea typeface="+mn-ea"/>
              </a:rPr>
              <a:t>C</a:t>
            </a:r>
            <a:r>
              <a:rPr lang="zh-CN" altLang="en-US" sz="2000" dirty="0">
                <a:solidFill>
                  <a:srgbClr val="4D4D4D"/>
                </a:solidFill>
                <a:latin typeface="+mn-lt"/>
                <a:ea typeface="+mn-ea"/>
              </a:rPr>
              <a:t>属性的值，则称</a:t>
            </a:r>
            <a:r>
              <a:rPr lang="en-US" altLang="zh-CN" sz="2000" dirty="0">
                <a:solidFill>
                  <a:srgbClr val="4D4D4D"/>
                </a:solidFill>
                <a:latin typeface="+mn-lt"/>
                <a:ea typeface="+mn-ea"/>
              </a:rPr>
              <a:t>C</a:t>
            </a:r>
            <a:r>
              <a:rPr lang="zh-CN" altLang="en-US" sz="2000" dirty="0">
                <a:solidFill>
                  <a:srgbClr val="4D4D4D"/>
                </a:solidFill>
                <a:latin typeface="+mn-lt"/>
                <a:ea typeface="+mn-ea"/>
              </a:rPr>
              <a:t>传递函数依赖于</a:t>
            </a:r>
            <a:r>
              <a:rPr lang="en-US" altLang="zh-CN" sz="2000" dirty="0">
                <a:solidFill>
                  <a:srgbClr val="4D4D4D"/>
                </a:solidFill>
                <a:latin typeface="+mn-lt"/>
                <a:ea typeface="+mn-ea"/>
              </a:rPr>
              <a:t>A</a:t>
            </a:r>
            <a:r>
              <a:rPr lang="zh-CN" altLang="en-US" sz="2000" dirty="0">
                <a:solidFill>
                  <a:srgbClr val="4D4D4D"/>
                </a:solidFill>
                <a:latin typeface="+mn-lt"/>
                <a:ea typeface="+mn-ea"/>
              </a:rPr>
              <a:t>。</a:t>
            </a:r>
            <a:endParaRPr lang="zh-CN" altLang="en-US" sz="2000" dirty="0">
              <a:latin typeface="+mn-lt"/>
              <a:ea typeface="+mn-ea"/>
            </a:endParaRPr>
          </a:p>
        </p:txBody>
      </p:sp>
      <p:grpSp>
        <p:nvGrpSpPr>
          <p:cNvPr id="30" name="组合 29"/>
          <p:cNvGrpSpPr/>
          <p:nvPr/>
        </p:nvGrpSpPr>
        <p:grpSpPr>
          <a:xfrm>
            <a:off x="384048" y="1746504"/>
            <a:ext cx="2597361" cy="841248"/>
            <a:chOff x="384048" y="1746504"/>
            <a:chExt cx="2597361" cy="841248"/>
          </a:xfrm>
        </p:grpSpPr>
        <p:sp>
          <p:nvSpPr>
            <p:cNvPr id="28" name="任意多边形 27"/>
            <p:cNvSpPr/>
            <p:nvPr/>
          </p:nvSpPr>
          <p:spPr>
            <a:xfrm>
              <a:off x="384048" y="1746504"/>
              <a:ext cx="1728216" cy="691744"/>
            </a:xfrm>
            <a:custGeom>
              <a:avLst/>
              <a:gdLst>
                <a:gd name="connsiteX0" fmla="*/ 0 w 1728216"/>
                <a:gd name="connsiteY0" fmla="*/ 0 h 691744"/>
                <a:gd name="connsiteX1" fmla="*/ 100584 w 1728216"/>
                <a:gd name="connsiteY1" fmla="*/ 338328 h 691744"/>
                <a:gd name="connsiteX2" fmla="*/ 118872 w 1728216"/>
                <a:gd name="connsiteY2" fmla="*/ 374904 h 691744"/>
                <a:gd name="connsiteX3" fmla="*/ 173736 w 1728216"/>
                <a:gd name="connsiteY3" fmla="*/ 420624 h 691744"/>
                <a:gd name="connsiteX4" fmla="*/ 210312 w 1728216"/>
                <a:gd name="connsiteY4" fmla="*/ 438912 h 691744"/>
                <a:gd name="connsiteX5" fmla="*/ 292608 w 1728216"/>
                <a:gd name="connsiteY5" fmla="*/ 493776 h 691744"/>
                <a:gd name="connsiteX6" fmla="*/ 402336 w 1728216"/>
                <a:gd name="connsiteY6" fmla="*/ 530352 h 691744"/>
                <a:gd name="connsiteX7" fmla="*/ 429768 w 1728216"/>
                <a:gd name="connsiteY7" fmla="*/ 539496 h 691744"/>
                <a:gd name="connsiteX8" fmla="*/ 457200 w 1728216"/>
                <a:gd name="connsiteY8" fmla="*/ 557784 h 691744"/>
                <a:gd name="connsiteX9" fmla="*/ 566928 w 1728216"/>
                <a:gd name="connsiteY9" fmla="*/ 566928 h 691744"/>
                <a:gd name="connsiteX10" fmla="*/ 777240 w 1728216"/>
                <a:gd name="connsiteY10" fmla="*/ 603504 h 691744"/>
                <a:gd name="connsiteX11" fmla="*/ 832104 w 1728216"/>
                <a:gd name="connsiteY11" fmla="*/ 621792 h 691744"/>
                <a:gd name="connsiteX12" fmla="*/ 978408 w 1728216"/>
                <a:gd name="connsiteY12" fmla="*/ 640080 h 691744"/>
                <a:gd name="connsiteX13" fmla="*/ 1106424 w 1728216"/>
                <a:gd name="connsiteY13" fmla="*/ 667512 h 691744"/>
                <a:gd name="connsiteX14" fmla="*/ 1499616 w 1728216"/>
                <a:gd name="connsiteY14" fmla="*/ 658368 h 691744"/>
                <a:gd name="connsiteX15" fmla="*/ 1545336 w 1728216"/>
                <a:gd name="connsiteY15" fmla="*/ 649224 h 691744"/>
                <a:gd name="connsiteX16" fmla="*/ 1600200 w 1728216"/>
                <a:gd name="connsiteY16" fmla="*/ 630936 h 691744"/>
                <a:gd name="connsiteX17" fmla="*/ 1627632 w 1728216"/>
                <a:gd name="connsiteY17" fmla="*/ 603504 h 691744"/>
                <a:gd name="connsiteX18" fmla="*/ 1682496 w 1728216"/>
                <a:gd name="connsiteY18" fmla="*/ 566928 h 691744"/>
                <a:gd name="connsiteX19" fmla="*/ 1700784 w 1728216"/>
                <a:gd name="connsiteY19" fmla="*/ 493776 h 691744"/>
                <a:gd name="connsiteX20" fmla="*/ 1728216 w 1728216"/>
                <a:gd name="connsiteY20" fmla="*/ 393192 h 691744"/>
                <a:gd name="connsiteX21" fmla="*/ 1728216 w 1728216"/>
                <a:gd name="connsiteY21" fmla="*/ 365760 h 69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8216" h="691744">
                  <a:moveTo>
                    <a:pt x="0" y="0"/>
                  </a:moveTo>
                  <a:cubicBezTo>
                    <a:pt x="33528" y="112776"/>
                    <a:pt x="65024" y="226176"/>
                    <a:pt x="100584" y="338328"/>
                  </a:cubicBezTo>
                  <a:cubicBezTo>
                    <a:pt x="104704" y="351322"/>
                    <a:pt x="110949" y="363812"/>
                    <a:pt x="118872" y="374904"/>
                  </a:cubicBezTo>
                  <a:cubicBezTo>
                    <a:pt x="131915" y="393164"/>
                    <a:pt x="154377" y="409562"/>
                    <a:pt x="173736" y="420624"/>
                  </a:cubicBezTo>
                  <a:cubicBezTo>
                    <a:pt x="185571" y="427387"/>
                    <a:pt x="198703" y="431768"/>
                    <a:pt x="210312" y="438912"/>
                  </a:cubicBezTo>
                  <a:cubicBezTo>
                    <a:pt x="238390" y="456191"/>
                    <a:pt x="261331" y="483350"/>
                    <a:pt x="292608" y="493776"/>
                  </a:cubicBezTo>
                  <a:lnTo>
                    <a:pt x="402336" y="530352"/>
                  </a:lnTo>
                  <a:cubicBezTo>
                    <a:pt x="411480" y="533400"/>
                    <a:pt x="421748" y="534149"/>
                    <a:pt x="429768" y="539496"/>
                  </a:cubicBezTo>
                  <a:cubicBezTo>
                    <a:pt x="438912" y="545592"/>
                    <a:pt x="446424" y="555629"/>
                    <a:pt x="457200" y="557784"/>
                  </a:cubicBezTo>
                  <a:cubicBezTo>
                    <a:pt x="493190" y="564982"/>
                    <a:pt x="530352" y="563880"/>
                    <a:pt x="566928" y="566928"/>
                  </a:cubicBezTo>
                  <a:cubicBezTo>
                    <a:pt x="694056" y="609304"/>
                    <a:pt x="541026" y="562423"/>
                    <a:pt x="777240" y="603504"/>
                  </a:cubicBezTo>
                  <a:cubicBezTo>
                    <a:pt x="796232" y="606807"/>
                    <a:pt x="812945" y="619663"/>
                    <a:pt x="832104" y="621792"/>
                  </a:cubicBezTo>
                  <a:cubicBezTo>
                    <a:pt x="935821" y="633316"/>
                    <a:pt x="887077" y="627033"/>
                    <a:pt x="978408" y="640080"/>
                  </a:cubicBezTo>
                  <a:cubicBezTo>
                    <a:pt x="1056585" y="666139"/>
                    <a:pt x="1014144" y="655977"/>
                    <a:pt x="1106424" y="667512"/>
                  </a:cubicBezTo>
                  <a:cubicBezTo>
                    <a:pt x="1248429" y="714847"/>
                    <a:pt x="1139871" y="682351"/>
                    <a:pt x="1499616" y="658368"/>
                  </a:cubicBezTo>
                  <a:cubicBezTo>
                    <a:pt x="1515123" y="657334"/>
                    <a:pt x="1530342" y="653313"/>
                    <a:pt x="1545336" y="649224"/>
                  </a:cubicBezTo>
                  <a:cubicBezTo>
                    <a:pt x="1563934" y="644152"/>
                    <a:pt x="1600200" y="630936"/>
                    <a:pt x="1600200" y="630936"/>
                  </a:cubicBezTo>
                  <a:cubicBezTo>
                    <a:pt x="1609344" y="621792"/>
                    <a:pt x="1617424" y="611443"/>
                    <a:pt x="1627632" y="603504"/>
                  </a:cubicBezTo>
                  <a:cubicBezTo>
                    <a:pt x="1644982" y="590010"/>
                    <a:pt x="1682496" y="566928"/>
                    <a:pt x="1682496" y="566928"/>
                  </a:cubicBezTo>
                  <a:cubicBezTo>
                    <a:pt x="1688592" y="542544"/>
                    <a:pt x="1692836" y="517621"/>
                    <a:pt x="1700784" y="493776"/>
                  </a:cubicBezTo>
                  <a:cubicBezTo>
                    <a:pt x="1709967" y="466228"/>
                    <a:pt x="1728216" y="413818"/>
                    <a:pt x="1728216" y="393192"/>
                  </a:cubicBezTo>
                  <a:lnTo>
                    <a:pt x="1728216" y="365760"/>
                  </a:lnTo>
                </a:path>
              </a:pathLst>
            </a:custGeom>
            <a:noFill/>
            <a:ln w="50800">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2176272" y="2093976"/>
              <a:ext cx="805137" cy="493776"/>
            </a:xfrm>
            <a:custGeom>
              <a:avLst/>
              <a:gdLst>
                <a:gd name="connsiteX0" fmla="*/ 0 w 805137"/>
                <a:gd name="connsiteY0" fmla="*/ 27432 h 493776"/>
                <a:gd name="connsiteX1" fmla="*/ 146304 w 805137"/>
                <a:gd name="connsiteY1" fmla="*/ 320040 h 493776"/>
                <a:gd name="connsiteX2" fmla="*/ 192024 w 805137"/>
                <a:gd name="connsiteY2" fmla="*/ 402336 h 493776"/>
                <a:gd name="connsiteX3" fmla="*/ 228600 w 805137"/>
                <a:gd name="connsiteY3" fmla="*/ 429768 h 493776"/>
                <a:gd name="connsiteX4" fmla="*/ 292608 w 805137"/>
                <a:gd name="connsiteY4" fmla="*/ 475488 h 493776"/>
                <a:gd name="connsiteX5" fmla="*/ 402336 w 805137"/>
                <a:gd name="connsiteY5" fmla="*/ 493776 h 493776"/>
                <a:gd name="connsiteX6" fmla="*/ 539496 w 805137"/>
                <a:gd name="connsiteY6" fmla="*/ 475488 h 493776"/>
                <a:gd name="connsiteX7" fmla="*/ 640080 w 805137"/>
                <a:gd name="connsiteY7" fmla="*/ 420624 h 493776"/>
                <a:gd name="connsiteX8" fmla="*/ 685800 w 805137"/>
                <a:gd name="connsiteY8" fmla="*/ 384048 h 493776"/>
                <a:gd name="connsiteX9" fmla="*/ 704088 w 805137"/>
                <a:gd name="connsiteY9" fmla="*/ 356616 h 493776"/>
                <a:gd name="connsiteX10" fmla="*/ 731520 w 805137"/>
                <a:gd name="connsiteY10" fmla="*/ 320040 h 493776"/>
                <a:gd name="connsiteX11" fmla="*/ 777240 w 805137"/>
                <a:gd name="connsiteY11" fmla="*/ 256032 h 493776"/>
                <a:gd name="connsiteX12" fmla="*/ 795528 w 805137"/>
                <a:gd name="connsiteY12" fmla="*/ 100584 h 493776"/>
                <a:gd name="connsiteX13" fmla="*/ 804672 w 805137"/>
                <a:gd name="connsiteY13" fmla="*/ 0 h 493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05137" h="493776">
                  <a:moveTo>
                    <a:pt x="0" y="27432"/>
                  </a:moveTo>
                  <a:cubicBezTo>
                    <a:pt x="48768" y="124968"/>
                    <a:pt x="98660" y="221950"/>
                    <a:pt x="146304" y="320040"/>
                  </a:cubicBezTo>
                  <a:cubicBezTo>
                    <a:pt x="163437" y="355314"/>
                    <a:pt x="147733" y="369117"/>
                    <a:pt x="192024" y="402336"/>
                  </a:cubicBezTo>
                  <a:cubicBezTo>
                    <a:pt x="204216" y="411480"/>
                    <a:pt x="217029" y="419850"/>
                    <a:pt x="228600" y="429768"/>
                  </a:cubicBezTo>
                  <a:cubicBezTo>
                    <a:pt x="261249" y="457753"/>
                    <a:pt x="249127" y="460994"/>
                    <a:pt x="292608" y="475488"/>
                  </a:cubicBezTo>
                  <a:cubicBezTo>
                    <a:pt x="312664" y="482173"/>
                    <a:pt x="387839" y="491705"/>
                    <a:pt x="402336" y="493776"/>
                  </a:cubicBezTo>
                  <a:cubicBezTo>
                    <a:pt x="420540" y="492121"/>
                    <a:pt x="505683" y="489577"/>
                    <a:pt x="539496" y="475488"/>
                  </a:cubicBezTo>
                  <a:cubicBezTo>
                    <a:pt x="570652" y="462506"/>
                    <a:pt x="610856" y="442542"/>
                    <a:pt x="640080" y="420624"/>
                  </a:cubicBezTo>
                  <a:cubicBezTo>
                    <a:pt x="655693" y="408914"/>
                    <a:pt x="672000" y="397848"/>
                    <a:pt x="685800" y="384048"/>
                  </a:cubicBezTo>
                  <a:cubicBezTo>
                    <a:pt x="693571" y="376277"/>
                    <a:pt x="697700" y="365559"/>
                    <a:pt x="704088" y="356616"/>
                  </a:cubicBezTo>
                  <a:cubicBezTo>
                    <a:pt x="712946" y="344215"/>
                    <a:pt x="721602" y="331611"/>
                    <a:pt x="731520" y="320040"/>
                  </a:cubicBezTo>
                  <a:cubicBezTo>
                    <a:pt x="776005" y="268141"/>
                    <a:pt x="745354" y="319805"/>
                    <a:pt x="777240" y="256032"/>
                  </a:cubicBezTo>
                  <a:cubicBezTo>
                    <a:pt x="800859" y="114319"/>
                    <a:pt x="768472" y="317035"/>
                    <a:pt x="795528" y="100584"/>
                  </a:cubicBezTo>
                  <a:cubicBezTo>
                    <a:pt x="808259" y="-1261"/>
                    <a:pt x="804672" y="115346"/>
                    <a:pt x="804672" y="0"/>
                  </a:cubicBezTo>
                </a:path>
              </a:pathLst>
            </a:custGeom>
            <a:noFill/>
            <a:ln w="50800">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107504" y="5000215"/>
            <a:ext cx="4945510" cy="1015663"/>
          </a:xfrm>
          <a:prstGeom prst="rect">
            <a:avLst/>
          </a:prstGeom>
        </p:spPr>
        <p:txBody>
          <a:bodyPr wrap="square">
            <a:spAutoFit/>
          </a:bodyPr>
          <a:lstStyle/>
          <a:p>
            <a:pPr marL="285750" indent="-285750">
              <a:buFont typeface="Wingdings" panose="05000000000000000000" pitchFamily="2" charset="2"/>
              <a:buChar char="ü"/>
            </a:pPr>
            <a:r>
              <a:rPr lang="zh-CN" altLang="en-US" sz="2000" b="1" dirty="0">
                <a:solidFill>
                  <a:srgbClr val="FF0000"/>
                </a:solidFill>
                <a:latin typeface="-apple-system"/>
              </a:rPr>
              <a:t>码</a:t>
            </a:r>
            <a:r>
              <a:rPr lang="en-US" altLang="zh-CN" sz="2000" b="1" dirty="0">
                <a:solidFill>
                  <a:srgbClr val="FF0000"/>
                </a:solidFill>
                <a:latin typeface="-apple-system"/>
              </a:rPr>
              <a:t>:</a:t>
            </a:r>
            <a:r>
              <a:rPr lang="zh-CN" altLang="en-US" sz="2000" dirty="0">
                <a:solidFill>
                  <a:srgbClr val="4D4D4D"/>
                </a:solidFill>
                <a:latin typeface="-apple-system"/>
              </a:rPr>
              <a:t>如果在一张表中，一个属性或者属性组，被其他所有属性所完全依赖，则称这个属性</a:t>
            </a:r>
            <a:r>
              <a:rPr lang="en-US" altLang="zh-CN" sz="2000" dirty="0">
                <a:solidFill>
                  <a:srgbClr val="4D4D4D"/>
                </a:solidFill>
                <a:latin typeface="-apple-system"/>
              </a:rPr>
              <a:t>(</a:t>
            </a:r>
            <a:r>
              <a:rPr lang="zh-CN" altLang="en-US" sz="2000" dirty="0">
                <a:solidFill>
                  <a:srgbClr val="4D4D4D"/>
                </a:solidFill>
                <a:latin typeface="-apple-system"/>
              </a:rPr>
              <a:t>属性组</a:t>
            </a:r>
            <a:r>
              <a:rPr lang="en-US" altLang="zh-CN" sz="2000" dirty="0">
                <a:solidFill>
                  <a:srgbClr val="4D4D4D"/>
                </a:solidFill>
                <a:latin typeface="-apple-system"/>
              </a:rPr>
              <a:t>)</a:t>
            </a:r>
            <a:r>
              <a:rPr lang="zh-CN" altLang="en-US" sz="2000" dirty="0">
                <a:solidFill>
                  <a:srgbClr val="4D4D4D"/>
                </a:solidFill>
                <a:latin typeface="-apple-system"/>
              </a:rPr>
              <a:t>为该表的</a:t>
            </a:r>
            <a:r>
              <a:rPr lang="zh-CN" altLang="en-US" sz="2000" dirty="0" smtClean="0">
                <a:solidFill>
                  <a:srgbClr val="4D4D4D"/>
                </a:solidFill>
                <a:latin typeface="-apple-system"/>
              </a:rPr>
              <a:t>码。</a:t>
            </a:r>
            <a:endParaRPr lang="zh-CN" altLang="en-US" sz="2000" dirty="0"/>
          </a:p>
        </p:txBody>
      </p:sp>
      <p:grpSp>
        <p:nvGrpSpPr>
          <p:cNvPr id="33" name="组合 32"/>
          <p:cNvGrpSpPr/>
          <p:nvPr/>
        </p:nvGrpSpPr>
        <p:grpSpPr>
          <a:xfrm>
            <a:off x="107504" y="1482892"/>
            <a:ext cx="3960440" cy="361932"/>
            <a:chOff x="107504" y="1482892"/>
            <a:chExt cx="3960440" cy="361932"/>
          </a:xfrm>
        </p:grpSpPr>
        <p:sp>
          <p:nvSpPr>
            <p:cNvPr id="32" name="矩形 31"/>
            <p:cNvSpPr/>
            <p:nvPr/>
          </p:nvSpPr>
          <p:spPr>
            <a:xfrm>
              <a:off x="107504" y="1501936"/>
              <a:ext cx="648072" cy="342888"/>
            </a:xfrm>
            <a:prstGeom prst="rect">
              <a:avLst/>
            </a:prstGeom>
            <a:solidFill>
              <a:srgbClr val="FE0E0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337000" y="1482892"/>
              <a:ext cx="730944" cy="342888"/>
            </a:xfrm>
            <a:prstGeom prst="rect">
              <a:avLst/>
            </a:prstGeom>
            <a:solidFill>
              <a:srgbClr val="FE0E0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5920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 presetClass="exit" presetSubtype="0" fill="hold" grpId="1"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30"/>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animBg="1"/>
      <p:bldP spid="16" grpId="1" animBg="1"/>
      <p:bldP spid="22" grpId="0"/>
      <p:bldP spid="23" grpId="0"/>
      <p:bldP spid="27" grpId="0"/>
      <p:bldP spid="3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84413" y="63039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3.5</a:t>
            </a:r>
            <a:r>
              <a:rPr lang="zh-CN" altLang="en-US" sz="2400" dirty="0" smtClean="0">
                <a:solidFill>
                  <a:srgbClr val="D9D9D9"/>
                </a:solidFill>
                <a:latin typeface="Bodoni MT Black" pitchFamily="18" charset="0"/>
                <a:ea typeface="+mn-ea"/>
              </a:rPr>
              <a:t>数据</a:t>
            </a:r>
            <a:r>
              <a:rPr lang="zh-CN" altLang="en-US" sz="2400" dirty="0">
                <a:solidFill>
                  <a:srgbClr val="D9D9D9"/>
                </a:solidFill>
                <a:latin typeface="Bodoni MT Black" pitchFamily="18" charset="0"/>
                <a:ea typeface="+mn-ea"/>
              </a:rPr>
              <a:t>规范化</a:t>
            </a: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3.5</a:t>
            </a:r>
            <a:r>
              <a:rPr lang="en-US" altLang="zh-CN" b="1" dirty="0" smtClean="0">
                <a:latin typeface="Bodoni MT Black" pitchFamily="18" charset="0"/>
              </a:rPr>
              <a:t> </a:t>
            </a:r>
            <a:r>
              <a:rPr lang="zh-CN" altLang="en-US" b="1" dirty="0" smtClean="0">
                <a:latin typeface="Bodoni MT Black" pitchFamily="18" charset="0"/>
              </a:rPr>
              <a:t>数据</a:t>
            </a:r>
            <a:r>
              <a:rPr lang="zh-CN" altLang="en-US" b="1" dirty="0">
                <a:latin typeface="Bodoni MT Black" pitchFamily="18" charset="0"/>
              </a:rPr>
              <a:t>规范化</a:t>
            </a:r>
            <a:endParaRPr lang="zh-CN" altLang="en-US" b="1" dirty="0" smtClean="0">
              <a:latin typeface="Bodoni MT Black" pitchFamily="18" charset="0"/>
            </a:endParaRPr>
          </a:p>
        </p:txBody>
      </p:sp>
      <p:sp>
        <p:nvSpPr>
          <p:cNvPr id="12"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pic>
        <p:nvPicPr>
          <p:cNvPr id="2" name="图片 1"/>
          <p:cNvPicPr>
            <a:picLocks noChangeAspect="1"/>
          </p:cNvPicPr>
          <p:nvPr/>
        </p:nvPicPr>
        <p:blipFill>
          <a:blip r:embed="rId3"/>
          <a:stretch>
            <a:fillRect/>
          </a:stretch>
        </p:blipFill>
        <p:spPr>
          <a:xfrm>
            <a:off x="130304" y="1129072"/>
            <a:ext cx="4932040" cy="3763925"/>
          </a:xfrm>
          <a:prstGeom prst="rect">
            <a:avLst/>
          </a:prstGeom>
        </p:spPr>
      </p:pic>
      <p:sp>
        <p:nvSpPr>
          <p:cNvPr id="5" name="矩形 4"/>
          <p:cNvSpPr/>
          <p:nvPr/>
        </p:nvSpPr>
        <p:spPr>
          <a:xfrm>
            <a:off x="5076056" y="1167892"/>
            <a:ext cx="3888432" cy="400110"/>
          </a:xfrm>
          <a:prstGeom prst="rect">
            <a:avLst/>
          </a:prstGeom>
        </p:spPr>
        <p:txBody>
          <a:bodyPr wrap="square">
            <a:spAutoFit/>
          </a:bodyPr>
          <a:lstStyle/>
          <a:p>
            <a:pPr marL="285750" indent="-285750">
              <a:buFont typeface="Wingdings" panose="05000000000000000000" pitchFamily="2" charset="2"/>
              <a:buChar char="ü"/>
            </a:pPr>
            <a:r>
              <a:rPr lang="zh-CN" altLang="en-US" sz="2000" dirty="0">
                <a:solidFill>
                  <a:srgbClr val="0070C0"/>
                </a:solidFill>
                <a:latin typeface="+mn-ea"/>
                <a:ea typeface="+mn-ea"/>
              </a:rPr>
              <a:t>存在非常严重的数据冗</a:t>
            </a:r>
            <a:r>
              <a:rPr lang="zh-CN" altLang="en-US" sz="2000" dirty="0" smtClean="0">
                <a:solidFill>
                  <a:srgbClr val="0070C0"/>
                </a:solidFill>
                <a:latin typeface="+mn-ea"/>
                <a:ea typeface="+mn-ea"/>
              </a:rPr>
              <a:t>余重复</a:t>
            </a:r>
            <a:endParaRPr lang="zh-CN" altLang="en-US" sz="2000" b="0" i="0" dirty="0">
              <a:solidFill>
                <a:srgbClr val="0070C0"/>
              </a:solidFill>
              <a:effectLst/>
              <a:latin typeface="+mn-ea"/>
              <a:ea typeface="+mn-ea"/>
            </a:endParaRPr>
          </a:p>
        </p:txBody>
      </p:sp>
      <p:grpSp>
        <p:nvGrpSpPr>
          <p:cNvPr id="15" name="组合 14"/>
          <p:cNvGrpSpPr/>
          <p:nvPr/>
        </p:nvGrpSpPr>
        <p:grpSpPr>
          <a:xfrm>
            <a:off x="1043608" y="2278913"/>
            <a:ext cx="2400320" cy="2620924"/>
            <a:chOff x="1043608" y="2278913"/>
            <a:chExt cx="2400320" cy="2620924"/>
          </a:xfrm>
        </p:grpSpPr>
        <p:sp>
          <p:nvSpPr>
            <p:cNvPr id="6" name="椭圆 5"/>
            <p:cNvSpPr/>
            <p:nvPr/>
          </p:nvSpPr>
          <p:spPr>
            <a:xfrm>
              <a:off x="1043608" y="2278913"/>
              <a:ext cx="720080" cy="864096"/>
            </a:xfrm>
            <a:prstGeom prst="ellipse">
              <a:avLst/>
            </a:prstGeom>
            <a:solidFill>
              <a:srgbClr val="0000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723848" y="3143008"/>
              <a:ext cx="720080" cy="1756829"/>
            </a:xfrm>
            <a:prstGeom prst="ellipse">
              <a:avLst/>
            </a:prstGeom>
            <a:solidFill>
              <a:srgbClr val="0000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5076056" y="1693357"/>
            <a:ext cx="3798160" cy="1631216"/>
          </a:xfrm>
          <a:prstGeom prst="rect">
            <a:avLst/>
          </a:prstGeom>
        </p:spPr>
        <p:txBody>
          <a:bodyPr wrap="square">
            <a:spAutoFit/>
          </a:bodyPr>
          <a:lstStyle/>
          <a:p>
            <a:pPr marL="285750" indent="-285750">
              <a:buFont typeface="Wingdings" panose="05000000000000000000" pitchFamily="2" charset="2"/>
              <a:buChar char="ü"/>
            </a:pPr>
            <a:r>
              <a:rPr lang="zh-CN" altLang="en-US" sz="2000" dirty="0">
                <a:solidFill>
                  <a:srgbClr val="FF0000"/>
                </a:solidFill>
                <a:latin typeface="-apple-system"/>
              </a:rPr>
              <a:t>数据添加存在问题</a:t>
            </a:r>
            <a:r>
              <a:rPr lang="en-US" altLang="zh-CN" sz="2000" dirty="0">
                <a:solidFill>
                  <a:srgbClr val="FF0000"/>
                </a:solidFill>
                <a:latin typeface="-apple-system"/>
              </a:rPr>
              <a:t>:</a:t>
            </a:r>
            <a:r>
              <a:rPr lang="en-US" altLang="zh-CN" sz="2000" dirty="0">
                <a:latin typeface="-apple-system"/>
              </a:rPr>
              <a:t/>
            </a:r>
            <a:br>
              <a:rPr lang="en-US" altLang="zh-CN" sz="2000" dirty="0">
                <a:latin typeface="-apple-system"/>
              </a:rPr>
            </a:br>
            <a:r>
              <a:rPr lang="zh-CN" altLang="en-US" sz="2000" dirty="0">
                <a:latin typeface="-apple-system"/>
              </a:rPr>
              <a:t>例如：添加新开设的系和系主任时，因为没有招入学生，所以会导致数据不合法而无法添加新开设的系和系主任。</a:t>
            </a:r>
            <a:endParaRPr lang="zh-CN" altLang="en-US" sz="2000" b="0" i="0" dirty="0">
              <a:effectLst/>
              <a:latin typeface="-apple-system"/>
            </a:endParaRPr>
          </a:p>
        </p:txBody>
      </p:sp>
      <p:grpSp>
        <p:nvGrpSpPr>
          <p:cNvPr id="37" name="组合 36"/>
          <p:cNvGrpSpPr/>
          <p:nvPr/>
        </p:nvGrpSpPr>
        <p:grpSpPr>
          <a:xfrm>
            <a:off x="883333" y="4833122"/>
            <a:ext cx="2046603" cy="1797144"/>
            <a:chOff x="990461" y="1053896"/>
            <a:chExt cx="2046603" cy="1797144"/>
          </a:xfrm>
        </p:grpSpPr>
        <p:sp>
          <p:nvSpPr>
            <p:cNvPr id="11" name="文本框 10"/>
            <p:cNvSpPr txBox="1"/>
            <p:nvPr/>
          </p:nvSpPr>
          <p:spPr>
            <a:xfrm>
              <a:off x="1155662" y="1063823"/>
              <a:ext cx="506870" cy="707886"/>
            </a:xfrm>
            <a:prstGeom prst="rect">
              <a:avLst/>
            </a:prstGeom>
            <a:noFill/>
          </p:spPr>
          <p:txBody>
            <a:bodyPr wrap="none" rtlCol="0">
              <a:spAutoFit/>
            </a:bodyPr>
            <a:lstStyle/>
            <a:p>
              <a:r>
                <a:rPr lang="zh-CN" altLang="en-US" sz="4000" dirty="0" smtClean="0">
                  <a:solidFill>
                    <a:srgbClr val="FF0000"/>
                  </a:solidFill>
                  <a:effectLst>
                    <a:outerShdw blurRad="38100" dist="38100" dir="2700000" algn="tl">
                      <a:srgbClr val="000000">
                        <a:alpha val="43137"/>
                      </a:srgbClr>
                    </a:outerShdw>
                  </a:effectLst>
                  <a:latin typeface="+mn-lt"/>
                </a:rPr>
                <a:t>∅</a:t>
              </a:r>
              <a:endParaRPr lang="zh-CN" altLang="en-US" sz="4000" dirty="0">
                <a:solidFill>
                  <a:srgbClr val="FF0000"/>
                </a:solidFill>
                <a:effectLst>
                  <a:outerShdw blurRad="38100" dist="38100" dir="2700000" algn="tl">
                    <a:srgbClr val="000000">
                      <a:alpha val="43137"/>
                    </a:srgbClr>
                  </a:outerShdw>
                </a:effectLst>
                <a:latin typeface="+mn-lt"/>
              </a:endParaRPr>
            </a:p>
          </p:txBody>
        </p:sp>
        <p:sp>
          <p:nvSpPr>
            <p:cNvPr id="36" name="文本框 35"/>
            <p:cNvSpPr txBox="1"/>
            <p:nvPr/>
          </p:nvSpPr>
          <p:spPr>
            <a:xfrm>
              <a:off x="2121887" y="1053896"/>
              <a:ext cx="439544" cy="707886"/>
            </a:xfrm>
            <a:prstGeom prst="rect">
              <a:avLst/>
            </a:prstGeom>
            <a:noFill/>
          </p:spPr>
          <p:txBody>
            <a:bodyPr wrap="none" rtlCol="0">
              <a:spAutoFit/>
            </a:bodyPr>
            <a:lstStyle/>
            <a:p>
              <a:r>
                <a:rPr lang="en-US" altLang="zh-CN" sz="4000" dirty="0">
                  <a:solidFill>
                    <a:srgbClr val="FF0000"/>
                  </a:solidFill>
                  <a:effectLst>
                    <a:outerShdw blurRad="38100" dist="38100" dir="2700000" algn="tl">
                      <a:srgbClr val="000000">
                        <a:alpha val="43137"/>
                      </a:srgbClr>
                    </a:outerShdw>
                  </a:effectLst>
                  <a:latin typeface="+mn-lt"/>
                </a:rPr>
                <a:t>+</a:t>
              </a:r>
              <a:endParaRPr lang="zh-CN" altLang="en-US" sz="4000" dirty="0">
                <a:solidFill>
                  <a:srgbClr val="FF0000"/>
                </a:solidFill>
                <a:effectLst>
                  <a:outerShdw blurRad="38100" dist="38100" dir="2700000" algn="tl">
                    <a:srgbClr val="000000">
                      <a:alpha val="43137"/>
                    </a:srgbClr>
                  </a:outerShdw>
                </a:effectLst>
                <a:latin typeface="+mn-lt"/>
              </a:endParaRPr>
            </a:p>
          </p:txBody>
        </p:sp>
        <p:pic>
          <p:nvPicPr>
            <p:cNvPr id="13" name="图片 12"/>
            <p:cNvPicPr>
              <a:picLocks noChangeAspect="1"/>
            </p:cNvPicPr>
            <p:nvPr/>
          </p:nvPicPr>
          <p:blipFill>
            <a:blip r:embed="rId4"/>
            <a:stretch>
              <a:fillRect/>
            </a:stretch>
          </p:blipFill>
          <p:spPr>
            <a:xfrm>
              <a:off x="990461" y="1855647"/>
              <a:ext cx="2046603" cy="995393"/>
            </a:xfrm>
            <a:prstGeom prst="rect">
              <a:avLst/>
            </a:prstGeom>
          </p:spPr>
        </p:pic>
      </p:grpSp>
      <p:sp>
        <p:nvSpPr>
          <p:cNvPr id="17" name="矩形 16"/>
          <p:cNvSpPr/>
          <p:nvPr/>
        </p:nvSpPr>
        <p:spPr>
          <a:xfrm>
            <a:off x="5106904" y="3421257"/>
            <a:ext cx="3767312" cy="1938992"/>
          </a:xfrm>
          <a:prstGeom prst="rect">
            <a:avLst/>
          </a:prstGeom>
        </p:spPr>
        <p:txBody>
          <a:bodyPr wrap="square">
            <a:spAutoFit/>
          </a:bodyPr>
          <a:lstStyle/>
          <a:p>
            <a:pPr marL="285750" indent="-285750">
              <a:buFont typeface="Wingdings" panose="05000000000000000000" pitchFamily="2" charset="2"/>
              <a:buChar char="ü"/>
            </a:pPr>
            <a:r>
              <a:rPr lang="zh-CN" altLang="en-US" sz="2000" b="1" dirty="0">
                <a:solidFill>
                  <a:srgbClr val="00B050"/>
                </a:solidFill>
                <a:latin typeface="-apple-system"/>
              </a:rPr>
              <a:t>数据删除存在问题</a:t>
            </a:r>
            <a:r>
              <a:rPr lang="en-US" altLang="zh-CN" sz="2000" b="1" dirty="0">
                <a:solidFill>
                  <a:srgbClr val="00B050"/>
                </a:solidFill>
                <a:latin typeface="-apple-system"/>
              </a:rPr>
              <a:t>:</a:t>
            </a:r>
            <a:r>
              <a:rPr lang="zh-CN" altLang="en-US" sz="2000" dirty="0"/>
              <a:t/>
            </a:r>
            <a:br>
              <a:rPr lang="zh-CN" altLang="en-US" sz="2000" dirty="0"/>
            </a:br>
            <a:r>
              <a:rPr lang="zh-CN" altLang="en-US" sz="2000" dirty="0">
                <a:latin typeface="-apple-system"/>
              </a:rPr>
              <a:t>例如</a:t>
            </a:r>
            <a:r>
              <a:rPr lang="zh-CN" altLang="en-US" sz="2000" dirty="0" smtClean="0">
                <a:latin typeface="-apple-system"/>
              </a:rPr>
              <a:t>：张无忌同</a:t>
            </a:r>
            <a:r>
              <a:rPr lang="zh-CN" altLang="en-US" sz="2000" dirty="0">
                <a:latin typeface="-apple-system"/>
              </a:rPr>
              <a:t>学毕业了，需要删除其所有数据，但会将经济系和该系的系主任的数据一起删除，并不符合逻</a:t>
            </a:r>
            <a:r>
              <a:rPr lang="zh-CN" altLang="en-US" sz="2000" dirty="0" smtClean="0">
                <a:latin typeface="-apple-system"/>
              </a:rPr>
              <a:t>辑。</a:t>
            </a:r>
            <a:endParaRPr lang="zh-CN" altLang="en-US" sz="2000" dirty="0"/>
          </a:p>
        </p:txBody>
      </p:sp>
      <p:grpSp>
        <p:nvGrpSpPr>
          <p:cNvPr id="42" name="组合 41"/>
          <p:cNvGrpSpPr/>
          <p:nvPr/>
        </p:nvGrpSpPr>
        <p:grpSpPr>
          <a:xfrm>
            <a:off x="889692" y="2247704"/>
            <a:ext cx="2109171" cy="2342554"/>
            <a:chOff x="927893" y="4005064"/>
            <a:chExt cx="2109171" cy="2342554"/>
          </a:xfrm>
        </p:grpSpPr>
        <p:sp>
          <p:nvSpPr>
            <p:cNvPr id="18" name="椭圆 17"/>
            <p:cNvSpPr/>
            <p:nvPr/>
          </p:nvSpPr>
          <p:spPr>
            <a:xfrm>
              <a:off x="1043608" y="4005064"/>
              <a:ext cx="648072" cy="894773"/>
            </a:xfrm>
            <a:prstGeom prst="ellipse">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883728" y="4036433"/>
              <a:ext cx="648072" cy="894773"/>
            </a:xfrm>
            <a:prstGeom prst="ellipse">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171796" y="4706162"/>
              <a:ext cx="341760" cy="707886"/>
            </a:xfrm>
            <a:prstGeom prst="rect">
              <a:avLst/>
            </a:prstGeom>
            <a:noFill/>
          </p:spPr>
          <p:txBody>
            <a:bodyPr wrap="none" rtlCol="0">
              <a:spAutoFit/>
            </a:bodyPr>
            <a:lstStyle/>
            <a:p>
              <a:r>
                <a:rPr lang="en-US" altLang="zh-CN" sz="4000" dirty="0" smtClean="0">
                  <a:solidFill>
                    <a:srgbClr val="00B050"/>
                  </a:solidFill>
                  <a:effectLst>
                    <a:outerShdw blurRad="38100" dist="38100" dir="2700000" algn="tl">
                      <a:srgbClr val="000000">
                        <a:alpha val="43137"/>
                      </a:srgbClr>
                    </a:outerShdw>
                  </a:effectLst>
                </a:rPr>
                <a:t>-</a:t>
              </a:r>
              <a:endParaRPr lang="zh-CN" altLang="en-US" sz="4000" dirty="0">
                <a:solidFill>
                  <a:srgbClr val="00B050"/>
                </a:solidFill>
                <a:effectLst>
                  <a:outerShdw blurRad="38100" dist="38100" dir="2700000" algn="tl">
                    <a:srgbClr val="000000">
                      <a:alpha val="43137"/>
                    </a:srgbClr>
                  </a:outerShdw>
                </a:effectLst>
              </a:endParaRPr>
            </a:p>
          </p:txBody>
        </p:sp>
        <p:sp>
          <p:nvSpPr>
            <p:cNvPr id="41" name="文本框 40"/>
            <p:cNvSpPr txBox="1"/>
            <p:nvPr/>
          </p:nvSpPr>
          <p:spPr>
            <a:xfrm>
              <a:off x="1929686" y="4795589"/>
              <a:ext cx="697627" cy="707886"/>
            </a:xfrm>
            <a:prstGeom prst="rect">
              <a:avLst/>
            </a:prstGeom>
            <a:noFill/>
          </p:spPr>
          <p:txBody>
            <a:bodyPr wrap="none" rtlCol="0">
              <a:spAutoFit/>
            </a:bodyPr>
            <a:lstStyle/>
            <a:p>
              <a:r>
                <a:rPr lang="zh-CN" altLang="en-US" sz="4000" dirty="0" smtClean="0">
                  <a:solidFill>
                    <a:srgbClr val="00B050"/>
                  </a:solidFill>
                  <a:effectLst>
                    <a:outerShdw blurRad="38100" dist="38100" dir="2700000" algn="tl">
                      <a:srgbClr val="000000">
                        <a:alpha val="43137"/>
                      </a:srgbClr>
                    </a:outerShdw>
                  </a:effectLst>
                  <a:latin typeface="+mn-lt"/>
                </a:rPr>
                <a:t>？</a:t>
              </a:r>
              <a:endParaRPr lang="zh-CN" altLang="en-US" sz="4000" dirty="0">
                <a:solidFill>
                  <a:srgbClr val="00B050"/>
                </a:solidFill>
                <a:effectLst>
                  <a:outerShdw blurRad="38100" dist="38100" dir="2700000" algn="tl">
                    <a:srgbClr val="000000">
                      <a:alpha val="43137"/>
                    </a:srgbClr>
                  </a:outerShdw>
                </a:effectLst>
                <a:latin typeface="+mn-lt"/>
              </a:endParaRPr>
            </a:p>
          </p:txBody>
        </p:sp>
        <p:pic>
          <p:nvPicPr>
            <p:cNvPr id="40" name="图片 39"/>
            <p:cNvPicPr>
              <a:picLocks noChangeAspect="1"/>
            </p:cNvPicPr>
            <p:nvPr/>
          </p:nvPicPr>
          <p:blipFill>
            <a:blip r:embed="rId5"/>
            <a:stretch>
              <a:fillRect/>
            </a:stretch>
          </p:blipFill>
          <p:spPr>
            <a:xfrm>
              <a:off x="927893" y="5339490"/>
              <a:ext cx="2109171" cy="1008128"/>
            </a:xfrm>
            <a:prstGeom prst="rect">
              <a:avLst/>
            </a:prstGeom>
          </p:spPr>
        </p:pic>
      </p:grpSp>
    </p:spTree>
    <p:extLst>
      <p:ext uri="{BB962C8B-B14F-4D97-AF65-F5344CB8AC3E}">
        <p14:creationId xmlns:p14="http://schemas.microsoft.com/office/powerpoint/2010/main" val="408530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主要内容</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rPr>
              <a:t>主要内容</a:t>
            </a:r>
            <a:endParaRPr lang="es-HN" b="1" dirty="0">
              <a:latin typeface="Bodoni MT Black" pitchFamily="18" charset="0"/>
            </a:endParaRPr>
          </a:p>
        </p:txBody>
      </p:sp>
      <p:sp>
        <p:nvSpPr>
          <p:cNvPr id="5" name="矩形 4"/>
          <p:cNvSpPr/>
          <p:nvPr/>
        </p:nvSpPr>
        <p:spPr>
          <a:xfrm>
            <a:off x="831850" y="1268760"/>
            <a:ext cx="5035550" cy="4340225"/>
          </a:xfrm>
          <a:prstGeom prst="rect">
            <a:avLst/>
          </a:prstGeom>
        </p:spPr>
        <p:txBody>
          <a:bodyPr>
            <a:spAutoFit/>
          </a:bodyPr>
          <a:lstStyle/>
          <a:p>
            <a:pPr eaLnBrk="1" fontAlgn="auto" hangingPunct="1">
              <a:spcBef>
                <a:spcPct val="50000"/>
              </a:spcBef>
              <a:spcAft>
                <a:spcPts val="0"/>
              </a:spcAft>
              <a:defRPr/>
            </a:pPr>
            <a:r>
              <a:rPr kumimoji="1" lang="en-US" altLang="zh-CN" sz="2400" b="1" kern="0" dirty="0" smtClean="0">
                <a:latin typeface="Bodoni MT Black" pitchFamily="18" charset="0"/>
                <a:ea typeface="+mn-ea"/>
              </a:rPr>
              <a:t>3.1 </a:t>
            </a:r>
            <a:r>
              <a:rPr kumimoji="1" lang="zh-CN" altLang="en-US" sz="2400" b="1" kern="0" dirty="0" smtClean="0">
                <a:latin typeface="Bodoni MT Black" pitchFamily="18" charset="0"/>
                <a:ea typeface="+mn-ea"/>
              </a:rPr>
              <a:t>需求分析</a:t>
            </a:r>
            <a:r>
              <a:rPr kumimoji="1" lang="zh-CN" altLang="en-US" sz="2400" b="1" kern="0" dirty="0">
                <a:latin typeface="Bodoni MT Black" pitchFamily="18" charset="0"/>
                <a:ea typeface="+mn-ea"/>
              </a:rPr>
              <a:t>的任务</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3.2 </a:t>
            </a:r>
            <a:r>
              <a:rPr kumimoji="1" lang="zh-CN" altLang="en-US" sz="2400" b="1" kern="0" dirty="0" smtClean="0">
                <a:latin typeface="Bodoni MT Black" pitchFamily="18" charset="0"/>
                <a:ea typeface="+mn-ea"/>
              </a:rPr>
              <a:t>与</a:t>
            </a:r>
            <a:r>
              <a:rPr kumimoji="1" lang="zh-CN" altLang="en-US" sz="2400" b="1" kern="0" dirty="0">
                <a:latin typeface="Bodoni MT Black" pitchFamily="18" charset="0"/>
                <a:ea typeface="+mn-ea"/>
              </a:rPr>
              <a:t>用户沟通获取需求的方法</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3.3 </a:t>
            </a:r>
            <a:r>
              <a:rPr kumimoji="1" lang="zh-CN" altLang="en-US" sz="2400" b="1" kern="0" dirty="0" smtClean="0">
                <a:latin typeface="Bodoni MT Black" pitchFamily="18" charset="0"/>
                <a:ea typeface="+mn-ea"/>
              </a:rPr>
              <a:t>分析</a:t>
            </a:r>
            <a:r>
              <a:rPr kumimoji="1" lang="zh-CN" altLang="en-US" sz="2400" b="1" kern="0" dirty="0">
                <a:latin typeface="Bodoni MT Black" pitchFamily="18" charset="0"/>
                <a:ea typeface="+mn-ea"/>
              </a:rPr>
              <a:t>建模与规格说明</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3.4 </a:t>
            </a:r>
            <a:r>
              <a:rPr kumimoji="1" lang="zh-CN" altLang="en-US" sz="2400" b="1" kern="0" dirty="0" smtClean="0">
                <a:latin typeface="Bodoni MT Black" pitchFamily="18" charset="0"/>
                <a:ea typeface="+mn-ea"/>
              </a:rPr>
              <a:t>实体联系图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3.5 </a:t>
            </a:r>
            <a:r>
              <a:rPr kumimoji="1" lang="zh-CN" altLang="en-US" sz="2400" b="1" kern="0" dirty="0" smtClean="0">
                <a:latin typeface="Bodoni MT Black" pitchFamily="18" charset="0"/>
                <a:ea typeface="+mn-ea"/>
              </a:rPr>
              <a:t>数据</a:t>
            </a:r>
            <a:r>
              <a:rPr kumimoji="1" lang="zh-CN" altLang="en-US" sz="2400" b="1" kern="0" dirty="0">
                <a:latin typeface="Bodoni MT Black" pitchFamily="18" charset="0"/>
                <a:ea typeface="+mn-ea"/>
              </a:rPr>
              <a:t>规范化</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3.6 </a:t>
            </a:r>
            <a:r>
              <a:rPr kumimoji="1" lang="zh-CN" altLang="en-US" sz="2400" b="1" kern="0" dirty="0" smtClean="0">
                <a:latin typeface="Bodoni MT Black" pitchFamily="18" charset="0"/>
                <a:ea typeface="+mn-ea"/>
              </a:rPr>
              <a:t>状态</a:t>
            </a:r>
            <a:r>
              <a:rPr kumimoji="1" lang="zh-CN" altLang="en-US" sz="2400" b="1" kern="0" dirty="0">
                <a:latin typeface="Bodoni MT Black" pitchFamily="18" charset="0"/>
                <a:ea typeface="+mn-ea"/>
              </a:rPr>
              <a:t>转换图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3.7 </a:t>
            </a:r>
            <a:r>
              <a:rPr kumimoji="1" lang="zh-CN" altLang="en-US" sz="2400" b="1" kern="0" dirty="0" smtClean="0">
                <a:latin typeface="Bodoni MT Black" pitchFamily="18" charset="0"/>
                <a:ea typeface="+mn-ea"/>
              </a:rPr>
              <a:t>其他</a:t>
            </a:r>
            <a:r>
              <a:rPr kumimoji="1" lang="zh-CN" altLang="en-US" sz="2400" b="1" kern="0" dirty="0">
                <a:latin typeface="Bodoni MT Black" pitchFamily="18" charset="0"/>
                <a:ea typeface="+mn-ea"/>
              </a:rPr>
              <a:t>图形工具</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3.8 </a:t>
            </a:r>
            <a:r>
              <a:rPr kumimoji="1" lang="zh-CN" altLang="en-US" sz="2400" b="1" kern="0" dirty="0" smtClean="0">
                <a:latin typeface="Bodoni MT Black" pitchFamily="18" charset="0"/>
                <a:ea typeface="+mn-ea"/>
              </a:rPr>
              <a:t>验证</a:t>
            </a:r>
            <a:r>
              <a:rPr kumimoji="1" lang="zh-CN" altLang="en-US" sz="2400" b="1" kern="0" dirty="0">
                <a:latin typeface="Bodoni MT Black" pitchFamily="18" charset="0"/>
                <a:ea typeface="+mn-ea"/>
              </a:rPr>
              <a:t>软件需求</a:t>
            </a:r>
            <a:endParaRPr kumimoji="1" lang="en-US" altLang="zh-CN" sz="2400" b="1" kern="0" dirty="0">
              <a:latin typeface="Bodoni MT Black" pitchFamily="18" charset="0"/>
              <a:ea typeface="+mn-ea"/>
            </a:endParaRPr>
          </a:p>
        </p:txBody>
      </p:sp>
      <p:sp>
        <p:nvSpPr>
          <p:cNvPr id="6"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84413" y="63039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3.5</a:t>
            </a:r>
            <a:r>
              <a:rPr lang="zh-CN" altLang="en-US" sz="2400" dirty="0" smtClean="0">
                <a:solidFill>
                  <a:srgbClr val="D9D9D9"/>
                </a:solidFill>
                <a:latin typeface="Bodoni MT Black" pitchFamily="18" charset="0"/>
                <a:ea typeface="+mn-ea"/>
              </a:rPr>
              <a:t>数据</a:t>
            </a:r>
            <a:r>
              <a:rPr lang="zh-CN" altLang="en-US" sz="2400" dirty="0">
                <a:solidFill>
                  <a:srgbClr val="D9D9D9"/>
                </a:solidFill>
                <a:latin typeface="Bodoni MT Black" pitchFamily="18" charset="0"/>
                <a:ea typeface="+mn-ea"/>
              </a:rPr>
              <a:t>规范化</a:t>
            </a: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3.5</a:t>
            </a:r>
            <a:r>
              <a:rPr lang="en-US" altLang="zh-CN" b="1" dirty="0" smtClean="0">
                <a:latin typeface="Bodoni MT Black" pitchFamily="18" charset="0"/>
              </a:rPr>
              <a:t> </a:t>
            </a:r>
            <a:r>
              <a:rPr lang="zh-CN" altLang="en-US" b="1" dirty="0" smtClean="0">
                <a:latin typeface="Bodoni MT Black" pitchFamily="18" charset="0"/>
              </a:rPr>
              <a:t>数据</a:t>
            </a:r>
            <a:r>
              <a:rPr lang="zh-CN" altLang="en-US" b="1" dirty="0">
                <a:latin typeface="Bodoni MT Black" pitchFamily="18" charset="0"/>
              </a:rPr>
              <a:t>规范化</a:t>
            </a:r>
            <a:endParaRPr lang="zh-CN" altLang="en-US" b="1" dirty="0" smtClean="0">
              <a:latin typeface="Bodoni MT Black" pitchFamily="18" charset="0"/>
            </a:endParaRPr>
          </a:p>
        </p:txBody>
      </p:sp>
      <p:sp>
        <p:nvSpPr>
          <p:cNvPr id="7" name="TextBox 6"/>
          <p:cNvSpPr txBox="1"/>
          <p:nvPr/>
        </p:nvSpPr>
        <p:spPr>
          <a:xfrm>
            <a:off x="47490" y="967689"/>
            <a:ext cx="9015936" cy="189744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marL="342900" indent="-342900" eaLnBrk="1" fontAlgn="auto" hangingPunct="1">
              <a:lnSpc>
                <a:spcPct val="125000"/>
              </a:lnSpc>
              <a:spcBef>
                <a:spcPts val="0"/>
              </a:spcBef>
              <a:spcAft>
                <a:spcPts val="0"/>
              </a:spcAft>
              <a:buFont typeface="Wingdings" panose="05000000000000000000" pitchFamily="2" charset="2"/>
              <a:buChar char="l"/>
              <a:defRPr/>
            </a:pPr>
            <a:r>
              <a:rPr lang="zh-CN" altLang="en-US" sz="2400" b="1" dirty="0" smtClean="0">
                <a:solidFill>
                  <a:schemeClr val="tx2">
                    <a:lumMod val="60000"/>
                    <a:lumOff val="40000"/>
                  </a:schemeClr>
                </a:solidFill>
                <a:latin typeface="Bodoni MT Black" pitchFamily="18" charset="0"/>
              </a:rPr>
              <a:t>第一范式：</a:t>
            </a:r>
            <a:r>
              <a:rPr lang="zh-CN" altLang="en-US" sz="2400" dirty="0">
                <a:solidFill>
                  <a:schemeClr val="tx1"/>
                </a:solidFill>
              </a:rPr>
              <a:t>数据库表的每一列都是</a:t>
            </a:r>
            <a:r>
              <a:rPr lang="zh-CN" altLang="en-US" sz="2400" dirty="0">
                <a:solidFill>
                  <a:srgbClr val="FF0000"/>
                </a:solidFill>
              </a:rPr>
              <a:t>不可分割的基本</a:t>
            </a:r>
            <a:r>
              <a:rPr lang="zh-CN" altLang="en-US" sz="2400" dirty="0" smtClean="0">
                <a:solidFill>
                  <a:srgbClr val="FF0000"/>
                </a:solidFill>
              </a:rPr>
              <a:t>数据项</a:t>
            </a:r>
            <a:r>
              <a:rPr lang="zh-CN" altLang="en-US" sz="2400" dirty="0" smtClean="0">
                <a:solidFill>
                  <a:schemeClr val="tx1"/>
                </a:solidFill>
              </a:rPr>
              <a:t>（原子值）</a:t>
            </a:r>
            <a:r>
              <a:rPr lang="zh-CN" altLang="en-US" sz="2400" dirty="0" smtClean="0"/>
              <a:t>，即</a:t>
            </a:r>
            <a:r>
              <a:rPr lang="zh-CN" altLang="en-US" sz="2400" dirty="0"/>
              <a:t>实体中的某个属性不能有多个值或者不能有重复的</a:t>
            </a:r>
            <a:r>
              <a:rPr lang="zh-CN" altLang="en-US" sz="2400" dirty="0" smtClean="0"/>
              <a:t>属性。这是对</a:t>
            </a:r>
            <a:r>
              <a:rPr lang="zh-CN" altLang="en-US" sz="2400" dirty="0">
                <a:solidFill>
                  <a:srgbClr val="FF0000"/>
                </a:solidFill>
              </a:rPr>
              <a:t>关系模式</a:t>
            </a:r>
            <a:r>
              <a:rPr lang="zh-CN" altLang="en-US" sz="2400" dirty="0"/>
              <a:t>的基本要求，不满足第一</a:t>
            </a:r>
            <a:r>
              <a:rPr lang="zh-CN" altLang="en-US" sz="2400" dirty="0" smtClean="0"/>
              <a:t>范式数据库</a:t>
            </a:r>
            <a:r>
              <a:rPr lang="zh-CN" altLang="en-US" sz="2400" dirty="0"/>
              <a:t>就不是关系数据库。</a:t>
            </a:r>
            <a:endParaRPr lang="en-US" altLang="zh-CN" sz="2400" dirty="0">
              <a:solidFill>
                <a:schemeClr val="tx1"/>
              </a:solidFill>
              <a:latin typeface="Bodoni MT Black" pitchFamily="18" charset="0"/>
            </a:endParaRPr>
          </a:p>
        </p:txBody>
      </p:sp>
      <p:sp>
        <p:nvSpPr>
          <p:cNvPr id="12"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pic>
        <p:nvPicPr>
          <p:cNvPr id="2" name="图片 1"/>
          <p:cNvPicPr>
            <a:picLocks noChangeAspect="1"/>
          </p:cNvPicPr>
          <p:nvPr/>
        </p:nvPicPr>
        <p:blipFill>
          <a:blip r:embed="rId3"/>
          <a:stretch>
            <a:fillRect/>
          </a:stretch>
        </p:blipFill>
        <p:spPr>
          <a:xfrm>
            <a:off x="457200" y="3033925"/>
            <a:ext cx="2331922" cy="1508891"/>
          </a:xfrm>
          <a:prstGeom prst="rect">
            <a:avLst/>
          </a:prstGeom>
        </p:spPr>
      </p:pic>
      <p:sp>
        <p:nvSpPr>
          <p:cNvPr id="3" name="右箭头 2"/>
          <p:cNvSpPr/>
          <p:nvPr/>
        </p:nvSpPr>
        <p:spPr>
          <a:xfrm>
            <a:off x="3059832" y="3501008"/>
            <a:ext cx="122413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4"/>
          <a:stretch>
            <a:fillRect/>
          </a:stretch>
        </p:blipFill>
        <p:spPr>
          <a:xfrm>
            <a:off x="4716016" y="2607167"/>
            <a:ext cx="3943850" cy="2766049"/>
          </a:xfrm>
          <a:prstGeom prst="rect">
            <a:avLst/>
          </a:prstGeom>
        </p:spPr>
      </p:pic>
      <p:sp>
        <p:nvSpPr>
          <p:cNvPr id="5" name="矩形 4"/>
          <p:cNvSpPr/>
          <p:nvPr/>
        </p:nvSpPr>
        <p:spPr>
          <a:xfrm>
            <a:off x="2823418" y="2995563"/>
            <a:ext cx="1800493" cy="369332"/>
          </a:xfrm>
          <a:prstGeom prst="rect">
            <a:avLst/>
          </a:prstGeom>
        </p:spPr>
        <p:txBody>
          <a:bodyPr wrap="none">
            <a:spAutoFit/>
          </a:bodyPr>
          <a:lstStyle/>
          <a:p>
            <a:r>
              <a:rPr lang="zh-CN" altLang="en-US" dirty="0">
                <a:solidFill>
                  <a:srgbClr val="4D4D4D"/>
                </a:solidFill>
                <a:latin typeface="-apple-system"/>
              </a:rPr>
              <a:t>直接划分为两</a:t>
            </a:r>
            <a:r>
              <a:rPr lang="zh-CN" altLang="en-US" dirty="0" smtClean="0">
                <a:solidFill>
                  <a:srgbClr val="4D4D4D"/>
                </a:solidFill>
                <a:latin typeface="-apple-system"/>
              </a:rPr>
              <a:t>列</a:t>
            </a:r>
            <a:endParaRPr lang="zh-CN" altLang="en-US" dirty="0"/>
          </a:p>
        </p:txBody>
      </p:sp>
    </p:spTree>
    <p:extLst>
      <p:ext uri="{BB962C8B-B14F-4D97-AF65-F5344CB8AC3E}">
        <p14:creationId xmlns:p14="http://schemas.microsoft.com/office/powerpoint/2010/main" val="22323651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84413" y="63039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3.5</a:t>
            </a:r>
            <a:r>
              <a:rPr lang="zh-CN" altLang="en-US" sz="2400" dirty="0" smtClean="0">
                <a:solidFill>
                  <a:srgbClr val="D9D9D9"/>
                </a:solidFill>
                <a:latin typeface="Bodoni MT Black" pitchFamily="18" charset="0"/>
                <a:ea typeface="+mn-ea"/>
              </a:rPr>
              <a:t>数据</a:t>
            </a:r>
            <a:r>
              <a:rPr lang="zh-CN" altLang="en-US" sz="2400" dirty="0">
                <a:solidFill>
                  <a:srgbClr val="D9D9D9"/>
                </a:solidFill>
                <a:latin typeface="Bodoni MT Black" pitchFamily="18" charset="0"/>
                <a:ea typeface="+mn-ea"/>
              </a:rPr>
              <a:t>规范化</a:t>
            </a: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3.5</a:t>
            </a:r>
            <a:r>
              <a:rPr lang="en-US" altLang="zh-CN" b="1" dirty="0" smtClean="0">
                <a:latin typeface="Bodoni MT Black" pitchFamily="18" charset="0"/>
              </a:rPr>
              <a:t> </a:t>
            </a:r>
            <a:r>
              <a:rPr lang="zh-CN" altLang="en-US" b="1" dirty="0" smtClean="0">
                <a:latin typeface="Bodoni MT Black" pitchFamily="18" charset="0"/>
              </a:rPr>
              <a:t>数据</a:t>
            </a:r>
            <a:r>
              <a:rPr lang="zh-CN" altLang="en-US" b="1" dirty="0">
                <a:latin typeface="Bodoni MT Black" pitchFamily="18" charset="0"/>
              </a:rPr>
              <a:t>规范化</a:t>
            </a:r>
            <a:endParaRPr lang="zh-CN" altLang="en-US" b="1" dirty="0" smtClean="0">
              <a:latin typeface="Bodoni MT Black" pitchFamily="18" charset="0"/>
            </a:endParaRPr>
          </a:p>
        </p:txBody>
      </p:sp>
      <p:sp>
        <p:nvSpPr>
          <p:cNvPr id="12"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9" name="TextBox 6"/>
          <p:cNvSpPr txBox="1"/>
          <p:nvPr/>
        </p:nvSpPr>
        <p:spPr>
          <a:xfrm>
            <a:off x="20797" y="1007325"/>
            <a:ext cx="9106091" cy="189744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marL="342900" indent="-342900" eaLnBrk="1" fontAlgn="auto" hangingPunct="1">
              <a:lnSpc>
                <a:spcPct val="125000"/>
              </a:lnSpc>
              <a:spcBef>
                <a:spcPts val="0"/>
              </a:spcBef>
              <a:spcAft>
                <a:spcPts val="0"/>
              </a:spcAft>
              <a:buFont typeface="Wingdings" panose="05000000000000000000" pitchFamily="2" charset="2"/>
              <a:buChar char="l"/>
              <a:defRPr/>
            </a:pPr>
            <a:r>
              <a:rPr lang="zh-CN" altLang="en-US" sz="2400" b="1" dirty="0" smtClean="0">
                <a:solidFill>
                  <a:schemeClr val="tx2">
                    <a:lumMod val="60000"/>
                    <a:lumOff val="40000"/>
                  </a:schemeClr>
                </a:solidFill>
                <a:latin typeface="Bodoni MT Black" pitchFamily="18" charset="0"/>
              </a:rPr>
              <a:t>第二范式：</a:t>
            </a:r>
            <a:r>
              <a:rPr lang="zh-CN" altLang="en-US" sz="2400" dirty="0" smtClean="0"/>
              <a:t>满足</a:t>
            </a:r>
            <a:r>
              <a:rPr lang="zh-CN" altLang="en-US" sz="2400" dirty="0"/>
              <a:t>第一</a:t>
            </a:r>
            <a:r>
              <a:rPr lang="zh-CN" altLang="en-US" sz="2400" dirty="0" smtClean="0"/>
              <a:t>范式，</a:t>
            </a:r>
            <a:r>
              <a:rPr lang="zh-CN" altLang="en-US" sz="2400" dirty="0"/>
              <a:t>要求数据库表中的每个实例或行必须可以被唯一地</a:t>
            </a:r>
            <a:r>
              <a:rPr lang="zh-CN" altLang="en-US" sz="2400" dirty="0" smtClean="0"/>
              <a:t>区分，</a:t>
            </a:r>
            <a:r>
              <a:rPr lang="zh-CN" altLang="en-US" sz="2400" dirty="0"/>
              <a:t>为实现区分通常需要为表加上一个列，以存储各个实例的</a:t>
            </a:r>
            <a:r>
              <a:rPr lang="zh-CN" altLang="en-US" sz="2400" dirty="0">
                <a:solidFill>
                  <a:srgbClr val="FF0000"/>
                </a:solidFill>
              </a:rPr>
              <a:t>唯一</a:t>
            </a:r>
            <a:r>
              <a:rPr lang="zh-CN" altLang="en-US" sz="2400" dirty="0" smtClean="0">
                <a:solidFill>
                  <a:srgbClr val="FF0000"/>
                </a:solidFill>
              </a:rPr>
              <a:t>标识</a:t>
            </a:r>
            <a:r>
              <a:rPr lang="zh-CN" altLang="en-US" sz="2400" dirty="0" smtClean="0"/>
              <a:t>（</a:t>
            </a:r>
            <a:r>
              <a:rPr lang="zh-CN" altLang="en-US" sz="2400" dirty="0"/>
              <a:t>主关键字或主键、主码</a:t>
            </a:r>
            <a:r>
              <a:rPr lang="zh-CN" altLang="en-US" sz="2400" dirty="0" smtClean="0"/>
              <a:t>），</a:t>
            </a:r>
            <a:r>
              <a:rPr lang="zh-CN" altLang="en-US" sz="2400" dirty="0">
                <a:solidFill>
                  <a:srgbClr val="FF0000"/>
                </a:solidFill>
              </a:rPr>
              <a:t>实体的属性完全</a:t>
            </a:r>
            <a:r>
              <a:rPr lang="zh-CN" altLang="en-US" sz="2400" dirty="0" smtClean="0">
                <a:solidFill>
                  <a:srgbClr val="FF0000"/>
                </a:solidFill>
              </a:rPr>
              <a:t>依赖（非部分）于</a:t>
            </a:r>
            <a:r>
              <a:rPr lang="zh-CN" altLang="en-US" sz="2400" dirty="0">
                <a:solidFill>
                  <a:srgbClr val="FF0000"/>
                </a:solidFill>
              </a:rPr>
              <a:t>主关键字</a:t>
            </a:r>
            <a:r>
              <a:rPr lang="zh-CN" altLang="en-US" sz="2400" dirty="0" smtClean="0">
                <a:solidFill>
                  <a:srgbClr val="FF0000"/>
                </a:solidFill>
              </a:rPr>
              <a:t>。</a:t>
            </a:r>
            <a:endParaRPr lang="en-US" altLang="zh-CN" sz="2400" dirty="0">
              <a:solidFill>
                <a:srgbClr val="FF0000"/>
              </a:solidFill>
              <a:latin typeface="Bodoni MT Black" pitchFamily="18" charset="0"/>
            </a:endParaRPr>
          </a:p>
        </p:txBody>
      </p:sp>
      <p:pic>
        <p:nvPicPr>
          <p:cNvPr id="2" name="图片 1"/>
          <p:cNvPicPr>
            <a:picLocks noChangeAspect="1"/>
          </p:cNvPicPr>
          <p:nvPr/>
        </p:nvPicPr>
        <p:blipFill>
          <a:blip r:embed="rId3"/>
          <a:stretch>
            <a:fillRect/>
          </a:stretch>
        </p:blipFill>
        <p:spPr>
          <a:xfrm>
            <a:off x="179512" y="2968507"/>
            <a:ext cx="5760640" cy="3041727"/>
          </a:xfrm>
          <a:prstGeom prst="rect">
            <a:avLst/>
          </a:prstGeom>
        </p:spPr>
      </p:pic>
      <p:sp>
        <p:nvSpPr>
          <p:cNvPr id="3" name="矩形 2"/>
          <p:cNvSpPr/>
          <p:nvPr/>
        </p:nvSpPr>
        <p:spPr>
          <a:xfrm>
            <a:off x="6198623" y="2532359"/>
            <a:ext cx="2664296" cy="3477875"/>
          </a:xfrm>
          <a:prstGeom prst="rect">
            <a:avLst/>
          </a:prstGeom>
        </p:spPr>
        <p:txBody>
          <a:bodyPr wrap="square">
            <a:spAutoFit/>
          </a:bodyPr>
          <a:lstStyle/>
          <a:p>
            <a:r>
              <a:rPr lang="zh-CN" altLang="en-US" sz="2000" b="1" dirty="0">
                <a:solidFill>
                  <a:srgbClr val="0070C0"/>
                </a:solidFill>
              </a:rPr>
              <a:t>将原来的表拆分成两个表</a:t>
            </a:r>
            <a:r>
              <a:rPr lang="zh-CN" altLang="en-US" sz="2000" b="1" dirty="0" smtClean="0">
                <a:solidFill>
                  <a:srgbClr val="0070C0"/>
                </a:solidFill>
              </a:rPr>
              <a:t>，即选</a:t>
            </a:r>
            <a:r>
              <a:rPr lang="zh-CN" altLang="en-US" sz="2000" b="1" dirty="0">
                <a:solidFill>
                  <a:srgbClr val="0070C0"/>
                </a:solidFill>
              </a:rPr>
              <a:t>课</a:t>
            </a:r>
            <a:r>
              <a:rPr lang="zh-CN" altLang="en-US" sz="2000" b="1" dirty="0" smtClean="0">
                <a:solidFill>
                  <a:srgbClr val="0070C0"/>
                </a:solidFill>
              </a:rPr>
              <a:t>表和学</a:t>
            </a:r>
            <a:r>
              <a:rPr lang="zh-CN" altLang="en-US" sz="2000" b="1" dirty="0">
                <a:solidFill>
                  <a:srgbClr val="0070C0"/>
                </a:solidFill>
              </a:rPr>
              <a:t>生</a:t>
            </a:r>
            <a:r>
              <a:rPr lang="zh-CN" altLang="en-US" sz="2000" b="1" dirty="0" smtClean="0">
                <a:solidFill>
                  <a:srgbClr val="0070C0"/>
                </a:solidFill>
              </a:rPr>
              <a:t>表：</a:t>
            </a:r>
            <a:endParaRPr lang="en-US" altLang="zh-CN" sz="2000" b="1" dirty="0" smtClean="0">
              <a:solidFill>
                <a:srgbClr val="0070C0"/>
              </a:solidFill>
              <a:latin typeface="+mn-lt"/>
            </a:endParaRPr>
          </a:p>
          <a:p>
            <a:r>
              <a:rPr lang="zh-CN" altLang="en-US" sz="2000" dirty="0" smtClean="0">
                <a:solidFill>
                  <a:srgbClr val="4D4D4D"/>
                </a:solidFill>
                <a:latin typeface="+mn-lt"/>
              </a:rPr>
              <a:t>① 消</a:t>
            </a:r>
            <a:r>
              <a:rPr lang="zh-CN" altLang="en-US" sz="2000" dirty="0">
                <a:solidFill>
                  <a:srgbClr val="4D4D4D"/>
                </a:solidFill>
                <a:latin typeface="+mn-lt"/>
              </a:rPr>
              <a:t>除</a:t>
            </a:r>
            <a:r>
              <a:rPr lang="zh-CN" altLang="en-US" sz="2000" dirty="0" smtClean="0">
                <a:solidFill>
                  <a:srgbClr val="4D4D4D"/>
                </a:solidFill>
                <a:latin typeface="+mn-lt"/>
              </a:rPr>
              <a:t>了类</a:t>
            </a:r>
            <a:r>
              <a:rPr lang="zh-CN" altLang="en-US" sz="2000" dirty="0">
                <a:solidFill>
                  <a:srgbClr val="4D4D4D"/>
                </a:solidFill>
                <a:latin typeface="+mn-lt"/>
              </a:rPr>
              <a:t>似</a:t>
            </a:r>
            <a:r>
              <a:rPr lang="en-US" altLang="zh-CN" sz="2000" dirty="0">
                <a:solidFill>
                  <a:srgbClr val="4D4D4D"/>
                </a:solidFill>
                <a:latin typeface="+mn-lt"/>
              </a:rPr>
              <a:t>(A)(</a:t>
            </a:r>
            <a:r>
              <a:rPr lang="zh-CN" altLang="en-US" sz="2000" dirty="0">
                <a:solidFill>
                  <a:srgbClr val="4D4D4D"/>
                </a:solidFill>
                <a:latin typeface="+mn-lt"/>
              </a:rPr>
              <a:t>学</a:t>
            </a:r>
            <a:r>
              <a:rPr lang="zh-CN" altLang="en-US" sz="2000" dirty="0" smtClean="0">
                <a:solidFill>
                  <a:srgbClr val="4D4D4D"/>
                </a:solidFill>
                <a:latin typeface="+mn-lt"/>
              </a:rPr>
              <a:t>号，课</a:t>
            </a:r>
            <a:r>
              <a:rPr lang="zh-CN" altLang="en-US" sz="2000" dirty="0">
                <a:solidFill>
                  <a:srgbClr val="4D4D4D"/>
                </a:solidFill>
                <a:latin typeface="+mn-lt"/>
              </a:rPr>
              <a:t>程名称</a:t>
            </a:r>
            <a:r>
              <a:rPr lang="en-US" altLang="zh-CN" sz="2000" dirty="0">
                <a:solidFill>
                  <a:srgbClr val="4D4D4D"/>
                </a:solidFill>
                <a:latin typeface="+mn-lt"/>
              </a:rPr>
              <a:t>)–&gt;(B)</a:t>
            </a:r>
            <a:r>
              <a:rPr lang="zh-CN" altLang="en-US" sz="2000" dirty="0">
                <a:solidFill>
                  <a:srgbClr val="4D4D4D"/>
                </a:solidFill>
                <a:latin typeface="+mn-lt"/>
              </a:rPr>
              <a:t>姓名 这种</a:t>
            </a:r>
            <a:r>
              <a:rPr lang="en-US" altLang="zh-CN" sz="2000" dirty="0">
                <a:solidFill>
                  <a:srgbClr val="4D4D4D"/>
                </a:solidFill>
                <a:latin typeface="+mn-lt"/>
              </a:rPr>
              <a:t>B</a:t>
            </a:r>
            <a:r>
              <a:rPr lang="zh-CN" altLang="en-US" sz="2000" dirty="0">
                <a:solidFill>
                  <a:srgbClr val="4D4D4D"/>
                </a:solidFill>
                <a:latin typeface="+mn-lt"/>
              </a:rPr>
              <a:t>对</a:t>
            </a:r>
            <a:r>
              <a:rPr lang="en-US" altLang="zh-CN" sz="2000" dirty="0">
                <a:solidFill>
                  <a:srgbClr val="4D4D4D"/>
                </a:solidFill>
                <a:latin typeface="+mn-lt"/>
              </a:rPr>
              <a:t>A</a:t>
            </a:r>
            <a:r>
              <a:rPr lang="zh-CN" altLang="en-US" sz="2000" dirty="0">
                <a:solidFill>
                  <a:srgbClr val="4D4D4D"/>
                </a:solidFill>
                <a:latin typeface="+mn-lt"/>
              </a:rPr>
              <a:t>的部分函数依</a:t>
            </a:r>
            <a:r>
              <a:rPr lang="zh-CN" altLang="en-US" sz="2000" dirty="0" smtClean="0">
                <a:solidFill>
                  <a:srgbClr val="4D4D4D"/>
                </a:solidFill>
                <a:latin typeface="+mn-lt"/>
              </a:rPr>
              <a:t>赖；</a:t>
            </a:r>
            <a:endParaRPr lang="en-US" altLang="zh-CN" sz="2000" dirty="0" smtClean="0">
              <a:latin typeface="+mn-lt"/>
            </a:endParaRPr>
          </a:p>
          <a:p>
            <a:r>
              <a:rPr lang="zh-CN" altLang="en-US" sz="2000" dirty="0" smtClean="0">
                <a:solidFill>
                  <a:srgbClr val="4D4D4D"/>
                </a:solidFill>
                <a:latin typeface="+mn-lt"/>
              </a:rPr>
              <a:t>② 消</a:t>
            </a:r>
            <a:r>
              <a:rPr lang="zh-CN" altLang="en-US" sz="2000" dirty="0">
                <a:solidFill>
                  <a:srgbClr val="4D4D4D"/>
                </a:solidFill>
                <a:latin typeface="+mn-lt"/>
              </a:rPr>
              <a:t>除了（姓名、系名、系主任）这一个属性组重复了很多次的问题。</a:t>
            </a:r>
            <a:endParaRPr lang="zh-CN" altLang="en-US" sz="2000" dirty="0">
              <a:latin typeface="+mn-lt"/>
            </a:endParaRPr>
          </a:p>
        </p:txBody>
      </p:sp>
      <p:sp>
        <p:nvSpPr>
          <p:cNvPr id="4" name="文本框 3"/>
          <p:cNvSpPr txBox="1"/>
          <p:nvPr/>
        </p:nvSpPr>
        <p:spPr>
          <a:xfrm>
            <a:off x="437983" y="3218816"/>
            <a:ext cx="805029" cy="369332"/>
          </a:xfrm>
          <a:prstGeom prst="rect">
            <a:avLst/>
          </a:prstGeom>
          <a:noFill/>
        </p:spPr>
        <p:txBody>
          <a:bodyPr wrap="none" rtlCol="0">
            <a:spAutoFit/>
          </a:bodyPr>
          <a:lstStyle/>
          <a:p>
            <a:r>
              <a:rPr lang="zh-CN" altLang="en-US" b="1" dirty="0" smtClean="0">
                <a:solidFill>
                  <a:srgbClr val="FF0000"/>
                </a:solidFill>
              </a:rPr>
              <a:t>主   码</a:t>
            </a:r>
            <a:endParaRPr lang="zh-CN" altLang="en-US" b="1" dirty="0">
              <a:solidFill>
                <a:srgbClr val="FF0000"/>
              </a:solidFill>
            </a:endParaRPr>
          </a:p>
        </p:txBody>
      </p:sp>
      <p:sp>
        <p:nvSpPr>
          <p:cNvPr id="11" name="文本框 10"/>
          <p:cNvSpPr txBox="1"/>
          <p:nvPr/>
        </p:nvSpPr>
        <p:spPr>
          <a:xfrm>
            <a:off x="1691680" y="3234184"/>
            <a:ext cx="646331" cy="369332"/>
          </a:xfrm>
          <a:prstGeom prst="rect">
            <a:avLst/>
          </a:prstGeom>
          <a:noFill/>
        </p:spPr>
        <p:txBody>
          <a:bodyPr wrap="none" rtlCol="0">
            <a:spAutoFit/>
          </a:bodyPr>
          <a:lstStyle/>
          <a:p>
            <a:r>
              <a:rPr lang="zh-CN" altLang="en-US" b="1" dirty="0" smtClean="0">
                <a:solidFill>
                  <a:srgbClr val="0070C0"/>
                </a:solidFill>
              </a:rPr>
              <a:t>非码</a:t>
            </a:r>
            <a:endParaRPr lang="zh-CN" altLang="en-US" b="1" dirty="0">
              <a:solidFill>
                <a:srgbClr val="0070C0"/>
              </a:solidFill>
            </a:endParaRPr>
          </a:p>
        </p:txBody>
      </p:sp>
      <p:sp>
        <p:nvSpPr>
          <p:cNvPr id="13" name="文本框 12"/>
          <p:cNvSpPr txBox="1"/>
          <p:nvPr/>
        </p:nvSpPr>
        <p:spPr>
          <a:xfrm>
            <a:off x="3491880" y="3240408"/>
            <a:ext cx="649537" cy="369332"/>
          </a:xfrm>
          <a:prstGeom prst="rect">
            <a:avLst/>
          </a:prstGeom>
          <a:noFill/>
        </p:spPr>
        <p:txBody>
          <a:bodyPr wrap="none" rtlCol="0">
            <a:spAutoFit/>
          </a:bodyPr>
          <a:lstStyle/>
          <a:p>
            <a:r>
              <a:rPr lang="zh-CN" altLang="en-US" b="1" dirty="0" smtClean="0">
                <a:solidFill>
                  <a:srgbClr val="FF0000"/>
                </a:solidFill>
              </a:rPr>
              <a:t>主码</a:t>
            </a:r>
            <a:endParaRPr lang="zh-CN" altLang="en-US" b="1" dirty="0">
              <a:solidFill>
                <a:srgbClr val="FF0000"/>
              </a:solidFill>
            </a:endParaRPr>
          </a:p>
        </p:txBody>
      </p:sp>
      <p:sp>
        <p:nvSpPr>
          <p:cNvPr id="14" name="文本框 13"/>
          <p:cNvSpPr txBox="1"/>
          <p:nvPr/>
        </p:nvSpPr>
        <p:spPr>
          <a:xfrm>
            <a:off x="4429314" y="3229233"/>
            <a:ext cx="1125629" cy="369332"/>
          </a:xfrm>
          <a:prstGeom prst="rect">
            <a:avLst/>
          </a:prstGeom>
          <a:noFill/>
        </p:spPr>
        <p:txBody>
          <a:bodyPr wrap="none" rtlCol="0">
            <a:spAutoFit/>
          </a:bodyPr>
          <a:lstStyle/>
          <a:p>
            <a:r>
              <a:rPr lang="zh-CN" altLang="en-US" b="1" dirty="0" smtClean="0">
                <a:solidFill>
                  <a:srgbClr val="0070C0"/>
                </a:solidFill>
              </a:rPr>
              <a:t>非         码</a:t>
            </a:r>
            <a:endParaRPr lang="zh-CN" altLang="en-US" b="1" dirty="0">
              <a:solidFill>
                <a:srgbClr val="0070C0"/>
              </a:solidFill>
            </a:endParaRPr>
          </a:p>
        </p:txBody>
      </p:sp>
    </p:spTree>
    <p:extLst>
      <p:ext uri="{BB962C8B-B14F-4D97-AF65-F5344CB8AC3E}">
        <p14:creationId xmlns:p14="http://schemas.microsoft.com/office/powerpoint/2010/main" val="3329680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84413" y="63039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3.5</a:t>
            </a:r>
            <a:r>
              <a:rPr lang="zh-CN" altLang="en-US" sz="2400" dirty="0" smtClean="0">
                <a:solidFill>
                  <a:srgbClr val="D9D9D9"/>
                </a:solidFill>
                <a:latin typeface="Bodoni MT Black" pitchFamily="18" charset="0"/>
                <a:ea typeface="+mn-ea"/>
              </a:rPr>
              <a:t>数据</a:t>
            </a:r>
            <a:r>
              <a:rPr lang="zh-CN" altLang="en-US" sz="2400" dirty="0">
                <a:solidFill>
                  <a:srgbClr val="D9D9D9"/>
                </a:solidFill>
                <a:latin typeface="Bodoni MT Black" pitchFamily="18" charset="0"/>
                <a:ea typeface="+mn-ea"/>
              </a:rPr>
              <a:t>规范化</a:t>
            </a: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3.5</a:t>
            </a:r>
            <a:r>
              <a:rPr lang="en-US" altLang="zh-CN" b="1" dirty="0" smtClean="0">
                <a:latin typeface="Bodoni MT Black" pitchFamily="18" charset="0"/>
              </a:rPr>
              <a:t> </a:t>
            </a:r>
            <a:r>
              <a:rPr lang="zh-CN" altLang="en-US" b="1" dirty="0" smtClean="0">
                <a:latin typeface="Bodoni MT Black" pitchFamily="18" charset="0"/>
              </a:rPr>
              <a:t>数据</a:t>
            </a:r>
            <a:r>
              <a:rPr lang="zh-CN" altLang="en-US" b="1" dirty="0">
                <a:latin typeface="Bodoni MT Black" pitchFamily="18" charset="0"/>
              </a:rPr>
              <a:t>规范化</a:t>
            </a:r>
            <a:endParaRPr lang="zh-CN" altLang="en-US" b="1" dirty="0" smtClean="0">
              <a:latin typeface="Bodoni MT Black" pitchFamily="18" charset="0"/>
            </a:endParaRPr>
          </a:p>
        </p:txBody>
      </p:sp>
      <p:sp>
        <p:nvSpPr>
          <p:cNvPr id="12"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10" name="TextBox 6"/>
          <p:cNvSpPr txBox="1"/>
          <p:nvPr/>
        </p:nvSpPr>
        <p:spPr>
          <a:xfrm>
            <a:off x="55093" y="1052736"/>
            <a:ext cx="9106091" cy="147732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marL="342900" indent="-342900" eaLnBrk="1" fontAlgn="auto" hangingPunct="1">
              <a:lnSpc>
                <a:spcPct val="125000"/>
              </a:lnSpc>
              <a:spcBef>
                <a:spcPts val="0"/>
              </a:spcBef>
              <a:spcAft>
                <a:spcPts val="0"/>
              </a:spcAft>
              <a:buFont typeface="Wingdings" panose="05000000000000000000" pitchFamily="2" charset="2"/>
              <a:buChar char="l"/>
              <a:defRPr/>
            </a:pPr>
            <a:r>
              <a:rPr lang="zh-CN" altLang="en-US" sz="2400" b="1" dirty="0" smtClean="0">
                <a:solidFill>
                  <a:schemeClr val="tx2">
                    <a:lumMod val="60000"/>
                    <a:lumOff val="40000"/>
                  </a:schemeClr>
                </a:solidFill>
                <a:latin typeface="Bodoni MT Black" pitchFamily="18" charset="0"/>
              </a:rPr>
              <a:t>第三范式：</a:t>
            </a:r>
            <a:r>
              <a:rPr lang="zh-CN" altLang="en-US" sz="2400" dirty="0" smtClean="0"/>
              <a:t>满足第二范式，</a:t>
            </a:r>
            <a:r>
              <a:rPr lang="zh-CN" altLang="en-US" sz="2400" dirty="0"/>
              <a:t>要求一个数据库表中</a:t>
            </a:r>
            <a:r>
              <a:rPr lang="zh-CN" altLang="en-US" sz="2400" dirty="0">
                <a:solidFill>
                  <a:schemeClr val="tx1"/>
                </a:solidFill>
              </a:rPr>
              <a:t>不包含已在其它表中已包含的非主关键字</a:t>
            </a:r>
            <a:r>
              <a:rPr lang="zh-CN" altLang="en-US" sz="2400" dirty="0" smtClean="0">
                <a:solidFill>
                  <a:schemeClr val="tx1"/>
                </a:solidFill>
              </a:rPr>
              <a:t>信息</a:t>
            </a:r>
            <a:r>
              <a:rPr lang="zh-CN" altLang="en-US" sz="2400" dirty="0" smtClean="0"/>
              <a:t>，</a:t>
            </a:r>
            <a:r>
              <a:rPr lang="zh-CN" altLang="en-US" sz="2400" dirty="0" smtClean="0">
                <a:solidFill>
                  <a:srgbClr val="FF0000"/>
                </a:solidFill>
              </a:rPr>
              <a:t>实体的属性</a:t>
            </a:r>
            <a:r>
              <a:rPr lang="zh-CN" altLang="en-US" sz="2400" dirty="0">
                <a:solidFill>
                  <a:srgbClr val="FF0000"/>
                </a:solidFill>
              </a:rPr>
              <a:t>不依赖于其它非主</a:t>
            </a:r>
            <a:r>
              <a:rPr lang="zh-CN" altLang="en-US" sz="2400" dirty="0" smtClean="0">
                <a:solidFill>
                  <a:srgbClr val="FF0000"/>
                </a:solidFill>
              </a:rPr>
              <a:t>属性。</a:t>
            </a:r>
            <a:endParaRPr lang="en-US" altLang="zh-CN" sz="2400" dirty="0">
              <a:solidFill>
                <a:srgbClr val="FF0000"/>
              </a:solidFill>
              <a:latin typeface="Bodoni MT Black" pitchFamily="18" charset="0"/>
            </a:endParaRPr>
          </a:p>
        </p:txBody>
      </p:sp>
      <p:pic>
        <p:nvPicPr>
          <p:cNvPr id="2" name="图片 1"/>
          <p:cNvPicPr>
            <a:picLocks noChangeAspect="1"/>
          </p:cNvPicPr>
          <p:nvPr/>
        </p:nvPicPr>
        <p:blipFill>
          <a:blip r:embed="rId3"/>
          <a:stretch>
            <a:fillRect/>
          </a:stretch>
        </p:blipFill>
        <p:spPr>
          <a:xfrm>
            <a:off x="55093" y="2476679"/>
            <a:ext cx="6112329" cy="4065409"/>
          </a:xfrm>
          <a:prstGeom prst="rect">
            <a:avLst/>
          </a:prstGeom>
        </p:spPr>
      </p:pic>
      <p:sp>
        <p:nvSpPr>
          <p:cNvPr id="3" name="矩形 2"/>
          <p:cNvSpPr/>
          <p:nvPr/>
        </p:nvSpPr>
        <p:spPr>
          <a:xfrm>
            <a:off x="6328347" y="2708920"/>
            <a:ext cx="2492125" cy="3170099"/>
          </a:xfrm>
          <a:prstGeom prst="rect">
            <a:avLst/>
          </a:prstGeom>
        </p:spPr>
        <p:txBody>
          <a:bodyPr wrap="square">
            <a:spAutoFit/>
          </a:bodyPr>
          <a:lstStyle/>
          <a:p>
            <a:r>
              <a:rPr lang="zh-CN" altLang="en-US" sz="2000" b="1" dirty="0">
                <a:solidFill>
                  <a:srgbClr val="0070C0"/>
                </a:solidFill>
                <a:latin typeface="-apple-system"/>
              </a:rPr>
              <a:t>将学生表再细分为学生表和系表：</a:t>
            </a:r>
            <a:r>
              <a:rPr lang="zh-CN" altLang="en-US" sz="2000" dirty="0"/>
              <a:t/>
            </a:r>
            <a:br>
              <a:rPr lang="zh-CN" altLang="en-US" sz="2000" dirty="0"/>
            </a:br>
            <a:r>
              <a:rPr lang="zh-CN" altLang="en-US" sz="2000" dirty="0" smtClean="0"/>
              <a:t>① </a:t>
            </a:r>
            <a:r>
              <a:rPr lang="zh-CN" altLang="en-US" sz="2000" dirty="0" smtClean="0">
                <a:latin typeface="-apple-system"/>
              </a:rPr>
              <a:t>消</a:t>
            </a:r>
            <a:r>
              <a:rPr lang="zh-CN" altLang="en-US" sz="2000" dirty="0">
                <a:latin typeface="-apple-system"/>
              </a:rPr>
              <a:t>除了之前可以通过学号找到系名，再从系名找到系主任存在的系主任对于学号的传递函数依赖关</a:t>
            </a:r>
            <a:r>
              <a:rPr lang="zh-CN" altLang="en-US" sz="2000" dirty="0" smtClean="0">
                <a:latin typeface="-apple-system"/>
              </a:rPr>
              <a:t>系；</a:t>
            </a:r>
            <a:endParaRPr lang="en-US" altLang="zh-CN" sz="2000" dirty="0" smtClean="0">
              <a:latin typeface="-apple-system"/>
            </a:endParaRPr>
          </a:p>
          <a:p>
            <a:r>
              <a:rPr lang="zh-CN" altLang="en-US" sz="2000" dirty="0" smtClean="0">
                <a:latin typeface="-apple-system"/>
              </a:rPr>
              <a:t>② 消除了数据记录增加和删除的问题。</a:t>
            </a:r>
            <a:endParaRPr lang="zh-CN" altLang="en-US" sz="2000" dirty="0"/>
          </a:p>
        </p:txBody>
      </p:sp>
    </p:spTree>
    <p:extLst>
      <p:ext uri="{BB962C8B-B14F-4D97-AF65-F5344CB8AC3E}">
        <p14:creationId xmlns:p14="http://schemas.microsoft.com/office/powerpoint/2010/main" val="4744003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3.6</a:t>
            </a:r>
            <a:r>
              <a:rPr lang="zh-CN" altLang="en-US" sz="2400" dirty="0">
                <a:solidFill>
                  <a:srgbClr val="D9D9D9"/>
                </a:solidFill>
                <a:latin typeface="Bodoni MT Black" pitchFamily="18" charset="0"/>
                <a:ea typeface="+mn-ea"/>
              </a:rPr>
              <a:t>状态转换图</a:t>
            </a:r>
          </a:p>
        </p:txBody>
      </p:sp>
      <p:sp>
        <p:nvSpPr>
          <p:cNvPr id="7" name="1 Título"/>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rPr>
              <a:t>主要内容</a:t>
            </a:r>
            <a:endParaRPr lang="es-HN" b="1" dirty="0">
              <a:latin typeface="Bodoni MT Black" pitchFamily="18" charset="0"/>
            </a:endParaRPr>
          </a:p>
        </p:txBody>
      </p:sp>
      <p:sp>
        <p:nvSpPr>
          <p:cNvPr id="5" name="矩形 4"/>
          <p:cNvSpPr/>
          <p:nvPr/>
        </p:nvSpPr>
        <p:spPr>
          <a:xfrm>
            <a:off x="831850" y="1196752"/>
            <a:ext cx="5035550" cy="4338638"/>
          </a:xfrm>
          <a:prstGeom prst="rect">
            <a:avLst/>
          </a:prstGeom>
        </p:spPr>
        <p:txBody>
          <a:bodyPr>
            <a:spAutoFit/>
          </a:bodyPr>
          <a:lstStyle/>
          <a:p>
            <a:pPr eaLnBrk="1" fontAlgn="auto" hangingPunct="1">
              <a:spcBef>
                <a:spcPct val="50000"/>
              </a:spcBef>
              <a:spcAft>
                <a:spcPts val="0"/>
              </a:spcAft>
              <a:defRPr/>
            </a:pPr>
            <a:r>
              <a:rPr kumimoji="1" lang="en-US" altLang="zh-CN" sz="2400" b="1" kern="0" dirty="0" smtClean="0">
                <a:latin typeface="Bodoni MT Black" pitchFamily="18" charset="0"/>
                <a:ea typeface="+mn-ea"/>
              </a:rPr>
              <a:t>3.1 </a:t>
            </a:r>
            <a:r>
              <a:rPr kumimoji="1" lang="zh-CN" altLang="en-US" sz="2400" b="1" kern="0" dirty="0" smtClean="0">
                <a:latin typeface="Bodoni MT Black" pitchFamily="18" charset="0"/>
                <a:ea typeface="+mn-ea"/>
              </a:rPr>
              <a:t>需求分析</a:t>
            </a:r>
            <a:r>
              <a:rPr kumimoji="1" lang="zh-CN" altLang="en-US" sz="2400" b="1" kern="0" dirty="0">
                <a:latin typeface="Bodoni MT Black" pitchFamily="18" charset="0"/>
                <a:ea typeface="+mn-ea"/>
              </a:rPr>
              <a:t>的任务</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3.2 </a:t>
            </a:r>
            <a:r>
              <a:rPr kumimoji="1" lang="zh-CN" altLang="en-US" sz="2400" b="1" kern="0" dirty="0" smtClean="0">
                <a:latin typeface="Bodoni MT Black" pitchFamily="18" charset="0"/>
                <a:ea typeface="+mn-ea"/>
              </a:rPr>
              <a:t>与</a:t>
            </a:r>
            <a:r>
              <a:rPr kumimoji="1" lang="zh-CN" altLang="en-US" sz="2400" b="1" kern="0" dirty="0">
                <a:latin typeface="Bodoni MT Black" pitchFamily="18" charset="0"/>
                <a:ea typeface="+mn-ea"/>
              </a:rPr>
              <a:t>用户沟通获取需求的方法</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3.3 </a:t>
            </a:r>
            <a:r>
              <a:rPr kumimoji="1" lang="zh-CN" altLang="en-US" sz="2400" b="1" kern="0" dirty="0" smtClean="0">
                <a:latin typeface="Bodoni MT Black" pitchFamily="18" charset="0"/>
                <a:ea typeface="+mn-ea"/>
              </a:rPr>
              <a:t>分析</a:t>
            </a:r>
            <a:r>
              <a:rPr kumimoji="1" lang="zh-CN" altLang="en-US" sz="2400" b="1" kern="0" dirty="0">
                <a:latin typeface="Bodoni MT Black" pitchFamily="18" charset="0"/>
                <a:ea typeface="+mn-ea"/>
              </a:rPr>
              <a:t>建模与规格说明</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3.4 </a:t>
            </a:r>
            <a:r>
              <a:rPr kumimoji="1" lang="zh-CN" altLang="en-US" sz="2400" b="1" kern="0" dirty="0" smtClean="0">
                <a:latin typeface="Bodoni MT Black" pitchFamily="18" charset="0"/>
                <a:ea typeface="+mn-ea"/>
              </a:rPr>
              <a:t>实体联系图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3.5 </a:t>
            </a:r>
            <a:r>
              <a:rPr kumimoji="1" lang="zh-CN" altLang="en-US" sz="2400" b="1" kern="0" dirty="0" smtClean="0">
                <a:latin typeface="Bodoni MT Black" pitchFamily="18" charset="0"/>
                <a:ea typeface="+mn-ea"/>
              </a:rPr>
              <a:t>数据</a:t>
            </a:r>
            <a:r>
              <a:rPr kumimoji="1" lang="zh-CN" altLang="en-US" sz="2400" b="1" kern="0" dirty="0">
                <a:latin typeface="Bodoni MT Black" pitchFamily="18" charset="0"/>
                <a:ea typeface="+mn-ea"/>
              </a:rPr>
              <a:t>规范化</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3.6 </a:t>
            </a:r>
            <a:r>
              <a:rPr kumimoji="1" lang="zh-CN" altLang="en-US" sz="2400" b="1" kern="0" dirty="0" smtClean="0">
                <a:latin typeface="Bodoni MT Black" pitchFamily="18" charset="0"/>
                <a:ea typeface="+mn-ea"/>
              </a:rPr>
              <a:t>状态</a:t>
            </a:r>
            <a:r>
              <a:rPr kumimoji="1" lang="zh-CN" altLang="en-US" sz="2400" b="1" kern="0" dirty="0">
                <a:latin typeface="Bodoni MT Black" pitchFamily="18" charset="0"/>
                <a:ea typeface="+mn-ea"/>
              </a:rPr>
              <a:t>转换图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3.7 </a:t>
            </a:r>
            <a:r>
              <a:rPr kumimoji="1" lang="zh-CN" altLang="en-US" sz="2400" b="1" kern="0" dirty="0" smtClean="0">
                <a:latin typeface="Bodoni MT Black" pitchFamily="18" charset="0"/>
                <a:ea typeface="+mn-ea"/>
              </a:rPr>
              <a:t>其他</a:t>
            </a:r>
            <a:r>
              <a:rPr kumimoji="1" lang="zh-CN" altLang="en-US" sz="2400" b="1" kern="0" dirty="0">
                <a:latin typeface="Bodoni MT Black" pitchFamily="18" charset="0"/>
                <a:ea typeface="+mn-ea"/>
              </a:rPr>
              <a:t>图形工具</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3.8 </a:t>
            </a:r>
            <a:r>
              <a:rPr kumimoji="1" lang="zh-CN" altLang="en-US" sz="2400" b="1" kern="0" dirty="0" smtClean="0">
                <a:latin typeface="Bodoni MT Black" pitchFamily="18" charset="0"/>
                <a:ea typeface="+mn-ea"/>
              </a:rPr>
              <a:t>验证</a:t>
            </a:r>
            <a:r>
              <a:rPr kumimoji="1" lang="zh-CN" altLang="en-US" sz="2400" b="1" kern="0" dirty="0">
                <a:latin typeface="Bodoni MT Black" pitchFamily="18" charset="0"/>
                <a:ea typeface="+mn-ea"/>
              </a:rPr>
              <a:t>软件需求</a:t>
            </a:r>
            <a:endParaRPr kumimoji="1" lang="en-US" altLang="zh-CN" sz="2400" b="1" kern="0" dirty="0">
              <a:latin typeface="Bodoni MT Black" pitchFamily="18" charset="0"/>
              <a:ea typeface="+mn-ea"/>
            </a:endParaRPr>
          </a:p>
        </p:txBody>
      </p:sp>
      <p:sp>
        <p:nvSpPr>
          <p:cNvPr id="6" name="矩形 5"/>
          <p:cNvSpPr/>
          <p:nvPr/>
        </p:nvSpPr>
        <p:spPr>
          <a:xfrm>
            <a:off x="784225" y="3884390"/>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192087" y="3970115"/>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3.6</a:t>
            </a:r>
            <a:r>
              <a:rPr lang="zh-CN" altLang="en-US" sz="2400" dirty="0">
                <a:solidFill>
                  <a:srgbClr val="D9D9D9"/>
                </a:solidFill>
                <a:latin typeface="Bodoni MT Black" pitchFamily="18" charset="0"/>
                <a:ea typeface="+mn-ea"/>
              </a:rPr>
              <a:t>状态转换图</a:t>
            </a: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3.6 </a:t>
            </a:r>
            <a:r>
              <a:rPr lang="zh-CN" altLang="en-US" b="1" dirty="0" smtClean="0">
                <a:latin typeface="Bodoni MT Black" pitchFamily="18" charset="0"/>
              </a:rPr>
              <a:t>状态</a:t>
            </a:r>
            <a:r>
              <a:rPr lang="zh-CN" altLang="en-US" b="1" dirty="0">
                <a:latin typeface="Bodoni MT Black" pitchFamily="18" charset="0"/>
              </a:rPr>
              <a:t>转换图</a:t>
            </a:r>
            <a:endParaRPr lang="zh-CN" altLang="en-US" b="1" dirty="0" smtClean="0">
              <a:latin typeface="Bodoni MT Black" pitchFamily="18" charset="0"/>
            </a:endParaRPr>
          </a:p>
        </p:txBody>
      </p:sp>
      <p:sp>
        <p:nvSpPr>
          <p:cNvPr id="7" name="TextBox 6"/>
          <p:cNvSpPr txBox="1"/>
          <p:nvPr/>
        </p:nvSpPr>
        <p:spPr>
          <a:xfrm>
            <a:off x="550863" y="1773238"/>
            <a:ext cx="7981577"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457200" eaLnBrk="1" fontAlgn="auto" hangingPunct="1">
              <a:lnSpc>
                <a:spcPct val="125000"/>
              </a:lnSpc>
              <a:spcBef>
                <a:spcPts val="0"/>
              </a:spcBef>
              <a:spcAft>
                <a:spcPts val="0"/>
              </a:spcAft>
              <a:defRPr/>
            </a:pPr>
            <a:r>
              <a:rPr lang="zh-CN" altLang="en-US" sz="2400" dirty="0">
                <a:solidFill>
                  <a:srgbClr val="FF0000"/>
                </a:solidFill>
                <a:latin typeface="Bodoni MT Black" pitchFamily="18" charset="0"/>
              </a:rPr>
              <a:t>状态转换</a:t>
            </a:r>
            <a:r>
              <a:rPr lang="zh-CN" altLang="en-US" sz="2400" dirty="0" smtClean="0">
                <a:solidFill>
                  <a:srgbClr val="FF0000"/>
                </a:solidFill>
                <a:latin typeface="Bodoni MT Black" pitchFamily="18" charset="0"/>
              </a:rPr>
              <a:t>图</a:t>
            </a:r>
            <a:r>
              <a:rPr lang="zh-CN" altLang="en-US" sz="2400" dirty="0" smtClean="0">
                <a:solidFill>
                  <a:schemeClr val="tx1"/>
                </a:solidFill>
                <a:latin typeface="Bodoni MT Black" pitchFamily="18" charset="0"/>
              </a:rPr>
              <a:t>（简称为状态图）通过</a:t>
            </a:r>
            <a:r>
              <a:rPr lang="zh-CN" altLang="en-US" sz="2400" dirty="0">
                <a:solidFill>
                  <a:schemeClr val="tx1"/>
                </a:solidFill>
                <a:latin typeface="Bodoni MT Black" pitchFamily="18" charset="0"/>
              </a:rPr>
              <a:t>描绘系统的</a:t>
            </a:r>
            <a:r>
              <a:rPr lang="zh-CN" altLang="en-US" sz="2400" dirty="0">
                <a:solidFill>
                  <a:srgbClr val="FF0000"/>
                </a:solidFill>
                <a:latin typeface="Bodoni MT Black" pitchFamily="18" charset="0"/>
              </a:rPr>
              <a:t>状态</a:t>
            </a:r>
            <a:r>
              <a:rPr lang="zh-CN" altLang="en-US" sz="2400" dirty="0">
                <a:solidFill>
                  <a:schemeClr val="tx1"/>
                </a:solidFill>
                <a:latin typeface="Bodoni MT Black" pitchFamily="18" charset="0"/>
              </a:rPr>
              <a:t>及引起系统状态转换的</a:t>
            </a:r>
            <a:r>
              <a:rPr lang="zh-CN" altLang="en-US" sz="2400" dirty="0">
                <a:solidFill>
                  <a:srgbClr val="FF0000"/>
                </a:solidFill>
                <a:latin typeface="Bodoni MT Black" pitchFamily="18" charset="0"/>
              </a:rPr>
              <a:t>事件</a:t>
            </a:r>
            <a:r>
              <a:rPr lang="zh-CN" altLang="en-US" sz="2400" dirty="0">
                <a:solidFill>
                  <a:schemeClr val="tx1"/>
                </a:solidFill>
                <a:latin typeface="Bodoni MT Black" pitchFamily="18" charset="0"/>
              </a:rPr>
              <a:t>，来</a:t>
            </a:r>
            <a:r>
              <a:rPr lang="zh-CN" altLang="en-US" sz="2400" dirty="0">
                <a:solidFill>
                  <a:srgbClr val="FF0000"/>
                </a:solidFill>
                <a:latin typeface="Bodoni MT Black" pitchFamily="18" charset="0"/>
              </a:rPr>
              <a:t>表示系统的行为</a:t>
            </a:r>
            <a:r>
              <a:rPr lang="zh-CN" altLang="en-US" sz="2400" dirty="0">
                <a:solidFill>
                  <a:schemeClr val="tx1"/>
                </a:solidFill>
                <a:latin typeface="Bodoni MT Black" pitchFamily="18" charset="0"/>
              </a:rPr>
              <a:t>。此外，状态图还指明了作为特定事件的结果系统将做哪些</a:t>
            </a:r>
            <a:r>
              <a:rPr lang="zh-CN" altLang="en-US" sz="2400" dirty="0">
                <a:solidFill>
                  <a:srgbClr val="FF0000"/>
                </a:solidFill>
                <a:latin typeface="Bodoni MT Black" pitchFamily="18" charset="0"/>
              </a:rPr>
              <a:t>动作</a:t>
            </a:r>
            <a:r>
              <a:rPr lang="zh-CN" altLang="en-US" sz="2400" dirty="0">
                <a:solidFill>
                  <a:schemeClr val="tx1"/>
                </a:solidFill>
                <a:latin typeface="Bodoni MT Black" pitchFamily="18" charset="0"/>
              </a:rPr>
              <a:t>。</a:t>
            </a:r>
            <a:endParaRPr lang="en-US" altLang="zh-CN" sz="2400" dirty="0">
              <a:solidFill>
                <a:schemeClr val="tx1"/>
              </a:solidFill>
              <a:latin typeface="Bodoni MT Black" pitchFamily="18" charset="0"/>
            </a:endParaRPr>
          </a:p>
        </p:txBody>
      </p:sp>
      <p:sp>
        <p:nvSpPr>
          <p:cNvPr id="6"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130425" y="6307138"/>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3.6.1  </a:t>
            </a:r>
            <a:r>
              <a:rPr lang="zh-CN" altLang="en-US" sz="2400" dirty="0">
                <a:solidFill>
                  <a:srgbClr val="D9D9D9"/>
                </a:solidFill>
                <a:latin typeface="Bodoni MT Black" pitchFamily="18" charset="0"/>
                <a:ea typeface="+mn-ea"/>
              </a:rPr>
              <a:t>状态</a:t>
            </a:r>
          </a:p>
        </p:txBody>
      </p:sp>
      <p:sp>
        <p:nvSpPr>
          <p:cNvPr id="8" name="标题 3"/>
          <p:cNvSpPr>
            <a:spLocks noGrp="1"/>
          </p:cNvSpPr>
          <p:nvPr>
            <p:ph type="title"/>
          </p:nvPr>
        </p:nvSpPr>
        <p:spPr>
          <a:xfrm>
            <a:off x="303213" y="0"/>
            <a:ext cx="8229600" cy="1143000"/>
          </a:xfrm>
        </p:spPr>
        <p:txBody>
          <a:bodyPr/>
          <a:lstStyle/>
          <a:p>
            <a:pPr>
              <a:defRPr/>
            </a:pPr>
            <a:r>
              <a:rPr lang="en-US" altLang="zh-CN" b="1" dirty="0" smtClean="0">
                <a:latin typeface="Bodoni MT Black" pitchFamily="18" charset="0"/>
                <a:ea typeface="+mn-ea"/>
              </a:rPr>
              <a:t>3.6 </a:t>
            </a:r>
            <a:r>
              <a:rPr lang="zh-CN" altLang="en-US" b="1" dirty="0" smtClean="0">
                <a:latin typeface="Bodoni MT Black" pitchFamily="18" charset="0"/>
              </a:rPr>
              <a:t>状态</a:t>
            </a:r>
            <a:r>
              <a:rPr lang="zh-CN" altLang="en-US" b="1" dirty="0">
                <a:latin typeface="Bodoni MT Black" pitchFamily="18" charset="0"/>
              </a:rPr>
              <a:t>转换图</a:t>
            </a:r>
            <a:endParaRPr lang="zh-CN" altLang="en-US" b="1" dirty="0" smtClean="0">
              <a:latin typeface="Bodoni MT Black" pitchFamily="18" charset="0"/>
            </a:endParaRPr>
          </a:p>
        </p:txBody>
      </p:sp>
      <p:sp>
        <p:nvSpPr>
          <p:cNvPr id="7" name="TextBox 6"/>
          <p:cNvSpPr txBox="1"/>
          <p:nvPr/>
        </p:nvSpPr>
        <p:spPr>
          <a:xfrm>
            <a:off x="303213" y="984080"/>
            <a:ext cx="2892425"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3.6.1</a:t>
            </a:r>
            <a:r>
              <a:rPr lang="zh-CN" altLang="en-US" sz="3200" b="1" dirty="0">
                <a:solidFill>
                  <a:schemeClr val="tx1"/>
                </a:solidFill>
                <a:latin typeface="Bodoni MT Black" pitchFamily="18" charset="0"/>
                <a:ea typeface="+mj-ea"/>
              </a:rPr>
              <a:t> 状态</a:t>
            </a:r>
            <a:endParaRPr lang="en-US" altLang="zh-CN" sz="3200" b="1" dirty="0">
              <a:solidFill>
                <a:schemeClr val="tx1"/>
              </a:solidFill>
              <a:latin typeface="Bodoni MT Black" pitchFamily="18" charset="0"/>
              <a:ea typeface="+mj-ea"/>
            </a:endParaRPr>
          </a:p>
        </p:txBody>
      </p:sp>
      <p:sp>
        <p:nvSpPr>
          <p:cNvPr id="9" name="TextBox 8"/>
          <p:cNvSpPr txBox="1"/>
          <p:nvPr/>
        </p:nvSpPr>
        <p:spPr>
          <a:xfrm>
            <a:off x="549251" y="1754395"/>
            <a:ext cx="7983538" cy="10156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lnSpc>
                <a:spcPct val="125000"/>
              </a:lnSpc>
              <a:spcBef>
                <a:spcPts val="0"/>
              </a:spcBef>
              <a:spcAft>
                <a:spcPts val="0"/>
              </a:spcAft>
              <a:defRPr/>
            </a:pPr>
            <a:r>
              <a:rPr lang="zh-CN" altLang="en-US" sz="2400" dirty="0" smtClean="0">
                <a:solidFill>
                  <a:srgbClr val="FF0000"/>
                </a:solidFill>
                <a:latin typeface="Bodoni MT Black" pitchFamily="18" charset="0"/>
              </a:rPr>
              <a:t>状</a:t>
            </a:r>
            <a:r>
              <a:rPr lang="zh-CN" altLang="en-US" sz="2400" dirty="0">
                <a:solidFill>
                  <a:srgbClr val="FF0000"/>
                </a:solidFill>
                <a:latin typeface="Bodoni MT Black" pitchFamily="18" charset="0"/>
              </a:rPr>
              <a:t>态</a:t>
            </a:r>
            <a:r>
              <a:rPr lang="zh-CN" altLang="en-US" sz="2400" dirty="0">
                <a:solidFill>
                  <a:schemeClr val="tx1"/>
                </a:solidFill>
                <a:latin typeface="Bodoni MT Black" pitchFamily="18" charset="0"/>
              </a:rPr>
              <a:t>是任何可以被观察到的</a:t>
            </a:r>
            <a:r>
              <a:rPr lang="zh-CN" altLang="en-US" sz="2400" dirty="0">
                <a:solidFill>
                  <a:srgbClr val="FF0000"/>
                </a:solidFill>
                <a:latin typeface="Bodoni MT Black" pitchFamily="18" charset="0"/>
              </a:rPr>
              <a:t>系统行为模式</a:t>
            </a:r>
            <a:r>
              <a:rPr lang="zh-CN" altLang="en-US" sz="2400" dirty="0">
                <a:solidFill>
                  <a:schemeClr val="tx1"/>
                </a:solidFill>
                <a:latin typeface="Bodoni MT Black" pitchFamily="18" charset="0"/>
              </a:rPr>
              <a:t>，一个状态代表系统的一种行为模式。状态规定了系统对事件的响应方式。</a:t>
            </a:r>
            <a:endParaRPr lang="en-US" altLang="zh-CN" sz="2400" dirty="0">
              <a:solidFill>
                <a:schemeClr val="tx1"/>
              </a:solidFill>
              <a:latin typeface="Bodoni MT Black" pitchFamily="18" charset="0"/>
            </a:endParaRPr>
          </a:p>
        </p:txBody>
      </p:sp>
      <p:sp>
        <p:nvSpPr>
          <p:cNvPr id="10" name="TextBox 9"/>
          <p:cNvSpPr txBox="1"/>
          <p:nvPr/>
        </p:nvSpPr>
        <p:spPr>
          <a:xfrm>
            <a:off x="518710" y="2996952"/>
            <a:ext cx="8229754" cy="147732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457200" eaLnBrk="1" fontAlgn="auto" hangingPunct="1">
              <a:lnSpc>
                <a:spcPct val="125000"/>
              </a:lnSpc>
              <a:spcBef>
                <a:spcPts val="0"/>
              </a:spcBef>
              <a:spcAft>
                <a:spcPts val="0"/>
              </a:spcAft>
              <a:defRPr/>
            </a:pPr>
            <a:r>
              <a:rPr lang="zh-CN" altLang="en-US" sz="2400" dirty="0">
                <a:solidFill>
                  <a:schemeClr val="tx1"/>
                </a:solidFill>
                <a:latin typeface="Bodoni MT Black" pitchFamily="18" charset="0"/>
              </a:rPr>
              <a:t>在状态图中定义的状态主要有：</a:t>
            </a:r>
            <a:r>
              <a:rPr lang="zh-CN" altLang="en-US" sz="2400" dirty="0" smtClean="0">
                <a:solidFill>
                  <a:srgbClr val="FF0000"/>
                </a:solidFill>
                <a:latin typeface="Bodoni MT Black" pitchFamily="18" charset="0"/>
              </a:rPr>
              <a:t>初态</a:t>
            </a:r>
            <a:r>
              <a:rPr lang="zh-CN" altLang="en-US" sz="2400" dirty="0" smtClean="0">
                <a:solidFill>
                  <a:schemeClr val="tx1"/>
                </a:solidFill>
                <a:latin typeface="Bodoni MT Black" pitchFamily="18" charset="0"/>
              </a:rPr>
              <a:t>（即初始状态）、</a:t>
            </a:r>
            <a:r>
              <a:rPr lang="zh-CN" altLang="en-US" sz="2400" dirty="0" smtClean="0">
                <a:solidFill>
                  <a:srgbClr val="FF0000"/>
                </a:solidFill>
                <a:latin typeface="Bodoni MT Black" pitchFamily="18" charset="0"/>
              </a:rPr>
              <a:t>终态</a:t>
            </a:r>
            <a:r>
              <a:rPr lang="zh-CN" altLang="en-US" sz="2400" dirty="0" smtClean="0">
                <a:solidFill>
                  <a:schemeClr val="tx1"/>
                </a:solidFill>
                <a:latin typeface="Bodoni MT Black" pitchFamily="18" charset="0"/>
              </a:rPr>
              <a:t>（即最终状态）和</a:t>
            </a:r>
            <a:r>
              <a:rPr lang="zh-CN" altLang="en-US" sz="2400" dirty="0">
                <a:solidFill>
                  <a:srgbClr val="FF0000"/>
                </a:solidFill>
                <a:latin typeface="Bodoni MT Black" pitchFamily="18" charset="0"/>
              </a:rPr>
              <a:t>中间状态</a:t>
            </a:r>
            <a:r>
              <a:rPr lang="zh-CN" altLang="en-US" sz="2400" dirty="0">
                <a:solidFill>
                  <a:schemeClr val="tx1"/>
                </a:solidFill>
                <a:latin typeface="Bodoni MT Black" pitchFamily="18" charset="0"/>
              </a:rPr>
              <a:t>。在一张状态图中只能有一个初态，而终态则可以有</a:t>
            </a:r>
            <a:r>
              <a:rPr lang="en-US" altLang="zh-CN" sz="2400" dirty="0">
                <a:solidFill>
                  <a:schemeClr val="tx1"/>
                </a:solidFill>
                <a:latin typeface="Bodoni MT Black" pitchFamily="18" charset="0"/>
              </a:rPr>
              <a:t>0</a:t>
            </a:r>
            <a:r>
              <a:rPr lang="zh-CN" altLang="en-US" sz="2400" dirty="0">
                <a:solidFill>
                  <a:schemeClr val="tx1"/>
                </a:solidFill>
                <a:latin typeface="Bodoni MT Black" pitchFamily="18" charset="0"/>
              </a:rPr>
              <a:t>至多个。</a:t>
            </a:r>
            <a:endParaRPr lang="en-US" altLang="zh-CN" sz="2400" dirty="0">
              <a:solidFill>
                <a:schemeClr val="tx1"/>
              </a:solidFill>
              <a:latin typeface="Bodoni MT Black" pitchFamily="18" charset="0"/>
            </a:endParaRPr>
          </a:p>
        </p:txBody>
      </p:sp>
      <p:sp>
        <p:nvSpPr>
          <p:cNvPr id="11" name="TextBox 10"/>
          <p:cNvSpPr txBox="1"/>
          <p:nvPr/>
        </p:nvSpPr>
        <p:spPr>
          <a:xfrm>
            <a:off x="511396" y="4474280"/>
            <a:ext cx="7993858" cy="10156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457200" eaLnBrk="1" fontAlgn="auto" hangingPunct="1">
              <a:lnSpc>
                <a:spcPct val="125000"/>
              </a:lnSpc>
              <a:spcBef>
                <a:spcPts val="0"/>
              </a:spcBef>
              <a:spcAft>
                <a:spcPts val="0"/>
              </a:spcAft>
              <a:defRPr/>
            </a:pPr>
            <a:r>
              <a:rPr lang="zh-CN" altLang="en-US" sz="2400" dirty="0">
                <a:solidFill>
                  <a:schemeClr val="tx1"/>
                </a:solidFill>
                <a:latin typeface="Bodoni MT Black" pitchFamily="18" charset="0"/>
              </a:rPr>
              <a:t>状态图既可以表示系统循环运行过程，也可以表示系统单程生命期。</a:t>
            </a:r>
            <a:endParaRPr lang="en-US" altLang="zh-CN" sz="2400" dirty="0">
              <a:solidFill>
                <a:schemeClr val="tx1"/>
              </a:solidFill>
              <a:latin typeface="Bodoni MT Black" pitchFamily="18" charset="0"/>
            </a:endParaRPr>
          </a:p>
        </p:txBody>
      </p:sp>
      <p:sp>
        <p:nvSpPr>
          <p:cNvPr id="12"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33613" y="6318250"/>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3.6.2  </a:t>
            </a:r>
            <a:r>
              <a:rPr lang="zh-CN" altLang="en-US" sz="2400" dirty="0">
                <a:solidFill>
                  <a:srgbClr val="D9D9D9"/>
                </a:solidFill>
                <a:latin typeface="Bodoni MT Black" pitchFamily="18" charset="0"/>
                <a:ea typeface="+mn-ea"/>
              </a:rPr>
              <a:t>事件</a:t>
            </a:r>
          </a:p>
        </p:txBody>
      </p:sp>
      <p:sp>
        <p:nvSpPr>
          <p:cNvPr id="8" name="标题 3"/>
          <p:cNvSpPr>
            <a:spLocks noGrp="1"/>
          </p:cNvSpPr>
          <p:nvPr>
            <p:ph type="title"/>
          </p:nvPr>
        </p:nvSpPr>
        <p:spPr>
          <a:xfrm>
            <a:off x="303213" y="44450"/>
            <a:ext cx="8229600" cy="1143000"/>
          </a:xfrm>
        </p:spPr>
        <p:txBody>
          <a:bodyPr/>
          <a:lstStyle/>
          <a:p>
            <a:pPr>
              <a:defRPr/>
            </a:pPr>
            <a:r>
              <a:rPr lang="en-US" altLang="zh-CN" b="1" dirty="0" smtClean="0">
                <a:latin typeface="Bodoni MT Black" pitchFamily="18" charset="0"/>
                <a:ea typeface="+mn-ea"/>
              </a:rPr>
              <a:t>3.6 </a:t>
            </a:r>
            <a:r>
              <a:rPr lang="zh-CN" altLang="en-US" b="1" dirty="0" smtClean="0">
                <a:latin typeface="Bodoni MT Black" pitchFamily="18" charset="0"/>
              </a:rPr>
              <a:t>状态</a:t>
            </a:r>
            <a:r>
              <a:rPr lang="zh-CN" altLang="en-US" b="1" dirty="0">
                <a:latin typeface="Bodoni MT Black" pitchFamily="18" charset="0"/>
              </a:rPr>
              <a:t>转换图</a:t>
            </a:r>
            <a:endParaRPr lang="zh-CN" altLang="en-US" b="1" dirty="0" smtClean="0">
              <a:latin typeface="Bodoni MT Black" pitchFamily="18" charset="0"/>
            </a:endParaRPr>
          </a:p>
        </p:txBody>
      </p:sp>
      <p:sp>
        <p:nvSpPr>
          <p:cNvPr id="9" name="TextBox 8"/>
          <p:cNvSpPr txBox="1"/>
          <p:nvPr/>
        </p:nvSpPr>
        <p:spPr>
          <a:xfrm>
            <a:off x="447687" y="2264410"/>
            <a:ext cx="8147025"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lnSpc>
                <a:spcPct val="125000"/>
              </a:lnSpc>
              <a:spcBef>
                <a:spcPts val="0"/>
              </a:spcBef>
              <a:spcAft>
                <a:spcPts val="0"/>
              </a:spcAft>
              <a:defRPr/>
            </a:pPr>
            <a:r>
              <a:rPr lang="zh-CN" altLang="en-US" sz="2400" dirty="0">
                <a:solidFill>
                  <a:srgbClr val="FF0000"/>
                </a:solidFill>
                <a:latin typeface="Bodoni MT Black" pitchFamily="18" charset="0"/>
              </a:rPr>
              <a:t>事件</a:t>
            </a:r>
            <a:r>
              <a:rPr lang="zh-CN" altLang="en-US" sz="2400" dirty="0">
                <a:solidFill>
                  <a:schemeClr val="tx1"/>
                </a:solidFill>
                <a:latin typeface="Bodoni MT Black" pitchFamily="18" charset="0"/>
              </a:rPr>
              <a:t>是在某个特定时刻发生的事情，它是对引起</a:t>
            </a:r>
            <a:r>
              <a:rPr lang="zh-CN" altLang="en-US" sz="2400" dirty="0">
                <a:solidFill>
                  <a:srgbClr val="FF0000"/>
                </a:solidFill>
                <a:latin typeface="Bodoni MT Black" pitchFamily="18" charset="0"/>
              </a:rPr>
              <a:t>系统做动作</a:t>
            </a:r>
            <a:r>
              <a:rPr lang="zh-CN" altLang="en-US" sz="2400" dirty="0" smtClean="0">
                <a:solidFill>
                  <a:schemeClr val="tx1"/>
                </a:solidFill>
                <a:latin typeface="Bodoni MT Black" pitchFamily="18" charset="0"/>
              </a:rPr>
              <a:t>或（和）从</a:t>
            </a:r>
            <a:r>
              <a:rPr lang="zh-CN" altLang="en-US" sz="2400" dirty="0">
                <a:solidFill>
                  <a:schemeClr val="tx1"/>
                </a:solidFill>
                <a:latin typeface="Bodoni MT Black" pitchFamily="18" charset="0"/>
              </a:rPr>
              <a:t>一个状态转换到另一个状态的</a:t>
            </a:r>
            <a:r>
              <a:rPr lang="zh-CN" altLang="en-US" sz="2400" dirty="0">
                <a:solidFill>
                  <a:srgbClr val="FF0000"/>
                </a:solidFill>
                <a:latin typeface="Bodoni MT Black" pitchFamily="18" charset="0"/>
              </a:rPr>
              <a:t>外界事件</a:t>
            </a:r>
            <a:r>
              <a:rPr lang="zh-CN" altLang="en-US" sz="2400" dirty="0">
                <a:solidFill>
                  <a:schemeClr val="tx1"/>
                </a:solidFill>
                <a:latin typeface="Bodoni MT Black" pitchFamily="18" charset="0"/>
              </a:rPr>
              <a:t>的抽象。事件就是引起系统做动作或（和）转换状态的</a:t>
            </a:r>
            <a:r>
              <a:rPr lang="zh-CN" altLang="en-US" sz="2400" dirty="0">
                <a:solidFill>
                  <a:srgbClr val="FF0000"/>
                </a:solidFill>
                <a:latin typeface="Bodoni MT Black" pitchFamily="18" charset="0"/>
              </a:rPr>
              <a:t>控制信息</a:t>
            </a:r>
            <a:r>
              <a:rPr lang="zh-CN" altLang="en-US" sz="2400" dirty="0" smtClean="0">
                <a:solidFill>
                  <a:schemeClr val="tx1"/>
                </a:solidFill>
                <a:latin typeface="Bodoni MT Black" pitchFamily="18" charset="0"/>
              </a:rPr>
              <a:t>。</a:t>
            </a:r>
            <a:endParaRPr lang="en-US" altLang="zh-CN" sz="2400" dirty="0">
              <a:solidFill>
                <a:schemeClr val="tx1"/>
              </a:solidFill>
              <a:latin typeface="Bodoni MT Black" pitchFamily="18" charset="0"/>
            </a:endParaRPr>
          </a:p>
        </p:txBody>
      </p:sp>
      <p:sp>
        <p:nvSpPr>
          <p:cNvPr id="11" name="TextBox 10"/>
          <p:cNvSpPr txBox="1"/>
          <p:nvPr/>
        </p:nvSpPr>
        <p:spPr>
          <a:xfrm>
            <a:off x="368300" y="1268413"/>
            <a:ext cx="2894013"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3.6.2 </a:t>
            </a:r>
            <a:r>
              <a:rPr lang="zh-CN" altLang="en-US" sz="3200" b="1" dirty="0">
                <a:solidFill>
                  <a:schemeClr val="tx1"/>
                </a:solidFill>
                <a:latin typeface="Bodoni MT Black" pitchFamily="18" charset="0"/>
                <a:ea typeface="+mj-ea"/>
              </a:rPr>
              <a:t>事件</a:t>
            </a:r>
          </a:p>
        </p:txBody>
      </p:sp>
      <p:sp>
        <p:nvSpPr>
          <p:cNvPr id="12"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84413" y="6307138"/>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3.6.3  </a:t>
            </a:r>
            <a:r>
              <a:rPr lang="zh-CN" altLang="en-US" sz="2400" dirty="0">
                <a:solidFill>
                  <a:srgbClr val="D9D9D9"/>
                </a:solidFill>
                <a:latin typeface="Bodoni MT Black" pitchFamily="18" charset="0"/>
                <a:ea typeface="+mn-ea"/>
              </a:rPr>
              <a:t>符号</a:t>
            </a: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3.6 </a:t>
            </a:r>
            <a:r>
              <a:rPr lang="zh-CN" altLang="en-US" b="1" dirty="0" smtClean="0">
                <a:latin typeface="Bodoni MT Black" pitchFamily="18" charset="0"/>
              </a:rPr>
              <a:t>状态</a:t>
            </a:r>
            <a:r>
              <a:rPr lang="zh-CN" altLang="en-US" b="1" dirty="0">
                <a:latin typeface="Bodoni MT Black" pitchFamily="18" charset="0"/>
              </a:rPr>
              <a:t>转换图</a:t>
            </a:r>
            <a:endParaRPr lang="zh-CN" altLang="en-US" b="1" dirty="0" smtClean="0">
              <a:latin typeface="Bodoni MT Black" pitchFamily="18" charset="0"/>
            </a:endParaRPr>
          </a:p>
        </p:txBody>
      </p:sp>
      <p:sp>
        <p:nvSpPr>
          <p:cNvPr id="9" name="TextBox 8"/>
          <p:cNvSpPr txBox="1"/>
          <p:nvPr/>
        </p:nvSpPr>
        <p:spPr>
          <a:xfrm>
            <a:off x="337484" y="1658168"/>
            <a:ext cx="8482988" cy="286232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457200" eaLnBrk="1" fontAlgn="auto" hangingPunct="1">
              <a:lnSpc>
                <a:spcPct val="125000"/>
              </a:lnSpc>
              <a:spcBef>
                <a:spcPts val="0"/>
              </a:spcBef>
              <a:spcAft>
                <a:spcPts val="0"/>
              </a:spcAft>
              <a:defRPr/>
            </a:pPr>
            <a:r>
              <a:rPr lang="zh-CN" altLang="en-US" sz="2400" dirty="0">
                <a:solidFill>
                  <a:schemeClr val="tx1"/>
                </a:solidFill>
                <a:latin typeface="Bodoni MT Black" pitchFamily="18" charset="0"/>
              </a:rPr>
              <a:t>在状态图中，</a:t>
            </a:r>
            <a:r>
              <a:rPr lang="zh-CN" altLang="en-US" sz="2400" dirty="0">
                <a:solidFill>
                  <a:srgbClr val="FF0000"/>
                </a:solidFill>
                <a:latin typeface="Bodoni MT Black" pitchFamily="18" charset="0"/>
              </a:rPr>
              <a:t>初态</a:t>
            </a:r>
            <a:r>
              <a:rPr lang="zh-CN" altLang="en-US" sz="2400" dirty="0">
                <a:solidFill>
                  <a:schemeClr val="tx1"/>
                </a:solidFill>
                <a:latin typeface="Bodoni MT Black" pitchFamily="18" charset="0"/>
              </a:rPr>
              <a:t>用</a:t>
            </a:r>
            <a:r>
              <a:rPr lang="zh-CN" altLang="en-US" sz="2400" dirty="0">
                <a:solidFill>
                  <a:srgbClr val="FF0000"/>
                </a:solidFill>
                <a:latin typeface="Bodoni MT Black" pitchFamily="18" charset="0"/>
              </a:rPr>
              <a:t>实心圆</a:t>
            </a:r>
            <a:r>
              <a:rPr lang="zh-CN" altLang="en-US" sz="2400" dirty="0">
                <a:solidFill>
                  <a:schemeClr val="tx1"/>
                </a:solidFill>
                <a:latin typeface="Bodoni MT Black" pitchFamily="18" charset="0"/>
              </a:rPr>
              <a:t>表示，</a:t>
            </a:r>
            <a:r>
              <a:rPr lang="zh-CN" altLang="en-US" sz="2400" dirty="0">
                <a:solidFill>
                  <a:srgbClr val="FF0000"/>
                </a:solidFill>
                <a:latin typeface="Bodoni MT Black" pitchFamily="18" charset="0"/>
              </a:rPr>
              <a:t>终态</a:t>
            </a:r>
            <a:r>
              <a:rPr lang="zh-CN" altLang="en-US" sz="2400" dirty="0">
                <a:solidFill>
                  <a:schemeClr val="tx1"/>
                </a:solidFill>
                <a:latin typeface="Bodoni MT Black" pitchFamily="18" charset="0"/>
              </a:rPr>
              <a:t>用一对</a:t>
            </a:r>
            <a:r>
              <a:rPr lang="zh-CN" altLang="en-US" sz="2400" dirty="0" smtClean="0">
                <a:solidFill>
                  <a:srgbClr val="FF0000"/>
                </a:solidFill>
                <a:latin typeface="Bodoni MT Black" pitchFamily="18" charset="0"/>
              </a:rPr>
              <a:t>同心圆</a:t>
            </a:r>
            <a:r>
              <a:rPr lang="zh-CN" altLang="en-US" sz="2400" dirty="0" smtClean="0">
                <a:solidFill>
                  <a:schemeClr val="tx1"/>
                </a:solidFill>
                <a:latin typeface="Bodoni MT Black" pitchFamily="18" charset="0"/>
              </a:rPr>
              <a:t>（内圆为实心圆）表示</a:t>
            </a:r>
            <a:r>
              <a:rPr lang="zh-CN" altLang="en-US" sz="2400" dirty="0">
                <a:solidFill>
                  <a:schemeClr val="tx1"/>
                </a:solidFill>
                <a:latin typeface="Bodoni MT Black" pitchFamily="18" charset="0"/>
              </a:rPr>
              <a:t>。</a:t>
            </a:r>
          </a:p>
          <a:p>
            <a:pPr indent="457200" eaLnBrk="1" fontAlgn="auto" hangingPunct="1">
              <a:lnSpc>
                <a:spcPct val="125000"/>
              </a:lnSpc>
              <a:spcBef>
                <a:spcPts val="0"/>
              </a:spcBef>
              <a:spcAft>
                <a:spcPts val="0"/>
              </a:spcAft>
              <a:defRPr/>
            </a:pPr>
            <a:r>
              <a:rPr lang="zh-CN" altLang="en-US" sz="2400" dirty="0">
                <a:solidFill>
                  <a:srgbClr val="FF0000"/>
                </a:solidFill>
                <a:latin typeface="Bodoni MT Black" pitchFamily="18" charset="0"/>
              </a:rPr>
              <a:t>中间状态</a:t>
            </a:r>
            <a:r>
              <a:rPr lang="zh-CN" altLang="en-US" sz="2400" dirty="0">
                <a:solidFill>
                  <a:schemeClr val="tx1"/>
                </a:solidFill>
                <a:latin typeface="Bodoni MT Black" pitchFamily="18" charset="0"/>
              </a:rPr>
              <a:t>用</a:t>
            </a:r>
            <a:r>
              <a:rPr lang="zh-CN" altLang="en-US" sz="2400" dirty="0">
                <a:solidFill>
                  <a:srgbClr val="FF0000"/>
                </a:solidFill>
                <a:latin typeface="Bodoni MT Black" pitchFamily="18" charset="0"/>
              </a:rPr>
              <a:t>圆角矩形</a:t>
            </a:r>
            <a:r>
              <a:rPr lang="zh-CN" altLang="en-US" sz="2400" dirty="0">
                <a:solidFill>
                  <a:schemeClr val="tx1"/>
                </a:solidFill>
                <a:latin typeface="Bodoni MT Black" pitchFamily="18" charset="0"/>
              </a:rPr>
              <a:t>表示，可以用两条水平横线把它分成上、中、下</a:t>
            </a:r>
            <a:r>
              <a:rPr lang="en-US" altLang="zh-CN" sz="2400" dirty="0">
                <a:solidFill>
                  <a:schemeClr val="tx1"/>
                </a:solidFill>
                <a:latin typeface="Bodoni MT Black" pitchFamily="18" charset="0"/>
              </a:rPr>
              <a:t>3</a:t>
            </a:r>
            <a:r>
              <a:rPr lang="zh-CN" altLang="en-US" sz="2400" dirty="0">
                <a:solidFill>
                  <a:schemeClr val="tx1"/>
                </a:solidFill>
                <a:latin typeface="Bodoni MT Black" pitchFamily="18" charset="0"/>
              </a:rPr>
              <a:t>个部分。上面部分为</a:t>
            </a:r>
            <a:r>
              <a:rPr lang="zh-CN" altLang="en-US" sz="2400" dirty="0">
                <a:solidFill>
                  <a:srgbClr val="FF0000"/>
                </a:solidFill>
                <a:latin typeface="Bodoni MT Black" pitchFamily="18" charset="0"/>
              </a:rPr>
              <a:t>状态的名称</a:t>
            </a:r>
            <a:r>
              <a:rPr lang="zh-CN" altLang="en-US" sz="2400" dirty="0">
                <a:solidFill>
                  <a:schemeClr val="tx1"/>
                </a:solidFill>
                <a:latin typeface="Bodoni MT Black" pitchFamily="18" charset="0"/>
              </a:rPr>
              <a:t>，这部分是必须有的；中间部分为</a:t>
            </a:r>
            <a:r>
              <a:rPr lang="zh-CN" altLang="en-US" sz="2400" dirty="0">
                <a:solidFill>
                  <a:srgbClr val="FF0000"/>
                </a:solidFill>
                <a:latin typeface="Bodoni MT Black" pitchFamily="18" charset="0"/>
              </a:rPr>
              <a:t>状态变量的名字和值</a:t>
            </a:r>
            <a:r>
              <a:rPr lang="zh-CN" altLang="en-US" sz="2400" dirty="0">
                <a:solidFill>
                  <a:schemeClr val="tx1"/>
                </a:solidFill>
                <a:latin typeface="Bodoni MT Black" pitchFamily="18" charset="0"/>
              </a:rPr>
              <a:t>，这部分是可选的；下面部分是</a:t>
            </a:r>
            <a:r>
              <a:rPr lang="zh-CN" altLang="en-US" sz="2400" dirty="0">
                <a:solidFill>
                  <a:srgbClr val="FF0000"/>
                </a:solidFill>
                <a:latin typeface="Bodoni MT Black" pitchFamily="18" charset="0"/>
              </a:rPr>
              <a:t>活动表</a:t>
            </a:r>
            <a:r>
              <a:rPr lang="zh-CN" altLang="en-US" sz="2400" dirty="0" smtClean="0">
                <a:solidFill>
                  <a:schemeClr val="tx1"/>
                </a:solidFill>
                <a:latin typeface="Bodoni MT Black" pitchFamily="18" charset="0"/>
              </a:rPr>
              <a:t>，这</a:t>
            </a:r>
            <a:r>
              <a:rPr lang="zh-CN" altLang="en-US" sz="2400" dirty="0">
                <a:solidFill>
                  <a:schemeClr val="tx1"/>
                </a:solidFill>
                <a:latin typeface="Bodoni MT Black" pitchFamily="18" charset="0"/>
              </a:rPr>
              <a:t>部分也是可选的。</a:t>
            </a:r>
          </a:p>
        </p:txBody>
      </p:sp>
      <p:sp>
        <p:nvSpPr>
          <p:cNvPr id="10" name="TextBox 9"/>
          <p:cNvSpPr txBox="1"/>
          <p:nvPr/>
        </p:nvSpPr>
        <p:spPr>
          <a:xfrm>
            <a:off x="337484" y="1060161"/>
            <a:ext cx="28940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3.6.3 </a:t>
            </a:r>
            <a:r>
              <a:rPr lang="zh-CN" altLang="en-US" sz="3200" b="1" dirty="0">
                <a:solidFill>
                  <a:schemeClr val="tx1"/>
                </a:solidFill>
                <a:latin typeface="Bodoni MT Black" pitchFamily="18" charset="0"/>
                <a:ea typeface="+mj-ea"/>
              </a:rPr>
              <a:t>符号</a:t>
            </a:r>
          </a:p>
        </p:txBody>
      </p:sp>
      <p:sp>
        <p:nvSpPr>
          <p:cNvPr id="7"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pic>
        <p:nvPicPr>
          <p:cNvPr id="11" name="图片 1"/>
          <p:cNvPicPr>
            <a:picLocks noChangeAspect="1"/>
          </p:cNvPicPr>
          <p:nvPr/>
        </p:nvPicPr>
        <p:blipFill>
          <a:blip r:embed="rId3"/>
          <a:srcRect/>
          <a:stretch>
            <a:fillRect/>
          </a:stretch>
        </p:blipFill>
        <p:spPr bwMode="auto">
          <a:xfrm>
            <a:off x="1664232" y="4466808"/>
            <a:ext cx="5760640" cy="17052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279400" y="44450"/>
            <a:ext cx="8229600" cy="1143000"/>
          </a:xfrm>
        </p:spPr>
        <p:txBody>
          <a:bodyPr/>
          <a:lstStyle/>
          <a:p>
            <a:pPr>
              <a:defRPr/>
            </a:pPr>
            <a:r>
              <a:rPr lang="en-US" altLang="zh-CN" b="1" dirty="0" smtClean="0">
                <a:latin typeface="Bodoni MT Black" pitchFamily="18" charset="0"/>
                <a:ea typeface="+mn-ea"/>
              </a:rPr>
              <a:t>3.6 </a:t>
            </a:r>
            <a:r>
              <a:rPr lang="zh-CN" altLang="en-US" b="1" dirty="0" smtClean="0">
                <a:latin typeface="Bodoni MT Black" pitchFamily="18" charset="0"/>
              </a:rPr>
              <a:t>状态</a:t>
            </a:r>
            <a:r>
              <a:rPr lang="zh-CN" altLang="en-US" b="1" dirty="0">
                <a:latin typeface="Bodoni MT Black" pitchFamily="18" charset="0"/>
              </a:rPr>
              <a:t>转换图</a:t>
            </a:r>
            <a:endParaRPr lang="zh-CN" altLang="en-US" b="1" dirty="0" smtClean="0">
              <a:latin typeface="Bodoni MT Black" pitchFamily="18" charset="0"/>
            </a:endParaRPr>
          </a:p>
        </p:txBody>
      </p:sp>
      <p:sp>
        <p:nvSpPr>
          <p:cNvPr id="9" name="TextBox 8"/>
          <p:cNvSpPr txBox="1"/>
          <p:nvPr/>
        </p:nvSpPr>
        <p:spPr>
          <a:xfrm>
            <a:off x="272576" y="1844824"/>
            <a:ext cx="8469063" cy="328243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457200" eaLnBrk="1" fontAlgn="auto" hangingPunct="1">
              <a:lnSpc>
                <a:spcPct val="125000"/>
              </a:lnSpc>
              <a:spcBef>
                <a:spcPts val="0"/>
              </a:spcBef>
              <a:spcAft>
                <a:spcPts val="0"/>
              </a:spcAft>
              <a:defRPr/>
            </a:pPr>
            <a:r>
              <a:rPr lang="zh-CN" altLang="en-US" sz="2400" dirty="0">
                <a:solidFill>
                  <a:srgbClr val="FF0000"/>
                </a:solidFill>
                <a:latin typeface="Bodoni MT Black" pitchFamily="18" charset="0"/>
              </a:rPr>
              <a:t>活动表</a:t>
            </a:r>
            <a:r>
              <a:rPr lang="zh-CN" altLang="en-US" sz="2400" dirty="0">
                <a:solidFill>
                  <a:schemeClr val="tx1"/>
                </a:solidFill>
                <a:latin typeface="Bodoni MT Black" pitchFamily="18" charset="0"/>
              </a:rPr>
              <a:t>的语法格式如下：</a:t>
            </a:r>
          </a:p>
          <a:p>
            <a:pPr indent="457200" eaLnBrk="1" fontAlgn="auto" hangingPunct="1">
              <a:lnSpc>
                <a:spcPct val="125000"/>
              </a:lnSpc>
              <a:spcBef>
                <a:spcPts val="0"/>
              </a:spcBef>
              <a:spcAft>
                <a:spcPts val="0"/>
              </a:spcAft>
              <a:defRPr/>
            </a:pPr>
            <a:r>
              <a:rPr lang="zh-CN" altLang="en-US" sz="2400" dirty="0">
                <a:solidFill>
                  <a:srgbClr val="FF0000"/>
                </a:solidFill>
                <a:latin typeface="Bodoni MT Black" pitchFamily="18" charset="0"/>
              </a:rPr>
              <a:t>事件</a:t>
            </a:r>
            <a:r>
              <a:rPr lang="zh-CN" altLang="en-US" sz="2400" dirty="0" smtClean="0">
                <a:solidFill>
                  <a:srgbClr val="FF0000"/>
                </a:solidFill>
                <a:latin typeface="Bodoni MT Black" pitchFamily="18" charset="0"/>
              </a:rPr>
              <a:t>名（参数表）</a:t>
            </a:r>
            <a:r>
              <a:rPr lang="en-US" altLang="zh-CN" sz="2400" dirty="0" smtClean="0">
                <a:solidFill>
                  <a:srgbClr val="FF0000"/>
                </a:solidFill>
                <a:latin typeface="Bodoni MT Black" pitchFamily="18" charset="0"/>
              </a:rPr>
              <a:t>/</a:t>
            </a:r>
            <a:r>
              <a:rPr lang="zh-CN" altLang="en-US" sz="2400" dirty="0">
                <a:solidFill>
                  <a:srgbClr val="FF0000"/>
                </a:solidFill>
                <a:latin typeface="Bodoni MT Black" pitchFamily="18" charset="0"/>
              </a:rPr>
              <a:t>动作</a:t>
            </a:r>
            <a:r>
              <a:rPr lang="zh-CN" altLang="en-US" sz="2400" dirty="0" smtClean="0">
                <a:solidFill>
                  <a:srgbClr val="FF0000"/>
                </a:solidFill>
                <a:latin typeface="Bodoni MT Black" pitchFamily="18" charset="0"/>
              </a:rPr>
              <a:t>表达式</a:t>
            </a:r>
            <a:r>
              <a:rPr lang="zh-CN" altLang="en-US" sz="2400" dirty="0" smtClean="0">
                <a:solidFill>
                  <a:schemeClr val="tx1"/>
                </a:solidFill>
                <a:latin typeface="Bodoni MT Black" pitchFamily="18" charset="0"/>
              </a:rPr>
              <a:t>。其中</a:t>
            </a:r>
            <a:r>
              <a:rPr lang="zh-CN" altLang="en-US" sz="2400" dirty="0">
                <a:solidFill>
                  <a:schemeClr val="tx1"/>
                </a:solidFill>
                <a:latin typeface="Bodoni MT Black" pitchFamily="18" charset="0"/>
              </a:rPr>
              <a:t>，“事件名”可以是任何事件的名称。</a:t>
            </a:r>
            <a:endParaRPr lang="en-US" altLang="zh-CN" sz="2400" dirty="0">
              <a:solidFill>
                <a:schemeClr val="tx1"/>
              </a:solidFill>
              <a:latin typeface="Bodoni MT Black" pitchFamily="18" charset="0"/>
            </a:endParaRPr>
          </a:p>
          <a:p>
            <a:pPr indent="457200" eaLnBrk="1" fontAlgn="auto" hangingPunct="1">
              <a:lnSpc>
                <a:spcPct val="125000"/>
              </a:lnSpc>
              <a:spcBef>
                <a:spcPts val="0"/>
              </a:spcBef>
              <a:spcAft>
                <a:spcPts val="0"/>
              </a:spcAft>
              <a:defRPr/>
            </a:pPr>
            <a:r>
              <a:rPr lang="zh-CN" altLang="en-US" sz="2400" dirty="0">
                <a:solidFill>
                  <a:schemeClr val="tx1"/>
                </a:solidFill>
                <a:latin typeface="Bodoni MT Black" pitchFamily="18" charset="0"/>
              </a:rPr>
              <a:t>在活动表中经常使用下述</a:t>
            </a:r>
            <a:r>
              <a:rPr lang="en-US" altLang="zh-CN" sz="2400" dirty="0">
                <a:solidFill>
                  <a:schemeClr val="tx1"/>
                </a:solidFill>
                <a:latin typeface="Bodoni MT Black" pitchFamily="18" charset="0"/>
              </a:rPr>
              <a:t>3</a:t>
            </a:r>
            <a:r>
              <a:rPr lang="zh-CN" altLang="en-US" sz="2400" dirty="0">
                <a:solidFill>
                  <a:schemeClr val="tx1"/>
                </a:solidFill>
                <a:latin typeface="Bodoni MT Black" pitchFamily="18" charset="0"/>
              </a:rPr>
              <a:t>种标准事件：</a:t>
            </a:r>
            <a:r>
              <a:rPr lang="en-US" altLang="zh-CN" sz="2400" dirty="0">
                <a:solidFill>
                  <a:srgbClr val="FF0000"/>
                </a:solidFill>
                <a:latin typeface="Bodoni MT Black" pitchFamily="18" charset="0"/>
              </a:rPr>
              <a:t>entry, exit</a:t>
            </a:r>
            <a:r>
              <a:rPr lang="zh-CN" altLang="en-US" sz="2400" dirty="0">
                <a:solidFill>
                  <a:srgbClr val="FF0000"/>
                </a:solidFill>
                <a:latin typeface="Bodoni MT Black" pitchFamily="18" charset="0"/>
              </a:rPr>
              <a:t>和</a:t>
            </a:r>
            <a:r>
              <a:rPr lang="en-US" altLang="zh-CN" sz="2400" dirty="0">
                <a:solidFill>
                  <a:srgbClr val="FF0000"/>
                </a:solidFill>
                <a:latin typeface="Bodoni MT Black" pitchFamily="18" charset="0"/>
              </a:rPr>
              <a:t>do</a:t>
            </a:r>
            <a:r>
              <a:rPr lang="zh-CN" altLang="en-US" sz="2400" dirty="0">
                <a:solidFill>
                  <a:schemeClr val="tx1"/>
                </a:solidFill>
                <a:latin typeface="Bodoni MT Black" pitchFamily="18" charset="0"/>
              </a:rPr>
              <a:t>。</a:t>
            </a:r>
            <a:r>
              <a:rPr lang="en-US" altLang="zh-CN" sz="2400" dirty="0">
                <a:solidFill>
                  <a:schemeClr val="tx1"/>
                </a:solidFill>
                <a:latin typeface="Bodoni MT Black" pitchFamily="18" charset="0"/>
              </a:rPr>
              <a:t>entry</a:t>
            </a:r>
            <a:r>
              <a:rPr lang="zh-CN" altLang="en-US" sz="2400" dirty="0">
                <a:solidFill>
                  <a:schemeClr val="tx1"/>
                </a:solidFill>
                <a:latin typeface="Bodoni MT Black" pitchFamily="18" charset="0"/>
              </a:rPr>
              <a:t>事件指定进入该状态的动作，</a:t>
            </a:r>
            <a:r>
              <a:rPr lang="en-US" altLang="zh-CN" sz="2400" dirty="0">
                <a:solidFill>
                  <a:schemeClr val="tx1"/>
                </a:solidFill>
                <a:latin typeface="Bodoni MT Black" pitchFamily="18" charset="0"/>
              </a:rPr>
              <a:t>exit</a:t>
            </a:r>
            <a:r>
              <a:rPr lang="zh-CN" altLang="en-US" sz="2400" dirty="0">
                <a:solidFill>
                  <a:schemeClr val="tx1"/>
                </a:solidFill>
                <a:latin typeface="Bodoni MT Black" pitchFamily="18" charset="0"/>
              </a:rPr>
              <a:t>事件指定退出该状态的动作，而</a:t>
            </a:r>
            <a:r>
              <a:rPr lang="en-US" altLang="zh-CN" sz="2400" dirty="0">
                <a:solidFill>
                  <a:schemeClr val="tx1"/>
                </a:solidFill>
                <a:latin typeface="Bodoni MT Black" pitchFamily="18" charset="0"/>
              </a:rPr>
              <a:t>do</a:t>
            </a:r>
            <a:r>
              <a:rPr lang="zh-CN" altLang="en-US" sz="2400" dirty="0">
                <a:solidFill>
                  <a:schemeClr val="tx1"/>
                </a:solidFill>
                <a:latin typeface="Bodoni MT Black" pitchFamily="18" charset="0"/>
              </a:rPr>
              <a:t>事件则指定在该状态下的动作。需要时可以为事件指定参数表。活动表中的动作表达式描述应做的</a:t>
            </a:r>
            <a:r>
              <a:rPr lang="zh-CN" altLang="en-US" sz="2400" dirty="0">
                <a:solidFill>
                  <a:srgbClr val="FF0000"/>
                </a:solidFill>
                <a:latin typeface="Bodoni MT Black" pitchFamily="18" charset="0"/>
              </a:rPr>
              <a:t>具体动作</a:t>
            </a:r>
            <a:r>
              <a:rPr lang="zh-CN" altLang="en-US" sz="2400" dirty="0">
                <a:solidFill>
                  <a:schemeClr val="tx1"/>
                </a:solidFill>
                <a:latin typeface="Bodoni MT Black" pitchFamily="18" charset="0"/>
              </a:rPr>
              <a:t>。</a:t>
            </a:r>
          </a:p>
        </p:txBody>
      </p:sp>
      <p:sp>
        <p:nvSpPr>
          <p:cNvPr id="10" name="TextBox 9"/>
          <p:cNvSpPr txBox="1"/>
          <p:nvPr/>
        </p:nvSpPr>
        <p:spPr>
          <a:xfrm>
            <a:off x="368300" y="1073878"/>
            <a:ext cx="28940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3.6.3 </a:t>
            </a:r>
            <a:r>
              <a:rPr lang="zh-CN" altLang="en-US" sz="3200" b="1" dirty="0">
                <a:solidFill>
                  <a:schemeClr val="tx1"/>
                </a:solidFill>
                <a:latin typeface="Bodoni MT Black" pitchFamily="18" charset="0"/>
                <a:ea typeface="+mj-ea"/>
              </a:rPr>
              <a:t>符号</a:t>
            </a:r>
          </a:p>
        </p:txBody>
      </p:sp>
      <p:sp>
        <p:nvSpPr>
          <p:cNvPr id="12" name="1 Título"/>
          <p:cNvSpPr txBox="1">
            <a:spLocks/>
          </p:cNvSpPr>
          <p:nvPr/>
        </p:nvSpPr>
        <p:spPr bwMode="auto">
          <a:xfrm>
            <a:off x="24114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3.6.3  </a:t>
            </a:r>
            <a:r>
              <a:rPr lang="zh-CN" altLang="en-US" sz="2400" dirty="0">
                <a:solidFill>
                  <a:srgbClr val="D9D9D9"/>
                </a:solidFill>
                <a:latin typeface="Bodoni MT Black" pitchFamily="18" charset="0"/>
                <a:ea typeface="+mn-ea"/>
              </a:rPr>
              <a:t>符号</a:t>
            </a:r>
          </a:p>
        </p:txBody>
      </p:sp>
      <p:sp>
        <p:nvSpPr>
          <p:cNvPr id="7"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123825" y="3175"/>
            <a:ext cx="8229600" cy="1143000"/>
          </a:xfrm>
        </p:spPr>
        <p:txBody>
          <a:bodyPr/>
          <a:lstStyle/>
          <a:p>
            <a:pPr>
              <a:defRPr/>
            </a:pPr>
            <a:r>
              <a:rPr lang="en-US" altLang="zh-CN" b="1" dirty="0" smtClean="0">
                <a:latin typeface="Bodoni MT Black" pitchFamily="18" charset="0"/>
                <a:ea typeface="+mn-ea"/>
              </a:rPr>
              <a:t>3.6 </a:t>
            </a:r>
            <a:r>
              <a:rPr lang="zh-CN" altLang="en-US" b="1" dirty="0" smtClean="0">
                <a:latin typeface="Bodoni MT Black" pitchFamily="18" charset="0"/>
              </a:rPr>
              <a:t>状态</a:t>
            </a:r>
            <a:r>
              <a:rPr lang="zh-CN" altLang="en-US" b="1" dirty="0">
                <a:latin typeface="Bodoni MT Black" pitchFamily="18" charset="0"/>
              </a:rPr>
              <a:t>转换图</a:t>
            </a:r>
            <a:endParaRPr lang="zh-CN" altLang="en-US" b="1" dirty="0" smtClean="0">
              <a:latin typeface="Bodoni MT Black" pitchFamily="18" charset="0"/>
            </a:endParaRPr>
          </a:p>
        </p:txBody>
      </p:sp>
      <p:sp>
        <p:nvSpPr>
          <p:cNvPr id="9" name="TextBox 8"/>
          <p:cNvSpPr txBox="1"/>
          <p:nvPr/>
        </p:nvSpPr>
        <p:spPr>
          <a:xfrm>
            <a:off x="363984" y="1916832"/>
            <a:ext cx="8456488" cy="235910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457200" eaLnBrk="1" fontAlgn="auto" hangingPunct="1">
              <a:lnSpc>
                <a:spcPct val="125000"/>
              </a:lnSpc>
              <a:spcBef>
                <a:spcPts val="0"/>
              </a:spcBef>
              <a:spcAft>
                <a:spcPts val="0"/>
              </a:spcAft>
              <a:defRPr/>
            </a:pPr>
            <a:r>
              <a:rPr lang="zh-CN" altLang="en-US" sz="2400" dirty="0">
                <a:solidFill>
                  <a:schemeClr val="tx1"/>
                </a:solidFill>
                <a:latin typeface="Bodoni MT Black" pitchFamily="18" charset="0"/>
              </a:rPr>
              <a:t>状态图中两个状态之间带箭头的连线称为</a:t>
            </a:r>
            <a:r>
              <a:rPr lang="zh-CN" altLang="en-US" sz="2400" dirty="0">
                <a:solidFill>
                  <a:srgbClr val="FF0000"/>
                </a:solidFill>
                <a:latin typeface="Bodoni MT Black" pitchFamily="18" charset="0"/>
              </a:rPr>
              <a:t>状态转换</a:t>
            </a:r>
            <a:r>
              <a:rPr lang="zh-CN" altLang="en-US" sz="2400" dirty="0">
                <a:solidFill>
                  <a:schemeClr val="tx1"/>
                </a:solidFill>
                <a:latin typeface="Bodoni MT Black" pitchFamily="18" charset="0"/>
              </a:rPr>
              <a:t>，箭头指明了转换方向。状态变迁通常是</a:t>
            </a:r>
            <a:r>
              <a:rPr lang="zh-CN" altLang="en-US" sz="2400" dirty="0">
                <a:solidFill>
                  <a:srgbClr val="FF0000"/>
                </a:solidFill>
                <a:latin typeface="Bodoni MT Black" pitchFamily="18" charset="0"/>
              </a:rPr>
              <a:t>由事件触发</a:t>
            </a:r>
            <a:r>
              <a:rPr lang="zh-CN" altLang="en-US" sz="2400" dirty="0">
                <a:solidFill>
                  <a:schemeClr val="tx1"/>
                </a:solidFill>
                <a:latin typeface="Bodoni MT Black" pitchFamily="18" charset="0"/>
              </a:rPr>
              <a:t>的，在这种情况下应在表示状态转换的箭头线上标出</a:t>
            </a:r>
            <a:r>
              <a:rPr lang="zh-CN" altLang="en-US" sz="2400" dirty="0">
                <a:solidFill>
                  <a:srgbClr val="FF0000"/>
                </a:solidFill>
                <a:latin typeface="Bodoni MT Black" pitchFamily="18" charset="0"/>
              </a:rPr>
              <a:t>触发转换的事件表达式</a:t>
            </a:r>
            <a:r>
              <a:rPr lang="zh-CN" altLang="en-US" sz="2400" dirty="0">
                <a:solidFill>
                  <a:schemeClr val="tx1"/>
                </a:solidFill>
                <a:latin typeface="Bodoni MT Black" pitchFamily="18" charset="0"/>
              </a:rPr>
              <a:t>；如果在箭头线上未标明事件，则表示在源状态的内部活动执行完之后</a:t>
            </a:r>
            <a:r>
              <a:rPr lang="zh-CN" altLang="en-US" sz="2400" dirty="0">
                <a:solidFill>
                  <a:srgbClr val="FF0000"/>
                </a:solidFill>
                <a:latin typeface="Bodoni MT Black" pitchFamily="18" charset="0"/>
              </a:rPr>
              <a:t>自动触发转换</a:t>
            </a:r>
            <a:r>
              <a:rPr lang="zh-CN" altLang="en-US" sz="2400" dirty="0" smtClean="0">
                <a:solidFill>
                  <a:schemeClr val="tx1"/>
                </a:solidFill>
                <a:latin typeface="Bodoni MT Black" pitchFamily="18" charset="0"/>
              </a:rPr>
              <a:t>。     </a:t>
            </a:r>
            <a:endParaRPr lang="zh-CN" altLang="en-US" sz="2400" dirty="0">
              <a:solidFill>
                <a:schemeClr val="tx1"/>
              </a:solidFill>
              <a:latin typeface="Bodoni MT Black" pitchFamily="18" charset="0"/>
            </a:endParaRPr>
          </a:p>
        </p:txBody>
      </p:sp>
      <p:sp>
        <p:nvSpPr>
          <p:cNvPr id="10" name="TextBox 9"/>
          <p:cNvSpPr txBox="1"/>
          <p:nvPr/>
        </p:nvSpPr>
        <p:spPr>
          <a:xfrm>
            <a:off x="358312" y="1034915"/>
            <a:ext cx="28940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3.6.3 </a:t>
            </a:r>
            <a:r>
              <a:rPr lang="zh-CN" altLang="en-US" sz="3200" b="1" dirty="0">
                <a:solidFill>
                  <a:schemeClr val="tx1"/>
                </a:solidFill>
                <a:latin typeface="Bodoni MT Black" pitchFamily="18" charset="0"/>
                <a:ea typeface="+mj-ea"/>
              </a:rPr>
              <a:t>符号</a:t>
            </a:r>
          </a:p>
        </p:txBody>
      </p:sp>
      <p:sp>
        <p:nvSpPr>
          <p:cNvPr id="12" name="1 Título"/>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3.6.3  </a:t>
            </a:r>
            <a:r>
              <a:rPr lang="zh-CN" altLang="en-US" sz="2400" dirty="0">
                <a:solidFill>
                  <a:srgbClr val="D9D9D9"/>
                </a:solidFill>
                <a:latin typeface="Bodoni MT Black" pitchFamily="18" charset="0"/>
                <a:ea typeface="+mn-ea"/>
              </a:rPr>
              <a:t>符号</a:t>
            </a:r>
          </a:p>
        </p:txBody>
      </p:sp>
      <p:sp>
        <p:nvSpPr>
          <p:cNvPr id="7"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3236913" y="6291263"/>
            <a:ext cx="3049599"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3.1</a:t>
            </a:r>
            <a:r>
              <a:rPr lang="zh-CN" altLang="en-US" sz="2400" dirty="0">
                <a:solidFill>
                  <a:srgbClr val="D9D9D9"/>
                </a:solidFill>
                <a:latin typeface="Bodoni MT Black" pitchFamily="18" charset="0"/>
                <a:ea typeface="+mn-ea"/>
              </a:rPr>
              <a:t>需求分析的任务</a:t>
            </a:r>
          </a:p>
        </p:txBody>
      </p:sp>
      <p:sp>
        <p:nvSpPr>
          <p:cNvPr id="7" name="1 Título"/>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rPr>
              <a:t>主要内容</a:t>
            </a:r>
            <a:endParaRPr lang="es-HN" b="1" dirty="0">
              <a:latin typeface="Bodoni MT Black" pitchFamily="18" charset="0"/>
            </a:endParaRPr>
          </a:p>
        </p:txBody>
      </p:sp>
      <p:sp>
        <p:nvSpPr>
          <p:cNvPr id="5" name="矩形 4"/>
          <p:cNvSpPr/>
          <p:nvPr/>
        </p:nvSpPr>
        <p:spPr>
          <a:xfrm>
            <a:off x="831850" y="1335435"/>
            <a:ext cx="5035550" cy="4340225"/>
          </a:xfrm>
          <a:prstGeom prst="rect">
            <a:avLst/>
          </a:prstGeom>
        </p:spPr>
        <p:txBody>
          <a:bodyPr>
            <a:spAutoFit/>
          </a:bodyPr>
          <a:lstStyle/>
          <a:p>
            <a:pPr eaLnBrk="1" fontAlgn="auto" hangingPunct="1">
              <a:spcBef>
                <a:spcPct val="50000"/>
              </a:spcBef>
              <a:spcAft>
                <a:spcPts val="0"/>
              </a:spcAft>
              <a:defRPr/>
            </a:pPr>
            <a:r>
              <a:rPr kumimoji="1" lang="en-US" altLang="zh-CN" sz="2400" b="1" kern="0" dirty="0" smtClean="0">
                <a:latin typeface="Bodoni MT Black" pitchFamily="18" charset="0"/>
                <a:ea typeface="+mn-ea"/>
              </a:rPr>
              <a:t>3.1 </a:t>
            </a:r>
            <a:r>
              <a:rPr kumimoji="1" lang="zh-CN" altLang="en-US" sz="2400" b="1" kern="0" dirty="0" smtClean="0">
                <a:latin typeface="Bodoni MT Black" pitchFamily="18" charset="0"/>
                <a:ea typeface="+mn-ea"/>
              </a:rPr>
              <a:t>需求分析</a:t>
            </a:r>
            <a:r>
              <a:rPr kumimoji="1" lang="zh-CN" altLang="en-US" sz="2400" b="1" kern="0" dirty="0">
                <a:latin typeface="Bodoni MT Black" pitchFamily="18" charset="0"/>
                <a:ea typeface="+mn-ea"/>
              </a:rPr>
              <a:t>的任务</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3.2 </a:t>
            </a:r>
            <a:r>
              <a:rPr kumimoji="1" lang="zh-CN" altLang="en-US" sz="2400" b="1" kern="0" dirty="0" smtClean="0">
                <a:latin typeface="Bodoni MT Black" pitchFamily="18" charset="0"/>
                <a:ea typeface="+mn-ea"/>
              </a:rPr>
              <a:t>与</a:t>
            </a:r>
            <a:r>
              <a:rPr kumimoji="1" lang="zh-CN" altLang="en-US" sz="2400" b="1" kern="0" dirty="0">
                <a:latin typeface="Bodoni MT Black" pitchFamily="18" charset="0"/>
                <a:ea typeface="+mn-ea"/>
              </a:rPr>
              <a:t>用户沟通获取需求的方法</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3.3 </a:t>
            </a:r>
            <a:r>
              <a:rPr kumimoji="1" lang="zh-CN" altLang="en-US" sz="2400" b="1" kern="0" dirty="0" smtClean="0">
                <a:latin typeface="Bodoni MT Black" pitchFamily="18" charset="0"/>
                <a:ea typeface="+mn-ea"/>
              </a:rPr>
              <a:t>分析</a:t>
            </a:r>
            <a:r>
              <a:rPr kumimoji="1" lang="zh-CN" altLang="en-US" sz="2400" b="1" kern="0" dirty="0">
                <a:latin typeface="Bodoni MT Black" pitchFamily="18" charset="0"/>
                <a:ea typeface="+mn-ea"/>
              </a:rPr>
              <a:t>建模与规格说明</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3.4 </a:t>
            </a:r>
            <a:r>
              <a:rPr kumimoji="1" lang="zh-CN" altLang="en-US" sz="2400" b="1" kern="0" dirty="0" smtClean="0">
                <a:latin typeface="Bodoni MT Black" pitchFamily="18" charset="0"/>
                <a:ea typeface="+mn-ea"/>
              </a:rPr>
              <a:t>实体联系图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3.5 </a:t>
            </a:r>
            <a:r>
              <a:rPr kumimoji="1" lang="zh-CN" altLang="en-US" sz="2400" b="1" kern="0" dirty="0" smtClean="0">
                <a:latin typeface="Bodoni MT Black" pitchFamily="18" charset="0"/>
                <a:ea typeface="+mn-ea"/>
              </a:rPr>
              <a:t>数据</a:t>
            </a:r>
            <a:r>
              <a:rPr kumimoji="1" lang="zh-CN" altLang="en-US" sz="2400" b="1" kern="0" dirty="0">
                <a:latin typeface="Bodoni MT Black" pitchFamily="18" charset="0"/>
                <a:ea typeface="+mn-ea"/>
              </a:rPr>
              <a:t>规范化</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3.6 </a:t>
            </a:r>
            <a:r>
              <a:rPr kumimoji="1" lang="zh-CN" altLang="en-US" sz="2400" b="1" kern="0" dirty="0" smtClean="0">
                <a:latin typeface="Bodoni MT Black" pitchFamily="18" charset="0"/>
                <a:ea typeface="+mn-ea"/>
              </a:rPr>
              <a:t>状态</a:t>
            </a:r>
            <a:r>
              <a:rPr kumimoji="1" lang="zh-CN" altLang="en-US" sz="2400" b="1" kern="0" dirty="0">
                <a:latin typeface="Bodoni MT Black" pitchFamily="18" charset="0"/>
                <a:ea typeface="+mn-ea"/>
              </a:rPr>
              <a:t>转换图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3.7 </a:t>
            </a:r>
            <a:r>
              <a:rPr kumimoji="1" lang="zh-CN" altLang="en-US" sz="2400" b="1" kern="0" dirty="0" smtClean="0">
                <a:latin typeface="Bodoni MT Black" pitchFamily="18" charset="0"/>
                <a:ea typeface="+mn-ea"/>
              </a:rPr>
              <a:t>其他</a:t>
            </a:r>
            <a:r>
              <a:rPr kumimoji="1" lang="zh-CN" altLang="en-US" sz="2400" b="1" kern="0" dirty="0">
                <a:latin typeface="Bodoni MT Black" pitchFamily="18" charset="0"/>
                <a:ea typeface="+mn-ea"/>
              </a:rPr>
              <a:t>图形工具</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3.8 </a:t>
            </a:r>
            <a:r>
              <a:rPr kumimoji="1" lang="zh-CN" altLang="en-US" sz="2400" b="1" kern="0" dirty="0" smtClean="0">
                <a:latin typeface="Bodoni MT Black" pitchFamily="18" charset="0"/>
                <a:ea typeface="+mn-ea"/>
              </a:rPr>
              <a:t>验证</a:t>
            </a:r>
            <a:r>
              <a:rPr kumimoji="1" lang="zh-CN" altLang="en-US" sz="2400" b="1" kern="0" dirty="0">
                <a:latin typeface="Bodoni MT Black" pitchFamily="18" charset="0"/>
                <a:ea typeface="+mn-ea"/>
              </a:rPr>
              <a:t>软件需求</a:t>
            </a:r>
            <a:endParaRPr kumimoji="1" lang="en-US" altLang="zh-CN" sz="2400" b="1" kern="0" dirty="0">
              <a:latin typeface="Bodoni MT Black" pitchFamily="18" charset="0"/>
              <a:ea typeface="+mn-ea"/>
            </a:endParaRPr>
          </a:p>
        </p:txBody>
      </p:sp>
      <p:sp>
        <p:nvSpPr>
          <p:cNvPr id="6" name="矩形 5"/>
          <p:cNvSpPr/>
          <p:nvPr/>
        </p:nvSpPr>
        <p:spPr>
          <a:xfrm>
            <a:off x="784225" y="1268760"/>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192087" y="1354485"/>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3.6 </a:t>
            </a:r>
            <a:r>
              <a:rPr lang="zh-CN" altLang="en-US" b="1" dirty="0" smtClean="0">
                <a:latin typeface="Bodoni MT Black" pitchFamily="18" charset="0"/>
              </a:rPr>
              <a:t>状态</a:t>
            </a:r>
            <a:r>
              <a:rPr lang="zh-CN" altLang="en-US" b="1" dirty="0">
                <a:latin typeface="Bodoni MT Black" pitchFamily="18" charset="0"/>
              </a:rPr>
              <a:t>转换图</a:t>
            </a:r>
            <a:endParaRPr lang="zh-CN" altLang="en-US" b="1" dirty="0" smtClean="0">
              <a:latin typeface="Bodoni MT Black" pitchFamily="18" charset="0"/>
            </a:endParaRPr>
          </a:p>
        </p:txBody>
      </p:sp>
      <p:pic>
        <p:nvPicPr>
          <p:cNvPr id="98307" name="图片 1"/>
          <p:cNvPicPr>
            <a:picLocks noChangeAspect="1"/>
          </p:cNvPicPr>
          <p:nvPr/>
        </p:nvPicPr>
        <p:blipFill>
          <a:blip r:embed="rId3"/>
          <a:srcRect/>
          <a:stretch>
            <a:fillRect/>
          </a:stretch>
        </p:blipFill>
        <p:spPr bwMode="auto">
          <a:xfrm>
            <a:off x="547688" y="2924944"/>
            <a:ext cx="7840662" cy="2320925"/>
          </a:xfrm>
          <a:prstGeom prst="rect">
            <a:avLst/>
          </a:prstGeom>
          <a:noFill/>
          <a:ln w="9525">
            <a:noFill/>
            <a:miter lim="800000"/>
            <a:headEnd/>
            <a:tailEnd/>
          </a:ln>
        </p:spPr>
      </p:pic>
      <p:sp>
        <p:nvSpPr>
          <p:cNvPr id="3" name="TextBox 2"/>
          <p:cNvSpPr txBox="1"/>
          <p:nvPr/>
        </p:nvSpPr>
        <p:spPr>
          <a:xfrm>
            <a:off x="2736031" y="5402289"/>
            <a:ext cx="3671937" cy="46196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zh-CN" altLang="en-US" sz="2400" dirty="0">
                <a:solidFill>
                  <a:schemeClr val="tx1"/>
                </a:solidFill>
                <a:latin typeface="Bodoni MT Black" pitchFamily="18" charset="0"/>
              </a:rPr>
              <a:t>状态图中使用的主要符号</a:t>
            </a:r>
          </a:p>
        </p:txBody>
      </p:sp>
      <p:sp>
        <p:nvSpPr>
          <p:cNvPr id="13" name="1 Título"/>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3.6.3  </a:t>
            </a:r>
            <a:r>
              <a:rPr lang="zh-CN" altLang="en-US" sz="2400" dirty="0">
                <a:solidFill>
                  <a:srgbClr val="D9D9D9"/>
                </a:solidFill>
                <a:latin typeface="Bodoni MT Black" pitchFamily="18" charset="0"/>
                <a:ea typeface="+mn-ea"/>
              </a:rPr>
              <a:t>符号</a:t>
            </a:r>
          </a:p>
        </p:txBody>
      </p:sp>
      <p:sp>
        <p:nvSpPr>
          <p:cNvPr id="14"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2" name="矩形 1"/>
          <p:cNvSpPr/>
          <p:nvPr/>
        </p:nvSpPr>
        <p:spPr>
          <a:xfrm>
            <a:off x="457200" y="1101765"/>
            <a:ext cx="8147248" cy="1477328"/>
          </a:xfrm>
          <a:prstGeom prst="rect">
            <a:avLst/>
          </a:prstGeom>
        </p:spPr>
        <p:txBody>
          <a:bodyPr wrap="square">
            <a:spAutoFit/>
          </a:bodyPr>
          <a:lstStyle/>
          <a:p>
            <a:pPr eaLnBrk="1" fontAlgn="auto" hangingPunct="1">
              <a:lnSpc>
                <a:spcPct val="125000"/>
              </a:lnSpc>
              <a:spcBef>
                <a:spcPts val="0"/>
              </a:spcBef>
              <a:spcAft>
                <a:spcPts val="0"/>
              </a:spcAft>
              <a:defRPr/>
            </a:pPr>
            <a:r>
              <a:rPr lang="zh-CN" altLang="en-US" sz="2400" dirty="0">
                <a:solidFill>
                  <a:srgbClr val="FF0000"/>
                </a:solidFill>
                <a:latin typeface="Bodoni MT Black" pitchFamily="18" charset="0"/>
              </a:rPr>
              <a:t>事件表达式</a:t>
            </a:r>
            <a:r>
              <a:rPr lang="zh-CN" altLang="en-US" sz="2400" dirty="0">
                <a:latin typeface="Bodoni MT Black" pitchFamily="18" charset="0"/>
              </a:rPr>
              <a:t>的语法如下：</a:t>
            </a:r>
          </a:p>
          <a:p>
            <a:pPr eaLnBrk="1" fontAlgn="auto" hangingPunct="1">
              <a:lnSpc>
                <a:spcPct val="125000"/>
              </a:lnSpc>
              <a:spcBef>
                <a:spcPts val="0"/>
              </a:spcBef>
              <a:spcAft>
                <a:spcPts val="0"/>
              </a:spcAft>
              <a:defRPr/>
            </a:pPr>
            <a:r>
              <a:rPr lang="zh-CN" altLang="en-US" sz="2400" dirty="0">
                <a:solidFill>
                  <a:srgbClr val="FF0000"/>
                </a:solidFill>
                <a:latin typeface="Bodoni MT Black" pitchFamily="18" charset="0"/>
              </a:rPr>
              <a:t>事件说明［守卫条件］／事件表达式。</a:t>
            </a:r>
            <a:r>
              <a:rPr lang="zh-CN" altLang="en-US" sz="2400" dirty="0">
                <a:latin typeface="Bodoni MT Black" pitchFamily="18" charset="0"/>
              </a:rPr>
              <a:t>其中，事件说明的语法为：事件名（参数表）。</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30438"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3.6.4  </a:t>
            </a:r>
            <a:r>
              <a:rPr lang="zh-CN" altLang="en-US" sz="2400" dirty="0">
                <a:solidFill>
                  <a:srgbClr val="D9D9D9"/>
                </a:solidFill>
                <a:latin typeface="Bodoni MT Black" pitchFamily="18" charset="0"/>
                <a:ea typeface="+mn-ea"/>
              </a:rPr>
              <a:t>例子</a:t>
            </a: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3.6 </a:t>
            </a:r>
            <a:r>
              <a:rPr lang="zh-CN" altLang="en-US" b="1" dirty="0" smtClean="0">
                <a:latin typeface="Bodoni MT Black" pitchFamily="18" charset="0"/>
              </a:rPr>
              <a:t>状态</a:t>
            </a:r>
            <a:r>
              <a:rPr lang="zh-CN" altLang="en-US" b="1" dirty="0">
                <a:latin typeface="Bodoni MT Black" pitchFamily="18" charset="0"/>
              </a:rPr>
              <a:t>转换图</a:t>
            </a:r>
            <a:endParaRPr lang="zh-CN" altLang="en-US" b="1" dirty="0" smtClean="0">
              <a:latin typeface="Bodoni MT Black" pitchFamily="18" charset="0"/>
            </a:endParaRPr>
          </a:p>
        </p:txBody>
      </p:sp>
      <p:sp>
        <p:nvSpPr>
          <p:cNvPr id="10" name="TextBox 9"/>
          <p:cNvSpPr txBox="1"/>
          <p:nvPr/>
        </p:nvSpPr>
        <p:spPr>
          <a:xfrm>
            <a:off x="323528" y="1052736"/>
            <a:ext cx="28940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3.6.4 </a:t>
            </a:r>
            <a:r>
              <a:rPr lang="zh-CN" altLang="en-US" sz="3200" b="1" dirty="0">
                <a:solidFill>
                  <a:schemeClr val="tx1"/>
                </a:solidFill>
                <a:latin typeface="Bodoni MT Black" pitchFamily="18" charset="0"/>
                <a:ea typeface="+mj-ea"/>
              </a:rPr>
              <a:t>例子</a:t>
            </a:r>
          </a:p>
        </p:txBody>
      </p:sp>
      <p:sp>
        <p:nvSpPr>
          <p:cNvPr id="7"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pic>
        <p:nvPicPr>
          <p:cNvPr id="11" name="图片 3"/>
          <p:cNvPicPr>
            <a:picLocks noChangeAspect="1"/>
          </p:cNvPicPr>
          <p:nvPr/>
        </p:nvPicPr>
        <p:blipFill>
          <a:blip r:embed="rId3"/>
          <a:srcRect/>
          <a:stretch>
            <a:fillRect/>
          </a:stretch>
        </p:blipFill>
        <p:spPr bwMode="auto">
          <a:xfrm>
            <a:off x="4151384" y="806158"/>
            <a:ext cx="4976090" cy="6081166"/>
          </a:xfrm>
          <a:prstGeom prst="rect">
            <a:avLst/>
          </a:prstGeom>
          <a:noFill/>
          <a:ln w="9525">
            <a:noFill/>
            <a:miter lim="800000"/>
            <a:headEnd/>
            <a:tailEnd/>
          </a:ln>
        </p:spPr>
      </p:pic>
      <p:sp>
        <p:nvSpPr>
          <p:cNvPr id="12" name="TextBox 2"/>
          <p:cNvSpPr txBox="1"/>
          <p:nvPr/>
        </p:nvSpPr>
        <p:spPr>
          <a:xfrm>
            <a:off x="189313" y="2831078"/>
            <a:ext cx="3734615" cy="101566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lnSpc>
                <a:spcPct val="125000"/>
              </a:lnSpc>
              <a:spcBef>
                <a:spcPts val="0"/>
              </a:spcBef>
              <a:spcAft>
                <a:spcPts val="0"/>
              </a:spcAft>
              <a:defRPr/>
            </a:pPr>
            <a:r>
              <a:rPr lang="zh-CN" altLang="en-US" sz="2400" dirty="0" smtClean="0">
                <a:solidFill>
                  <a:schemeClr val="tx1"/>
                </a:solidFill>
                <a:latin typeface="Bodoni MT Black" pitchFamily="18" charset="0"/>
              </a:rPr>
              <a:t>电话系统状</a:t>
            </a:r>
            <a:r>
              <a:rPr lang="zh-CN" altLang="en-US" sz="2400" dirty="0">
                <a:solidFill>
                  <a:schemeClr val="tx1"/>
                </a:solidFill>
                <a:latin typeface="Bodoni MT Black" pitchFamily="18" charset="0"/>
              </a:rPr>
              <a:t>态图中使用</a:t>
            </a:r>
            <a:r>
              <a:rPr lang="zh-CN" altLang="en-US" sz="2400" dirty="0" smtClean="0">
                <a:solidFill>
                  <a:schemeClr val="tx1"/>
                </a:solidFill>
                <a:latin typeface="Bodoni MT Black" pitchFamily="18" charset="0"/>
              </a:rPr>
              <a:t>的</a:t>
            </a:r>
            <a:endParaRPr lang="en-US" altLang="zh-CN" sz="2400" dirty="0" smtClean="0">
              <a:solidFill>
                <a:schemeClr val="tx1"/>
              </a:solidFill>
              <a:latin typeface="Bodoni MT Black" pitchFamily="18" charset="0"/>
            </a:endParaRPr>
          </a:p>
          <a:p>
            <a:pPr eaLnBrk="1" fontAlgn="auto" hangingPunct="1">
              <a:lnSpc>
                <a:spcPct val="125000"/>
              </a:lnSpc>
              <a:spcBef>
                <a:spcPts val="0"/>
              </a:spcBef>
              <a:spcAft>
                <a:spcPts val="0"/>
              </a:spcAft>
              <a:defRPr/>
            </a:pPr>
            <a:r>
              <a:rPr lang="zh-CN" altLang="en-US" sz="2400" dirty="0" smtClean="0">
                <a:solidFill>
                  <a:schemeClr val="tx1"/>
                </a:solidFill>
                <a:latin typeface="Bodoni MT Black" pitchFamily="18" charset="0"/>
              </a:rPr>
              <a:t>主</a:t>
            </a:r>
            <a:r>
              <a:rPr lang="zh-CN" altLang="en-US" sz="2400" dirty="0">
                <a:solidFill>
                  <a:schemeClr val="tx1"/>
                </a:solidFill>
                <a:latin typeface="Bodoni MT Black" pitchFamily="18" charset="0"/>
              </a:rPr>
              <a:t>要符号</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3.7</a:t>
            </a:r>
            <a:r>
              <a:rPr lang="zh-CN" altLang="en-US" sz="2400" dirty="0">
                <a:solidFill>
                  <a:srgbClr val="D9D9D9"/>
                </a:solidFill>
                <a:latin typeface="Bodoni MT Black" pitchFamily="18" charset="0"/>
                <a:ea typeface="+mn-ea"/>
              </a:rPr>
              <a:t>其他图形工具</a:t>
            </a:r>
          </a:p>
        </p:txBody>
      </p:sp>
      <p:sp>
        <p:nvSpPr>
          <p:cNvPr id="7" name="1 Título"/>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rPr>
              <a:t>主要内容</a:t>
            </a:r>
            <a:endParaRPr lang="es-HN" b="1" dirty="0">
              <a:latin typeface="Bodoni MT Black" pitchFamily="18" charset="0"/>
            </a:endParaRPr>
          </a:p>
        </p:txBody>
      </p:sp>
      <p:sp>
        <p:nvSpPr>
          <p:cNvPr id="5" name="矩形 4"/>
          <p:cNvSpPr/>
          <p:nvPr/>
        </p:nvSpPr>
        <p:spPr>
          <a:xfrm>
            <a:off x="831850" y="1268760"/>
            <a:ext cx="5035550" cy="4340225"/>
          </a:xfrm>
          <a:prstGeom prst="rect">
            <a:avLst/>
          </a:prstGeom>
        </p:spPr>
        <p:txBody>
          <a:bodyPr>
            <a:spAutoFit/>
          </a:bodyPr>
          <a:lstStyle/>
          <a:p>
            <a:pPr eaLnBrk="1" fontAlgn="auto" hangingPunct="1">
              <a:spcBef>
                <a:spcPct val="50000"/>
              </a:spcBef>
              <a:spcAft>
                <a:spcPts val="0"/>
              </a:spcAft>
              <a:defRPr/>
            </a:pPr>
            <a:r>
              <a:rPr kumimoji="1" lang="en-US" altLang="zh-CN" sz="2400" b="1" kern="0" dirty="0" smtClean="0">
                <a:latin typeface="Bodoni MT Black" pitchFamily="18" charset="0"/>
                <a:ea typeface="+mn-ea"/>
              </a:rPr>
              <a:t>3.1 </a:t>
            </a:r>
            <a:r>
              <a:rPr kumimoji="1" lang="zh-CN" altLang="en-US" sz="2400" b="1" kern="0" dirty="0" smtClean="0">
                <a:latin typeface="Bodoni MT Black" pitchFamily="18" charset="0"/>
                <a:ea typeface="+mn-ea"/>
              </a:rPr>
              <a:t>需求分析</a:t>
            </a:r>
            <a:r>
              <a:rPr kumimoji="1" lang="zh-CN" altLang="en-US" sz="2400" b="1" kern="0" dirty="0">
                <a:latin typeface="Bodoni MT Black" pitchFamily="18" charset="0"/>
                <a:ea typeface="+mn-ea"/>
              </a:rPr>
              <a:t>的任务</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3.2 </a:t>
            </a:r>
            <a:r>
              <a:rPr kumimoji="1" lang="zh-CN" altLang="en-US" sz="2400" b="1" kern="0" dirty="0" smtClean="0">
                <a:latin typeface="Bodoni MT Black" pitchFamily="18" charset="0"/>
                <a:ea typeface="+mn-ea"/>
              </a:rPr>
              <a:t>与</a:t>
            </a:r>
            <a:r>
              <a:rPr kumimoji="1" lang="zh-CN" altLang="en-US" sz="2400" b="1" kern="0" dirty="0">
                <a:latin typeface="Bodoni MT Black" pitchFamily="18" charset="0"/>
                <a:ea typeface="+mn-ea"/>
              </a:rPr>
              <a:t>用户沟通获取需求的方法</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3.3 </a:t>
            </a:r>
            <a:r>
              <a:rPr kumimoji="1" lang="zh-CN" altLang="en-US" sz="2400" b="1" kern="0" dirty="0" smtClean="0">
                <a:latin typeface="Bodoni MT Black" pitchFamily="18" charset="0"/>
                <a:ea typeface="+mn-ea"/>
              </a:rPr>
              <a:t>分析</a:t>
            </a:r>
            <a:r>
              <a:rPr kumimoji="1" lang="zh-CN" altLang="en-US" sz="2400" b="1" kern="0" dirty="0">
                <a:latin typeface="Bodoni MT Black" pitchFamily="18" charset="0"/>
                <a:ea typeface="+mn-ea"/>
              </a:rPr>
              <a:t>建模与规格说明</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3.4 </a:t>
            </a:r>
            <a:r>
              <a:rPr kumimoji="1" lang="zh-CN" altLang="en-US" sz="2400" b="1" kern="0" dirty="0" smtClean="0">
                <a:latin typeface="Bodoni MT Black" pitchFamily="18" charset="0"/>
                <a:ea typeface="+mn-ea"/>
              </a:rPr>
              <a:t>实体联系图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3.5 </a:t>
            </a:r>
            <a:r>
              <a:rPr kumimoji="1" lang="zh-CN" altLang="en-US" sz="2400" b="1" kern="0" dirty="0" smtClean="0">
                <a:latin typeface="Bodoni MT Black" pitchFamily="18" charset="0"/>
                <a:ea typeface="+mn-ea"/>
              </a:rPr>
              <a:t>数据</a:t>
            </a:r>
            <a:r>
              <a:rPr kumimoji="1" lang="zh-CN" altLang="en-US" sz="2400" b="1" kern="0" dirty="0">
                <a:latin typeface="Bodoni MT Black" pitchFamily="18" charset="0"/>
                <a:ea typeface="+mn-ea"/>
              </a:rPr>
              <a:t>规范化</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3.6 </a:t>
            </a:r>
            <a:r>
              <a:rPr kumimoji="1" lang="zh-CN" altLang="en-US" sz="2400" b="1" kern="0" dirty="0" smtClean="0">
                <a:latin typeface="Bodoni MT Black" pitchFamily="18" charset="0"/>
                <a:ea typeface="+mn-ea"/>
              </a:rPr>
              <a:t>状态</a:t>
            </a:r>
            <a:r>
              <a:rPr kumimoji="1" lang="zh-CN" altLang="en-US" sz="2400" b="1" kern="0" dirty="0">
                <a:latin typeface="Bodoni MT Black" pitchFamily="18" charset="0"/>
                <a:ea typeface="+mn-ea"/>
              </a:rPr>
              <a:t>转换图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3.7 </a:t>
            </a:r>
            <a:r>
              <a:rPr kumimoji="1" lang="zh-CN" altLang="en-US" sz="2400" b="1" kern="0" dirty="0" smtClean="0">
                <a:latin typeface="Bodoni MT Black" pitchFamily="18" charset="0"/>
                <a:ea typeface="+mn-ea"/>
              </a:rPr>
              <a:t>其他</a:t>
            </a:r>
            <a:r>
              <a:rPr kumimoji="1" lang="zh-CN" altLang="en-US" sz="2400" b="1" kern="0" dirty="0">
                <a:latin typeface="Bodoni MT Black" pitchFamily="18" charset="0"/>
                <a:ea typeface="+mn-ea"/>
              </a:rPr>
              <a:t>图形工具</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3.8 </a:t>
            </a:r>
            <a:r>
              <a:rPr kumimoji="1" lang="zh-CN" altLang="en-US" sz="2400" b="1" kern="0" dirty="0" smtClean="0">
                <a:latin typeface="Bodoni MT Black" pitchFamily="18" charset="0"/>
                <a:ea typeface="+mn-ea"/>
              </a:rPr>
              <a:t>验证</a:t>
            </a:r>
            <a:r>
              <a:rPr kumimoji="1" lang="zh-CN" altLang="en-US" sz="2400" b="1" kern="0" dirty="0">
                <a:latin typeface="Bodoni MT Black" pitchFamily="18" charset="0"/>
                <a:ea typeface="+mn-ea"/>
              </a:rPr>
              <a:t>软件需求</a:t>
            </a:r>
            <a:endParaRPr kumimoji="1" lang="en-US" altLang="zh-CN" sz="2400" b="1" kern="0" dirty="0">
              <a:latin typeface="Bodoni MT Black" pitchFamily="18" charset="0"/>
              <a:ea typeface="+mn-ea"/>
            </a:endParaRPr>
          </a:p>
        </p:txBody>
      </p:sp>
      <p:sp>
        <p:nvSpPr>
          <p:cNvPr id="6" name="矩形 5"/>
          <p:cNvSpPr/>
          <p:nvPr/>
        </p:nvSpPr>
        <p:spPr>
          <a:xfrm>
            <a:off x="784225" y="4532660"/>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192088" y="4618385"/>
            <a:ext cx="538162"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844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3.7</a:t>
            </a:r>
            <a:r>
              <a:rPr lang="zh-CN" altLang="en-US" sz="2400" dirty="0">
                <a:solidFill>
                  <a:srgbClr val="D9D9D9"/>
                </a:solidFill>
                <a:latin typeface="Bodoni MT Black" pitchFamily="18" charset="0"/>
                <a:ea typeface="+mn-ea"/>
              </a:rPr>
              <a:t>其他图形工具</a:t>
            </a: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3.7 </a:t>
            </a:r>
            <a:r>
              <a:rPr lang="zh-CN" altLang="en-US" b="1" dirty="0" smtClean="0">
                <a:latin typeface="Bodoni MT Black" pitchFamily="18" charset="0"/>
              </a:rPr>
              <a:t>其他</a:t>
            </a:r>
            <a:r>
              <a:rPr lang="zh-CN" altLang="en-US" b="1" dirty="0">
                <a:latin typeface="Bodoni MT Black" pitchFamily="18" charset="0"/>
              </a:rPr>
              <a:t>图形工具</a:t>
            </a:r>
            <a:endParaRPr lang="zh-CN" altLang="en-US" b="1" dirty="0" smtClean="0">
              <a:latin typeface="Bodoni MT Black" pitchFamily="18" charset="0"/>
            </a:endParaRPr>
          </a:p>
        </p:txBody>
      </p:sp>
      <p:sp>
        <p:nvSpPr>
          <p:cNvPr id="9" name="TextBox 8"/>
          <p:cNvSpPr txBox="1"/>
          <p:nvPr/>
        </p:nvSpPr>
        <p:spPr>
          <a:xfrm>
            <a:off x="581025" y="1556792"/>
            <a:ext cx="7981950" cy="24003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lnSpc>
                <a:spcPct val="125000"/>
              </a:lnSpc>
              <a:spcBef>
                <a:spcPts val="0"/>
              </a:spcBef>
              <a:spcAft>
                <a:spcPts val="0"/>
              </a:spcAft>
              <a:defRPr/>
            </a:pPr>
            <a:r>
              <a:rPr lang="en-US" altLang="zh-CN" sz="2400" dirty="0">
                <a:latin typeface="Bodoni MT Black" pitchFamily="18" charset="0"/>
                <a:ea typeface="+mj-ea"/>
              </a:rPr>
              <a:t> </a:t>
            </a:r>
            <a:r>
              <a:rPr lang="zh-CN" altLang="zh-CN" sz="2400" dirty="0">
                <a:latin typeface="Bodoni MT Black" pitchFamily="18" charset="0"/>
                <a:ea typeface="+mj-ea"/>
              </a:rPr>
              <a:t>描述复杂的事物时，</a:t>
            </a:r>
            <a:r>
              <a:rPr lang="zh-CN" altLang="zh-CN" sz="2400" dirty="0">
                <a:solidFill>
                  <a:srgbClr val="FF0000"/>
                </a:solidFill>
                <a:latin typeface="Bodoni MT Black" pitchFamily="18" charset="0"/>
                <a:ea typeface="+mj-ea"/>
              </a:rPr>
              <a:t>图形</a:t>
            </a:r>
            <a:r>
              <a:rPr lang="zh-CN" altLang="zh-CN" sz="2400" dirty="0">
                <a:latin typeface="Bodoni MT Black" pitchFamily="18" charset="0"/>
                <a:ea typeface="+mj-ea"/>
              </a:rPr>
              <a:t>远比文字叙述优越得多，它形象直观容易理解。前面已经介绍了用于建立功能模型的数据流图、用于建立数据模型的</a:t>
            </a:r>
            <a:r>
              <a:rPr lang="zh-CN" altLang="zh-CN" sz="2400" dirty="0" smtClean="0">
                <a:latin typeface="Bodoni MT Black" pitchFamily="18" charset="0"/>
                <a:ea typeface="+mj-ea"/>
              </a:rPr>
              <a:t>实体</a:t>
            </a:r>
            <a:r>
              <a:rPr lang="en-US" altLang="zh-CN" sz="2400" dirty="0" smtClean="0">
                <a:latin typeface="Bodoni MT Black" pitchFamily="18" charset="0"/>
                <a:ea typeface="+mj-ea"/>
              </a:rPr>
              <a:t>-</a:t>
            </a:r>
            <a:r>
              <a:rPr lang="zh-CN" altLang="zh-CN" sz="2400" dirty="0" smtClean="0">
                <a:latin typeface="Bodoni MT Black" pitchFamily="18" charset="0"/>
                <a:ea typeface="+mj-ea"/>
              </a:rPr>
              <a:t>联系图</a:t>
            </a:r>
            <a:r>
              <a:rPr lang="zh-CN" altLang="zh-CN" sz="2400" dirty="0">
                <a:latin typeface="Bodoni MT Black" pitchFamily="18" charset="0"/>
                <a:ea typeface="+mj-ea"/>
              </a:rPr>
              <a:t>和用于建立行为模型的状态图，本节再简要地介绍在需求分析阶段可能用到的另外</a:t>
            </a:r>
            <a:r>
              <a:rPr lang="en-US" altLang="zh-CN" sz="2400" dirty="0">
                <a:solidFill>
                  <a:srgbClr val="FF0000"/>
                </a:solidFill>
                <a:latin typeface="Bodoni MT Black" pitchFamily="18" charset="0"/>
                <a:ea typeface="+mj-ea"/>
              </a:rPr>
              <a:t>3</a:t>
            </a:r>
            <a:r>
              <a:rPr lang="zh-CN" altLang="zh-CN" sz="2400" dirty="0">
                <a:latin typeface="Bodoni MT Black" pitchFamily="18" charset="0"/>
                <a:ea typeface="+mj-ea"/>
              </a:rPr>
              <a:t>种图形工具。</a:t>
            </a:r>
          </a:p>
        </p:txBody>
      </p:sp>
      <p:sp>
        <p:nvSpPr>
          <p:cNvPr id="6"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30438" y="6311900"/>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3.7.1</a:t>
            </a:r>
            <a:r>
              <a:rPr lang="zh-CN" altLang="en-US" sz="2400" dirty="0" smtClean="0">
                <a:solidFill>
                  <a:srgbClr val="D9D9D9"/>
                </a:solidFill>
                <a:latin typeface="Bodoni MT Black" pitchFamily="18" charset="0"/>
                <a:ea typeface="+mn-ea"/>
              </a:rPr>
              <a:t> 层次</a:t>
            </a:r>
            <a:r>
              <a:rPr lang="zh-CN" altLang="en-US" sz="2400" dirty="0">
                <a:solidFill>
                  <a:srgbClr val="D9D9D9"/>
                </a:solidFill>
                <a:latin typeface="Bodoni MT Black" pitchFamily="18" charset="0"/>
                <a:ea typeface="+mn-ea"/>
              </a:rPr>
              <a:t>方框图</a:t>
            </a:r>
          </a:p>
        </p:txBody>
      </p:sp>
      <p:sp>
        <p:nvSpPr>
          <p:cNvPr id="8" name="标题 3"/>
          <p:cNvSpPr>
            <a:spLocks noGrp="1"/>
          </p:cNvSpPr>
          <p:nvPr>
            <p:ph type="title"/>
          </p:nvPr>
        </p:nvSpPr>
        <p:spPr>
          <a:xfrm>
            <a:off x="279400" y="-33338"/>
            <a:ext cx="8229600" cy="1143001"/>
          </a:xfrm>
        </p:spPr>
        <p:txBody>
          <a:bodyPr/>
          <a:lstStyle/>
          <a:p>
            <a:pPr>
              <a:defRPr/>
            </a:pPr>
            <a:r>
              <a:rPr lang="en-US" altLang="zh-CN" b="1" dirty="0" smtClean="0">
                <a:latin typeface="Bodoni MT Black" pitchFamily="18" charset="0"/>
              </a:rPr>
              <a:t>3.7 </a:t>
            </a:r>
            <a:r>
              <a:rPr lang="zh-CN" altLang="en-US" b="1" dirty="0" smtClean="0">
                <a:latin typeface="Bodoni MT Black" pitchFamily="18" charset="0"/>
              </a:rPr>
              <a:t>其他</a:t>
            </a:r>
            <a:r>
              <a:rPr lang="zh-CN" altLang="en-US" b="1" dirty="0">
                <a:latin typeface="Bodoni MT Black" pitchFamily="18" charset="0"/>
              </a:rPr>
              <a:t>图形工具</a:t>
            </a:r>
            <a:endParaRPr lang="zh-CN" altLang="en-US" b="1" dirty="0" smtClean="0">
              <a:latin typeface="Bodoni MT Black" pitchFamily="18" charset="0"/>
            </a:endParaRPr>
          </a:p>
        </p:txBody>
      </p:sp>
      <p:sp>
        <p:nvSpPr>
          <p:cNvPr id="7" name="TextBox 6"/>
          <p:cNvSpPr txBox="1"/>
          <p:nvPr/>
        </p:nvSpPr>
        <p:spPr>
          <a:xfrm>
            <a:off x="395288" y="927291"/>
            <a:ext cx="3810000"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3.7.1</a:t>
            </a:r>
            <a:r>
              <a:rPr lang="zh-CN" altLang="en-US" sz="3200" b="1" dirty="0">
                <a:solidFill>
                  <a:schemeClr val="tx1"/>
                </a:solidFill>
                <a:latin typeface="Bodoni MT Black" pitchFamily="18" charset="0"/>
                <a:ea typeface="+mj-ea"/>
              </a:rPr>
              <a:t> 层次方框图</a:t>
            </a:r>
            <a:endParaRPr lang="en-US" altLang="zh-CN" sz="3200" b="1" dirty="0">
              <a:solidFill>
                <a:schemeClr val="tx1"/>
              </a:solidFill>
              <a:latin typeface="Bodoni MT Black" pitchFamily="18" charset="0"/>
              <a:ea typeface="+mj-ea"/>
            </a:endParaRPr>
          </a:p>
        </p:txBody>
      </p:sp>
      <p:sp>
        <p:nvSpPr>
          <p:cNvPr id="9" name="TextBox 8"/>
          <p:cNvSpPr txBox="1"/>
          <p:nvPr/>
        </p:nvSpPr>
        <p:spPr>
          <a:xfrm>
            <a:off x="6300193" y="2841778"/>
            <a:ext cx="2736304" cy="317009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eaLnBrk="1" fontAlgn="auto" hangingPunct="1">
              <a:spcBef>
                <a:spcPts val="0"/>
              </a:spcBef>
              <a:spcAft>
                <a:spcPts val="0"/>
              </a:spcAft>
              <a:defRPr/>
            </a:pPr>
            <a:r>
              <a:rPr lang="zh-CN" altLang="en-US" sz="2000" dirty="0" smtClean="0">
                <a:solidFill>
                  <a:schemeClr val="tx1"/>
                </a:solidFill>
                <a:latin typeface="Bodoni MT Black" pitchFamily="18" charset="0"/>
              </a:rPr>
              <a:t>描</a:t>
            </a:r>
            <a:r>
              <a:rPr lang="zh-CN" altLang="en-US" sz="2000" dirty="0">
                <a:solidFill>
                  <a:schemeClr val="tx1"/>
                </a:solidFill>
                <a:latin typeface="Bodoni MT Black" pitchFamily="18" charset="0"/>
              </a:rPr>
              <a:t>绘一家计算机公司全部产品的数据结构可以用下</a:t>
            </a:r>
            <a:r>
              <a:rPr lang="zh-CN" altLang="en-US" sz="2000" dirty="0" smtClean="0">
                <a:solidFill>
                  <a:schemeClr val="tx1"/>
                </a:solidFill>
                <a:latin typeface="Bodoni MT Black" pitchFamily="18" charset="0"/>
              </a:rPr>
              <a:t>图层次</a:t>
            </a:r>
            <a:r>
              <a:rPr lang="zh-CN" altLang="en-US" sz="2000" dirty="0">
                <a:solidFill>
                  <a:schemeClr val="tx1"/>
                </a:solidFill>
                <a:latin typeface="Bodoni MT Black" pitchFamily="18" charset="0"/>
              </a:rPr>
              <a:t>方框图</a:t>
            </a:r>
            <a:r>
              <a:rPr lang="zh-CN" altLang="en-US" sz="2000" dirty="0" smtClean="0">
                <a:solidFill>
                  <a:schemeClr val="tx1"/>
                </a:solidFill>
                <a:latin typeface="Bodoni MT Black" pitchFamily="18" charset="0"/>
              </a:rPr>
              <a:t>表示。这家公司的产品由硬件、软件和服务</a:t>
            </a:r>
            <a:r>
              <a:rPr lang="en-US" altLang="zh-CN" sz="2000" dirty="0" smtClean="0">
                <a:solidFill>
                  <a:schemeClr val="tx1"/>
                </a:solidFill>
                <a:latin typeface="Bodoni MT Black" pitchFamily="18" charset="0"/>
              </a:rPr>
              <a:t>3</a:t>
            </a:r>
            <a:r>
              <a:rPr lang="zh-CN" altLang="en-US" sz="2000" dirty="0" smtClean="0">
                <a:solidFill>
                  <a:schemeClr val="tx1"/>
                </a:solidFill>
                <a:latin typeface="Bodoni MT Black" pitchFamily="18" charset="0"/>
              </a:rPr>
              <a:t>类产品组成，软件产品又分为系统软件和应用软件，系统软件又进一步分为操作系统、编译程序和软件工具等。</a:t>
            </a:r>
            <a:endParaRPr lang="zh-CN" altLang="en-US" sz="2000" dirty="0">
              <a:solidFill>
                <a:schemeClr val="tx1"/>
              </a:solidFill>
              <a:latin typeface="Bodoni MT Black" pitchFamily="18" charset="0"/>
            </a:endParaRPr>
          </a:p>
        </p:txBody>
      </p:sp>
      <p:sp>
        <p:nvSpPr>
          <p:cNvPr id="10" name="TextBox 9"/>
          <p:cNvSpPr txBox="1"/>
          <p:nvPr/>
        </p:nvSpPr>
        <p:spPr>
          <a:xfrm>
            <a:off x="411320" y="1601184"/>
            <a:ext cx="8265136" cy="974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lnSpc>
                <a:spcPct val="125000"/>
              </a:lnSpc>
              <a:spcBef>
                <a:spcPts val="0"/>
              </a:spcBef>
              <a:spcAft>
                <a:spcPts val="0"/>
              </a:spcAft>
              <a:defRPr/>
            </a:pPr>
            <a:r>
              <a:rPr lang="zh-CN" altLang="en-US" sz="2400" dirty="0">
                <a:solidFill>
                  <a:srgbClr val="FF0000"/>
                </a:solidFill>
                <a:latin typeface="Bodoni MT Black" pitchFamily="18" charset="0"/>
              </a:rPr>
              <a:t>层次方框图</a:t>
            </a:r>
            <a:r>
              <a:rPr lang="zh-CN" altLang="en-US" sz="2400" dirty="0">
                <a:solidFill>
                  <a:schemeClr val="tx1"/>
                </a:solidFill>
                <a:latin typeface="Bodoni MT Black" pitchFamily="18" charset="0"/>
              </a:rPr>
              <a:t>用</a:t>
            </a:r>
            <a:r>
              <a:rPr lang="zh-CN" altLang="en-US" sz="2400" dirty="0">
                <a:solidFill>
                  <a:srgbClr val="FF0000"/>
                </a:solidFill>
                <a:latin typeface="Bodoni MT Black" pitchFamily="18" charset="0"/>
              </a:rPr>
              <a:t>树形结构</a:t>
            </a:r>
            <a:r>
              <a:rPr lang="zh-CN" altLang="en-US" sz="2400" dirty="0">
                <a:solidFill>
                  <a:schemeClr val="tx1"/>
                </a:solidFill>
                <a:latin typeface="Bodoni MT Black" pitchFamily="18" charset="0"/>
              </a:rPr>
              <a:t>的一系列多层次的矩形框描绘数据的层次结构。</a:t>
            </a:r>
          </a:p>
        </p:txBody>
      </p:sp>
      <p:sp>
        <p:nvSpPr>
          <p:cNvPr id="11"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pic>
        <p:nvPicPr>
          <p:cNvPr id="12" name="图片 1"/>
          <p:cNvPicPr>
            <a:picLocks noChangeAspect="1"/>
          </p:cNvPicPr>
          <p:nvPr/>
        </p:nvPicPr>
        <p:blipFill>
          <a:blip r:embed="rId3" cstate="print"/>
          <a:srcRect/>
          <a:stretch>
            <a:fillRect/>
          </a:stretch>
        </p:blipFill>
        <p:spPr bwMode="auto">
          <a:xfrm>
            <a:off x="107504" y="2575297"/>
            <a:ext cx="5987291" cy="40210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230438"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3.7.2 </a:t>
            </a:r>
            <a:r>
              <a:rPr lang="en-US" altLang="zh-CN" sz="2400" dirty="0" err="1">
                <a:solidFill>
                  <a:srgbClr val="D9D9D9"/>
                </a:solidFill>
                <a:latin typeface="Bodoni MT Black" pitchFamily="18" charset="0"/>
                <a:ea typeface="+mn-ea"/>
              </a:rPr>
              <a:t>Warnier</a:t>
            </a:r>
            <a:r>
              <a:rPr lang="zh-CN" altLang="en-US" sz="2400" dirty="0">
                <a:solidFill>
                  <a:srgbClr val="D9D9D9"/>
                </a:solidFill>
                <a:latin typeface="Bodoni MT Black" pitchFamily="18" charset="0"/>
                <a:ea typeface="+mn-ea"/>
              </a:rPr>
              <a:t>图</a:t>
            </a:r>
          </a:p>
        </p:txBody>
      </p:sp>
      <p:sp>
        <p:nvSpPr>
          <p:cNvPr id="8" name="标题 3"/>
          <p:cNvSpPr>
            <a:spLocks noGrp="1"/>
          </p:cNvSpPr>
          <p:nvPr>
            <p:ph type="title"/>
          </p:nvPr>
        </p:nvSpPr>
        <p:spPr>
          <a:xfrm>
            <a:off x="249238" y="-23813"/>
            <a:ext cx="8229600" cy="1143001"/>
          </a:xfrm>
        </p:spPr>
        <p:txBody>
          <a:bodyPr/>
          <a:lstStyle/>
          <a:p>
            <a:pPr>
              <a:defRPr/>
            </a:pPr>
            <a:r>
              <a:rPr lang="en-US" altLang="zh-CN" b="1" dirty="0" smtClean="0">
                <a:latin typeface="Bodoni MT Black" pitchFamily="18" charset="0"/>
                <a:ea typeface="+mn-ea"/>
              </a:rPr>
              <a:t>3.7 </a:t>
            </a:r>
            <a:r>
              <a:rPr lang="zh-CN" altLang="en-US" b="1" dirty="0" smtClean="0">
                <a:latin typeface="Bodoni MT Black" pitchFamily="18" charset="0"/>
              </a:rPr>
              <a:t>其他</a:t>
            </a:r>
            <a:r>
              <a:rPr lang="zh-CN" altLang="en-US" b="1" dirty="0">
                <a:latin typeface="Bodoni MT Black" pitchFamily="18" charset="0"/>
              </a:rPr>
              <a:t>图形工具</a:t>
            </a:r>
            <a:endParaRPr lang="zh-CN" altLang="en-US" b="1" dirty="0" smtClean="0">
              <a:latin typeface="Bodoni MT Black" pitchFamily="18" charset="0"/>
            </a:endParaRPr>
          </a:p>
        </p:txBody>
      </p:sp>
      <p:sp>
        <p:nvSpPr>
          <p:cNvPr id="9" name="TextBox 8"/>
          <p:cNvSpPr txBox="1"/>
          <p:nvPr/>
        </p:nvSpPr>
        <p:spPr>
          <a:xfrm>
            <a:off x="525462" y="2003425"/>
            <a:ext cx="7983537" cy="143577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lnSpc>
                <a:spcPct val="125000"/>
              </a:lnSpc>
              <a:spcBef>
                <a:spcPts val="0"/>
              </a:spcBef>
              <a:spcAft>
                <a:spcPts val="0"/>
              </a:spcAft>
              <a:defRPr/>
            </a:pPr>
            <a:r>
              <a:rPr lang="zh-CN" altLang="en-US" sz="2400" dirty="0">
                <a:solidFill>
                  <a:schemeClr val="tx1"/>
                </a:solidFill>
                <a:latin typeface="Bodoni MT Black" pitchFamily="18" charset="0"/>
              </a:rPr>
              <a:t>和层次方框图类似，</a:t>
            </a:r>
            <a:r>
              <a:rPr lang="en-US" altLang="zh-CN" sz="2400" dirty="0" err="1">
                <a:solidFill>
                  <a:srgbClr val="FF0000"/>
                </a:solidFill>
                <a:latin typeface="Bodoni MT Black" pitchFamily="18" charset="0"/>
              </a:rPr>
              <a:t>Warnier</a:t>
            </a:r>
            <a:r>
              <a:rPr lang="zh-CN" altLang="en-US" sz="2400" dirty="0">
                <a:solidFill>
                  <a:srgbClr val="FF0000"/>
                </a:solidFill>
                <a:latin typeface="Bodoni MT Black" pitchFamily="18" charset="0"/>
              </a:rPr>
              <a:t>图</a:t>
            </a:r>
            <a:r>
              <a:rPr lang="zh-CN" altLang="en-US" sz="2400" dirty="0">
                <a:solidFill>
                  <a:schemeClr val="tx1"/>
                </a:solidFill>
                <a:latin typeface="Bodoni MT Black" pitchFamily="18" charset="0"/>
              </a:rPr>
              <a:t>也用</a:t>
            </a:r>
            <a:r>
              <a:rPr lang="zh-CN" altLang="en-US" sz="2400" dirty="0">
                <a:solidFill>
                  <a:srgbClr val="FF0000"/>
                </a:solidFill>
                <a:latin typeface="Bodoni MT Black" pitchFamily="18" charset="0"/>
              </a:rPr>
              <a:t>树形结构</a:t>
            </a:r>
            <a:r>
              <a:rPr lang="zh-CN" altLang="en-US" sz="2400" dirty="0">
                <a:solidFill>
                  <a:schemeClr val="tx1"/>
                </a:solidFill>
                <a:latin typeface="Bodoni MT Black" pitchFamily="18" charset="0"/>
              </a:rPr>
              <a:t>描绘信息，但是这种图形工具比层次方框图提供了更丰富的描绘手段。</a:t>
            </a:r>
          </a:p>
        </p:txBody>
      </p:sp>
      <p:sp>
        <p:nvSpPr>
          <p:cNvPr id="10" name="TextBox 9"/>
          <p:cNvSpPr txBox="1"/>
          <p:nvPr/>
        </p:nvSpPr>
        <p:spPr>
          <a:xfrm>
            <a:off x="525463" y="3584776"/>
            <a:ext cx="7983537" cy="147732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lnSpc>
                <a:spcPct val="125000"/>
              </a:lnSpc>
              <a:spcBef>
                <a:spcPts val="0"/>
              </a:spcBef>
              <a:spcAft>
                <a:spcPts val="0"/>
              </a:spcAft>
              <a:defRPr/>
            </a:pPr>
            <a:r>
              <a:rPr lang="zh-CN" altLang="en-US" sz="2400" dirty="0">
                <a:solidFill>
                  <a:schemeClr val="tx1"/>
                </a:solidFill>
                <a:latin typeface="Bodoni MT Black" pitchFamily="18" charset="0"/>
              </a:rPr>
              <a:t>用</a:t>
            </a:r>
            <a:r>
              <a:rPr lang="en-US" altLang="zh-CN" sz="2400" dirty="0" err="1">
                <a:solidFill>
                  <a:schemeClr val="tx1"/>
                </a:solidFill>
                <a:latin typeface="Bodoni MT Black" pitchFamily="18" charset="0"/>
              </a:rPr>
              <a:t>Warnier</a:t>
            </a:r>
            <a:r>
              <a:rPr lang="zh-CN" altLang="en-US" sz="2400" dirty="0">
                <a:solidFill>
                  <a:schemeClr val="tx1"/>
                </a:solidFill>
                <a:latin typeface="Bodoni MT Black" pitchFamily="18" charset="0"/>
              </a:rPr>
              <a:t>图可以表明信息的</a:t>
            </a:r>
            <a:r>
              <a:rPr lang="zh-CN" altLang="en-US" sz="2400" dirty="0">
                <a:solidFill>
                  <a:srgbClr val="FF0000"/>
                </a:solidFill>
                <a:latin typeface="Bodoni MT Black" pitchFamily="18" charset="0"/>
              </a:rPr>
              <a:t>逻辑组织</a:t>
            </a:r>
            <a:r>
              <a:rPr lang="zh-CN" altLang="en-US" sz="2400" dirty="0" smtClean="0">
                <a:solidFill>
                  <a:schemeClr val="tx1"/>
                </a:solidFill>
                <a:latin typeface="Bodoni MT Black" pitchFamily="18" charset="0"/>
              </a:rPr>
              <a:t>，它</a:t>
            </a:r>
            <a:r>
              <a:rPr lang="zh-CN" altLang="en-US" sz="2400" dirty="0">
                <a:solidFill>
                  <a:schemeClr val="tx1"/>
                </a:solidFill>
                <a:latin typeface="Bodoni MT Black" pitchFamily="18" charset="0"/>
              </a:rPr>
              <a:t>可以指出一类信息或一个信息元素是重复出现的，也可以表示特定信息在某一类信息中是有条件地出现的。</a:t>
            </a:r>
          </a:p>
        </p:txBody>
      </p:sp>
      <p:sp>
        <p:nvSpPr>
          <p:cNvPr id="11" name="TextBox 10"/>
          <p:cNvSpPr txBox="1"/>
          <p:nvPr/>
        </p:nvSpPr>
        <p:spPr>
          <a:xfrm>
            <a:off x="395288" y="1268413"/>
            <a:ext cx="3810000"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3.7.2</a:t>
            </a:r>
            <a:r>
              <a:rPr lang="zh-CN" altLang="en-US" sz="3200" b="1" dirty="0">
                <a:solidFill>
                  <a:schemeClr val="tx1"/>
                </a:solidFill>
                <a:latin typeface="Bodoni MT Black" pitchFamily="18" charset="0"/>
                <a:ea typeface="+mj-ea"/>
              </a:rPr>
              <a:t> </a:t>
            </a:r>
            <a:r>
              <a:rPr lang="en-US" altLang="zh-CN" sz="3200" b="1" dirty="0" err="1">
                <a:solidFill>
                  <a:schemeClr val="tx1"/>
                </a:solidFill>
                <a:latin typeface="Bodoni MT Black" pitchFamily="18" charset="0"/>
                <a:ea typeface="+mj-ea"/>
              </a:rPr>
              <a:t>Warnier</a:t>
            </a:r>
            <a:r>
              <a:rPr lang="zh-CN" altLang="en-US" sz="3200" b="1" dirty="0">
                <a:solidFill>
                  <a:schemeClr val="tx1"/>
                </a:solidFill>
                <a:latin typeface="Bodoni MT Black" pitchFamily="18" charset="0"/>
                <a:ea typeface="+mj-ea"/>
              </a:rPr>
              <a:t>图</a:t>
            </a:r>
          </a:p>
        </p:txBody>
      </p:sp>
      <p:sp>
        <p:nvSpPr>
          <p:cNvPr id="12"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rot="10800000" flipV="1">
            <a:off x="2028099" y="5358676"/>
            <a:ext cx="5189538" cy="4603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altLang="zh-CN" sz="2400" dirty="0" err="1">
                <a:solidFill>
                  <a:schemeClr val="tx1"/>
                </a:solidFill>
                <a:latin typeface="Bodoni MT Black" pitchFamily="18" charset="0"/>
              </a:rPr>
              <a:t>Warnier</a:t>
            </a:r>
            <a:r>
              <a:rPr lang="zh-CN" altLang="en-US" sz="2400" dirty="0">
                <a:solidFill>
                  <a:schemeClr val="tx1"/>
                </a:solidFill>
                <a:latin typeface="Bodoni MT Black" pitchFamily="18" charset="0"/>
              </a:rPr>
              <a:t>图描绘一类软件产品的例子</a:t>
            </a:r>
          </a:p>
        </p:txBody>
      </p:sp>
      <p:sp>
        <p:nvSpPr>
          <p:cNvPr id="8" name="1 Título"/>
          <p:cNvSpPr txBox="1">
            <a:spLocks/>
          </p:cNvSpPr>
          <p:nvPr/>
        </p:nvSpPr>
        <p:spPr bwMode="auto">
          <a:xfrm>
            <a:off x="2230438"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3.7.2 </a:t>
            </a:r>
            <a:r>
              <a:rPr lang="en-US" altLang="zh-CN" sz="2400" dirty="0" err="1">
                <a:solidFill>
                  <a:srgbClr val="D9D9D9"/>
                </a:solidFill>
                <a:latin typeface="Bodoni MT Black" pitchFamily="18" charset="0"/>
                <a:ea typeface="+mn-ea"/>
              </a:rPr>
              <a:t>Warnier</a:t>
            </a:r>
            <a:r>
              <a:rPr lang="zh-CN" altLang="en-US" sz="2400" dirty="0">
                <a:solidFill>
                  <a:srgbClr val="D9D9D9"/>
                </a:solidFill>
                <a:latin typeface="Bodoni MT Black" pitchFamily="18" charset="0"/>
                <a:ea typeface="+mn-ea"/>
              </a:rPr>
              <a:t>图</a:t>
            </a:r>
          </a:p>
        </p:txBody>
      </p:sp>
      <p:sp>
        <p:nvSpPr>
          <p:cNvPr id="10"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pic>
        <p:nvPicPr>
          <p:cNvPr id="2" name="图片 1"/>
          <p:cNvPicPr>
            <a:picLocks noChangeAspect="1"/>
          </p:cNvPicPr>
          <p:nvPr/>
        </p:nvPicPr>
        <p:blipFill>
          <a:blip r:embed="rId3"/>
          <a:stretch>
            <a:fillRect/>
          </a:stretch>
        </p:blipFill>
        <p:spPr>
          <a:xfrm>
            <a:off x="899592" y="2328362"/>
            <a:ext cx="7092569" cy="2761974"/>
          </a:xfrm>
          <a:prstGeom prst="rect">
            <a:avLst/>
          </a:prstGeom>
        </p:spPr>
      </p:pic>
      <p:sp>
        <p:nvSpPr>
          <p:cNvPr id="3" name="矩形 2"/>
          <p:cNvSpPr/>
          <p:nvPr/>
        </p:nvSpPr>
        <p:spPr>
          <a:xfrm>
            <a:off x="35496" y="428806"/>
            <a:ext cx="9046896" cy="1631216"/>
          </a:xfrm>
          <a:prstGeom prst="rect">
            <a:avLst/>
          </a:prstGeom>
        </p:spPr>
        <p:txBody>
          <a:bodyPr wrap="square">
            <a:spAutoFit/>
          </a:bodyPr>
          <a:lstStyle/>
          <a:p>
            <a:r>
              <a:rPr lang="zh-CN" altLang="en-US" sz="2000" dirty="0" smtClean="0"/>
              <a:t>① </a:t>
            </a:r>
            <a:r>
              <a:rPr lang="zh-CN" altLang="zh-CN" sz="2000" dirty="0" smtClean="0">
                <a:solidFill>
                  <a:srgbClr val="FF0000"/>
                </a:solidFill>
              </a:rPr>
              <a:t>花括号</a:t>
            </a:r>
            <a:r>
              <a:rPr lang="zh-CN" altLang="zh-CN" sz="2000" dirty="0" smtClean="0"/>
              <a:t>区分</a:t>
            </a:r>
            <a:r>
              <a:rPr lang="zh-CN" altLang="zh-CN" sz="2000" dirty="0"/>
              <a:t>数据结构的层次</a:t>
            </a:r>
            <a:r>
              <a:rPr lang="zh-CN" altLang="zh-CN" sz="2000" dirty="0" smtClean="0"/>
              <a:t>，</a:t>
            </a:r>
            <a:r>
              <a:rPr lang="zh-CN" altLang="zh-CN" sz="2000" dirty="0"/>
              <a:t>在一个花括号内的所有名字都属于</a:t>
            </a:r>
            <a:r>
              <a:rPr lang="zh-CN" altLang="zh-CN" sz="2000" dirty="0" smtClean="0"/>
              <a:t>同类信息</a:t>
            </a:r>
            <a:r>
              <a:rPr lang="zh-CN" altLang="en-US" sz="2000" dirty="0" smtClean="0"/>
              <a:t>；</a:t>
            </a:r>
            <a:endParaRPr lang="en-US" altLang="zh-CN" sz="2000" dirty="0" smtClean="0"/>
          </a:p>
          <a:p>
            <a:r>
              <a:rPr lang="zh-CN" altLang="en-US" sz="2000" dirty="0" smtClean="0"/>
              <a:t>②</a:t>
            </a:r>
            <a:r>
              <a:rPr lang="zh-CN" altLang="en-US" sz="2000" dirty="0" smtClean="0">
                <a:solidFill>
                  <a:srgbClr val="FF0000"/>
                </a:solidFill>
              </a:rPr>
              <a:t> </a:t>
            </a:r>
            <a:r>
              <a:rPr lang="zh-CN" altLang="zh-CN" sz="2000" dirty="0" smtClean="0">
                <a:solidFill>
                  <a:srgbClr val="FF0000"/>
                </a:solidFill>
              </a:rPr>
              <a:t>异</a:t>
            </a:r>
            <a:r>
              <a:rPr lang="zh-CN" altLang="zh-CN" sz="2000" dirty="0">
                <a:solidFill>
                  <a:srgbClr val="FF0000"/>
                </a:solidFill>
              </a:rPr>
              <a:t>或</a:t>
            </a:r>
            <a:r>
              <a:rPr lang="zh-CN" altLang="zh-CN" sz="2000" dirty="0" smtClean="0">
                <a:solidFill>
                  <a:srgbClr val="FF0000"/>
                </a:solidFill>
              </a:rPr>
              <a:t>符号</a:t>
            </a:r>
            <a:r>
              <a:rPr lang="zh-CN" altLang="zh-CN" sz="2000" dirty="0" smtClean="0"/>
              <a:t>表明</a:t>
            </a:r>
            <a:r>
              <a:rPr lang="zh-CN" altLang="zh-CN" sz="2000" dirty="0"/>
              <a:t>一类信息或一个数据元素在一定条件下才出现，而且在</a:t>
            </a:r>
            <a:r>
              <a:rPr lang="zh-CN" altLang="zh-CN" sz="2000" dirty="0" smtClean="0"/>
              <a:t>这个符</a:t>
            </a:r>
            <a:endParaRPr lang="en-US" altLang="zh-CN" sz="2000" dirty="0" smtClean="0"/>
          </a:p>
          <a:p>
            <a:r>
              <a:rPr lang="zh-CN" altLang="zh-CN" sz="2000" dirty="0" smtClean="0"/>
              <a:t>号上</a:t>
            </a:r>
            <a:r>
              <a:rPr lang="zh-CN" altLang="zh-CN" sz="2000" dirty="0"/>
              <a:t>、下方的两个名字所代表的数据只能出现一</a:t>
            </a:r>
            <a:r>
              <a:rPr lang="zh-CN" altLang="zh-CN" sz="2000" dirty="0" smtClean="0"/>
              <a:t>个</a:t>
            </a:r>
            <a:r>
              <a:rPr lang="zh-CN" altLang="en-US" sz="2000" dirty="0" smtClean="0"/>
              <a:t>；</a:t>
            </a:r>
            <a:endParaRPr lang="en-US" altLang="zh-CN" sz="2000" dirty="0" smtClean="0"/>
          </a:p>
          <a:p>
            <a:r>
              <a:rPr lang="zh-CN" altLang="en-US" sz="2000" dirty="0" smtClean="0"/>
              <a:t>③ </a:t>
            </a:r>
            <a:r>
              <a:rPr lang="zh-CN" altLang="zh-CN" sz="2000" dirty="0" smtClean="0"/>
              <a:t>在</a:t>
            </a:r>
            <a:r>
              <a:rPr lang="zh-CN" altLang="zh-CN" sz="2000" dirty="0"/>
              <a:t>一个名字下面</a:t>
            </a:r>
            <a:r>
              <a:rPr lang="en-US" altLang="zh-CN" sz="2000" dirty="0"/>
              <a:t>(</a:t>
            </a:r>
            <a:r>
              <a:rPr lang="zh-CN" altLang="zh-CN" sz="2000" dirty="0"/>
              <a:t>或右边</a:t>
            </a:r>
            <a:r>
              <a:rPr lang="en-US" altLang="zh-CN" sz="2000" dirty="0"/>
              <a:t>)</a:t>
            </a:r>
            <a:r>
              <a:rPr lang="zh-CN" altLang="zh-CN" sz="2000" dirty="0"/>
              <a:t>的</a:t>
            </a:r>
            <a:r>
              <a:rPr lang="zh-CN" altLang="zh-CN" sz="2000" dirty="0">
                <a:solidFill>
                  <a:srgbClr val="FF0000"/>
                </a:solidFill>
              </a:rPr>
              <a:t>圆括号</a:t>
            </a:r>
            <a:r>
              <a:rPr lang="zh-CN" altLang="zh-CN" sz="2000" dirty="0"/>
              <a:t>中的数字指明了这个名字代表的信息类</a:t>
            </a:r>
            <a:r>
              <a:rPr lang="en-US" altLang="zh-CN" sz="2000" dirty="0"/>
              <a:t>(</a:t>
            </a:r>
            <a:r>
              <a:rPr lang="zh-CN" altLang="zh-CN" sz="2000" dirty="0" smtClean="0"/>
              <a:t>或</a:t>
            </a:r>
            <a:endParaRPr lang="en-US" altLang="zh-CN" sz="2000" dirty="0" smtClean="0"/>
          </a:p>
          <a:p>
            <a:r>
              <a:rPr lang="zh-CN" altLang="zh-CN" sz="2000" dirty="0" smtClean="0"/>
              <a:t>元素</a:t>
            </a:r>
            <a:r>
              <a:rPr lang="en-US" altLang="zh-CN" sz="2000" dirty="0"/>
              <a:t>)</a:t>
            </a:r>
            <a:r>
              <a:rPr lang="zh-CN" altLang="zh-CN" sz="2000" dirty="0"/>
              <a:t>在这个数据结构中重复出现的次数</a:t>
            </a:r>
            <a:r>
              <a:rPr lang="zh-CN" altLang="zh-CN" sz="2000" dirty="0" smtClean="0"/>
              <a:t>。</a:t>
            </a:r>
            <a:endParaRPr lang="zh-CN" altLang="en-US" sz="20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484438" y="6243638"/>
            <a:ext cx="295116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r>
              <a:rPr lang="en-US" altLang="zh-CN" sz="2400" dirty="0">
                <a:solidFill>
                  <a:srgbClr val="D9D9D9"/>
                </a:solidFill>
                <a:latin typeface="Bodoni MT Black" pitchFamily="18" charset="0"/>
                <a:ea typeface="+mn-ea"/>
              </a:rPr>
              <a:t>3.7.3 IPO</a:t>
            </a:r>
            <a:r>
              <a:rPr lang="zh-CN" altLang="en-US" sz="2400" dirty="0">
                <a:solidFill>
                  <a:srgbClr val="D9D9D9"/>
                </a:solidFill>
                <a:latin typeface="Bodoni MT Black" pitchFamily="18" charset="0"/>
                <a:ea typeface="+mn-ea"/>
              </a:rPr>
              <a:t>图</a:t>
            </a:r>
          </a:p>
        </p:txBody>
      </p:sp>
      <p:sp>
        <p:nvSpPr>
          <p:cNvPr id="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3.7 </a:t>
            </a:r>
            <a:r>
              <a:rPr lang="zh-CN" altLang="en-US" b="1" dirty="0" smtClean="0">
                <a:latin typeface="Bodoni MT Black" pitchFamily="18" charset="0"/>
              </a:rPr>
              <a:t>其他</a:t>
            </a:r>
            <a:r>
              <a:rPr lang="zh-CN" altLang="en-US" b="1" dirty="0">
                <a:latin typeface="Bodoni MT Black" pitchFamily="18" charset="0"/>
              </a:rPr>
              <a:t>图形工具</a:t>
            </a:r>
            <a:endParaRPr lang="zh-CN" altLang="en-US" b="1" dirty="0" smtClean="0">
              <a:latin typeface="Bodoni MT Black" pitchFamily="18" charset="0"/>
            </a:endParaRPr>
          </a:p>
        </p:txBody>
      </p:sp>
      <p:sp>
        <p:nvSpPr>
          <p:cNvPr id="9" name="TextBox 8"/>
          <p:cNvSpPr txBox="1"/>
          <p:nvPr/>
        </p:nvSpPr>
        <p:spPr>
          <a:xfrm>
            <a:off x="323528" y="1716775"/>
            <a:ext cx="8229600" cy="143577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457200" eaLnBrk="1" fontAlgn="auto" hangingPunct="1">
              <a:lnSpc>
                <a:spcPct val="125000"/>
              </a:lnSpc>
              <a:spcBef>
                <a:spcPts val="0"/>
              </a:spcBef>
              <a:spcAft>
                <a:spcPts val="0"/>
              </a:spcAft>
              <a:defRPr/>
            </a:pPr>
            <a:r>
              <a:rPr lang="en-US" altLang="zh-CN" sz="2400" dirty="0">
                <a:solidFill>
                  <a:srgbClr val="FF0000"/>
                </a:solidFill>
                <a:latin typeface="Bodoni MT Black" pitchFamily="18" charset="0"/>
              </a:rPr>
              <a:t>IPO</a:t>
            </a:r>
            <a:r>
              <a:rPr lang="zh-CN" altLang="en-US" sz="2400" dirty="0">
                <a:solidFill>
                  <a:srgbClr val="FF0000"/>
                </a:solidFill>
                <a:latin typeface="Bodoni MT Black" pitchFamily="18" charset="0"/>
              </a:rPr>
              <a:t>图</a:t>
            </a:r>
            <a:r>
              <a:rPr lang="zh-CN" altLang="en-US" sz="2400" dirty="0">
                <a:solidFill>
                  <a:schemeClr val="tx1"/>
                </a:solidFill>
                <a:latin typeface="Bodoni MT Black" pitchFamily="18" charset="0"/>
              </a:rPr>
              <a:t>是输入、处理、输出图的简称，它是由美国</a:t>
            </a:r>
            <a:r>
              <a:rPr lang="en-US" altLang="zh-CN" sz="2400" dirty="0">
                <a:solidFill>
                  <a:schemeClr val="tx1"/>
                </a:solidFill>
                <a:latin typeface="Bodoni MT Black" pitchFamily="18" charset="0"/>
              </a:rPr>
              <a:t>IBM</a:t>
            </a:r>
            <a:r>
              <a:rPr lang="zh-CN" altLang="en-US" sz="2400" dirty="0">
                <a:solidFill>
                  <a:schemeClr val="tx1"/>
                </a:solidFill>
                <a:latin typeface="Bodoni MT Black" pitchFamily="18" charset="0"/>
              </a:rPr>
              <a:t>公司发展完善起来的一种图形工具，能够方便地描绘输入数据、对数据的处理和输出数据之间的关系。</a:t>
            </a:r>
          </a:p>
        </p:txBody>
      </p:sp>
      <p:sp>
        <p:nvSpPr>
          <p:cNvPr id="10" name="TextBox 9"/>
          <p:cNvSpPr txBox="1"/>
          <p:nvPr/>
        </p:nvSpPr>
        <p:spPr>
          <a:xfrm>
            <a:off x="323528" y="1042766"/>
            <a:ext cx="3810000"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3.7.3</a:t>
            </a:r>
            <a:r>
              <a:rPr lang="zh-CN" altLang="en-US" sz="3200" b="1" dirty="0">
                <a:solidFill>
                  <a:schemeClr val="tx1"/>
                </a:solidFill>
                <a:latin typeface="Bodoni MT Black" pitchFamily="18" charset="0"/>
                <a:ea typeface="+mj-ea"/>
              </a:rPr>
              <a:t> </a:t>
            </a:r>
            <a:r>
              <a:rPr lang="en-US" altLang="zh-CN" sz="3200" b="1" dirty="0">
                <a:solidFill>
                  <a:schemeClr val="tx1"/>
                </a:solidFill>
                <a:latin typeface="Bodoni MT Black" pitchFamily="18" charset="0"/>
                <a:ea typeface="+mj-ea"/>
              </a:rPr>
              <a:t>IPO</a:t>
            </a:r>
            <a:r>
              <a:rPr lang="zh-CN" altLang="en-US" sz="3200" b="1" dirty="0">
                <a:solidFill>
                  <a:schemeClr val="tx1"/>
                </a:solidFill>
                <a:latin typeface="Bodoni MT Black" pitchFamily="18" charset="0"/>
                <a:ea typeface="+mj-ea"/>
              </a:rPr>
              <a:t>图</a:t>
            </a:r>
          </a:p>
        </p:txBody>
      </p:sp>
      <p:sp>
        <p:nvSpPr>
          <p:cNvPr id="11" name="TextBox 10"/>
          <p:cNvSpPr txBox="1"/>
          <p:nvPr/>
        </p:nvSpPr>
        <p:spPr>
          <a:xfrm>
            <a:off x="5940152" y="5229200"/>
            <a:ext cx="3027078" cy="46166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eaLnBrk="1" fontAlgn="auto" hangingPunct="1">
              <a:spcBef>
                <a:spcPts val="0"/>
              </a:spcBef>
              <a:spcAft>
                <a:spcPts val="0"/>
              </a:spcAft>
              <a:defRPr/>
            </a:pPr>
            <a:r>
              <a:rPr lang="zh-CN" altLang="en-US" sz="2400" dirty="0" smtClean="0">
                <a:solidFill>
                  <a:schemeClr val="tx1"/>
                </a:solidFill>
                <a:latin typeface="Bodoni MT Black" pitchFamily="18" charset="0"/>
              </a:rPr>
              <a:t>主</a:t>
            </a:r>
            <a:r>
              <a:rPr lang="zh-CN" altLang="en-US" sz="2400" dirty="0">
                <a:solidFill>
                  <a:schemeClr val="tx1"/>
                </a:solidFill>
                <a:latin typeface="Bodoni MT Black" pitchFamily="18" charset="0"/>
              </a:rPr>
              <a:t>文件更新</a:t>
            </a:r>
            <a:r>
              <a:rPr lang="zh-CN" altLang="en-US" sz="2400" dirty="0" smtClean="0">
                <a:solidFill>
                  <a:schemeClr val="tx1"/>
                </a:solidFill>
                <a:latin typeface="Bodoni MT Black" pitchFamily="18" charset="0"/>
              </a:rPr>
              <a:t>的</a:t>
            </a:r>
            <a:r>
              <a:rPr lang="en-US" altLang="zh-CN" sz="2400" dirty="0" smtClean="0">
                <a:solidFill>
                  <a:schemeClr val="tx1"/>
                </a:solidFill>
                <a:latin typeface="Bodoni MT Black" pitchFamily="18" charset="0"/>
              </a:rPr>
              <a:t>IPO</a:t>
            </a:r>
            <a:r>
              <a:rPr lang="zh-CN" altLang="en-US" sz="2400" dirty="0" smtClean="0">
                <a:solidFill>
                  <a:schemeClr val="tx1"/>
                </a:solidFill>
                <a:latin typeface="Bodoni MT Black" pitchFamily="18" charset="0"/>
              </a:rPr>
              <a:t>图</a:t>
            </a:r>
            <a:endParaRPr lang="en-US" altLang="zh-CN" sz="2400" dirty="0">
              <a:solidFill>
                <a:schemeClr val="tx1"/>
              </a:solidFill>
              <a:latin typeface="Bodoni MT Black" pitchFamily="18" charset="0"/>
            </a:endParaRPr>
          </a:p>
        </p:txBody>
      </p:sp>
      <p:sp>
        <p:nvSpPr>
          <p:cNvPr id="12"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pic>
        <p:nvPicPr>
          <p:cNvPr id="13" name="图片 2"/>
          <p:cNvPicPr>
            <a:picLocks noChangeAspect="1"/>
          </p:cNvPicPr>
          <p:nvPr/>
        </p:nvPicPr>
        <p:blipFill>
          <a:blip r:embed="rId3"/>
          <a:srcRect/>
          <a:stretch>
            <a:fillRect/>
          </a:stretch>
        </p:blipFill>
        <p:spPr bwMode="auto">
          <a:xfrm>
            <a:off x="197702" y="3216053"/>
            <a:ext cx="5638010" cy="35178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084888" y="2162175"/>
            <a:ext cx="2166937" cy="4619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chemeClr val="tx1"/>
                </a:solidFill>
                <a:latin typeface="Bodoni MT Black" pitchFamily="18" charset="0"/>
              </a:rPr>
              <a:t>改进的</a:t>
            </a:r>
            <a:r>
              <a:rPr lang="en-US" altLang="zh-CN" sz="2400" dirty="0">
                <a:solidFill>
                  <a:schemeClr val="tx1"/>
                </a:solidFill>
                <a:latin typeface="Bodoni MT Black" pitchFamily="18" charset="0"/>
              </a:rPr>
              <a:t>IPO</a:t>
            </a:r>
            <a:r>
              <a:rPr lang="zh-CN" altLang="en-US" sz="2400" dirty="0">
                <a:solidFill>
                  <a:schemeClr val="tx1"/>
                </a:solidFill>
                <a:latin typeface="Bodoni MT Black" pitchFamily="18" charset="0"/>
              </a:rPr>
              <a:t>图</a:t>
            </a:r>
            <a:endParaRPr lang="en-US" altLang="zh-CN" sz="2400" dirty="0">
              <a:solidFill>
                <a:schemeClr val="tx1"/>
              </a:solidFill>
              <a:latin typeface="Bodoni MT Black" pitchFamily="18" charset="0"/>
            </a:endParaRPr>
          </a:p>
        </p:txBody>
      </p:sp>
      <p:pic>
        <p:nvPicPr>
          <p:cNvPr id="120835" name="图片 1"/>
          <p:cNvPicPr>
            <a:picLocks noChangeAspect="1"/>
          </p:cNvPicPr>
          <p:nvPr/>
        </p:nvPicPr>
        <p:blipFill>
          <a:blip r:embed="rId3" cstate="print"/>
          <a:srcRect/>
          <a:stretch>
            <a:fillRect/>
          </a:stretch>
        </p:blipFill>
        <p:spPr bwMode="auto">
          <a:xfrm>
            <a:off x="684213" y="44450"/>
            <a:ext cx="5040312" cy="5981700"/>
          </a:xfrm>
          <a:prstGeom prst="rect">
            <a:avLst/>
          </a:prstGeom>
          <a:noFill/>
          <a:ln w="9525">
            <a:noFill/>
            <a:miter lim="800000"/>
            <a:headEnd/>
            <a:tailEnd/>
          </a:ln>
        </p:spPr>
      </p:pic>
      <p:sp>
        <p:nvSpPr>
          <p:cNvPr id="8" name="1 Título"/>
          <p:cNvSpPr txBox="1">
            <a:spLocks/>
          </p:cNvSpPr>
          <p:nvPr/>
        </p:nvSpPr>
        <p:spPr bwMode="auto">
          <a:xfrm>
            <a:off x="2484438" y="6243638"/>
            <a:ext cx="295116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r>
              <a:rPr lang="en-US" altLang="zh-CN" sz="2400" dirty="0">
                <a:solidFill>
                  <a:srgbClr val="D9D9D9"/>
                </a:solidFill>
                <a:latin typeface="Bodoni MT Black" pitchFamily="18" charset="0"/>
                <a:ea typeface="+mn-ea"/>
              </a:rPr>
              <a:t>3.7.3 IPO</a:t>
            </a:r>
            <a:r>
              <a:rPr lang="zh-CN" altLang="en-US" sz="2400" dirty="0">
                <a:solidFill>
                  <a:srgbClr val="D9D9D9"/>
                </a:solidFill>
                <a:latin typeface="Bodoni MT Black" pitchFamily="18" charset="0"/>
                <a:ea typeface="+mn-ea"/>
              </a:rPr>
              <a:t>图</a:t>
            </a: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3.8</a:t>
            </a:r>
            <a:r>
              <a:rPr lang="zh-CN" altLang="en-US" sz="2400" dirty="0">
                <a:solidFill>
                  <a:srgbClr val="D9D9D9"/>
                </a:solidFill>
                <a:latin typeface="Bodoni MT Black" pitchFamily="18" charset="0"/>
                <a:ea typeface="+mn-ea"/>
              </a:rPr>
              <a:t>验证软件需求</a:t>
            </a:r>
          </a:p>
        </p:txBody>
      </p:sp>
      <p:sp>
        <p:nvSpPr>
          <p:cNvPr id="7" name="1 Título"/>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rPr>
              <a:t>主要内容</a:t>
            </a:r>
            <a:endParaRPr lang="es-HN" b="1" dirty="0">
              <a:latin typeface="Bodoni MT Black" pitchFamily="18" charset="0"/>
            </a:endParaRPr>
          </a:p>
        </p:txBody>
      </p:sp>
      <p:sp>
        <p:nvSpPr>
          <p:cNvPr id="5" name="矩形 4"/>
          <p:cNvSpPr/>
          <p:nvPr/>
        </p:nvSpPr>
        <p:spPr>
          <a:xfrm>
            <a:off x="831850" y="1196752"/>
            <a:ext cx="5035550" cy="4338637"/>
          </a:xfrm>
          <a:prstGeom prst="rect">
            <a:avLst/>
          </a:prstGeom>
        </p:spPr>
        <p:txBody>
          <a:bodyPr>
            <a:spAutoFit/>
          </a:bodyPr>
          <a:lstStyle/>
          <a:p>
            <a:pPr eaLnBrk="1" fontAlgn="auto" hangingPunct="1">
              <a:spcBef>
                <a:spcPct val="50000"/>
              </a:spcBef>
              <a:spcAft>
                <a:spcPts val="0"/>
              </a:spcAft>
              <a:defRPr/>
            </a:pPr>
            <a:r>
              <a:rPr kumimoji="1" lang="en-US" altLang="zh-CN" sz="2400" b="1" kern="0" dirty="0" smtClean="0">
                <a:latin typeface="Bodoni MT Black" pitchFamily="18" charset="0"/>
                <a:ea typeface="+mn-ea"/>
              </a:rPr>
              <a:t>3.1 </a:t>
            </a:r>
            <a:r>
              <a:rPr kumimoji="1" lang="zh-CN" altLang="en-US" sz="2400" b="1" kern="0" dirty="0" smtClean="0">
                <a:latin typeface="Bodoni MT Black" pitchFamily="18" charset="0"/>
                <a:ea typeface="+mn-ea"/>
              </a:rPr>
              <a:t>需求分析</a:t>
            </a:r>
            <a:r>
              <a:rPr kumimoji="1" lang="zh-CN" altLang="en-US" sz="2400" b="1" kern="0" dirty="0">
                <a:latin typeface="Bodoni MT Black" pitchFamily="18" charset="0"/>
                <a:ea typeface="+mn-ea"/>
              </a:rPr>
              <a:t>的任务</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3.2 </a:t>
            </a:r>
            <a:r>
              <a:rPr kumimoji="1" lang="zh-CN" altLang="en-US" sz="2400" b="1" kern="0" dirty="0" smtClean="0">
                <a:latin typeface="Bodoni MT Black" pitchFamily="18" charset="0"/>
                <a:ea typeface="+mn-ea"/>
              </a:rPr>
              <a:t>与</a:t>
            </a:r>
            <a:r>
              <a:rPr kumimoji="1" lang="zh-CN" altLang="en-US" sz="2400" b="1" kern="0" dirty="0">
                <a:latin typeface="Bodoni MT Black" pitchFamily="18" charset="0"/>
                <a:ea typeface="+mn-ea"/>
              </a:rPr>
              <a:t>用户沟通获取需求的方法</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3.3 </a:t>
            </a:r>
            <a:r>
              <a:rPr kumimoji="1" lang="zh-CN" altLang="en-US" sz="2400" b="1" kern="0" dirty="0" smtClean="0">
                <a:latin typeface="Bodoni MT Black" pitchFamily="18" charset="0"/>
                <a:ea typeface="+mn-ea"/>
              </a:rPr>
              <a:t>分析</a:t>
            </a:r>
            <a:r>
              <a:rPr kumimoji="1" lang="zh-CN" altLang="en-US" sz="2400" b="1" kern="0" dirty="0">
                <a:latin typeface="Bodoni MT Black" pitchFamily="18" charset="0"/>
                <a:ea typeface="+mn-ea"/>
              </a:rPr>
              <a:t>建模与规格说明</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3.4 </a:t>
            </a:r>
            <a:r>
              <a:rPr kumimoji="1" lang="zh-CN" altLang="en-US" sz="2400" b="1" kern="0" dirty="0" smtClean="0">
                <a:latin typeface="Bodoni MT Black" pitchFamily="18" charset="0"/>
                <a:ea typeface="+mn-ea"/>
              </a:rPr>
              <a:t>实体联系图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3.5 </a:t>
            </a:r>
            <a:r>
              <a:rPr kumimoji="1" lang="zh-CN" altLang="en-US" sz="2400" b="1" kern="0" dirty="0" smtClean="0">
                <a:latin typeface="Bodoni MT Black" pitchFamily="18" charset="0"/>
                <a:ea typeface="+mn-ea"/>
              </a:rPr>
              <a:t>数据</a:t>
            </a:r>
            <a:r>
              <a:rPr kumimoji="1" lang="zh-CN" altLang="en-US" sz="2400" b="1" kern="0" dirty="0">
                <a:latin typeface="Bodoni MT Black" pitchFamily="18" charset="0"/>
                <a:ea typeface="+mn-ea"/>
              </a:rPr>
              <a:t>规范化</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3.6 </a:t>
            </a:r>
            <a:r>
              <a:rPr kumimoji="1" lang="zh-CN" altLang="en-US" sz="2400" b="1" kern="0" dirty="0" smtClean="0">
                <a:latin typeface="Bodoni MT Black" pitchFamily="18" charset="0"/>
                <a:ea typeface="+mn-ea"/>
              </a:rPr>
              <a:t>状态</a:t>
            </a:r>
            <a:r>
              <a:rPr kumimoji="1" lang="zh-CN" altLang="en-US" sz="2400" b="1" kern="0" dirty="0">
                <a:latin typeface="Bodoni MT Black" pitchFamily="18" charset="0"/>
                <a:ea typeface="+mn-ea"/>
              </a:rPr>
              <a:t>转换图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3.7 </a:t>
            </a:r>
            <a:r>
              <a:rPr kumimoji="1" lang="zh-CN" altLang="en-US" sz="2400" b="1" kern="0" dirty="0" smtClean="0">
                <a:latin typeface="Bodoni MT Black" pitchFamily="18" charset="0"/>
                <a:ea typeface="+mn-ea"/>
              </a:rPr>
              <a:t>其他</a:t>
            </a:r>
            <a:r>
              <a:rPr kumimoji="1" lang="zh-CN" altLang="en-US" sz="2400" b="1" kern="0" dirty="0">
                <a:latin typeface="Bodoni MT Black" pitchFamily="18" charset="0"/>
                <a:ea typeface="+mn-ea"/>
              </a:rPr>
              <a:t>图形工具</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smtClean="0">
                <a:latin typeface="Bodoni MT Black" pitchFamily="18" charset="0"/>
                <a:ea typeface="+mn-ea"/>
              </a:rPr>
              <a:t>3.8 </a:t>
            </a:r>
            <a:r>
              <a:rPr kumimoji="1" lang="zh-CN" altLang="en-US" sz="2400" b="1" kern="0" dirty="0" smtClean="0">
                <a:latin typeface="Bodoni MT Black" pitchFamily="18" charset="0"/>
                <a:ea typeface="+mn-ea"/>
              </a:rPr>
              <a:t>验证</a:t>
            </a:r>
            <a:r>
              <a:rPr kumimoji="1" lang="zh-CN" altLang="en-US" sz="2400" b="1" kern="0" dirty="0">
                <a:latin typeface="Bodoni MT Black" pitchFamily="18" charset="0"/>
                <a:ea typeface="+mn-ea"/>
              </a:rPr>
              <a:t>软件需求</a:t>
            </a:r>
            <a:endParaRPr kumimoji="1" lang="en-US" altLang="zh-CN" sz="2400" b="1" kern="0" dirty="0">
              <a:latin typeface="Bodoni MT Black" pitchFamily="18" charset="0"/>
              <a:ea typeface="+mn-ea"/>
            </a:endParaRPr>
          </a:p>
        </p:txBody>
      </p:sp>
      <p:sp>
        <p:nvSpPr>
          <p:cNvPr id="6" name="矩形 5"/>
          <p:cNvSpPr/>
          <p:nvPr/>
        </p:nvSpPr>
        <p:spPr>
          <a:xfrm>
            <a:off x="784225" y="4963889"/>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192088" y="5049614"/>
            <a:ext cx="538162"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3.1.1  </a:t>
            </a:r>
            <a:r>
              <a:rPr lang="zh-CN" altLang="en-US" sz="2400" dirty="0">
                <a:solidFill>
                  <a:srgbClr val="D9D9D9"/>
                </a:solidFill>
                <a:latin typeface="Bodoni MT Black" pitchFamily="18" charset="0"/>
                <a:ea typeface="+mn-ea"/>
              </a:rPr>
              <a:t>确定对系统的综合要求</a:t>
            </a:r>
          </a:p>
        </p:txBody>
      </p:sp>
      <p:sp>
        <p:nvSpPr>
          <p:cNvPr id="8" name="标题 3"/>
          <p:cNvSpPr>
            <a:spLocks noGrp="1"/>
          </p:cNvSpPr>
          <p:nvPr>
            <p:ph type="title"/>
          </p:nvPr>
        </p:nvSpPr>
        <p:spPr>
          <a:xfrm>
            <a:off x="95250" y="0"/>
            <a:ext cx="8229600" cy="1143000"/>
          </a:xfrm>
        </p:spPr>
        <p:txBody>
          <a:bodyPr/>
          <a:lstStyle/>
          <a:p>
            <a:pPr>
              <a:defRPr/>
            </a:pPr>
            <a:r>
              <a:rPr lang="en-US" altLang="zh-CN" b="1" dirty="0" smtClean="0">
                <a:latin typeface="Bodoni MT Black" pitchFamily="18" charset="0"/>
                <a:ea typeface="+mn-ea"/>
              </a:rPr>
              <a:t>3.1 </a:t>
            </a:r>
            <a:r>
              <a:rPr lang="zh-CN" altLang="en-US" b="1" dirty="0" smtClean="0">
                <a:latin typeface="Bodoni MT Black" pitchFamily="18" charset="0"/>
              </a:rPr>
              <a:t>需求分析的任务</a:t>
            </a:r>
          </a:p>
        </p:txBody>
      </p:sp>
      <p:sp>
        <p:nvSpPr>
          <p:cNvPr id="7" name="TextBox 6"/>
          <p:cNvSpPr txBox="1"/>
          <p:nvPr/>
        </p:nvSpPr>
        <p:spPr>
          <a:xfrm>
            <a:off x="467544" y="1851047"/>
            <a:ext cx="7993063" cy="97411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lnSpc>
                <a:spcPct val="125000"/>
              </a:lnSpc>
              <a:spcBef>
                <a:spcPts val="0"/>
              </a:spcBef>
              <a:spcAft>
                <a:spcPts val="0"/>
              </a:spcAft>
              <a:defRPr/>
            </a:pPr>
            <a:r>
              <a:rPr lang="zh-CN" altLang="en-US" sz="2400" dirty="0">
                <a:solidFill>
                  <a:schemeClr val="tx1"/>
                </a:solidFill>
                <a:latin typeface="Bodoni MT Black" pitchFamily="18" charset="0"/>
              </a:rPr>
              <a:t>虽然功能需求是对软件系统的一项基本需求，但却并不是唯一的需求。通常对软件系统有下述几方面的综合要求。</a:t>
            </a:r>
          </a:p>
        </p:txBody>
      </p:sp>
      <p:sp>
        <p:nvSpPr>
          <p:cNvPr id="9" name="TextBox 8"/>
          <p:cNvSpPr txBox="1"/>
          <p:nvPr/>
        </p:nvSpPr>
        <p:spPr>
          <a:xfrm>
            <a:off x="374650" y="1249363"/>
            <a:ext cx="5637213" cy="5238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2800" b="1" dirty="0">
                <a:solidFill>
                  <a:schemeClr val="tx1"/>
                </a:solidFill>
                <a:latin typeface="Bodoni MT Black" pitchFamily="18" charset="0"/>
              </a:rPr>
              <a:t>3.1.1  </a:t>
            </a:r>
            <a:r>
              <a:rPr lang="zh-CN" altLang="en-US" sz="2800" b="1" dirty="0">
                <a:solidFill>
                  <a:schemeClr val="tx1"/>
                </a:solidFill>
                <a:latin typeface="Bodoni MT Black" pitchFamily="18" charset="0"/>
              </a:rPr>
              <a:t>确定对系统的综合要求</a:t>
            </a:r>
          </a:p>
        </p:txBody>
      </p:sp>
      <p:sp>
        <p:nvSpPr>
          <p:cNvPr id="3" name="TextBox 2"/>
          <p:cNvSpPr txBox="1"/>
          <p:nvPr/>
        </p:nvSpPr>
        <p:spPr>
          <a:xfrm>
            <a:off x="682027" y="3120435"/>
            <a:ext cx="3384550" cy="1938992"/>
          </a:xfrm>
          <a:prstGeom prst="rect">
            <a:avLst/>
          </a:prstGeom>
          <a:noFill/>
        </p:spPr>
        <p:txBody>
          <a:bodyPr>
            <a:spAutoFit/>
          </a:bodyPr>
          <a:lstStyle/>
          <a:p>
            <a:pPr marL="342900" indent="-342900" eaLnBrk="1" fontAlgn="auto" hangingPunct="1">
              <a:lnSpc>
                <a:spcPct val="125000"/>
              </a:lnSpc>
              <a:spcBef>
                <a:spcPts val="0"/>
              </a:spcBef>
              <a:spcAft>
                <a:spcPts val="0"/>
              </a:spcAft>
              <a:buSzPct val="60000"/>
              <a:buFont typeface="Wingdings" panose="05000000000000000000" pitchFamily="2" charset="2"/>
              <a:buChar char="l"/>
              <a:defRPr/>
            </a:pPr>
            <a:r>
              <a:rPr lang="zh-CN" altLang="zh-CN" sz="2400" dirty="0">
                <a:latin typeface="Bodoni MT Black" pitchFamily="18" charset="0"/>
                <a:ea typeface="+mn-ea"/>
              </a:rPr>
              <a:t>功能需求</a:t>
            </a:r>
            <a:endParaRPr lang="en-US" altLang="zh-CN" sz="2400" dirty="0">
              <a:latin typeface="Bodoni MT Black" pitchFamily="18" charset="0"/>
              <a:ea typeface="+mn-ea"/>
            </a:endParaRPr>
          </a:p>
          <a:p>
            <a:pPr marL="342900" indent="-342900" eaLnBrk="1" fontAlgn="auto" hangingPunct="1">
              <a:lnSpc>
                <a:spcPct val="125000"/>
              </a:lnSpc>
              <a:spcBef>
                <a:spcPts val="0"/>
              </a:spcBef>
              <a:spcAft>
                <a:spcPts val="0"/>
              </a:spcAft>
              <a:buSzPct val="60000"/>
              <a:buFont typeface="Wingdings" panose="05000000000000000000" pitchFamily="2" charset="2"/>
              <a:buChar char="l"/>
              <a:defRPr/>
            </a:pPr>
            <a:r>
              <a:rPr lang="zh-CN" altLang="zh-CN" sz="2400" dirty="0">
                <a:latin typeface="Bodoni MT Black" pitchFamily="18" charset="0"/>
                <a:ea typeface="+mn-ea"/>
              </a:rPr>
              <a:t>性能需求</a:t>
            </a:r>
            <a:endParaRPr lang="en-US" altLang="zh-CN" sz="2400" dirty="0">
              <a:latin typeface="Bodoni MT Black" pitchFamily="18" charset="0"/>
              <a:ea typeface="+mn-ea"/>
            </a:endParaRPr>
          </a:p>
          <a:p>
            <a:pPr marL="342900" indent="-342900" eaLnBrk="1" fontAlgn="auto" hangingPunct="1">
              <a:lnSpc>
                <a:spcPct val="125000"/>
              </a:lnSpc>
              <a:spcBef>
                <a:spcPts val="0"/>
              </a:spcBef>
              <a:spcAft>
                <a:spcPts val="0"/>
              </a:spcAft>
              <a:buSzPct val="60000"/>
              <a:buFont typeface="Wingdings" panose="05000000000000000000" pitchFamily="2" charset="2"/>
              <a:buChar char="l"/>
              <a:defRPr/>
            </a:pPr>
            <a:r>
              <a:rPr lang="zh-CN" altLang="zh-CN" sz="2400" dirty="0">
                <a:latin typeface="Bodoni MT Black" pitchFamily="18" charset="0"/>
                <a:ea typeface="+mn-ea"/>
              </a:rPr>
              <a:t>可靠性和可用性需求</a:t>
            </a:r>
            <a:endParaRPr lang="en-US" altLang="zh-CN" sz="2400" dirty="0">
              <a:latin typeface="Bodoni MT Black" pitchFamily="18" charset="0"/>
              <a:ea typeface="+mn-ea"/>
            </a:endParaRPr>
          </a:p>
          <a:p>
            <a:pPr marL="342900" indent="-342900" eaLnBrk="1" fontAlgn="auto" hangingPunct="1">
              <a:lnSpc>
                <a:spcPct val="125000"/>
              </a:lnSpc>
              <a:spcBef>
                <a:spcPts val="0"/>
              </a:spcBef>
              <a:spcAft>
                <a:spcPts val="0"/>
              </a:spcAft>
              <a:buSzPct val="60000"/>
              <a:buFont typeface="Wingdings" panose="05000000000000000000" pitchFamily="2" charset="2"/>
              <a:buChar char="l"/>
              <a:defRPr/>
            </a:pPr>
            <a:r>
              <a:rPr lang="zh-CN" altLang="zh-CN" sz="2400" dirty="0">
                <a:latin typeface="Bodoni MT Black" pitchFamily="18" charset="0"/>
                <a:ea typeface="+mn-ea"/>
              </a:rPr>
              <a:t>出错处理需求</a:t>
            </a:r>
            <a:endParaRPr lang="zh-CN" altLang="en-US" sz="2400" dirty="0">
              <a:latin typeface="Bodoni MT Black" pitchFamily="18" charset="0"/>
              <a:ea typeface="+mn-ea"/>
            </a:endParaRPr>
          </a:p>
        </p:txBody>
      </p:sp>
      <p:sp>
        <p:nvSpPr>
          <p:cNvPr id="10" name="TextBox 9"/>
          <p:cNvSpPr txBox="1"/>
          <p:nvPr/>
        </p:nvSpPr>
        <p:spPr>
          <a:xfrm>
            <a:off x="4622800" y="3141663"/>
            <a:ext cx="3411538" cy="1897443"/>
          </a:xfrm>
          <a:prstGeom prst="rect">
            <a:avLst/>
          </a:prstGeom>
          <a:noFill/>
        </p:spPr>
        <p:txBody>
          <a:bodyPr>
            <a:spAutoFit/>
          </a:bodyPr>
          <a:lstStyle/>
          <a:p>
            <a:pPr marL="342900" indent="-342900" eaLnBrk="1" fontAlgn="auto" hangingPunct="1">
              <a:lnSpc>
                <a:spcPct val="125000"/>
              </a:lnSpc>
              <a:spcBef>
                <a:spcPts val="0"/>
              </a:spcBef>
              <a:spcAft>
                <a:spcPts val="0"/>
              </a:spcAft>
              <a:buSzPct val="60000"/>
              <a:buFont typeface="Wingdings" panose="05000000000000000000" pitchFamily="2" charset="2"/>
              <a:buChar char="l"/>
              <a:defRPr/>
            </a:pPr>
            <a:r>
              <a:rPr lang="zh-CN" altLang="zh-CN" sz="2400" dirty="0">
                <a:latin typeface="Bodoni MT Black" pitchFamily="18" charset="0"/>
                <a:ea typeface="+mn-ea"/>
              </a:rPr>
              <a:t>接口需求</a:t>
            </a:r>
            <a:endParaRPr lang="en-US" altLang="zh-CN" sz="2400" dirty="0">
              <a:latin typeface="Bodoni MT Black" pitchFamily="18" charset="0"/>
              <a:ea typeface="+mn-ea"/>
            </a:endParaRPr>
          </a:p>
          <a:p>
            <a:pPr marL="342900" indent="-342900" eaLnBrk="1" fontAlgn="auto" hangingPunct="1">
              <a:lnSpc>
                <a:spcPct val="125000"/>
              </a:lnSpc>
              <a:spcBef>
                <a:spcPts val="0"/>
              </a:spcBef>
              <a:spcAft>
                <a:spcPts val="0"/>
              </a:spcAft>
              <a:buSzPct val="60000"/>
              <a:buFont typeface="Wingdings" panose="05000000000000000000" pitchFamily="2" charset="2"/>
              <a:buChar char="l"/>
              <a:defRPr/>
            </a:pPr>
            <a:r>
              <a:rPr lang="zh-CN" altLang="zh-CN" sz="2400" dirty="0">
                <a:latin typeface="Bodoni MT Black" pitchFamily="18" charset="0"/>
                <a:ea typeface="+mn-ea"/>
              </a:rPr>
              <a:t>约束</a:t>
            </a:r>
            <a:endParaRPr lang="en-US" altLang="zh-CN" sz="2400" dirty="0">
              <a:latin typeface="Bodoni MT Black" pitchFamily="18" charset="0"/>
              <a:ea typeface="+mn-ea"/>
            </a:endParaRPr>
          </a:p>
          <a:p>
            <a:pPr marL="342900" indent="-342900" eaLnBrk="1" fontAlgn="auto" hangingPunct="1">
              <a:lnSpc>
                <a:spcPct val="125000"/>
              </a:lnSpc>
              <a:spcBef>
                <a:spcPts val="0"/>
              </a:spcBef>
              <a:spcAft>
                <a:spcPts val="0"/>
              </a:spcAft>
              <a:buSzPct val="60000"/>
              <a:buFont typeface="Wingdings" panose="05000000000000000000" pitchFamily="2" charset="2"/>
              <a:buChar char="l"/>
              <a:defRPr/>
            </a:pPr>
            <a:r>
              <a:rPr lang="zh-CN" altLang="zh-CN" sz="2400" dirty="0">
                <a:latin typeface="Bodoni MT Black" pitchFamily="18" charset="0"/>
                <a:ea typeface="+mn-ea"/>
              </a:rPr>
              <a:t>逆向需求</a:t>
            </a:r>
            <a:endParaRPr lang="en-US" altLang="zh-CN" sz="2400" dirty="0">
              <a:latin typeface="Bodoni MT Black" pitchFamily="18" charset="0"/>
              <a:ea typeface="+mn-ea"/>
            </a:endParaRPr>
          </a:p>
          <a:p>
            <a:pPr marL="342900" indent="-342900" eaLnBrk="1" fontAlgn="auto" hangingPunct="1">
              <a:lnSpc>
                <a:spcPct val="125000"/>
              </a:lnSpc>
              <a:spcBef>
                <a:spcPts val="0"/>
              </a:spcBef>
              <a:spcAft>
                <a:spcPts val="0"/>
              </a:spcAft>
              <a:buSzPct val="60000"/>
              <a:buFont typeface="Wingdings" panose="05000000000000000000" pitchFamily="2" charset="2"/>
              <a:buChar char="l"/>
              <a:defRPr/>
            </a:pPr>
            <a:r>
              <a:rPr lang="zh-CN" altLang="zh-CN" sz="2400" dirty="0">
                <a:latin typeface="Bodoni MT Black" pitchFamily="18" charset="0"/>
                <a:ea typeface="+mn-ea"/>
              </a:rPr>
              <a:t>将来可能提出的要求</a:t>
            </a:r>
            <a:endParaRPr lang="zh-CN" altLang="en-US" sz="2400" dirty="0">
              <a:latin typeface="Bodoni MT Black" pitchFamily="18" charset="0"/>
              <a:ea typeface="+mn-ea"/>
            </a:endParaRPr>
          </a:p>
        </p:txBody>
      </p:sp>
      <p:cxnSp>
        <p:nvCxnSpPr>
          <p:cNvPr id="5" name="直接连接符 4"/>
          <p:cNvCxnSpPr/>
          <p:nvPr/>
        </p:nvCxnSpPr>
        <p:spPr>
          <a:xfrm>
            <a:off x="4356100" y="2819400"/>
            <a:ext cx="0" cy="2409825"/>
          </a:xfrm>
          <a:prstGeom prst="line">
            <a:avLst/>
          </a:prstGeom>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12291" name="1 Título"/>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3.8.1 </a:t>
            </a:r>
            <a:r>
              <a:rPr lang="zh-CN" altLang="en-US" sz="2400" dirty="0">
                <a:solidFill>
                  <a:srgbClr val="D9D9D9"/>
                </a:solidFill>
                <a:latin typeface="Bodoni MT Black" pitchFamily="18" charset="0"/>
                <a:ea typeface="+mn-ea"/>
              </a:rPr>
              <a:t>从哪些方面验证软件需求的正确性</a:t>
            </a:r>
          </a:p>
        </p:txBody>
      </p:sp>
      <p:sp>
        <p:nvSpPr>
          <p:cNvPr id="8" name="标题 3"/>
          <p:cNvSpPr>
            <a:spLocks noGrp="1"/>
          </p:cNvSpPr>
          <p:nvPr>
            <p:ph type="title"/>
          </p:nvPr>
        </p:nvSpPr>
        <p:spPr>
          <a:xfrm>
            <a:off x="611188" y="-1588"/>
            <a:ext cx="8229600" cy="1143001"/>
          </a:xfrm>
        </p:spPr>
        <p:txBody>
          <a:bodyPr/>
          <a:lstStyle/>
          <a:p>
            <a:pPr>
              <a:defRPr/>
            </a:pPr>
            <a:r>
              <a:rPr lang="en-US" altLang="zh-CN" b="1" dirty="0" smtClean="0">
                <a:latin typeface="Bodoni MT Black" pitchFamily="18" charset="0"/>
                <a:ea typeface="+mn-ea"/>
              </a:rPr>
              <a:t>3.8 </a:t>
            </a:r>
            <a:r>
              <a:rPr lang="zh-CN" altLang="en-US" b="1" dirty="0" smtClean="0">
                <a:latin typeface="Bodoni MT Black" pitchFamily="18" charset="0"/>
              </a:rPr>
              <a:t>验证</a:t>
            </a:r>
            <a:r>
              <a:rPr lang="zh-CN" altLang="en-US" b="1" dirty="0">
                <a:latin typeface="Bodoni MT Black" pitchFamily="18" charset="0"/>
              </a:rPr>
              <a:t>软件需求</a:t>
            </a:r>
            <a:endParaRPr lang="zh-CN" altLang="en-US" b="1" dirty="0" smtClean="0">
              <a:latin typeface="Bodoni MT Black" pitchFamily="18" charset="0"/>
            </a:endParaRPr>
          </a:p>
        </p:txBody>
      </p:sp>
      <p:sp>
        <p:nvSpPr>
          <p:cNvPr id="7" name="TextBox 6"/>
          <p:cNvSpPr txBox="1"/>
          <p:nvPr/>
        </p:nvSpPr>
        <p:spPr>
          <a:xfrm>
            <a:off x="454025" y="1268413"/>
            <a:ext cx="8221663"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3.8.1</a:t>
            </a:r>
            <a:r>
              <a:rPr lang="zh-CN" altLang="en-US" sz="3200" b="1" dirty="0">
                <a:solidFill>
                  <a:schemeClr val="tx1"/>
                </a:solidFill>
                <a:latin typeface="Bodoni MT Black" pitchFamily="18" charset="0"/>
                <a:ea typeface="+mj-ea"/>
              </a:rPr>
              <a:t> 从哪些方面验证软件需求的正确性</a:t>
            </a:r>
            <a:endParaRPr lang="en-US" altLang="zh-CN" sz="3200" b="1" dirty="0">
              <a:solidFill>
                <a:schemeClr val="tx1"/>
              </a:solidFill>
              <a:latin typeface="Bodoni MT Black" pitchFamily="18" charset="0"/>
              <a:ea typeface="+mj-ea"/>
            </a:endParaRPr>
          </a:p>
        </p:txBody>
      </p:sp>
      <p:sp>
        <p:nvSpPr>
          <p:cNvPr id="9" name="TextBox 8"/>
          <p:cNvSpPr txBox="1"/>
          <p:nvPr/>
        </p:nvSpPr>
        <p:spPr>
          <a:xfrm>
            <a:off x="573085" y="1981200"/>
            <a:ext cx="7983537" cy="143577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lnSpc>
                <a:spcPct val="125000"/>
              </a:lnSpc>
              <a:spcBef>
                <a:spcPts val="0"/>
              </a:spcBef>
              <a:spcAft>
                <a:spcPts val="0"/>
              </a:spcAft>
              <a:defRPr/>
            </a:pPr>
            <a:r>
              <a:rPr lang="zh-CN" altLang="en-US" sz="2400" dirty="0">
                <a:solidFill>
                  <a:schemeClr val="tx1"/>
                </a:solidFill>
                <a:latin typeface="Bodoni MT Black" pitchFamily="18" charset="0"/>
              </a:rPr>
              <a:t>需求分析阶段的工作结果是开发软件系统的重要基础，大量统计数字表明，软件系统中</a:t>
            </a:r>
            <a:r>
              <a:rPr lang="en-US" altLang="zh-CN" sz="2400" dirty="0">
                <a:solidFill>
                  <a:srgbClr val="FF0000"/>
                </a:solidFill>
                <a:latin typeface="Bodoni MT Black" pitchFamily="18" charset="0"/>
              </a:rPr>
              <a:t>15%</a:t>
            </a:r>
            <a:r>
              <a:rPr lang="zh-CN" altLang="en-US" sz="2400" dirty="0">
                <a:solidFill>
                  <a:schemeClr val="tx1"/>
                </a:solidFill>
                <a:latin typeface="Bodoni MT Black" pitchFamily="18" charset="0"/>
              </a:rPr>
              <a:t>的错误起源于</a:t>
            </a:r>
            <a:r>
              <a:rPr lang="zh-CN" altLang="en-US" sz="2400" dirty="0">
                <a:solidFill>
                  <a:srgbClr val="FF0000"/>
                </a:solidFill>
                <a:latin typeface="Bodoni MT Black" pitchFamily="18" charset="0"/>
              </a:rPr>
              <a:t>错误的需求</a:t>
            </a:r>
            <a:r>
              <a:rPr lang="zh-CN" altLang="en-US" sz="2400" dirty="0">
                <a:solidFill>
                  <a:schemeClr val="tx1"/>
                </a:solidFill>
                <a:latin typeface="Bodoni MT Black" pitchFamily="18" charset="0"/>
              </a:rPr>
              <a:t>。</a:t>
            </a:r>
            <a:endParaRPr lang="en-US" altLang="zh-CN" sz="2400" dirty="0">
              <a:solidFill>
                <a:schemeClr val="tx1"/>
              </a:solidFill>
              <a:latin typeface="Bodoni MT Black" pitchFamily="18" charset="0"/>
            </a:endParaRPr>
          </a:p>
        </p:txBody>
      </p:sp>
      <p:sp>
        <p:nvSpPr>
          <p:cNvPr id="10" name="TextBox 9"/>
          <p:cNvSpPr txBox="1"/>
          <p:nvPr/>
        </p:nvSpPr>
        <p:spPr>
          <a:xfrm>
            <a:off x="573086" y="3579792"/>
            <a:ext cx="7983537" cy="189744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lnSpc>
                <a:spcPct val="125000"/>
              </a:lnSpc>
              <a:spcBef>
                <a:spcPts val="0"/>
              </a:spcBef>
              <a:spcAft>
                <a:spcPts val="0"/>
              </a:spcAft>
              <a:defRPr/>
            </a:pPr>
            <a:r>
              <a:rPr lang="zh-CN" altLang="en-US" sz="2400" dirty="0">
                <a:solidFill>
                  <a:schemeClr val="tx1"/>
                </a:solidFill>
                <a:latin typeface="Bodoni MT Black" pitchFamily="18" charset="0"/>
              </a:rPr>
              <a:t>为了提高软件质量，确保软件开发成功，降低软件开发成本，一旦对目标系统提出一组要求之后，必须严格验证这些需求的正确性。一般说来，应该从下述</a:t>
            </a:r>
            <a:r>
              <a:rPr lang="en-US" altLang="zh-CN" sz="2400" dirty="0">
                <a:solidFill>
                  <a:srgbClr val="FF0000"/>
                </a:solidFill>
                <a:latin typeface="Bodoni MT Black" pitchFamily="18" charset="0"/>
              </a:rPr>
              <a:t>4</a:t>
            </a:r>
            <a:r>
              <a:rPr lang="zh-CN" altLang="en-US" sz="2400" dirty="0">
                <a:solidFill>
                  <a:schemeClr val="tx1"/>
                </a:solidFill>
                <a:latin typeface="Bodoni MT Black" pitchFamily="18" charset="0"/>
              </a:rPr>
              <a:t>个方面进行验证。</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250825" y="0"/>
            <a:ext cx="8229600" cy="1143000"/>
          </a:xfrm>
        </p:spPr>
        <p:txBody>
          <a:bodyPr/>
          <a:lstStyle/>
          <a:p>
            <a:pPr>
              <a:defRPr/>
            </a:pPr>
            <a:r>
              <a:rPr lang="en-US" altLang="zh-CN" b="1" dirty="0" smtClean="0">
                <a:latin typeface="Bodoni MT Black" pitchFamily="18" charset="0"/>
                <a:ea typeface="+mn-ea"/>
              </a:rPr>
              <a:t>3.8 </a:t>
            </a:r>
            <a:r>
              <a:rPr lang="zh-CN" altLang="en-US" b="1" dirty="0" smtClean="0">
                <a:latin typeface="Bodoni MT Black" pitchFamily="18" charset="0"/>
              </a:rPr>
              <a:t>验证</a:t>
            </a:r>
            <a:r>
              <a:rPr lang="zh-CN" altLang="en-US" b="1" dirty="0">
                <a:latin typeface="Bodoni MT Black" pitchFamily="18" charset="0"/>
              </a:rPr>
              <a:t>软件需求</a:t>
            </a:r>
            <a:endParaRPr lang="zh-CN" altLang="en-US" b="1" dirty="0" smtClean="0">
              <a:latin typeface="Bodoni MT Black" pitchFamily="18" charset="0"/>
            </a:endParaRPr>
          </a:p>
        </p:txBody>
      </p:sp>
      <p:graphicFrame>
        <p:nvGraphicFramePr>
          <p:cNvPr id="3" name="图示 2"/>
          <p:cNvGraphicFramePr/>
          <p:nvPr>
            <p:extLst>
              <p:ext uri="{D42A27DB-BD31-4B8C-83A1-F6EECF244321}">
                <p14:modId xmlns:p14="http://schemas.microsoft.com/office/powerpoint/2010/main" val="2199933021"/>
              </p:ext>
            </p:extLst>
          </p:nvPr>
        </p:nvGraphicFramePr>
        <p:xfrm>
          <a:off x="374975" y="1340768"/>
          <a:ext cx="8424937" cy="4248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12" name="1 Título"/>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3.8.1 </a:t>
            </a:r>
            <a:r>
              <a:rPr lang="zh-CN" altLang="en-US" sz="2400" dirty="0">
                <a:solidFill>
                  <a:srgbClr val="D9D9D9"/>
                </a:solidFill>
                <a:latin typeface="Bodoni MT Black" pitchFamily="18" charset="0"/>
                <a:ea typeface="+mn-ea"/>
              </a:rPr>
              <a:t>从哪些方面验证软件需求的正确性</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23850" y="14288"/>
            <a:ext cx="8229600" cy="1143000"/>
          </a:xfrm>
        </p:spPr>
        <p:txBody>
          <a:bodyPr/>
          <a:lstStyle/>
          <a:p>
            <a:pPr>
              <a:defRPr/>
            </a:pPr>
            <a:r>
              <a:rPr lang="en-US" altLang="zh-CN" b="1" dirty="0" smtClean="0">
                <a:latin typeface="Bodoni MT Black" pitchFamily="18" charset="0"/>
                <a:ea typeface="+mn-ea"/>
              </a:rPr>
              <a:t>3.8 </a:t>
            </a:r>
            <a:r>
              <a:rPr lang="zh-CN" altLang="en-US" b="1" dirty="0" smtClean="0">
                <a:latin typeface="Bodoni MT Black" pitchFamily="18" charset="0"/>
              </a:rPr>
              <a:t>验证</a:t>
            </a:r>
            <a:r>
              <a:rPr lang="zh-CN" altLang="en-US" b="1" dirty="0">
                <a:latin typeface="Bodoni MT Black" pitchFamily="18" charset="0"/>
              </a:rPr>
              <a:t>软件需求</a:t>
            </a:r>
            <a:endParaRPr lang="zh-CN" altLang="en-US" b="1" dirty="0" smtClean="0">
              <a:latin typeface="Bodoni MT Black" pitchFamily="18" charset="0"/>
            </a:endParaRPr>
          </a:p>
        </p:txBody>
      </p:sp>
      <p:sp>
        <p:nvSpPr>
          <p:cNvPr id="3" name="TextBox 2"/>
          <p:cNvSpPr txBox="1"/>
          <p:nvPr/>
        </p:nvSpPr>
        <p:spPr>
          <a:xfrm>
            <a:off x="545518" y="1666877"/>
            <a:ext cx="2658330" cy="46196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zh-CN" altLang="zh-CN" sz="2400" dirty="0">
                <a:latin typeface="Bodoni MT Black" pitchFamily="18" charset="0"/>
              </a:rPr>
              <a:t>验证需求的一致性</a:t>
            </a:r>
            <a:endParaRPr lang="zh-CN" altLang="en-US" sz="2400" dirty="0">
              <a:latin typeface="Bodoni MT Black" pitchFamily="18" charset="0"/>
            </a:endParaRPr>
          </a:p>
        </p:txBody>
      </p:sp>
      <p:sp>
        <p:nvSpPr>
          <p:cNvPr id="131076" name="TextBox 3"/>
          <p:cNvSpPr txBox="1">
            <a:spLocks noChangeArrowheads="1"/>
          </p:cNvSpPr>
          <p:nvPr/>
        </p:nvSpPr>
        <p:spPr bwMode="auto">
          <a:xfrm>
            <a:off x="296474" y="2231232"/>
            <a:ext cx="8604592" cy="3785652"/>
          </a:xfrm>
          <a:prstGeom prst="rect">
            <a:avLst/>
          </a:prstGeom>
          <a:noFill/>
          <a:ln w="9525">
            <a:noFill/>
            <a:miter lim="800000"/>
            <a:headEnd/>
            <a:tailEnd/>
          </a:ln>
        </p:spPr>
        <p:txBody>
          <a:bodyPr wrap="square">
            <a:spAutoFit/>
          </a:bodyPr>
          <a:lstStyle/>
          <a:p>
            <a:pPr indent="457200" eaLnBrk="1" hangingPunct="1">
              <a:lnSpc>
                <a:spcPct val="125000"/>
              </a:lnSpc>
            </a:pPr>
            <a:r>
              <a:rPr lang="zh-CN" altLang="zh-CN" sz="2400" dirty="0">
                <a:latin typeface="Bodoni MT Black" pitchFamily="18" charset="0"/>
              </a:rPr>
              <a:t>当需求分析的结果是用</a:t>
            </a:r>
            <a:r>
              <a:rPr lang="zh-CN" altLang="zh-CN" sz="2400" dirty="0">
                <a:solidFill>
                  <a:srgbClr val="FF0000"/>
                </a:solidFill>
                <a:latin typeface="Bodoni MT Black" pitchFamily="18" charset="0"/>
              </a:rPr>
              <a:t>自然语言</a:t>
            </a:r>
            <a:r>
              <a:rPr lang="zh-CN" altLang="zh-CN" sz="2400" dirty="0">
                <a:latin typeface="Bodoni MT Black" pitchFamily="18" charset="0"/>
              </a:rPr>
              <a:t>书写的时候，除了靠人工技术审查验证软件系统规格说明书的正确性之外，目前还没有其他更好的“测试”方法。</a:t>
            </a:r>
            <a:r>
              <a:rPr lang="zh-CN" altLang="zh-CN" sz="2400" dirty="0" smtClean="0">
                <a:latin typeface="Bodoni MT Black" pitchFamily="18" charset="0"/>
              </a:rPr>
              <a:t>但这</a:t>
            </a:r>
            <a:r>
              <a:rPr lang="zh-CN" altLang="zh-CN" sz="2400" dirty="0">
                <a:latin typeface="Bodoni MT Black" pitchFamily="18" charset="0"/>
              </a:rPr>
              <a:t>种</a:t>
            </a:r>
            <a:r>
              <a:rPr lang="zh-CN" altLang="zh-CN" sz="2400" dirty="0">
                <a:solidFill>
                  <a:srgbClr val="FF0000"/>
                </a:solidFill>
                <a:latin typeface="Bodoni MT Black" pitchFamily="18" charset="0"/>
              </a:rPr>
              <a:t>非形式化</a:t>
            </a:r>
            <a:r>
              <a:rPr lang="zh-CN" altLang="zh-CN" sz="2400" dirty="0">
                <a:latin typeface="Bodoni MT Black" pitchFamily="18" charset="0"/>
              </a:rPr>
              <a:t>的规格说明书是难于验证的，特别在目标系统规模庞大、规格说明书篇幅很长的时候，人工审查的效果是没有保证的，冗余、遗漏和不一致等问题可能没被发现而继续保留下来，以致软件开发工作不能在正确的基础上顺利进行。</a:t>
            </a:r>
          </a:p>
          <a:p>
            <a:pPr indent="457200" eaLnBrk="1" hangingPunct="1">
              <a:lnSpc>
                <a:spcPct val="125000"/>
              </a:lnSpc>
            </a:pPr>
            <a:r>
              <a:rPr lang="zh-CN" altLang="zh-CN" sz="2400" dirty="0">
                <a:latin typeface="Bodoni MT Black" pitchFamily="18" charset="0"/>
              </a:rPr>
              <a:t>为了克服上述困难</a:t>
            </a:r>
            <a:r>
              <a:rPr lang="zh-CN" altLang="zh-CN" sz="2400" dirty="0" smtClean="0">
                <a:latin typeface="Bodoni MT Black" pitchFamily="18" charset="0"/>
              </a:rPr>
              <a:t>，</a:t>
            </a:r>
            <a:r>
              <a:rPr lang="zh-CN" altLang="en-US" sz="2400" dirty="0" smtClean="0">
                <a:latin typeface="Bodoni MT Black" pitchFamily="18" charset="0"/>
              </a:rPr>
              <a:t>可用</a:t>
            </a:r>
            <a:r>
              <a:rPr lang="zh-CN" altLang="zh-CN" sz="2400" dirty="0" smtClean="0">
                <a:solidFill>
                  <a:srgbClr val="FF0000"/>
                </a:solidFill>
                <a:latin typeface="Bodoni MT Black" pitchFamily="18" charset="0"/>
              </a:rPr>
              <a:t>形</a:t>
            </a:r>
            <a:r>
              <a:rPr lang="zh-CN" altLang="zh-CN" sz="2400" dirty="0">
                <a:solidFill>
                  <a:srgbClr val="FF0000"/>
                </a:solidFill>
                <a:latin typeface="Bodoni MT Black" pitchFamily="18" charset="0"/>
              </a:rPr>
              <a:t>式</a:t>
            </a:r>
            <a:r>
              <a:rPr lang="zh-CN" altLang="zh-CN" sz="2400" dirty="0" smtClean="0">
                <a:solidFill>
                  <a:srgbClr val="FF0000"/>
                </a:solidFill>
                <a:latin typeface="Bodoni MT Black" pitchFamily="18" charset="0"/>
              </a:rPr>
              <a:t>化</a:t>
            </a:r>
            <a:r>
              <a:rPr lang="zh-CN" altLang="en-US" sz="2400" dirty="0" smtClean="0">
                <a:solidFill>
                  <a:srgbClr val="FF0000"/>
                </a:solidFill>
                <a:latin typeface="Bodoni MT Black" pitchFamily="18" charset="0"/>
              </a:rPr>
              <a:t>语言</a:t>
            </a:r>
            <a:r>
              <a:rPr lang="zh-CN" altLang="zh-CN" sz="2400" dirty="0" smtClean="0">
                <a:latin typeface="Bodoni MT Black" pitchFamily="18" charset="0"/>
              </a:rPr>
              <a:t>描</a:t>
            </a:r>
            <a:r>
              <a:rPr lang="zh-CN" altLang="zh-CN" sz="2400" dirty="0">
                <a:latin typeface="Bodoni MT Black" pitchFamily="18" charset="0"/>
              </a:rPr>
              <a:t>述软件需</a:t>
            </a:r>
            <a:r>
              <a:rPr lang="zh-CN" altLang="zh-CN" sz="2400" dirty="0" smtClean="0">
                <a:latin typeface="Bodoni MT Black" pitchFamily="18" charset="0"/>
              </a:rPr>
              <a:t>求。</a:t>
            </a:r>
            <a:endParaRPr lang="zh-CN" altLang="en-US" sz="2400" dirty="0">
              <a:latin typeface="Bodoni MT Black" pitchFamily="18" charset="0"/>
            </a:endParaRPr>
          </a:p>
        </p:txBody>
      </p:sp>
      <p:sp>
        <p:nvSpPr>
          <p:cNvPr id="12" name="1 Título"/>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3.8.2  </a:t>
            </a:r>
            <a:r>
              <a:rPr lang="zh-CN" altLang="en-US" sz="2400" dirty="0">
                <a:solidFill>
                  <a:srgbClr val="D9D9D9"/>
                </a:solidFill>
                <a:latin typeface="Bodoni MT Black" pitchFamily="18" charset="0"/>
                <a:ea typeface="+mn-ea"/>
              </a:rPr>
              <a:t>验证软件需求的方法</a:t>
            </a:r>
          </a:p>
        </p:txBody>
      </p:sp>
      <p:sp>
        <p:nvSpPr>
          <p:cNvPr id="13"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7" name="TextBox 9"/>
          <p:cNvSpPr txBox="1"/>
          <p:nvPr/>
        </p:nvSpPr>
        <p:spPr>
          <a:xfrm>
            <a:off x="310186" y="985839"/>
            <a:ext cx="8221662"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3.8.2 </a:t>
            </a:r>
            <a:r>
              <a:rPr lang="zh-CN" altLang="en-US" sz="3200" b="1" dirty="0">
                <a:solidFill>
                  <a:schemeClr val="tx1"/>
                </a:solidFill>
                <a:latin typeface="Bodoni MT Black" pitchFamily="18" charset="0"/>
                <a:ea typeface="+mj-ea"/>
              </a:rPr>
              <a:t>验证软件需求的方法</a:t>
            </a:r>
            <a:endParaRPr lang="en-US" altLang="zh-CN" sz="3200" b="1" dirty="0">
              <a:solidFill>
                <a:schemeClr val="tx1"/>
              </a:solidFill>
              <a:latin typeface="Bodoni MT Black" pitchFamily="18" charset="0"/>
              <a:ea typeface="+mj-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23850" y="14288"/>
            <a:ext cx="8229600" cy="1143000"/>
          </a:xfrm>
        </p:spPr>
        <p:txBody>
          <a:bodyPr/>
          <a:lstStyle/>
          <a:p>
            <a:pPr>
              <a:defRPr/>
            </a:pPr>
            <a:r>
              <a:rPr lang="en-US" altLang="zh-CN" b="1" dirty="0" smtClean="0">
                <a:latin typeface="Bodoni MT Black" pitchFamily="18" charset="0"/>
              </a:rPr>
              <a:t>3.8 </a:t>
            </a:r>
            <a:r>
              <a:rPr lang="zh-CN" altLang="en-US" b="1" dirty="0" smtClean="0">
                <a:latin typeface="Bodoni MT Black" pitchFamily="18" charset="0"/>
              </a:rPr>
              <a:t>验证</a:t>
            </a:r>
            <a:r>
              <a:rPr lang="zh-CN" altLang="en-US" b="1" dirty="0">
                <a:latin typeface="Bodoni MT Black" pitchFamily="18" charset="0"/>
              </a:rPr>
              <a:t>软件需求</a:t>
            </a:r>
            <a:endParaRPr lang="zh-CN" altLang="en-US" b="1" dirty="0" smtClean="0">
              <a:latin typeface="Bodoni MT Black" pitchFamily="18" charset="0"/>
            </a:endParaRPr>
          </a:p>
        </p:txBody>
      </p:sp>
      <p:sp>
        <p:nvSpPr>
          <p:cNvPr id="3" name="TextBox 2"/>
          <p:cNvSpPr txBox="1"/>
          <p:nvPr/>
        </p:nvSpPr>
        <p:spPr>
          <a:xfrm>
            <a:off x="546100" y="1691895"/>
            <a:ext cx="2657748" cy="4619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zh-CN" altLang="zh-CN" sz="2400" dirty="0">
                <a:latin typeface="Bodoni MT Black" pitchFamily="18" charset="0"/>
              </a:rPr>
              <a:t>验证需求的现实性</a:t>
            </a:r>
            <a:endParaRPr lang="zh-CN" altLang="en-US" sz="2400" dirty="0">
              <a:latin typeface="Bodoni MT Black" pitchFamily="18" charset="0"/>
            </a:endParaRPr>
          </a:p>
        </p:txBody>
      </p:sp>
      <p:sp>
        <p:nvSpPr>
          <p:cNvPr id="133124" name="TextBox 3"/>
          <p:cNvSpPr txBox="1">
            <a:spLocks noChangeArrowheads="1"/>
          </p:cNvSpPr>
          <p:nvPr/>
        </p:nvSpPr>
        <p:spPr bwMode="auto">
          <a:xfrm>
            <a:off x="451643" y="2469578"/>
            <a:ext cx="8207375" cy="1897443"/>
          </a:xfrm>
          <a:prstGeom prst="rect">
            <a:avLst/>
          </a:prstGeom>
          <a:noFill/>
          <a:ln w="9525">
            <a:noFill/>
            <a:miter lim="800000"/>
            <a:headEnd/>
            <a:tailEnd/>
          </a:ln>
        </p:spPr>
        <p:txBody>
          <a:bodyPr>
            <a:spAutoFit/>
          </a:bodyPr>
          <a:lstStyle/>
          <a:p>
            <a:pPr indent="457200" eaLnBrk="1" hangingPunct="1">
              <a:lnSpc>
                <a:spcPct val="125000"/>
              </a:lnSpc>
            </a:pPr>
            <a:r>
              <a:rPr lang="zh-CN" altLang="zh-CN" sz="2400" dirty="0">
                <a:latin typeface="Bodoni MT Black" pitchFamily="18" charset="0"/>
              </a:rPr>
              <a:t>为了验证需求的现实性，分析员应该</a:t>
            </a:r>
            <a:r>
              <a:rPr lang="zh-CN" altLang="zh-CN" sz="2400" dirty="0">
                <a:solidFill>
                  <a:srgbClr val="FF0000"/>
                </a:solidFill>
                <a:latin typeface="Bodoni MT Black" pitchFamily="18" charset="0"/>
              </a:rPr>
              <a:t>参照以往开发类似系统的经验</a:t>
            </a:r>
            <a:r>
              <a:rPr lang="zh-CN" altLang="zh-CN" sz="2400" dirty="0">
                <a:latin typeface="Bodoni MT Black" pitchFamily="18" charset="0"/>
              </a:rPr>
              <a:t>，分析用现有的软、硬件技术实现目标系统的可能性。必要的时候应该采用</a:t>
            </a:r>
            <a:r>
              <a:rPr lang="zh-CN" altLang="zh-CN" sz="2400" dirty="0">
                <a:solidFill>
                  <a:srgbClr val="FF0000"/>
                </a:solidFill>
                <a:latin typeface="Bodoni MT Black" pitchFamily="18" charset="0"/>
              </a:rPr>
              <a:t>仿真</a:t>
            </a:r>
            <a:r>
              <a:rPr lang="zh-CN" altLang="zh-CN" sz="2400" dirty="0">
                <a:latin typeface="Bodoni MT Black" pitchFamily="18" charset="0"/>
              </a:rPr>
              <a:t>或</a:t>
            </a:r>
            <a:r>
              <a:rPr lang="zh-CN" altLang="zh-CN" sz="2400" dirty="0">
                <a:solidFill>
                  <a:srgbClr val="FF0000"/>
                </a:solidFill>
                <a:latin typeface="Bodoni MT Black" pitchFamily="18" charset="0"/>
              </a:rPr>
              <a:t>性能模拟</a:t>
            </a:r>
            <a:r>
              <a:rPr lang="zh-CN" altLang="zh-CN" sz="2400" dirty="0">
                <a:latin typeface="Bodoni MT Black" pitchFamily="18" charset="0"/>
              </a:rPr>
              <a:t>技术，辅助分析软件需求规格说明书的现实性。</a:t>
            </a:r>
            <a:endParaRPr lang="zh-CN" altLang="en-US" sz="2400" dirty="0">
              <a:latin typeface="Bodoni MT Black" pitchFamily="18" charset="0"/>
            </a:endParaRPr>
          </a:p>
        </p:txBody>
      </p:sp>
      <p:sp>
        <p:nvSpPr>
          <p:cNvPr id="12" name="1 Título"/>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3.8.2  </a:t>
            </a:r>
            <a:r>
              <a:rPr lang="zh-CN" altLang="en-US" sz="2400" dirty="0">
                <a:solidFill>
                  <a:srgbClr val="D9D9D9"/>
                </a:solidFill>
                <a:latin typeface="Bodoni MT Black" pitchFamily="18" charset="0"/>
                <a:ea typeface="+mn-ea"/>
              </a:rPr>
              <a:t>验证软件需求的方法</a:t>
            </a:r>
          </a:p>
        </p:txBody>
      </p:sp>
      <p:sp>
        <p:nvSpPr>
          <p:cNvPr id="13"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7" name="TextBox 9"/>
          <p:cNvSpPr txBox="1"/>
          <p:nvPr/>
        </p:nvSpPr>
        <p:spPr>
          <a:xfrm>
            <a:off x="310186" y="985839"/>
            <a:ext cx="8221662"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3.8.2 </a:t>
            </a:r>
            <a:r>
              <a:rPr lang="zh-CN" altLang="en-US" sz="3200" b="1" dirty="0">
                <a:solidFill>
                  <a:schemeClr val="tx1"/>
                </a:solidFill>
                <a:latin typeface="Bodoni MT Black" pitchFamily="18" charset="0"/>
                <a:ea typeface="+mj-ea"/>
              </a:rPr>
              <a:t>验证软件需求的方法</a:t>
            </a:r>
            <a:endParaRPr lang="en-US" altLang="zh-CN" sz="3200" b="1" dirty="0">
              <a:solidFill>
                <a:schemeClr val="tx1"/>
              </a:solidFill>
              <a:latin typeface="Bodoni MT Black" pitchFamily="18" charset="0"/>
              <a:ea typeface="+mj-ea"/>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23850" y="14288"/>
            <a:ext cx="8229600" cy="1143000"/>
          </a:xfrm>
        </p:spPr>
        <p:txBody>
          <a:bodyPr/>
          <a:lstStyle/>
          <a:p>
            <a:pPr>
              <a:defRPr/>
            </a:pPr>
            <a:r>
              <a:rPr lang="en-US" altLang="zh-CN" b="1" dirty="0" smtClean="0">
                <a:latin typeface="Bodoni MT Black" pitchFamily="18" charset="0"/>
                <a:ea typeface="+mn-ea"/>
              </a:rPr>
              <a:t>3.8 </a:t>
            </a:r>
            <a:r>
              <a:rPr lang="zh-CN" altLang="en-US" b="1" dirty="0" smtClean="0">
                <a:latin typeface="Bodoni MT Black" pitchFamily="18" charset="0"/>
              </a:rPr>
              <a:t>验证</a:t>
            </a:r>
            <a:r>
              <a:rPr lang="zh-CN" altLang="en-US" b="1" dirty="0">
                <a:latin typeface="Bodoni MT Black" pitchFamily="18" charset="0"/>
              </a:rPr>
              <a:t>软件需求</a:t>
            </a:r>
            <a:endParaRPr lang="zh-CN" altLang="en-US" b="1" dirty="0" smtClean="0">
              <a:latin typeface="Bodoni MT Black" pitchFamily="18" charset="0"/>
            </a:endParaRPr>
          </a:p>
        </p:txBody>
      </p:sp>
      <p:sp>
        <p:nvSpPr>
          <p:cNvPr id="3" name="TextBox 2"/>
          <p:cNvSpPr txBox="1"/>
          <p:nvPr/>
        </p:nvSpPr>
        <p:spPr>
          <a:xfrm>
            <a:off x="468313" y="1628775"/>
            <a:ext cx="3887663" cy="4619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zh-CN" altLang="zh-CN" sz="2400" dirty="0">
                <a:latin typeface="Bodoni MT Black" pitchFamily="18" charset="0"/>
              </a:rPr>
              <a:t>验证需求的完整性和有效性</a:t>
            </a:r>
            <a:endParaRPr lang="zh-CN" altLang="en-US" sz="2400" dirty="0">
              <a:latin typeface="Bodoni MT Black" pitchFamily="18" charset="0"/>
            </a:endParaRPr>
          </a:p>
        </p:txBody>
      </p:sp>
      <p:sp>
        <p:nvSpPr>
          <p:cNvPr id="135172" name="TextBox 3"/>
          <p:cNvSpPr txBox="1">
            <a:spLocks noChangeArrowheads="1"/>
          </p:cNvSpPr>
          <p:nvPr/>
        </p:nvSpPr>
        <p:spPr bwMode="auto">
          <a:xfrm>
            <a:off x="415131" y="2147887"/>
            <a:ext cx="8280400" cy="3785652"/>
          </a:xfrm>
          <a:prstGeom prst="rect">
            <a:avLst/>
          </a:prstGeom>
          <a:noFill/>
          <a:ln w="9525">
            <a:noFill/>
            <a:miter lim="800000"/>
            <a:headEnd/>
            <a:tailEnd/>
          </a:ln>
        </p:spPr>
        <p:txBody>
          <a:bodyPr>
            <a:spAutoFit/>
          </a:bodyPr>
          <a:lstStyle/>
          <a:p>
            <a:pPr indent="457200" eaLnBrk="1" hangingPunct="1">
              <a:lnSpc>
                <a:spcPct val="125000"/>
              </a:lnSpc>
            </a:pPr>
            <a:r>
              <a:rPr lang="zh-CN" altLang="en-US" sz="2400" dirty="0">
                <a:latin typeface="Bodoni MT Black" pitchFamily="18" charset="0"/>
              </a:rPr>
              <a:t>只有目标系统的用户才真正知道软件需求规格说明书是否完整、准确地描述了他们的需求</a:t>
            </a:r>
            <a:r>
              <a:rPr lang="zh-CN" altLang="en-US" sz="2400" dirty="0" smtClean="0">
                <a:latin typeface="Bodoni MT Black" pitchFamily="18" charset="0"/>
              </a:rPr>
              <a:t>。</a:t>
            </a:r>
            <a:r>
              <a:rPr lang="zh-CN" altLang="en-US" sz="2400" dirty="0">
                <a:latin typeface="Bodoni MT Black" pitchFamily="18" charset="0"/>
              </a:rPr>
              <a:t>故</a:t>
            </a:r>
            <a:r>
              <a:rPr lang="zh-CN" altLang="en-US" sz="2400" dirty="0" smtClean="0">
                <a:latin typeface="Bodoni MT Black" pitchFamily="18" charset="0"/>
              </a:rPr>
              <a:t>检</a:t>
            </a:r>
            <a:r>
              <a:rPr lang="zh-CN" altLang="en-US" sz="2400" dirty="0">
                <a:latin typeface="Bodoni MT Black" pitchFamily="18" charset="0"/>
              </a:rPr>
              <a:t>验需求的完整性，特别是证明系统确实满足用户的实际需要，只有在</a:t>
            </a:r>
            <a:r>
              <a:rPr lang="zh-CN" altLang="en-US" sz="2400" dirty="0">
                <a:solidFill>
                  <a:srgbClr val="FF0000"/>
                </a:solidFill>
                <a:latin typeface="Bodoni MT Black" pitchFamily="18" charset="0"/>
              </a:rPr>
              <a:t>用户的密切合作下</a:t>
            </a:r>
            <a:r>
              <a:rPr lang="zh-CN" altLang="en-US" sz="2400" dirty="0">
                <a:latin typeface="Bodoni MT Black" pitchFamily="18" charset="0"/>
              </a:rPr>
              <a:t>才能完成。然而许多用户并不能清楚地认识到他们的</a:t>
            </a:r>
            <a:r>
              <a:rPr lang="zh-CN" altLang="en-US" sz="2400" dirty="0" smtClean="0">
                <a:latin typeface="Bodoni MT Black" pitchFamily="18" charset="0"/>
              </a:rPr>
              <a:t>需要（特别在要开发的系统是全新的，以前没有使用类似系统的经验时，情况更是如此），</a:t>
            </a:r>
            <a:r>
              <a:rPr lang="zh-CN" altLang="en-US" sz="2400" dirty="0">
                <a:latin typeface="Bodoni MT Black" pitchFamily="18" charset="0"/>
              </a:rPr>
              <a:t>不能有效地比较陈述需求的语句和实际需要的功能。</a:t>
            </a:r>
            <a:r>
              <a:rPr lang="zh-CN" altLang="en-US" sz="2400" dirty="0">
                <a:solidFill>
                  <a:srgbClr val="0070C0"/>
                </a:solidFill>
                <a:latin typeface="Bodoni MT Black" pitchFamily="18" charset="0"/>
              </a:rPr>
              <a:t>只有当他们有某种工作着的软件系统可以实际使用和评价时，才能完整确切地提出他们的需要。</a:t>
            </a:r>
          </a:p>
        </p:txBody>
      </p:sp>
      <p:sp>
        <p:nvSpPr>
          <p:cNvPr id="12" name="1 Título"/>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3.8.2  </a:t>
            </a:r>
            <a:r>
              <a:rPr lang="zh-CN" altLang="en-US" sz="2400" dirty="0">
                <a:solidFill>
                  <a:srgbClr val="D9D9D9"/>
                </a:solidFill>
                <a:latin typeface="Bodoni MT Black" pitchFamily="18" charset="0"/>
                <a:ea typeface="+mn-ea"/>
              </a:rPr>
              <a:t>验证软件需求的方法</a:t>
            </a:r>
          </a:p>
        </p:txBody>
      </p:sp>
      <p:sp>
        <p:nvSpPr>
          <p:cNvPr id="13"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7" name="TextBox 9"/>
          <p:cNvSpPr txBox="1"/>
          <p:nvPr/>
        </p:nvSpPr>
        <p:spPr>
          <a:xfrm>
            <a:off x="310186" y="985839"/>
            <a:ext cx="8221662"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3.8.2 </a:t>
            </a:r>
            <a:r>
              <a:rPr lang="zh-CN" altLang="en-US" sz="3200" b="1" dirty="0">
                <a:solidFill>
                  <a:schemeClr val="tx1"/>
                </a:solidFill>
                <a:latin typeface="Bodoni MT Black" pitchFamily="18" charset="0"/>
                <a:ea typeface="+mj-ea"/>
              </a:rPr>
              <a:t>验证软件需求的方法</a:t>
            </a:r>
            <a:endParaRPr lang="en-US" altLang="zh-CN" sz="3200" b="1" dirty="0">
              <a:solidFill>
                <a:schemeClr val="tx1"/>
              </a:solidFill>
              <a:latin typeface="Bodoni MT Black" pitchFamily="18" charset="0"/>
              <a:ea typeface="+mj-ea"/>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12291" name="1 Título"/>
          <p:cNvSpPr txBox="1">
            <a:spLocks/>
          </p:cNvSpPr>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3.8.3 </a:t>
            </a:r>
            <a:r>
              <a:rPr lang="zh-CN" altLang="en-US" sz="2400" dirty="0">
                <a:solidFill>
                  <a:srgbClr val="D9D9D9"/>
                </a:solidFill>
                <a:latin typeface="Bodoni MT Black" pitchFamily="18" charset="0"/>
                <a:ea typeface="+mn-ea"/>
              </a:rPr>
              <a:t>用于需求分析的软件工具</a:t>
            </a:r>
          </a:p>
        </p:txBody>
      </p:sp>
      <p:sp>
        <p:nvSpPr>
          <p:cNvPr id="8" name="标题 3"/>
          <p:cNvSpPr>
            <a:spLocks noGrp="1"/>
          </p:cNvSpPr>
          <p:nvPr>
            <p:ph type="title"/>
          </p:nvPr>
        </p:nvSpPr>
        <p:spPr>
          <a:xfrm>
            <a:off x="173038" y="14288"/>
            <a:ext cx="8229600" cy="1143000"/>
          </a:xfrm>
        </p:spPr>
        <p:txBody>
          <a:bodyPr/>
          <a:lstStyle/>
          <a:p>
            <a:pPr>
              <a:defRPr/>
            </a:pPr>
            <a:r>
              <a:rPr lang="en-US" altLang="zh-CN" b="1" dirty="0" smtClean="0">
                <a:latin typeface="Bodoni MT Black" pitchFamily="18" charset="0"/>
                <a:ea typeface="+mn-ea"/>
              </a:rPr>
              <a:t>3.8 </a:t>
            </a:r>
            <a:r>
              <a:rPr lang="zh-CN" altLang="en-US" b="1" dirty="0" smtClean="0">
                <a:latin typeface="Bodoni MT Black" pitchFamily="18" charset="0"/>
              </a:rPr>
              <a:t>验证</a:t>
            </a:r>
            <a:r>
              <a:rPr lang="zh-CN" altLang="en-US" b="1" dirty="0">
                <a:latin typeface="Bodoni MT Black" pitchFamily="18" charset="0"/>
              </a:rPr>
              <a:t>软件需求</a:t>
            </a:r>
            <a:endParaRPr lang="zh-CN" altLang="en-US" b="1" dirty="0" smtClean="0">
              <a:latin typeface="Bodoni MT Black" pitchFamily="18" charset="0"/>
            </a:endParaRPr>
          </a:p>
        </p:txBody>
      </p:sp>
      <p:sp>
        <p:nvSpPr>
          <p:cNvPr id="7" name="TextBox 6"/>
          <p:cNvSpPr txBox="1"/>
          <p:nvPr/>
        </p:nvSpPr>
        <p:spPr>
          <a:xfrm>
            <a:off x="357632" y="1007903"/>
            <a:ext cx="6494462"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3.8.3</a:t>
            </a:r>
            <a:r>
              <a:rPr lang="zh-CN" altLang="en-US" sz="3200" b="1" dirty="0">
                <a:solidFill>
                  <a:schemeClr val="tx1"/>
                </a:solidFill>
                <a:latin typeface="Bodoni MT Black" pitchFamily="18" charset="0"/>
              </a:rPr>
              <a:t> 用于需求分析的软件工具</a:t>
            </a:r>
            <a:endParaRPr lang="en-US" altLang="zh-CN" sz="3200" b="1" dirty="0">
              <a:solidFill>
                <a:schemeClr val="tx1"/>
              </a:solidFill>
              <a:latin typeface="Bodoni MT Black" pitchFamily="18" charset="0"/>
            </a:endParaRPr>
          </a:p>
        </p:txBody>
      </p:sp>
      <p:sp>
        <p:nvSpPr>
          <p:cNvPr id="9" name="TextBox 8"/>
          <p:cNvSpPr txBox="1"/>
          <p:nvPr/>
        </p:nvSpPr>
        <p:spPr>
          <a:xfrm>
            <a:off x="357632" y="1639256"/>
            <a:ext cx="8239529" cy="424731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457200" eaLnBrk="1" fontAlgn="auto" hangingPunct="1">
              <a:lnSpc>
                <a:spcPct val="125000"/>
              </a:lnSpc>
              <a:spcBef>
                <a:spcPts val="0"/>
              </a:spcBef>
              <a:spcAft>
                <a:spcPts val="0"/>
              </a:spcAft>
              <a:defRPr/>
            </a:pPr>
            <a:r>
              <a:rPr lang="zh-CN" altLang="en-US" sz="2400" dirty="0" smtClean="0">
                <a:solidFill>
                  <a:schemeClr val="tx1"/>
                </a:solidFill>
                <a:latin typeface="Bodoni MT Black" pitchFamily="18" charset="0"/>
              </a:rPr>
              <a:t>为更</a:t>
            </a:r>
            <a:r>
              <a:rPr lang="zh-CN" altLang="en-US" sz="2400" dirty="0">
                <a:solidFill>
                  <a:schemeClr val="tx1"/>
                </a:solidFill>
                <a:latin typeface="Bodoni MT Black" pitchFamily="18" charset="0"/>
              </a:rPr>
              <a:t>有效地保证软件需求的正确性，特别是为了保证需求的一致性，需要有适当的</a:t>
            </a:r>
            <a:r>
              <a:rPr lang="zh-CN" altLang="en-US" sz="2400" dirty="0">
                <a:solidFill>
                  <a:srgbClr val="FF0000"/>
                </a:solidFill>
                <a:latin typeface="Bodoni MT Black" pitchFamily="18" charset="0"/>
              </a:rPr>
              <a:t>软件工具</a:t>
            </a:r>
            <a:r>
              <a:rPr lang="zh-CN" altLang="en-US" sz="2400" dirty="0">
                <a:solidFill>
                  <a:schemeClr val="tx1"/>
                </a:solidFill>
                <a:latin typeface="Bodoni MT Black" pitchFamily="18" charset="0"/>
              </a:rPr>
              <a:t>支持需求分析工作。这类软件工具应该满足下列要求</a:t>
            </a:r>
            <a:r>
              <a:rPr lang="zh-CN" altLang="en-US" sz="2400" dirty="0" smtClean="0">
                <a:solidFill>
                  <a:schemeClr val="tx1"/>
                </a:solidFill>
                <a:latin typeface="Bodoni MT Black" pitchFamily="18" charset="0"/>
              </a:rPr>
              <a:t>。</a:t>
            </a:r>
            <a:endParaRPr lang="en-US" altLang="zh-CN" sz="2400" dirty="0" smtClean="0">
              <a:solidFill>
                <a:schemeClr val="tx1"/>
              </a:solidFill>
              <a:latin typeface="Bodoni MT Black" pitchFamily="18" charset="0"/>
            </a:endParaRPr>
          </a:p>
          <a:p>
            <a:pPr marL="342900" lvl="0" indent="-342900" eaLnBrk="1" fontAlgn="auto" hangingPunct="1">
              <a:lnSpc>
                <a:spcPct val="125000"/>
              </a:lnSpc>
              <a:spcBef>
                <a:spcPts val="0"/>
              </a:spcBef>
              <a:spcAft>
                <a:spcPts val="0"/>
              </a:spcAft>
              <a:buFont typeface="Wingdings" panose="05000000000000000000" pitchFamily="2" charset="2"/>
              <a:buChar char="ü"/>
              <a:defRPr/>
            </a:pPr>
            <a:r>
              <a:rPr lang="zh-CN" altLang="zh-CN" sz="2400" dirty="0">
                <a:latin typeface="+mn-ea"/>
              </a:rPr>
              <a:t>必须有</a:t>
            </a:r>
            <a:r>
              <a:rPr lang="zh-CN" altLang="zh-CN" sz="2400" dirty="0">
                <a:solidFill>
                  <a:srgbClr val="FF0000"/>
                </a:solidFill>
                <a:latin typeface="+mn-ea"/>
              </a:rPr>
              <a:t>形式化</a:t>
            </a:r>
            <a:r>
              <a:rPr lang="zh-CN" altLang="zh-CN" sz="2400" dirty="0">
                <a:latin typeface="+mn-ea"/>
              </a:rPr>
              <a:t>的语法</a:t>
            </a:r>
            <a:r>
              <a:rPr lang="en-US" altLang="zh-CN" sz="2400" dirty="0">
                <a:latin typeface="+mn-ea"/>
              </a:rPr>
              <a:t>(</a:t>
            </a:r>
            <a:r>
              <a:rPr lang="zh-CN" altLang="zh-CN" sz="2400" dirty="0">
                <a:latin typeface="+mn-ea"/>
              </a:rPr>
              <a:t>或表</a:t>
            </a:r>
            <a:r>
              <a:rPr lang="en-US" altLang="zh-CN" sz="2400" dirty="0">
                <a:latin typeface="+mn-ea"/>
              </a:rPr>
              <a:t>)</a:t>
            </a:r>
            <a:r>
              <a:rPr lang="zh-CN" altLang="zh-CN" sz="2400" dirty="0">
                <a:latin typeface="+mn-ea"/>
              </a:rPr>
              <a:t>，因此可以用计算机自动处理使用这种语法说明的内容。</a:t>
            </a:r>
            <a:endParaRPr lang="zh-CN" altLang="en-US" sz="2400" dirty="0">
              <a:latin typeface="+mn-ea"/>
            </a:endParaRPr>
          </a:p>
          <a:p>
            <a:pPr marL="342900" lvl="0" indent="-342900" eaLnBrk="1" fontAlgn="auto" hangingPunct="1">
              <a:lnSpc>
                <a:spcPct val="125000"/>
              </a:lnSpc>
              <a:spcBef>
                <a:spcPts val="0"/>
              </a:spcBef>
              <a:spcAft>
                <a:spcPts val="0"/>
              </a:spcAft>
              <a:buFont typeface="Wingdings" panose="05000000000000000000" pitchFamily="2" charset="2"/>
              <a:buChar char="ü"/>
              <a:defRPr/>
            </a:pPr>
            <a:r>
              <a:rPr lang="zh-CN" altLang="en-US" sz="2400" dirty="0" smtClean="0">
                <a:latin typeface="+mn-ea"/>
              </a:rPr>
              <a:t>软</a:t>
            </a:r>
            <a:r>
              <a:rPr lang="zh-CN" altLang="en-US" sz="2400" dirty="0">
                <a:latin typeface="+mn-ea"/>
              </a:rPr>
              <a:t>件工具能够</a:t>
            </a:r>
            <a:r>
              <a:rPr lang="zh-CN" altLang="en-US" sz="2400" dirty="0">
                <a:solidFill>
                  <a:srgbClr val="FF0000"/>
                </a:solidFill>
                <a:latin typeface="+mn-ea"/>
              </a:rPr>
              <a:t>导出详细的文档</a:t>
            </a:r>
            <a:r>
              <a:rPr lang="zh-CN" altLang="en-US" sz="2400" dirty="0">
                <a:latin typeface="+mn-ea"/>
              </a:rPr>
              <a:t>。</a:t>
            </a:r>
          </a:p>
          <a:p>
            <a:pPr marL="342900" lvl="0" indent="-342900" eaLnBrk="1" fontAlgn="auto" hangingPunct="1">
              <a:lnSpc>
                <a:spcPct val="125000"/>
              </a:lnSpc>
              <a:spcBef>
                <a:spcPts val="0"/>
              </a:spcBef>
              <a:spcAft>
                <a:spcPts val="0"/>
              </a:spcAft>
              <a:buFont typeface="Wingdings" panose="05000000000000000000" pitchFamily="2" charset="2"/>
              <a:buChar char="ü"/>
              <a:defRPr/>
            </a:pPr>
            <a:r>
              <a:rPr lang="zh-CN" altLang="zh-CN" sz="2400" dirty="0">
                <a:latin typeface="+mn-ea"/>
              </a:rPr>
              <a:t>必须提供分析</a:t>
            </a:r>
            <a:r>
              <a:rPr lang="en-US" altLang="zh-CN" sz="2400" dirty="0">
                <a:latin typeface="+mn-ea"/>
              </a:rPr>
              <a:t>(</a:t>
            </a:r>
            <a:r>
              <a:rPr lang="zh-CN" altLang="zh-CN" sz="2400" dirty="0">
                <a:latin typeface="+mn-ea"/>
              </a:rPr>
              <a:t>测试</a:t>
            </a:r>
            <a:r>
              <a:rPr lang="en-US" altLang="zh-CN" sz="2400" dirty="0">
                <a:latin typeface="+mn-ea"/>
              </a:rPr>
              <a:t>)</a:t>
            </a:r>
            <a:r>
              <a:rPr lang="zh-CN" altLang="zh-CN" sz="2400" dirty="0">
                <a:latin typeface="+mn-ea"/>
              </a:rPr>
              <a:t>规格说明书的</a:t>
            </a:r>
            <a:r>
              <a:rPr lang="zh-CN" altLang="zh-CN" sz="2400" dirty="0">
                <a:solidFill>
                  <a:srgbClr val="FF0000"/>
                </a:solidFill>
                <a:latin typeface="+mn-ea"/>
              </a:rPr>
              <a:t>不一致性和冗余性</a:t>
            </a:r>
            <a:r>
              <a:rPr lang="zh-CN" altLang="zh-CN" sz="2400" dirty="0">
                <a:latin typeface="+mn-ea"/>
              </a:rPr>
              <a:t>的手段，并且应该能够产生一组报告指明对</a:t>
            </a:r>
            <a:r>
              <a:rPr lang="zh-CN" altLang="zh-CN" sz="2400" dirty="0">
                <a:solidFill>
                  <a:srgbClr val="FF0000"/>
                </a:solidFill>
                <a:latin typeface="+mn-ea"/>
              </a:rPr>
              <a:t>完整性</a:t>
            </a:r>
            <a:r>
              <a:rPr lang="zh-CN" altLang="zh-CN" sz="2400" dirty="0">
                <a:latin typeface="+mn-ea"/>
              </a:rPr>
              <a:t>分析的结果。</a:t>
            </a:r>
          </a:p>
          <a:p>
            <a:pPr marL="342900" lvl="0" indent="-342900" eaLnBrk="1" fontAlgn="auto" hangingPunct="1">
              <a:lnSpc>
                <a:spcPct val="125000"/>
              </a:lnSpc>
              <a:spcBef>
                <a:spcPts val="0"/>
              </a:spcBef>
              <a:spcAft>
                <a:spcPts val="0"/>
              </a:spcAft>
              <a:buFont typeface="Wingdings" panose="05000000000000000000" pitchFamily="2" charset="2"/>
              <a:buChar char="ü"/>
              <a:defRPr/>
            </a:pPr>
            <a:r>
              <a:rPr lang="zh-CN" altLang="en-US" sz="2400" dirty="0">
                <a:latin typeface="+mn-ea"/>
              </a:rPr>
              <a:t>使</a:t>
            </a:r>
            <a:r>
              <a:rPr lang="zh-CN" altLang="en-US" sz="2400" dirty="0" smtClean="0">
                <a:latin typeface="+mn-ea"/>
              </a:rPr>
              <a:t>用软</a:t>
            </a:r>
            <a:r>
              <a:rPr lang="zh-CN" altLang="en-US" sz="2400" dirty="0">
                <a:latin typeface="+mn-ea"/>
              </a:rPr>
              <a:t>件工</a:t>
            </a:r>
            <a:r>
              <a:rPr lang="zh-CN" altLang="en-US" sz="2400" dirty="0" smtClean="0">
                <a:latin typeface="+mn-ea"/>
              </a:rPr>
              <a:t>具后，能改</a:t>
            </a:r>
            <a:r>
              <a:rPr lang="zh-CN" altLang="en-US" sz="2400" dirty="0">
                <a:latin typeface="+mn-ea"/>
              </a:rPr>
              <a:t>进</a:t>
            </a:r>
            <a:r>
              <a:rPr lang="zh-CN" altLang="en-US" sz="2400" dirty="0">
                <a:solidFill>
                  <a:srgbClr val="FF0000"/>
                </a:solidFill>
                <a:latin typeface="+mn-ea"/>
              </a:rPr>
              <a:t>通信</a:t>
            </a:r>
            <a:r>
              <a:rPr lang="zh-CN" altLang="en-US" sz="2400" dirty="0">
                <a:latin typeface="+mn-ea"/>
              </a:rPr>
              <a:t>状况</a:t>
            </a:r>
            <a:r>
              <a:rPr lang="zh-CN" altLang="en-US" sz="2400" dirty="0" smtClean="0">
                <a:latin typeface="+mn-ea"/>
              </a:rPr>
              <a:t>。</a:t>
            </a:r>
            <a:endParaRPr lang="en-US" altLang="zh-CN" sz="2400" dirty="0">
              <a:solidFill>
                <a:schemeClr val="tx1"/>
              </a:solidFill>
              <a:latin typeface="Bodoni MT Black"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42900" y="14288"/>
            <a:ext cx="8229600" cy="1143000"/>
          </a:xfrm>
        </p:spPr>
        <p:txBody>
          <a:bodyPr/>
          <a:lstStyle/>
          <a:p>
            <a:pPr>
              <a:defRPr/>
            </a:pPr>
            <a:r>
              <a:rPr lang="en-US" altLang="zh-CN" b="1" dirty="0" smtClean="0">
                <a:latin typeface="Bodoni MT Black" pitchFamily="18" charset="0"/>
                <a:ea typeface="+mn-ea"/>
              </a:rPr>
              <a:t>3.8 </a:t>
            </a:r>
            <a:r>
              <a:rPr lang="zh-CN" altLang="en-US" b="1" dirty="0" smtClean="0">
                <a:latin typeface="Bodoni MT Black" pitchFamily="18" charset="0"/>
              </a:rPr>
              <a:t>验证</a:t>
            </a:r>
            <a:r>
              <a:rPr lang="zh-CN" altLang="en-US" b="1" dirty="0">
                <a:latin typeface="Bodoni MT Black" pitchFamily="18" charset="0"/>
              </a:rPr>
              <a:t>软件需求</a:t>
            </a:r>
            <a:endParaRPr lang="zh-CN" altLang="en-US" b="1" dirty="0" smtClean="0">
              <a:latin typeface="Bodoni MT Black" pitchFamily="18" charset="0"/>
            </a:endParaRPr>
          </a:p>
        </p:txBody>
      </p:sp>
      <p:sp>
        <p:nvSpPr>
          <p:cNvPr id="9" name="TextBox 8"/>
          <p:cNvSpPr txBox="1"/>
          <p:nvPr/>
        </p:nvSpPr>
        <p:spPr>
          <a:xfrm>
            <a:off x="4708238" y="1084541"/>
            <a:ext cx="4320480" cy="341632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457200" eaLnBrk="1" fontAlgn="auto" hangingPunct="1">
              <a:spcBef>
                <a:spcPts val="0"/>
              </a:spcBef>
              <a:spcAft>
                <a:spcPts val="0"/>
              </a:spcAft>
              <a:defRPr/>
            </a:pPr>
            <a:r>
              <a:rPr lang="en-US" altLang="zh-CN" sz="2400" dirty="0" smtClean="0">
                <a:solidFill>
                  <a:srgbClr val="FF0000"/>
                </a:solidFill>
                <a:latin typeface="Bodoni MT Black" pitchFamily="18" charset="0"/>
              </a:rPr>
              <a:t>PSL</a:t>
            </a:r>
            <a:r>
              <a:rPr lang="en-US" altLang="zh-CN" sz="2400" dirty="0" smtClean="0">
                <a:solidFill>
                  <a:schemeClr val="tx1"/>
                </a:solidFill>
                <a:latin typeface="Bodoni MT Black" pitchFamily="18" charset="0"/>
              </a:rPr>
              <a:t>(</a:t>
            </a:r>
            <a:r>
              <a:rPr lang="en-US" altLang="zh-CN" sz="2400" dirty="0" smtClean="0">
                <a:solidFill>
                  <a:srgbClr val="FF0000"/>
                </a:solidFill>
                <a:latin typeface="Bodoni MT Black" pitchFamily="18" charset="0"/>
              </a:rPr>
              <a:t>P</a:t>
            </a:r>
            <a:r>
              <a:rPr lang="en-US" altLang="zh-CN" sz="2400" dirty="0" smtClean="0">
                <a:solidFill>
                  <a:schemeClr val="tx1"/>
                </a:solidFill>
                <a:latin typeface="Bodoni MT Black" pitchFamily="18" charset="0"/>
              </a:rPr>
              <a:t>roblem</a:t>
            </a:r>
            <a:r>
              <a:rPr lang="en-US" altLang="zh-CN" sz="2400" dirty="0" smtClean="0">
                <a:solidFill>
                  <a:srgbClr val="FF0000"/>
                </a:solidFill>
                <a:latin typeface="Bodoni MT Black" pitchFamily="18" charset="0"/>
              </a:rPr>
              <a:t> S</a:t>
            </a:r>
            <a:r>
              <a:rPr lang="en-US" altLang="zh-CN" sz="2400" dirty="0" smtClean="0">
                <a:solidFill>
                  <a:schemeClr val="tx1"/>
                </a:solidFill>
                <a:latin typeface="Bodoni MT Black" pitchFamily="18" charset="0"/>
              </a:rPr>
              <a:t>tatement</a:t>
            </a:r>
            <a:r>
              <a:rPr lang="en-US" altLang="zh-CN" sz="2400" dirty="0" smtClean="0">
                <a:solidFill>
                  <a:srgbClr val="FF0000"/>
                </a:solidFill>
                <a:latin typeface="Bodoni MT Black" pitchFamily="18" charset="0"/>
              </a:rPr>
              <a:t> L</a:t>
            </a:r>
            <a:r>
              <a:rPr lang="en-US" altLang="zh-CN" sz="2400" dirty="0" smtClean="0">
                <a:solidFill>
                  <a:schemeClr val="tx1"/>
                </a:solidFill>
                <a:latin typeface="Bodoni MT Black" pitchFamily="18" charset="0"/>
              </a:rPr>
              <a:t>anguage)</a:t>
            </a:r>
            <a:r>
              <a:rPr lang="en-US" altLang="zh-CN" sz="2400" dirty="0">
                <a:solidFill>
                  <a:srgbClr val="FF0000"/>
                </a:solidFill>
                <a:latin typeface="Bodoni MT Black" pitchFamily="18" charset="0"/>
              </a:rPr>
              <a:t>/</a:t>
            </a:r>
            <a:r>
              <a:rPr lang="en-US" altLang="zh-CN" sz="2400" dirty="0" smtClean="0">
                <a:solidFill>
                  <a:srgbClr val="FF0000"/>
                </a:solidFill>
                <a:latin typeface="Bodoni MT Black" pitchFamily="18" charset="0"/>
              </a:rPr>
              <a:t>PSA </a:t>
            </a:r>
            <a:r>
              <a:rPr lang="en-US" altLang="zh-CN" sz="2400" dirty="0" smtClean="0">
                <a:solidFill>
                  <a:schemeClr val="tx1"/>
                </a:solidFill>
                <a:latin typeface="Bodoni MT Black" pitchFamily="18" charset="0"/>
              </a:rPr>
              <a:t>(</a:t>
            </a:r>
            <a:r>
              <a:rPr lang="en-US" altLang="zh-CN" sz="2400" dirty="0">
                <a:solidFill>
                  <a:srgbClr val="FF0000"/>
                </a:solidFill>
                <a:latin typeface="Bodoni MT Black" pitchFamily="18" charset="0"/>
              </a:rPr>
              <a:t>P</a:t>
            </a:r>
            <a:r>
              <a:rPr lang="en-US" altLang="zh-CN" sz="2400" dirty="0">
                <a:solidFill>
                  <a:schemeClr val="tx1"/>
                </a:solidFill>
                <a:latin typeface="Bodoni MT Black" pitchFamily="18" charset="0"/>
              </a:rPr>
              <a:t>roblem</a:t>
            </a:r>
            <a:r>
              <a:rPr lang="en-US" altLang="zh-CN" sz="2400" dirty="0">
                <a:solidFill>
                  <a:srgbClr val="FF0000"/>
                </a:solidFill>
                <a:latin typeface="Bodoni MT Black" pitchFamily="18" charset="0"/>
              </a:rPr>
              <a:t> S</a:t>
            </a:r>
            <a:r>
              <a:rPr lang="en-US" altLang="zh-CN" sz="2400" dirty="0">
                <a:solidFill>
                  <a:schemeClr val="tx1"/>
                </a:solidFill>
                <a:latin typeface="Bodoni MT Black" pitchFamily="18" charset="0"/>
              </a:rPr>
              <a:t>tatement</a:t>
            </a:r>
            <a:r>
              <a:rPr lang="en-US" altLang="zh-CN" sz="2400" dirty="0">
                <a:solidFill>
                  <a:srgbClr val="FF0000"/>
                </a:solidFill>
                <a:latin typeface="Bodoni MT Black" pitchFamily="18" charset="0"/>
              </a:rPr>
              <a:t> </a:t>
            </a:r>
            <a:r>
              <a:rPr lang="en-US" altLang="zh-CN" sz="2400" dirty="0" smtClean="0">
                <a:solidFill>
                  <a:srgbClr val="FF0000"/>
                </a:solidFill>
                <a:latin typeface="Bodoni MT Black" pitchFamily="18" charset="0"/>
              </a:rPr>
              <a:t>A</a:t>
            </a:r>
            <a:r>
              <a:rPr lang="en-US" altLang="zh-CN" sz="2400" dirty="0" smtClean="0">
                <a:solidFill>
                  <a:schemeClr val="tx1"/>
                </a:solidFill>
                <a:latin typeface="Bodoni MT Black" pitchFamily="18" charset="0"/>
              </a:rPr>
              <a:t>nalysis)</a:t>
            </a:r>
            <a:r>
              <a:rPr lang="zh-CN" altLang="en-US" sz="2400" dirty="0" smtClean="0">
                <a:solidFill>
                  <a:schemeClr val="tx1"/>
                </a:solidFill>
                <a:latin typeface="Bodoni MT Black" pitchFamily="18" charset="0"/>
              </a:rPr>
              <a:t>系统</a:t>
            </a:r>
            <a:r>
              <a:rPr lang="zh-CN" altLang="en-US" sz="2400" dirty="0">
                <a:solidFill>
                  <a:schemeClr val="tx1"/>
                </a:solidFill>
                <a:latin typeface="Bodoni MT Black" pitchFamily="18" charset="0"/>
              </a:rPr>
              <a:t>是</a:t>
            </a:r>
            <a:r>
              <a:rPr lang="en-US" altLang="zh-CN" sz="2400" dirty="0">
                <a:solidFill>
                  <a:schemeClr val="tx1"/>
                </a:solidFill>
                <a:latin typeface="Bodoni MT Black" pitchFamily="18" charset="0"/>
              </a:rPr>
              <a:t>CADSAT</a:t>
            </a:r>
            <a:r>
              <a:rPr lang="zh-CN" altLang="en-US" sz="2400" dirty="0">
                <a:solidFill>
                  <a:schemeClr val="tx1"/>
                </a:solidFill>
                <a:latin typeface="Bodoni MT Black" pitchFamily="18" charset="0"/>
              </a:rPr>
              <a:t>（计算机辅助设计和规格说明分析工具）的一部分。其中</a:t>
            </a:r>
            <a:r>
              <a:rPr lang="en-US" altLang="zh-CN" sz="2400" dirty="0">
                <a:solidFill>
                  <a:schemeClr val="tx1"/>
                </a:solidFill>
                <a:latin typeface="Bodoni MT Black" pitchFamily="18" charset="0"/>
              </a:rPr>
              <a:t>PSL</a:t>
            </a:r>
            <a:r>
              <a:rPr lang="zh-CN" altLang="en-US" sz="2400" dirty="0">
                <a:solidFill>
                  <a:schemeClr val="tx1"/>
                </a:solidFill>
                <a:latin typeface="Bodoni MT Black" pitchFamily="18" charset="0"/>
              </a:rPr>
              <a:t>是用来描述系统的</a:t>
            </a:r>
            <a:r>
              <a:rPr lang="zh-CN" altLang="en-US" sz="2400" dirty="0" smtClean="0">
                <a:solidFill>
                  <a:schemeClr val="tx1"/>
                </a:solidFill>
                <a:latin typeface="Bodoni MT Black" pitchFamily="18" charset="0"/>
              </a:rPr>
              <a:t>形式语言</a:t>
            </a:r>
            <a:r>
              <a:rPr lang="zh-CN" altLang="en-US" sz="2400" dirty="0">
                <a:solidFill>
                  <a:schemeClr val="tx1"/>
                </a:solidFill>
                <a:latin typeface="Bodoni MT Black" pitchFamily="18" charset="0"/>
              </a:rPr>
              <a:t>，</a:t>
            </a:r>
            <a:r>
              <a:rPr lang="en-US" altLang="zh-CN" sz="2400" dirty="0">
                <a:solidFill>
                  <a:schemeClr val="tx1"/>
                </a:solidFill>
                <a:latin typeface="Bodoni MT Black" pitchFamily="18" charset="0"/>
              </a:rPr>
              <a:t>PSA</a:t>
            </a:r>
            <a:r>
              <a:rPr lang="zh-CN" altLang="en-US" sz="2400" dirty="0">
                <a:solidFill>
                  <a:schemeClr val="tx1"/>
                </a:solidFill>
                <a:latin typeface="Bodoni MT Black" pitchFamily="18" charset="0"/>
              </a:rPr>
              <a:t>是处理</a:t>
            </a:r>
            <a:r>
              <a:rPr lang="en-US" altLang="zh-CN" sz="2400" dirty="0">
                <a:solidFill>
                  <a:schemeClr val="tx1"/>
                </a:solidFill>
                <a:latin typeface="Bodoni MT Black" pitchFamily="18" charset="0"/>
              </a:rPr>
              <a:t>PSL</a:t>
            </a:r>
            <a:r>
              <a:rPr lang="zh-CN" altLang="en-US" sz="2400" dirty="0">
                <a:solidFill>
                  <a:schemeClr val="tx1"/>
                </a:solidFill>
                <a:latin typeface="Bodoni MT Black" pitchFamily="18" charset="0"/>
              </a:rPr>
              <a:t>描述的分析程序。</a:t>
            </a:r>
            <a:endParaRPr lang="en-US" altLang="zh-CN" sz="2400" dirty="0">
              <a:solidFill>
                <a:schemeClr val="tx1"/>
              </a:solidFill>
              <a:latin typeface="Bodoni MT Black" pitchFamily="18" charset="0"/>
            </a:endParaRPr>
          </a:p>
        </p:txBody>
      </p:sp>
      <p:sp>
        <p:nvSpPr>
          <p:cNvPr id="7"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10" name="1 Título"/>
          <p:cNvSpPr txBox="1">
            <a:spLocks/>
          </p:cNvSpPr>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3.8.3 </a:t>
            </a:r>
            <a:r>
              <a:rPr lang="zh-CN" altLang="en-US" sz="2400" dirty="0">
                <a:solidFill>
                  <a:srgbClr val="D9D9D9"/>
                </a:solidFill>
                <a:latin typeface="Bodoni MT Black" pitchFamily="18" charset="0"/>
                <a:ea typeface="+mn-ea"/>
              </a:rPr>
              <a:t>用于需求分析的软件工具</a:t>
            </a:r>
          </a:p>
        </p:txBody>
      </p:sp>
      <p:pic>
        <p:nvPicPr>
          <p:cNvPr id="3" name="图片 2"/>
          <p:cNvPicPr>
            <a:picLocks noChangeAspect="1"/>
          </p:cNvPicPr>
          <p:nvPr/>
        </p:nvPicPr>
        <p:blipFill>
          <a:blip r:embed="rId3"/>
          <a:stretch>
            <a:fillRect/>
          </a:stretch>
        </p:blipFill>
        <p:spPr>
          <a:xfrm>
            <a:off x="14211" y="980728"/>
            <a:ext cx="4716016" cy="4190547"/>
          </a:xfrm>
          <a:prstGeom prst="rect">
            <a:avLst/>
          </a:prstGeom>
        </p:spPr>
      </p:pic>
      <p:pic>
        <p:nvPicPr>
          <p:cNvPr id="4" name="图片 3"/>
          <p:cNvPicPr>
            <a:picLocks noChangeAspect="1"/>
          </p:cNvPicPr>
          <p:nvPr/>
        </p:nvPicPr>
        <p:blipFill>
          <a:blip r:embed="rId4"/>
          <a:stretch>
            <a:fillRect/>
          </a:stretch>
        </p:blipFill>
        <p:spPr>
          <a:xfrm>
            <a:off x="342900" y="2605461"/>
            <a:ext cx="2979577" cy="3521318"/>
          </a:xfrm>
          <a:prstGeom prst="rect">
            <a:avLst/>
          </a:prstGeom>
          <a:ln>
            <a:solidFill>
              <a:srgbClr val="FF0000"/>
            </a:solidFill>
          </a:ln>
        </p:spPr>
      </p:pic>
      <p:sp>
        <p:nvSpPr>
          <p:cNvPr id="2" name="矩形 1"/>
          <p:cNvSpPr/>
          <p:nvPr/>
        </p:nvSpPr>
        <p:spPr>
          <a:xfrm>
            <a:off x="4560167" y="4791967"/>
            <a:ext cx="4572000" cy="923330"/>
          </a:xfrm>
          <a:prstGeom prst="rect">
            <a:avLst/>
          </a:prstGeom>
        </p:spPr>
        <p:txBody>
          <a:bodyPr>
            <a:spAutoFit/>
          </a:bodyPr>
          <a:lstStyle/>
          <a:p>
            <a:r>
              <a:rPr lang="zh-CN" altLang="zh-CN" dirty="0">
                <a:solidFill>
                  <a:srgbClr val="0070C0"/>
                </a:solidFill>
              </a:rPr>
              <a:t>系统信息流、系统结构、数据结构、数据导出、系统规模、系统动态、系统性质和</a:t>
            </a:r>
            <a:r>
              <a:rPr lang="zh-CN" altLang="zh-CN" dirty="0" smtClean="0">
                <a:solidFill>
                  <a:srgbClr val="0070C0"/>
                </a:solidFill>
              </a:rPr>
              <a:t>项目管理</a:t>
            </a:r>
            <a:r>
              <a:rPr lang="en-US" altLang="zh-CN" dirty="0">
                <a:solidFill>
                  <a:srgbClr val="0070C0"/>
                </a:solidFill>
              </a:rPr>
              <a:t>8</a:t>
            </a:r>
            <a:r>
              <a:rPr lang="zh-CN" altLang="zh-CN" dirty="0">
                <a:solidFill>
                  <a:srgbClr val="0070C0"/>
                </a:solidFill>
              </a:rPr>
              <a:t>个方面描述信息系统</a:t>
            </a:r>
            <a:endParaRPr lang="zh-CN" altLang="en-US" dirty="0">
              <a:solidFill>
                <a:srgbClr val="0070C0"/>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937425665"/>
              </p:ext>
            </p:extLst>
          </p:nvPr>
        </p:nvGraphicFramePr>
        <p:xfrm>
          <a:off x="323528" y="1988840"/>
          <a:ext cx="8568952" cy="3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93688" y="1268760"/>
            <a:ext cx="7207270" cy="46166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eaLnBrk="1" fontAlgn="auto" hangingPunct="1">
              <a:spcBef>
                <a:spcPts val="0"/>
              </a:spcBef>
              <a:spcAft>
                <a:spcPts val="0"/>
              </a:spcAft>
              <a:defRPr/>
            </a:pPr>
            <a:r>
              <a:rPr lang="en-US" altLang="zh-CN" sz="2400" dirty="0">
                <a:solidFill>
                  <a:schemeClr val="tx1"/>
                </a:solidFill>
                <a:latin typeface="Bodoni MT Black" pitchFamily="18" charset="0"/>
              </a:rPr>
              <a:t>PSL/PSA</a:t>
            </a:r>
            <a:r>
              <a:rPr lang="zh-CN" altLang="en-US" sz="2400" dirty="0">
                <a:solidFill>
                  <a:schemeClr val="tx1"/>
                </a:solidFill>
                <a:latin typeface="Bodoni MT Black" pitchFamily="18" charset="0"/>
              </a:rPr>
              <a:t>系统的功能主要有下述</a:t>
            </a:r>
            <a:r>
              <a:rPr lang="en-US" altLang="zh-CN" sz="2400" dirty="0">
                <a:solidFill>
                  <a:schemeClr val="tx1"/>
                </a:solidFill>
                <a:latin typeface="Bodoni MT Black" pitchFamily="18" charset="0"/>
              </a:rPr>
              <a:t>4</a:t>
            </a:r>
            <a:r>
              <a:rPr lang="zh-CN" altLang="en-US" sz="2400" dirty="0">
                <a:solidFill>
                  <a:schemeClr val="tx1"/>
                </a:solidFill>
                <a:latin typeface="Bodoni MT Black" pitchFamily="18" charset="0"/>
              </a:rPr>
              <a:t>种。</a:t>
            </a:r>
            <a:endParaRPr lang="en-US" altLang="zh-CN" sz="2400" dirty="0">
              <a:solidFill>
                <a:schemeClr val="tx1"/>
              </a:solidFill>
              <a:latin typeface="Bodoni MT Black" pitchFamily="18" charset="0"/>
            </a:endParaRPr>
          </a:p>
        </p:txBody>
      </p:sp>
      <p:sp>
        <p:nvSpPr>
          <p:cNvPr id="6" name="标题 3"/>
          <p:cNvSpPr>
            <a:spLocks noGrp="1"/>
          </p:cNvSpPr>
          <p:nvPr>
            <p:ph type="title"/>
          </p:nvPr>
        </p:nvSpPr>
        <p:spPr>
          <a:xfrm>
            <a:off x="342900" y="14288"/>
            <a:ext cx="8229600" cy="1143000"/>
          </a:xfrm>
        </p:spPr>
        <p:txBody>
          <a:bodyPr/>
          <a:lstStyle/>
          <a:p>
            <a:pPr>
              <a:defRPr/>
            </a:pPr>
            <a:r>
              <a:rPr lang="en-US" altLang="zh-CN" b="1" dirty="0" smtClean="0">
                <a:latin typeface="Bodoni MT Black" pitchFamily="18" charset="0"/>
                <a:ea typeface="+mn-ea"/>
              </a:rPr>
              <a:t>3.8 </a:t>
            </a:r>
            <a:r>
              <a:rPr lang="zh-CN" altLang="en-US" b="1" dirty="0" smtClean="0">
                <a:latin typeface="Bodoni MT Black" pitchFamily="18" charset="0"/>
              </a:rPr>
              <a:t>验证</a:t>
            </a:r>
            <a:r>
              <a:rPr lang="zh-CN" altLang="en-US" b="1" dirty="0">
                <a:latin typeface="Bodoni MT Black" pitchFamily="18" charset="0"/>
              </a:rPr>
              <a:t>软件需求</a:t>
            </a:r>
            <a:endParaRPr lang="zh-CN" altLang="en-US" b="1" dirty="0" smtClean="0">
              <a:latin typeface="Bodoni MT Black" pitchFamily="18" charset="0"/>
            </a:endParaRPr>
          </a:p>
        </p:txBody>
      </p:sp>
      <p:sp>
        <p:nvSpPr>
          <p:cNvPr id="10"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11" name="1 Título"/>
          <p:cNvSpPr txBox="1">
            <a:spLocks/>
          </p:cNvSpPr>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3.8.3 </a:t>
            </a:r>
            <a:r>
              <a:rPr lang="zh-CN" altLang="en-US" sz="2400" dirty="0">
                <a:solidFill>
                  <a:srgbClr val="D9D9D9"/>
                </a:solidFill>
                <a:latin typeface="Bodoni MT Black" pitchFamily="18" charset="0"/>
                <a:ea typeface="+mn-ea"/>
              </a:rPr>
              <a:t>用于需求分析的软件工具</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p:cNvSpPr>
            <a:spLocks noGrp="1"/>
          </p:cNvSpPr>
          <p:nvPr>
            <p:ph type="title"/>
          </p:nvPr>
        </p:nvSpPr>
        <p:spPr>
          <a:xfrm>
            <a:off x="457200" y="44450"/>
            <a:ext cx="8229600" cy="1143000"/>
          </a:xfrm>
        </p:spPr>
        <p:txBody>
          <a:bodyPr/>
          <a:lstStyle/>
          <a:p>
            <a:r>
              <a:rPr lang="zh-CN" altLang="en-US" b="1" smtClean="0">
                <a:latin typeface="Bodoni MT Black" pitchFamily="18" charset="0"/>
              </a:rPr>
              <a:t>本章小结</a:t>
            </a:r>
          </a:p>
        </p:txBody>
      </p:sp>
      <p:sp>
        <p:nvSpPr>
          <p:cNvPr id="3" name="内容占位符 2"/>
          <p:cNvSpPr>
            <a:spLocks noGrp="1"/>
          </p:cNvSpPr>
          <p:nvPr>
            <p:ph idx="1"/>
          </p:nvPr>
        </p:nvSpPr>
        <p:spPr>
          <a:xfrm>
            <a:off x="457200" y="1341438"/>
            <a:ext cx="8383588" cy="4103687"/>
          </a:xfrm>
        </p:spPr>
        <p:txBody>
          <a:bodyPr/>
          <a:lstStyle/>
          <a:p>
            <a:pPr marL="0" indent="0">
              <a:lnSpc>
                <a:spcPct val="125000"/>
              </a:lnSpc>
              <a:buFont typeface="Arial" charset="0"/>
              <a:buNone/>
              <a:defRPr/>
            </a:pPr>
            <a:r>
              <a:rPr lang="en-US" altLang="zh-CN" sz="2400" dirty="0" smtClean="0">
                <a:latin typeface="Bodoni MT Black" pitchFamily="18" charset="0"/>
              </a:rPr>
              <a:t>1. </a:t>
            </a:r>
            <a:r>
              <a:rPr lang="zh-CN" altLang="en-US" sz="2400" dirty="0" smtClean="0">
                <a:latin typeface="Bodoni MT Black" pitchFamily="18" charset="0"/>
              </a:rPr>
              <a:t>本章讲解了需求分析的重要性，以及如何与用户交谈获取需求。</a:t>
            </a:r>
            <a:endParaRPr lang="en-US" altLang="zh-CN" sz="2400" dirty="0" smtClean="0">
              <a:latin typeface="Bodoni MT Black" pitchFamily="18" charset="0"/>
            </a:endParaRPr>
          </a:p>
          <a:p>
            <a:pPr marL="0" indent="0">
              <a:lnSpc>
                <a:spcPct val="125000"/>
              </a:lnSpc>
              <a:buFont typeface="Arial" charset="0"/>
              <a:buNone/>
              <a:defRPr/>
            </a:pPr>
            <a:r>
              <a:rPr lang="en-US" altLang="zh-CN" sz="2400" dirty="0" smtClean="0">
                <a:latin typeface="Bodoni MT Black" pitchFamily="18" charset="0"/>
              </a:rPr>
              <a:t>2. </a:t>
            </a:r>
            <a:r>
              <a:rPr lang="zh-CN" altLang="en-US" sz="2400" dirty="0" smtClean="0">
                <a:latin typeface="Bodoni MT Black" pitchFamily="18" charset="0"/>
              </a:rPr>
              <a:t>讲述</a:t>
            </a:r>
            <a:r>
              <a:rPr lang="zh-CN" altLang="zh-CN" sz="2400" dirty="0" smtClean="0">
                <a:latin typeface="Bodoni MT Black" pitchFamily="18" charset="0"/>
              </a:rPr>
              <a:t>建立</a:t>
            </a:r>
            <a:r>
              <a:rPr lang="zh-CN" altLang="zh-CN" sz="2400" dirty="0">
                <a:latin typeface="Bodoni MT Black" pitchFamily="18" charset="0"/>
              </a:rPr>
              <a:t>模型的方法</a:t>
            </a:r>
            <a:r>
              <a:rPr lang="zh-CN" altLang="zh-CN" sz="2400" dirty="0" smtClean="0">
                <a:latin typeface="Bodoni MT Black" pitchFamily="18" charset="0"/>
              </a:rPr>
              <a:t>，在</a:t>
            </a:r>
            <a:r>
              <a:rPr lang="zh-CN" altLang="zh-CN" sz="2400" dirty="0">
                <a:latin typeface="Bodoni MT Black" pitchFamily="18" charset="0"/>
              </a:rPr>
              <a:t>需求分析</a:t>
            </a:r>
            <a:r>
              <a:rPr lang="zh-CN" altLang="zh-CN" sz="2400" dirty="0" smtClean="0">
                <a:latin typeface="Bodoni MT Black" pitchFamily="18" charset="0"/>
              </a:rPr>
              <a:t>阶段建立</a:t>
            </a:r>
            <a:r>
              <a:rPr lang="zh-CN" altLang="zh-CN" sz="2400" dirty="0">
                <a:solidFill>
                  <a:srgbClr val="FF0000"/>
                </a:solidFill>
                <a:latin typeface="Bodoni MT Black" pitchFamily="18" charset="0"/>
              </a:rPr>
              <a:t>数据模型</a:t>
            </a:r>
            <a:r>
              <a:rPr lang="zh-CN" altLang="zh-CN" sz="2400" dirty="0">
                <a:latin typeface="Bodoni MT Black" pitchFamily="18" charset="0"/>
              </a:rPr>
              <a:t>、</a:t>
            </a:r>
            <a:r>
              <a:rPr lang="zh-CN" altLang="zh-CN" sz="2400" dirty="0">
                <a:solidFill>
                  <a:srgbClr val="FF0000"/>
                </a:solidFill>
                <a:latin typeface="Bodoni MT Black" pitchFamily="18" charset="0"/>
              </a:rPr>
              <a:t>功能模型</a:t>
            </a:r>
            <a:r>
              <a:rPr lang="zh-CN" altLang="zh-CN" sz="2400" dirty="0">
                <a:latin typeface="Bodoni MT Black" pitchFamily="18" charset="0"/>
              </a:rPr>
              <a:t>和</a:t>
            </a:r>
            <a:r>
              <a:rPr lang="zh-CN" altLang="zh-CN" sz="2400" dirty="0">
                <a:solidFill>
                  <a:srgbClr val="FF0000"/>
                </a:solidFill>
                <a:latin typeface="Bodoni MT Black" pitchFamily="18" charset="0"/>
              </a:rPr>
              <a:t>行为模型</a:t>
            </a:r>
            <a:r>
              <a:rPr lang="zh-CN" altLang="zh-CN" sz="2400" dirty="0" smtClean="0">
                <a:latin typeface="Bodoni MT Black" pitchFamily="18" charset="0"/>
              </a:rPr>
              <a:t>。</a:t>
            </a:r>
            <a:endParaRPr lang="en-US" altLang="zh-CN" sz="2400" dirty="0">
              <a:latin typeface="Bodoni MT Black" pitchFamily="18" charset="0"/>
            </a:endParaRPr>
          </a:p>
          <a:p>
            <a:pPr marL="0" indent="0">
              <a:lnSpc>
                <a:spcPct val="125000"/>
              </a:lnSpc>
              <a:buFont typeface="Arial" charset="0"/>
              <a:buNone/>
              <a:defRPr/>
            </a:pPr>
            <a:r>
              <a:rPr lang="en-US" altLang="zh-CN" sz="2400" dirty="0" smtClean="0">
                <a:latin typeface="Bodoni MT Black" pitchFamily="18" charset="0"/>
              </a:rPr>
              <a:t>3. </a:t>
            </a:r>
            <a:r>
              <a:rPr lang="zh-CN" altLang="en-US" sz="2400" dirty="0" smtClean="0">
                <a:latin typeface="Bodoni MT Black" pitchFamily="18" charset="0"/>
              </a:rPr>
              <a:t>讲述如何使用</a:t>
            </a:r>
            <a:r>
              <a:rPr lang="zh-CN" altLang="en-US" sz="2400" dirty="0" smtClean="0">
                <a:solidFill>
                  <a:srgbClr val="FF0000"/>
                </a:solidFill>
                <a:latin typeface="Bodoni MT Black" pitchFamily="18" charset="0"/>
              </a:rPr>
              <a:t>实体联系图</a:t>
            </a:r>
            <a:r>
              <a:rPr lang="zh-CN" altLang="en-US" sz="2400" dirty="0">
                <a:latin typeface="Bodoni MT Black" pitchFamily="18" charset="0"/>
              </a:rPr>
              <a:t>建立数据模型，使用</a:t>
            </a:r>
            <a:r>
              <a:rPr lang="zh-CN" altLang="en-US" sz="2400" dirty="0">
                <a:solidFill>
                  <a:srgbClr val="FF0000"/>
                </a:solidFill>
                <a:latin typeface="Bodoni MT Black" pitchFamily="18" charset="0"/>
              </a:rPr>
              <a:t>数据流图</a:t>
            </a:r>
            <a:r>
              <a:rPr lang="zh-CN" altLang="en-US" sz="2400" dirty="0">
                <a:latin typeface="Bodoni MT Black" pitchFamily="18" charset="0"/>
              </a:rPr>
              <a:t>建立功能模型，使用</a:t>
            </a:r>
            <a:r>
              <a:rPr lang="zh-CN" altLang="en-US" sz="2400" dirty="0">
                <a:solidFill>
                  <a:srgbClr val="FF0000"/>
                </a:solidFill>
                <a:latin typeface="Bodoni MT Black" pitchFamily="18" charset="0"/>
              </a:rPr>
              <a:t>状态图</a:t>
            </a:r>
            <a:r>
              <a:rPr lang="zh-CN" altLang="en-US" sz="2400" dirty="0">
                <a:latin typeface="Bodoni MT Black" pitchFamily="18" charset="0"/>
              </a:rPr>
              <a:t>建立行为模型</a:t>
            </a:r>
            <a:r>
              <a:rPr lang="zh-CN" altLang="en-US" sz="2400" dirty="0" smtClean="0">
                <a:latin typeface="Bodoni MT Black" pitchFamily="18" charset="0"/>
              </a:rPr>
              <a:t>。</a:t>
            </a:r>
            <a:endParaRPr lang="en-US" altLang="zh-CN" sz="2400" dirty="0" smtClean="0">
              <a:latin typeface="Bodoni MT Black" pitchFamily="18" charset="0"/>
            </a:endParaRPr>
          </a:p>
          <a:p>
            <a:pPr marL="0" indent="0">
              <a:lnSpc>
                <a:spcPct val="125000"/>
              </a:lnSpc>
              <a:buFont typeface="Arial" charset="0"/>
              <a:buNone/>
              <a:defRPr/>
            </a:pPr>
            <a:r>
              <a:rPr lang="en-US" altLang="zh-CN" sz="2400" dirty="0" smtClean="0">
                <a:latin typeface="Bodoni MT Black" pitchFamily="18" charset="0"/>
              </a:rPr>
              <a:t>4. </a:t>
            </a:r>
            <a:r>
              <a:rPr lang="zh-CN" altLang="en-US" sz="2400" dirty="0" smtClean="0">
                <a:latin typeface="Bodoni MT Black" pitchFamily="18" charset="0"/>
              </a:rPr>
              <a:t>详细阐述</a:t>
            </a:r>
            <a:r>
              <a:rPr lang="zh-CN" altLang="en-US" sz="2400" dirty="0" smtClean="0">
                <a:solidFill>
                  <a:srgbClr val="FF0000"/>
                </a:solidFill>
                <a:latin typeface="Bodoni MT Black" pitchFamily="18" charset="0"/>
              </a:rPr>
              <a:t>状态转换图</a:t>
            </a:r>
            <a:r>
              <a:rPr lang="zh-CN" altLang="en-US" sz="2400" dirty="0" smtClean="0">
                <a:latin typeface="Bodoni MT Black" pitchFamily="18" charset="0"/>
              </a:rPr>
              <a:t>。</a:t>
            </a:r>
            <a:endParaRPr lang="en-US" altLang="zh-CN" sz="2400" dirty="0" smtClean="0">
              <a:latin typeface="Bodoni MT Black" pitchFamily="18" charset="0"/>
            </a:endParaRPr>
          </a:p>
          <a:p>
            <a:pPr marL="0" indent="0">
              <a:lnSpc>
                <a:spcPct val="125000"/>
              </a:lnSpc>
              <a:buFont typeface="Arial" charset="0"/>
              <a:buNone/>
              <a:defRPr/>
            </a:pPr>
            <a:r>
              <a:rPr lang="en-US" altLang="zh-CN" sz="2400" dirty="0" smtClean="0">
                <a:latin typeface="Bodoni MT Black" pitchFamily="18" charset="0"/>
              </a:rPr>
              <a:t>5. </a:t>
            </a:r>
            <a:r>
              <a:rPr lang="zh-CN" altLang="en-US" sz="2400" dirty="0" smtClean="0">
                <a:latin typeface="Bodoni MT Black" pitchFamily="18" charset="0"/>
              </a:rPr>
              <a:t>最后讲解如何验证软件需求。</a:t>
            </a:r>
            <a:endParaRPr lang="en-US" altLang="zh-CN" sz="2400" dirty="0" smtClean="0">
              <a:latin typeface="Bodoni MT Black" pitchFamily="18" charset="0"/>
            </a:endParaRPr>
          </a:p>
        </p:txBody>
      </p:sp>
      <p:sp>
        <p:nvSpPr>
          <p:cNvPr id="14541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本章小结</a:t>
            </a:r>
          </a:p>
        </p:txBody>
      </p:sp>
      <p:sp>
        <p:nvSpPr>
          <p:cNvPr id="7"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Box 2"/>
          <p:cNvSpPr txBox="1">
            <a:spLocks noChangeArrowheads="1"/>
          </p:cNvSpPr>
          <p:nvPr/>
        </p:nvSpPr>
        <p:spPr bwMode="auto">
          <a:xfrm>
            <a:off x="1030288" y="1700213"/>
            <a:ext cx="6985000" cy="1754187"/>
          </a:xfrm>
          <a:prstGeom prst="rect">
            <a:avLst/>
          </a:prstGeom>
          <a:noFill/>
          <a:ln w="9525">
            <a:noFill/>
            <a:miter lim="800000"/>
            <a:headEnd/>
            <a:tailEnd/>
          </a:ln>
        </p:spPr>
        <p:txBody>
          <a:bodyPr>
            <a:spAutoFit/>
          </a:bodyPr>
          <a:lstStyle/>
          <a:p>
            <a:pPr algn="ctr" eaLnBrk="1" hangingPunct="1"/>
            <a:endParaRPr lang="en-US" altLang="zh-CN" sz="5400" b="1"/>
          </a:p>
          <a:p>
            <a:pPr algn="ctr" eaLnBrk="1" hangingPunct="1"/>
            <a:r>
              <a:rPr lang="zh-CN" altLang="en-US" sz="5400" b="1"/>
              <a:t>本章结束</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95250" y="0"/>
            <a:ext cx="8229600" cy="1143000"/>
          </a:xfrm>
        </p:spPr>
        <p:txBody>
          <a:bodyPr/>
          <a:lstStyle/>
          <a:p>
            <a:pPr>
              <a:defRPr/>
            </a:pPr>
            <a:r>
              <a:rPr lang="en-US" altLang="zh-CN" b="1" dirty="0" smtClean="0">
                <a:latin typeface="Bodoni MT Black" pitchFamily="18" charset="0"/>
                <a:ea typeface="+mn-ea"/>
              </a:rPr>
              <a:t>3.1 </a:t>
            </a:r>
            <a:r>
              <a:rPr lang="zh-CN" altLang="en-US" b="1" dirty="0" smtClean="0">
                <a:latin typeface="Bodoni MT Black" pitchFamily="18" charset="0"/>
              </a:rPr>
              <a:t>需求分析的任务</a:t>
            </a:r>
          </a:p>
        </p:txBody>
      </p:sp>
      <p:sp>
        <p:nvSpPr>
          <p:cNvPr id="2" name="TextBox 1"/>
          <p:cNvSpPr txBox="1"/>
          <p:nvPr/>
        </p:nvSpPr>
        <p:spPr>
          <a:xfrm>
            <a:off x="827089" y="1628775"/>
            <a:ext cx="1440656" cy="4619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zh-CN" altLang="en-US" sz="2400" dirty="0">
                <a:latin typeface="Bodoni MT Black" pitchFamily="18" charset="0"/>
              </a:rPr>
              <a:t>功能需求</a:t>
            </a:r>
          </a:p>
        </p:txBody>
      </p:sp>
      <p:sp>
        <p:nvSpPr>
          <p:cNvPr id="18436" name="TextBox 3"/>
          <p:cNvSpPr txBox="1">
            <a:spLocks noChangeArrowheads="1"/>
          </p:cNvSpPr>
          <p:nvPr/>
        </p:nvSpPr>
        <p:spPr bwMode="auto">
          <a:xfrm>
            <a:off x="539750" y="2349500"/>
            <a:ext cx="7848600" cy="1015663"/>
          </a:xfrm>
          <a:prstGeom prst="rect">
            <a:avLst/>
          </a:prstGeom>
          <a:noFill/>
          <a:ln w="9525">
            <a:noFill/>
            <a:miter lim="800000"/>
            <a:headEnd/>
            <a:tailEnd/>
          </a:ln>
        </p:spPr>
        <p:txBody>
          <a:bodyPr>
            <a:spAutoFit/>
          </a:bodyPr>
          <a:lstStyle/>
          <a:p>
            <a:pPr indent="457200" eaLnBrk="1" hangingPunct="1">
              <a:lnSpc>
                <a:spcPct val="125000"/>
              </a:lnSpc>
            </a:pPr>
            <a:r>
              <a:rPr lang="zh-CN" altLang="en-US" sz="2400" dirty="0">
                <a:latin typeface="Bodoni MT Black" pitchFamily="18" charset="0"/>
              </a:rPr>
              <a:t>这方面的需求指定系统必须提供的</a:t>
            </a:r>
            <a:r>
              <a:rPr lang="zh-CN" altLang="en-US" sz="2400" dirty="0">
                <a:solidFill>
                  <a:srgbClr val="FF0000"/>
                </a:solidFill>
                <a:latin typeface="Bodoni MT Black" pitchFamily="18" charset="0"/>
              </a:rPr>
              <a:t>服务</a:t>
            </a:r>
            <a:r>
              <a:rPr lang="zh-CN" altLang="en-US" sz="2400" dirty="0">
                <a:latin typeface="Bodoni MT Black" pitchFamily="18" charset="0"/>
              </a:rPr>
              <a:t>。通过需求分析应该划分出系统必须完成的所有功</a:t>
            </a:r>
            <a:r>
              <a:rPr lang="zh-CN" altLang="en-US" sz="2400" dirty="0" smtClean="0">
                <a:latin typeface="Bodoni MT Black" pitchFamily="18" charset="0"/>
              </a:rPr>
              <a:t>能。</a:t>
            </a:r>
            <a:endParaRPr lang="zh-CN" altLang="en-US" sz="2400" dirty="0">
              <a:latin typeface="Bodoni MT Black" pitchFamily="18" charset="0"/>
            </a:endParaRPr>
          </a:p>
        </p:txBody>
      </p:sp>
      <p:sp>
        <p:nvSpPr>
          <p:cNvPr id="12" name="TextBox 11"/>
          <p:cNvSpPr txBox="1"/>
          <p:nvPr/>
        </p:nvSpPr>
        <p:spPr>
          <a:xfrm>
            <a:off x="827088" y="3644900"/>
            <a:ext cx="1440657" cy="4619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zh-CN" altLang="zh-CN" sz="2400" dirty="0">
                <a:latin typeface="Bodoni MT Black" pitchFamily="18" charset="0"/>
              </a:rPr>
              <a:t>性能需求</a:t>
            </a:r>
            <a:endParaRPr lang="zh-CN" altLang="en-US" sz="2400" dirty="0">
              <a:latin typeface="Bodoni MT Black" pitchFamily="18" charset="0"/>
            </a:endParaRPr>
          </a:p>
        </p:txBody>
      </p:sp>
      <p:sp>
        <p:nvSpPr>
          <p:cNvPr id="18438" name="TextBox 12"/>
          <p:cNvSpPr txBox="1">
            <a:spLocks noChangeArrowheads="1"/>
          </p:cNvSpPr>
          <p:nvPr/>
        </p:nvSpPr>
        <p:spPr bwMode="auto">
          <a:xfrm>
            <a:off x="539750" y="4292600"/>
            <a:ext cx="7848600" cy="1435778"/>
          </a:xfrm>
          <a:prstGeom prst="rect">
            <a:avLst/>
          </a:prstGeom>
          <a:noFill/>
          <a:ln w="9525">
            <a:noFill/>
            <a:miter lim="800000"/>
            <a:headEnd/>
            <a:tailEnd/>
          </a:ln>
        </p:spPr>
        <p:txBody>
          <a:bodyPr>
            <a:spAutoFit/>
          </a:bodyPr>
          <a:lstStyle/>
          <a:p>
            <a:pPr indent="457200" eaLnBrk="1" hangingPunct="1">
              <a:lnSpc>
                <a:spcPct val="125000"/>
              </a:lnSpc>
            </a:pPr>
            <a:r>
              <a:rPr lang="zh-CN" altLang="zh-CN" sz="2400" dirty="0">
                <a:latin typeface="Bodoni MT Black" pitchFamily="18" charset="0"/>
              </a:rPr>
              <a:t>性能需求指定系统必须满足的</a:t>
            </a:r>
            <a:r>
              <a:rPr lang="zh-CN" altLang="zh-CN" sz="2400" dirty="0">
                <a:solidFill>
                  <a:srgbClr val="FF0000"/>
                </a:solidFill>
                <a:latin typeface="Bodoni MT Black" pitchFamily="18" charset="0"/>
              </a:rPr>
              <a:t>定时约束</a:t>
            </a:r>
            <a:r>
              <a:rPr lang="zh-CN" altLang="zh-CN" sz="2400" dirty="0">
                <a:latin typeface="Bodoni MT Black" pitchFamily="18" charset="0"/>
              </a:rPr>
              <a:t>或</a:t>
            </a:r>
            <a:r>
              <a:rPr lang="zh-CN" altLang="zh-CN" sz="2400" dirty="0">
                <a:solidFill>
                  <a:srgbClr val="FF0000"/>
                </a:solidFill>
                <a:latin typeface="Bodoni MT Black" pitchFamily="18" charset="0"/>
              </a:rPr>
              <a:t>容量约束</a:t>
            </a:r>
            <a:r>
              <a:rPr lang="zh-CN" altLang="zh-CN" sz="2400" dirty="0">
                <a:latin typeface="Bodoni MT Black" pitchFamily="18" charset="0"/>
              </a:rPr>
              <a:t>，通常包括</a:t>
            </a:r>
            <a:r>
              <a:rPr lang="zh-CN" altLang="zh-CN" sz="2400" dirty="0" smtClean="0">
                <a:latin typeface="Bodoni MT Black" pitchFamily="18" charset="0"/>
              </a:rPr>
              <a:t>速度</a:t>
            </a:r>
            <a:r>
              <a:rPr lang="zh-CN" altLang="en-US" sz="2400" dirty="0" smtClean="0">
                <a:latin typeface="Bodoni MT Black" pitchFamily="18" charset="0"/>
              </a:rPr>
              <a:t>（</a:t>
            </a:r>
            <a:r>
              <a:rPr lang="zh-CN" altLang="zh-CN" sz="2400" dirty="0" smtClean="0">
                <a:latin typeface="Bodoni MT Black" pitchFamily="18" charset="0"/>
              </a:rPr>
              <a:t>响应时间</a:t>
            </a:r>
            <a:r>
              <a:rPr lang="zh-CN" altLang="en-US" sz="2400" dirty="0" smtClean="0">
                <a:latin typeface="Bodoni MT Black" pitchFamily="18" charset="0"/>
              </a:rPr>
              <a:t>）</a:t>
            </a:r>
            <a:r>
              <a:rPr lang="zh-CN" altLang="zh-CN" sz="2400" dirty="0" smtClean="0">
                <a:latin typeface="Bodoni MT Black" pitchFamily="18" charset="0"/>
              </a:rPr>
              <a:t>、</a:t>
            </a:r>
            <a:r>
              <a:rPr lang="zh-CN" altLang="zh-CN" sz="2400" dirty="0">
                <a:latin typeface="Bodoni MT Black" pitchFamily="18" charset="0"/>
              </a:rPr>
              <a:t>信息量速率、主存容量、磁盘容量、安全性等方面的需求。</a:t>
            </a:r>
            <a:endParaRPr lang="zh-CN" altLang="en-US" sz="2400" dirty="0">
              <a:latin typeface="Bodoni MT Black" pitchFamily="18" charset="0"/>
            </a:endParaRPr>
          </a:p>
        </p:txBody>
      </p:sp>
      <p:sp>
        <p:nvSpPr>
          <p:cNvPr id="10"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9" name="1 Título"/>
          <p:cNvSpPr txBox="1">
            <a:spLocks/>
          </p:cNvSpPr>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3.1.1  </a:t>
            </a:r>
            <a:r>
              <a:rPr lang="zh-CN" altLang="en-US" sz="2400" dirty="0">
                <a:solidFill>
                  <a:srgbClr val="D9D9D9"/>
                </a:solidFill>
                <a:latin typeface="Bodoni MT Black" pitchFamily="18" charset="0"/>
                <a:ea typeface="+mn-ea"/>
              </a:rPr>
              <a:t>确定对系统的综合要求</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95250" y="0"/>
            <a:ext cx="8229600" cy="1143000"/>
          </a:xfrm>
        </p:spPr>
        <p:txBody>
          <a:bodyPr/>
          <a:lstStyle/>
          <a:p>
            <a:pPr>
              <a:defRPr/>
            </a:pPr>
            <a:r>
              <a:rPr lang="en-US" altLang="zh-CN" b="1" dirty="0" smtClean="0">
                <a:latin typeface="Bodoni MT Black" pitchFamily="18" charset="0"/>
                <a:ea typeface="+mn-ea"/>
              </a:rPr>
              <a:t>3.1 </a:t>
            </a:r>
            <a:r>
              <a:rPr lang="zh-CN" altLang="en-US" b="1" dirty="0" smtClean="0">
                <a:latin typeface="Bodoni MT Black" pitchFamily="18" charset="0"/>
              </a:rPr>
              <a:t>需求分析的任务</a:t>
            </a:r>
          </a:p>
        </p:txBody>
      </p:sp>
      <p:sp>
        <p:nvSpPr>
          <p:cNvPr id="2" name="TextBox 1"/>
          <p:cNvSpPr txBox="1"/>
          <p:nvPr/>
        </p:nvSpPr>
        <p:spPr>
          <a:xfrm>
            <a:off x="827088" y="1340768"/>
            <a:ext cx="3097212"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可靠性和可用性需求</a:t>
            </a:r>
            <a:endParaRPr lang="zh-CN" altLang="en-US" sz="2400" dirty="0">
              <a:latin typeface="Bodoni MT Black" pitchFamily="18" charset="0"/>
            </a:endParaRPr>
          </a:p>
        </p:txBody>
      </p:sp>
      <p:sp>
        <p:nvSpPr>
          <p:cNvPr id="20484" name="TextBox 3"/>
          <p:cNvSpPr txBox="1">
            <a:spLocks noChangeArrowheads="1"/>
          </p:cNvSpPr>
          <p:nvPr/>
        </p:nvSpPr>
        <p:spPr bwMode="auto">
          <a:xfrm>
            <a:off x="539750" y="2059905"/>
            <a:ext cx="7848600" cy="974113"/>
          </a:xfrm>
          <a:prstGeom prst="rect">
            <a:avLst/>
          </a:prstGeom>
          <a:noFill/>
          <a:ln w="9525">
            <a:noFill/>
            <a:miter lim="800000"/>
            <a:headEnd/>
            <a:tailEnd/>
          </a:ln>
        </p:spPr>
        <p:txBody>
          <a:bodyPr>
            <a:spAutoFit/>
          </a:bodyPr>
          <a:lstStyle/>
          <a:p>
            <a:pPr indent="457200" eaLnBrk="1" hangingPunct="1">
              <a:lnSpc>
                <a:spcPct val="125000"/>
              </a:lnSpc>
            </a:pPr>
            <a:r>
              <a:rPr lang="zh-CN" altLang="en-US" sz="2400" dirty="0">
                <a:latin typeface="Bodoni MT Black" pitchFamily="18" charset="0"/>
              </a:rPr>
              <a:t>可靠性需求定量地指定系统的</a:t>
            </a:r>
            <a:r>
              <a:rPr lang="zh-CN" altLang="en-US" sz="2400" dirty="0">
                <a:solidFill>
                  <a:srgbClr val="FF0000"/>
                </a:solidFill>
                <a:latin typeface="Bodoni MT Black" pitchFamily="18" charset="0"/>
              </a:rPr>
              <a:t>可靠性</a:t>
            </a:r>
            <a:r>
              <a:rPr lang="zh-CN" altLang="en-US" sz="2400" dirty="0">
                <a:latin typeface="Bodoni MT Black" pitchFamily="18" charset="0"/>
              </a:rPr>
              <a:t>，</a:t>
            </a:r>
            <a:r>
              <a:rPr lang="zh-CN" altLang="en-US" sz="2400" dirty="0">
                <a:solidFill>
                  <a:srgbClr val="FF0000"/>
                </a:solidFill>
                <a:latin typeface="Bodoni MT Black" pitchFamily="18" charset="0"/>
              </a:rPr>
              <a:t>可用性</a:t>
            </a:r>
            <a:r>
              <a:rPr lang="zh-CN" altLang="en-US" sz="2400" dirty="0">
                <a:latin typeface="Bodoni MT Black" pitchFamily="18" charset="0"/>
              </a:rPr>
              <a:t>与可靠性密切相关，它量化了用户可以使用系统的程度。</a:t>
            </a:r>
          </a:p>
        </p:txBody>
      </p:sp>
      <p:sp>
        <p:nvSpPr>
          <p:cNvPr id="12" name="TextBox 11"/>
          <p:cNvSpPr txBox="1"/>
          <p:nvPr/>
        </p:nvSpPr>
        <p:spPr>
          <a:xfrm>
            <a:off x="827088" y="3428330"/>
            <a:ext cx="2232025"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出错处理需求</a:t>
            </a:r>
            <a:endParaRPr lang="zh-CN" altLang="en-US" sz="2400" dirty="0">
              <a:latin typeface="Bodoni MT Black" pitchFamily="18" charset="0"/>
            </a:endParaRPr>
          </a:p>
        </p:txBody>
      </p:sp>
      <p:sp>
        <p:nvSpPr>
          <p:cNvPr id="20486" name="TextBox 12"/>
          <p:cNvSpPr txBox="1">
            <a:spLocks noChangeArrowheads="1"/>
          </p:cNvSpPr>
          <p:nvPr/>
        </p:nvSpPr>
        <p:spPr bwMode="auto">
          <a:xfrm>
            <a:off x="611188" y="4076030"/>
            <a:ext cx="7848600" cy="1897443"/>
          </a:xfrm>
          <a:prstGeom prst="rect">
            <a:avLst/>
          </a:prstGeom>
          <a:noFill/>
          <a:ln w="9525">
            <a:noFill/>
            <a:miter lim="800000"/>
            <a:headEnd/>
            <a:tailEnd/>
          </a:ln>
        </p:spPr>
        <p:txBody>
          <a:bodyPr>
            <a:spAutoFit/>
          </a:bodyPr>
          <a:lstStyle/>
          <a:p>
            <a:pPr indent="457200" eaLnBrk="1" hangingPunct="1">
              <a:lnSpc>
                <a:spcPct val="125000"/>
              </a:lnSpc>
            </a:pPr>
            <a:r>
              <a:rPr lang="zh-CN" altLang="en-US" sz="2400" dirty="0">
                <a:latin typeface="Bodoni MT Black" pitchFamily="18" charset="0"/>
              </a:rPr>
              <a:t>这类需求说明</a:t>
            </a:r>
            <a:r>
              <a:rPr lang="zh-CN" altLang="en-US" sz="2400" dirty="0">
                <a:solidFill>
                  <a:srgbClr val="FF0000"/>
                </a:solidFill>
                <a:latin typeface="Bodoni MT Black" pitchFamily="18" charset="0"/>
              </a:rPr>
              <a:t>系统对环境错误应该怎样响应</a:t>
            </a:r>
            <a:r>
              <a:rPr lang="zh-CN" altLang="en-US" sz="2400" dirty="0">
                <a:latin typeface="Bodoni MT Black" pitchFamily="18" charset="0"/>
              </a:rPr>
              <a:t>。例如，如果它接收到从另一个系统发来的违反协议格式的消息，应该做</a:t>
            </a:r>
            <a:r>
              <a:rPr lang="zh-CN" altLang="en-US" sz="2400" dirty="0" smtClean="0">
                <a:latin typeface="Bodoni MT Black" pitchFamily="18" charset="0"/>
              </a:rPr>
              <a:t>什么</a:t>
            </a:r>
            <a:r>
              <a:rPr lang="zh-CN" altLang="en-US" sz="2400" dirty="0">
                <a:latin typeface="Bodoni MT Black" pitchFamily="18" charset="0"/>
              </a:rPr>
              <a:t>？</a:t>
            </a:r>
            <a:r>
              <a:rPr lang="zh-CN" altLang="en-US" sz="2400" dirty="0" smtClean="0">
                <a:latin typeface="Bodoni MT Black" pitchFamily="18" charset="0"/>
              </a:rPr>
              <a:t>注意</a:t>
            </a:r>
            <a:r>
              <a:rPr lang="zh-CN" altLang="en-US" sz="2400" dirty="0">
                <a:latin typeface="Bodoni MT Black" pitchFamily="18" charset="0"/>
              </a:rPr>
              <a:t>，上述这类错误并不是由该应用系统本身造成的。</a:t>
            </a:r>
          </a:p>
        </p:txBody>
      </p:sp>
      <p:sp>
        <p:nvSpPr>
          <p:cNvPr id="10"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9" name="1 Título"/>
          <p:cNvSpPr txBox="1">
            <a:spLocks/>
          </p:cNvSpPr>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3.1.1  </a:t>
            </a:r>
            <a:r>
              <a:rPr lang="zh-CN" altLang="en-US" sz="2400" dirty="0">
                <a:solidFill>
                  <a:srgbClr val="D9D9D9"/>
                </a:solidFill>
                <a:latin typeface="Bodoni MT Black" pitchFamily="18" charset="0"/>
                <a:ea typeface="+mn-ea"/>
              </a:rPr>
              <a:t>确定对系统的综合要求</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95250" y="0"/>
            <a:ext cx="8229600" cy="1143000"/>
          </a:xfrm>
        </p:spPr>
        <p:txBody>
          <a:bodyPr/>
          <a:lstStyle/>
          <a:p>
            <a:pPr>
              <a:defRPr/>
            </a:pPr>
            <a:r>
              <a:rPr lang="en-US" altLang="zh-CN" b="1" dirty="0" smtClean="0">
                <a:latin typeface="Bodoni MT Black" pitchFamily="18" charset="0"/>
                <a:ea typeface="+mn-ea"/>
              </a:rPr>
              <a:t>3.1 </a:t>
            </a:r>
            <a:r>
              <a:rPr lang="zh-CN" altLang="en-US" b="1" dirty="0" smtClean="0">
                <a:latin typeface="Bodoni MT Black" pitchFamily="18" charset="0"/>
              </a:rPr>
              <a:t>需求分析的任务</a:t>
            </a:r>
          </a:p>
        </p:txBody>
      </p:sp>
      <p:sp>
        <p:nvSpPr>
          <p:cNvPr id="2" name="TextBox 1"/>
          <p:cNvSpPr txBox="1"/>
          <p:nvPr/>
        </p:nvSpPr>
        <p:spPr>
          <a:xfrm>
            <a:off x="684213" y="1479550"/>
            <a:ext cx="1439515" cy="4603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zh-CN" altLang="en-US" sz="2400" dirty="0">
                <a:latin typeface="Bodoni MT Black" pitchFamily="18" charset="0"/>
              </a:rPr>
              <a:t>接口需求</a:t>
            </a:r>
          </a:p>
        </p:txBody>
      </p:sp>
      <p:sp>
        <p:nvSpPr>
          <p:cNvPr id="22532" name="TextBox 3"/>
          <p:cNvSpPr txBox="1">
            <a:spLocks noChangeArrowheads="1"/>
          </p:cNvSpPr>
          <p:nvPr/>
        </p:nvSpPr>
        <p:spPr bwMode="auto">
          <a:xfrm>
            <a:off x="539750" y="2228850"/>
            <a:ext cx="7848600" cy="1435778"/>
          </a:xfrm>
          <a:prstGeom prst="rect">
            <a:avLst/>
          </a:prstGeom>
          <a:noFill/>
          <a:ln w="9525">
            <a:noFill/>
            <a:miter lim="800000"/>
            <a:headEnd/>
            <a:tailEnd/>
          </a:ln>
        </p:spPr>
        <p:txBody>
          <a:bodyPr>
            <a:spAutoFit/>
          </a:bodyPr>
          <a:lstStyle/>
          <a:p>
            <a:pPr indent="457200" eaLnBrk="1" hangingPunct="1">
              <a:lnSpc>
                <a:spcPct val="125000"/>
              </a:lnSpc>
            </a:pPr>
            <a:r>
              <a:rPr lang="zh-CN" altLang="zh-CN" sz="2400" dirty="0">
                <a:latin typeface="Bodoni MT Black" pitchFamily="18" charset="0"/>
              </a:rPr>
              <a:t>接口需求描述</a:t>
            </a:r>
            <a:r>
              <a:rPr lang="zh-CN" altLang="zh-CN" sz="2400" dirty="0">
                <a:solidFill>
                  <a:srgbClr val="FF0000"/>
                </a:solidFill>
                <a:latin typeface="Bodoni MT Black" pitchFamily="18" charset="0"/>
              </a:rPr>
              <a:t>应用系统与</a:t>
            </a:r>
            <a:r>
              <a:rPr lang="zh-CN" altLang="zh-CN" sz="2400" dirty="0">
                <a:latin typeface="Bodoni MT Black" pitchFamily="18" charset="0"/>
              </a:rPr>
              <a:t>它的</a:t>
            </a:r>
            <a:r>
              <a:rPr lang="zh-CN" altLang="zh-CN" sz="2400" dirty="0">
                <a:solidFill>
                  <a:srgbClr val="FF0000"/>
                </a:solidFill>
                <a:latin typeface="Bodoni MT Black" pitchFamily="18" charset="0"/>
              </a:rPr>
              <a:t>环境通信</a:t>
            </a:r>
            <a:r>
              <a:rPr lang="zh-CN" altLang="zh-CN" sz="2400" dirty="0">
                <a:latin typeface="Bodoni MT Black" pitchFamily="18" charset="0"/>
              </a:rPr>
              <a:t>的格式。常见的接口需求有：用户接口需求；硬件接口需求；软件接口需求；通信接口需求。</a:t>
            </a:r>
            <a:endParaRPr lang="zh-CN" altLang="en-US" sz="2400" dirty="0">
              <a:latin typeface="Bodoni MT Black" pitchFamily="18" charset="0"/>
            </a:endParaRPr>
          </a:p>
        </p:txBody>
      </p:sp>
      <p:sp>
        <p:nvSpPr>
          <p:cNvPr id="12" name="TextBox 11"/>
          <p:cNvSpPr txBox="1"/>
          <p:nvPr/>
        </p:nvSpPr>
        <p:spPr>
          <a:xfrm>
            <a:off x="755650" y="3975100"/>
            <a:ext cx="1080046" cy="4619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zh-CN" altLang="en-US" sz="2400" dirty="0" smtClean="0">
                <a:latin typeface="Bodoni MT Black" pitchFamily="18" charset="0"/>
              </a:rPr>
              <a:t>约  束</a:t>
            </a:r>
            <a:endParaRPr lang="zh-CN" altLang="en-US" sz="2400" dirty="0">
              <a:latin typeface="Bodoni MT Black" pitchFamily="18" charset="0"/>
            </a:endParaRPr>
          </a:p>
        </p:txBody>
      </p:sp>
      <p:sp>
        <p:nvSpPr>
          <p:cNvPr id="22534" name="TextBox 12"/>
          <p:cNvSpPr txBox="1">
            <a:spLocks noChangeArrowheads="1"/>
          </p:cNvSpPr>
          <p:nvPr/>
        </p:nvSpPr>
        <p:spPr bwMode="auto">
          <a:xfrm>
            <a:off x="530225" y="4605338"/>
            <a:ext cx="7848600" cy="1435778"/>
          </a:xfrm>
          <a:prstGeom prst="rect">
            <a:avLst/>
          </a:prstGeom>
          <a:noFill/>
          <a:ln w="9525">
            <a:noFill/>
            <a:miter lim="800000"/>
            <a:headEnd/>
            <a:tailEnd/>
          </a:ln>
        </p:spPr>
        <p:txBody>
          <a:bodyPr>
            <a:spAutoFit/>
          </a:bodyPr>
          <a:lstStyle/>
          <a:p>
            <a:pPr indent="457200" eaLnBrk="1" hangingPunct="1">
              <a:lnSpc>
                <a:spcPct val="125000"/>
              </a:lnSpc>
            </a:pPr>
            <a:r>
              <a:rPr lang="zh-CN" altLang="zh-CN" sz="2400" dirty="0">
                <a:latin typeface="Bodoni MT Black" pitchFamily="18" charset="0"/>
              </a:rPr>
              <a:t>设计约束或实现约束描述在设计或实现应用系统时应遵守的</a:t>
            </a:r>
            <a:r>
              <a:rPr lang="zh-CN" altLang="zh-CN" sz="2400" dirty="0">
                <a:solidFill>
                  <a:srgbClr val="FF0000"/>
                </a:solidFill>
                <a:latin typeface="Bodoni MT Black" pitchFamily="18" charset="0"/>
              </a:rPr>
              <a:t>限制条件</a:t>
            </a:r>
            <a:r>
              <a:rPr lang="zh-CN" altLang="zh-CN" sz="2400" dirty="0">
                <a:latin typeface="Bodoni MT Black" pitchFamily="18" charset="0"/>
              </a:rPr>
              <a:t>。常见的约束有：精度；工具和语言约束；设计约束；应该使用的标准；应该使用的硬件平台。</a:t>
            </a:r>
          </a:p>
        </p:txBody>
      </p:sp>
      <p:sp>
        <p:nvSpPr>
          <p:cNvPr id="11" name="1 Título"/>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p>
        </p:txBody>
      </p:sp>
      <p:sp>
        <p:nvSpPr>
          <p:cNvPr id="9" name="1 Título"/>
          <p:cNvSpPr txBox="1">
            <a:spLocks/>
          </p:cNvSpPr>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3.1.1  </a:t>
            </a:r>
            <a:r>
              <a:rPr lang="zh-CN" altLang="en-US" sz="2400" dirty="0">
                <a:solidFill>
                  <a:srgbClr val="D9D9D9"/>
                </a:solidFill>
                <a:latin typeface="Bodoni MT Black" pitchFamily="18" charset="0"/>
                <a:ea typeface="+mn-ea"/>
              </a:rPr>
              <a:t>确定对系统的综合要求</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9266</TotalTime>
  <Words>10406</Words>
  <Application>Microsoft Office PowerPoint</Application>
  <PresentationFormat>全屏显示(4:3)</PresentationFormat>
  <Paragraphs>568</Paragraphs>
  <Slides>69</Slides>
  <Notes>67</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69</vt:i4>
      </vt:variant>
    </vt:vector>
  </HeadingPairs>
  <TitlesOfParts>
    <vt:vector size="78" baseType="lpstr">
      <vt:lpstr>-apple-system</vt:lpstr>
      <vt:lpstr>楷体_GB2312</vt:lpstr>
      <vt:lpstr>宋体</vt:lpstr>
      <vt:lpstr>Arial</vt:lpstr>
      <vt:lpstr>Bodoni MT Black</vt:lpstr>
      <vt:lpstr>Calibri</vt:lpstr>
      <vt:lpstr>Wingdings</vt:lpstr>
      <vt:lpstr>Office 主题</vt:lpstr>
      <vt:lpstr>Tema de Office</vt:lpstr>
      <vt:lpstr>PowerPoint 演示文稿</vt:lpstr>
      <vt:lpstr>PowerPoint 演示文稿</vt:lpstr>
      <vt:lpstr>PowerPoint 演示文稿</vt:lpstr>
      <vt:lpstr>主要内容</vt:lpstr>
      <vt:lpstr>主要内容</vt:lpstr>
      <vt:lpstr>3.1 需求分析的任务</vt:lpstr>
      <vt:lpstr>3.1 需求分析的任务</vt:lpstr>
      <vt:lpstr>3.1 需求分析的任务</vt:lpstr>
      <vt:lpstr>3.1 需求分析的任务</vt:lpstr>
      <vt:lpstr>3.1 需求分析的任务</vt:lpstr>
      <vt:lpstr>3.1 需求分析的任务</vt:lpstr>
      <vt:lpstr>3.1 需求分析的任务</vt:lpstr>
      <vt:lpstr>3.1 需求分析的任务</vt:lpstr>
      <vt:lpstr>3.1 需求分析的任务</vt:lpstr>
      <vt:lpstr>3.1 需求分析的任务</vt:lpstr>
      <vt:lpstr>主要内容</vt:lpstr>
      <vt:lpstr>3.2 与用户沟通获取需求的方法</vt:lpstr>
      <vt:lpstr>3.2 与用户沟通获取需求的方法</vt:lpstr>
      <vt:lpstr>3.2 与用户沟通获取需求的方法</vt:lpstr>
      <vt:lpstr>3.2 与用户沟通获取需求的方法</vt:lpstr>
      <vt:lpstr>3.2 与用户沟通获取需求的方法</vt:lpstr>
      <vt:lpstr>3.2 与用户沟通获取需求的方法</vt:lpstr>
      <vt:lpstr>3.2 与用户沟通获取需求的方法</vt:lpstr>
      <vt:lpstr>主要内容</vt:lpstr>
      <vt:lpstr>3.3 分析建模与规格说明</vt:lpstr>
      <vt:lpstr>3.3 分析建模与规格说明</vt:lpstr>
      <vt:lpstr>3.3 分析建模与规格说明</vt:lpstr>
      <vt:lpstr>PowerPoint 演示文稿</vt:lpstr>
      <vt:lpstr>主要内容</vt:lpstr>
      <vt:lpstr>3.4 实体联系图</vt:lpstr>
      <vt:lpstr>3.4 实体联系图</vt:lpstr>
      <vt:lpstr>3.4 实体联系图</vt:lpstr>
      <vt:lpstr>3.4 实体联系图</vt:lpstr>
      <vt:lpstr>3.4 实体联系图</vt:lpstr>
      <vt:lpstr>3.4 实体联系图</vt:lpstr>
      <vt:lpstr>主要内容</vt:lpstr>
      <vt:lpstr>3.5 数据规范化</vt:lpstr>
      <vt:lpstr>3.5 数据规范化</vt:lpstr>
      <vt:lpstr>3.5 数据规范化</vt:lpstr>
      <vt:lpstr>3.5 数据规范化</vt:lpstr>
      <vt:lpstr>3.5 数据规范化</vt:lpstr>
      <vt:lpstr>3.5 数据规范化</vt:lpstr>
      <vt:lpstr>主要内容</vt:lpstr>
      <vt:lpstr>3.6 状态转换图</vt:lpstr>
      <vt:lpstr>3.6 状态转换图</vt:lpstr>
      <vt:lpstr>3.6 状态转换图</vt:lpstr>
      <vt:lpstr>3.6 状态转换图</vt:lpstr>
      <vt:lpstr>3.6 状态转换图</vt:lpstr>
      <vt:lpstr>3.6 状态转换图</vt:lpstr>
      <vt:lpstr>3.6 状态转换图</vt:lpstr>
      <vt:lpstr>3.6 状态转换图</vt:lpstr>
      <vt:lpstr>主要内容</vt:lpstr>
      <vt:lpstr>3.7 其他图形工具</vt:lpstr>
      <vt:lpstr>3.7 其他图形工具</vt:lpstr>
      <vt:lpstr>3.7 其他图形工具</vt:lpstr>
      <vt:lpstr>PowerPoint 演示文稿</vt:lpstr>
      <vt:lpstr>3.7 其他图形工具</vt:lpstr>
      <vt:lpstr>PowerPoint 演示文稿</vt:lpstr>
      <vt:lpstr>主要内容</vt:lpstr>
      <vt:lpstr>3.8 验证软件需求</vt:lpstr>
      <vt:lpstr>3.8 验证软件需求</vt:lpstr>
      <vt:lpstr>3.8 验证软件需求</vt:lpstr>
      <vt:lpstr>3.8 验证软件需求</vt:lpstr>
      <vt:lpstr>3.8 验证软件需求</vt:lpstr>
      <vt:lpstr>3.8 验证软件需求</vt:lpstr>
      <vt:lpstr>3.8 验证软件需求</vt:lpstr>
      <vt:lpstr>3.8 验证软件需求</vt:lpstr>
      <vt:lpstr>本章小结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xap</dc:creator>
  <cp:lastModifiedBy>WRGHO</cp:lastModifiedBy>
  <cp:revision>576</cp:revision>
  <dcterms:created xsi:type="dcterms:W3CDTF">2015-07-27T12:25:40Z</dcterms:created>
  <dcterms:modified xsi:type="dcterms:W3CDTF">2021-05-18T02:42:10Z</dcterms:modified>
</cp:coreProperties>
</file>