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2"/>
  </p:notesMasterIdLst>
  <p:sldIdLst>
    <p:sldId id="733" r:id="rId2"/>
    <p:sldId id="734" r:id="rId3"/>
    <p:sldId id="557" r:id="rId4"/>
    <p:sldId id="732" r:id="rId5"/>
    <p:sldId id="742" r:id="rId6"/>
    <p:sldId id="743" r:id="rId7"/>
    <p:sldId id="745" r:id="rId8"/>
    <p:sldId id="577" r:id="rId9"/>
    <p:sldId id="641" r:id="rId10"/>
    <p:sldId id="679" r:id="rId11"/>
    <p:sldId id="680" r:id="rId12"/>
    <p:sldId id="681" r:id="rId13"/>
    <p:sldId id="682" r:id="rId14"/>
    <p:sldId id="683" r:id="rId15"/>
    <p:sldId id="684" r:id="rId16"/>
    <p:sldId id="735" r:id="rId17"/>
    <p:sldId id="685" r:id="rId18"/>
    <p:sldId id="686" r:id="rId19"/>
    <p:sldId id="739" r:id="rId20"/>
    <p:sldId id="687" r:id="rId21"/>
    <p:sldId id="688" r:id="rId22"/>
    <p:sldId id="689" r:id="rId23"/>
    <p:sldId id="690" r:id="rId24"/>
    <p:sldId id="691" r:id="rId25"/>
    <p:sldId id="692" r:id="rId26"/>
    <p:sldId id="693" r:id="rId27"/>
    <p:sldId id="694" r:id="rId28"/>
    <p:sldId id="695" r:id="rId29"/>
    <p:sldId id="696" r:id="rId30"/>
    <p:sldId id="697" r:id="rId31"/>
    <p:sldId id="698" r:id="rId32"/>
    <p:sldId id="746" r:id="rId33"/>
    <p:sldId id="699" r:id="rId34"/>
    <p:sldId id="700" r:id="rId35"/>
    <p:sldId id="701" r:id="rId36"/>
    <p:sldId id="703" r:id="rId37"/>
    <p:sldId id="747" r:id="rId38"/>
    <p:sldId id="736" r:id="rId39"/>
    <p:sldId id="704" r:id="rId40"/>
    <p:sldId id="748" r:id="rId41"/>
    <p:sldId id="705" r:id="rId42"/>
    <p:sldId id="706" r:id="rId43"/>
    <p:sldId id="707" r:id="rId44"/>
    <p:sldId id="708" r:id="rId45"/>
    <p:sldId id="737" r:id="rId46"/>
    <p:sldId id="749" r:id="rId47"/>
    <p:sldId id="710" r:id="rId48"/>
    <p:sldId id="711" r:id="rId49"/>
    <p:sldId id="712" r:id="rId50"/>
    <p:sldId id="738" r:id="rId51"/>
    <p:sldId id="713" r:id="rId52"/>
    <p:sldId id="750" r:id="rId53"/>
    <p:sldId id="714" r:id="rId54"/>
    <p:sldId id="751" r:id="rId55"/>
    <p:sldId id="715" r:id="rId56"/>
    <p:sldId id="717" r:id="rId57"/>
    <p:sldId id="718" r:id="rId58"/>
    <p:sldId id="719" r:id="rId59"/>
    <p:sldId id="720" r:id="rId60"/>
    <p:sldId id="721" r:id="rId61"/>
    <p:sldId id="722" r:id="rId62"/>
    <p:sldId id="723" r:id="rId63"/>
    <p:sldId id="724" r:id="rId64"/>
    <p:sldId id="725" r:id="rId65"/>
    <p:sldId id="726" r:id="rId66"/>
    <p:sldId id="727" r:id="rId67"/>
    <p:sldId id="728" r:id="rId68"/>
    <p:sldId id="730" r:id="rId69"/>
    <p:sldId id="740" r:id="rId70"/>
    <p:sldId id="741" r:id="rId71"/>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00"/>
    <a:srgbClr val="FFFF00"/>
    <a:srgbClr val="3333FF"/>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367" autoAdjust="0"/>
  </p:normalViewPr>
  <p:slideViewPr>
    <p:cSldViewPr>
      <p:cViewPr varScale="1">
        <p:scale>
          <a:sx n="80" d="100"/>
          <a:sy n="80" d="100"/>
        </p:scale>
        <p:origin x="1536" y="-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1" csCatId="colorful" phldr="1"/>
      <dgm:spPr/>
    </dgm:pt>
    <dgm:pt modelId="{B26A3339-9293-434C-A0C6-127D0B557342}">
      <dgm:prSet phldrT="[文本]"/>
      <dgm:spPr/>
      <dgm:t>
        <a:bodyPr/>
        <a:lstStyle/>
        <a:p>
          <a:r>
            <a:rPr lang="en-US" altLang="zh-CN" dirty="0" smtClean="0"/>
            <a:t>1.</a:t>
          </a:r>
          <a:r>
            <a:rPr lang="zh-CN" altLang="en-US" dirty="0" smtClean="0"/>
            <a:t>设想供选择的方案</a:t>
          </a:r>
          <a:endParaRPr lang="zh-CN" altLang="en-US" dirty="0"/>
        </a:p>
      </dgm:t>
    </dgm:pt>
    <dgm:pt modelId="{75956939-D588-46F3-B5FD-16AD7CEB3192}" type="parTrans" cxnId="{7C5502D9-5F42-4E9A-8D37-37203F2D3673}">
      <dgm:prSet/>
      <dgm:spPr/>
      <dgm:t>
        <a:bodyPr/>
        <a:lstStyle/>
        <a:p>
          <a:endParaRPr lang="zh-CN" altLang="en-US"/>
        </a:p>
      </dgm:t>
    </dgm:pt>
    <dgm:pt modelId="{1CF9A316-0709-4DE1-9F8A-0E0DDB23A7E6}" type="sibTrans" cxnId="{7C5502D9-5F42-4E9A-8D37-37203F2D3673}">
      <dgm:prSet/>
      <dgm:spPr/>
      <dgm:t>
        <a:bodyPr/>
        <a:lstStyle/>
        <a:p>
          <a:endParaRPr lang="zh-CN" altLang="en-US"/>
        </a:p>
      </dgm:t>
    </dgm:pt>
    <dgm:pt modelId="{7A87AAFB-67BF-480C-A170-EBBF8F52C639}">
      <dgm:prSet phldrT="[文本]"/>
      <dgm:spPr/>
      <dgm:t>
        <a:bodyPr/>
        <a:lstStyle/>
        <a:p>
          <a:r>
            <a:rPr lang="en-US" altLang="zh-CN" dirty="0" smtClean="0"/>
            <a:t>2.</a:t>
          </a:r>
          <a:r>
            <a:rPr lang="zh-CN" altLang="en-US" dirty="0" smtClean="0"/>
            <a:t>选取合理的方案</a:t>
          </a:r>
          <a:endParaRPr lang="zh-CN" altLang="en-US" dirty="0"/>
        </a:p>
      </dgm:t>
    </dgm:pt>
    <dgm:pt modelId="{D75E578B-15CC-4470-9507-67FE92FAB533}" type="parTrans" cxnId="{1663B683-1805-429B-BDA2-109D2E01F2C1}">
      <dgm:prSet/>
      <dgm:spPr/>
      <dgm:t>
        <a:bodyPr/>
        <a:lstStyle/>
        <a:p>
          <a:endParaRPr lang="zh-CN" altLang="en-US"/>
        </a:p>
      </dgm:t>
    </dgm:pt>
    <dgm:pt modelId="{0A038A12-0596-4356-A39B-FAB38D576F22}" type="sibTrans" cxnId="{1663B683-1805-429B-BDA2-109D2E01F2C1}">
      <dgm:prSet/>
      <dgm:spPr/>
      <dgm:t>
        <a:bodyPr/>
        <a:lstStyle/>
        <a:p>
          <a:endParaRPr lang="zh-CN" altLang="en-US"/>
        </a:p>
      </dgm:t>
    </dgm:pt>
    <dgm:pt modelId="{DCACC8E3-8B40-4A6D-A67E-F6F389A9977E}">
      <dgm:prSet phldrT="[文本]"/>
      <dgm:spPr/>
      <dgm:t>
        <a:bodyPr/>
        <a:lstStyle/>
        <a:p>
          <a:r>
            <a:rPr lang="en-US" altLang="zh-CN" dirty="0" smtClean="0"/>
            <a:t>8.</a:t>
          </a:r>
          <a:r>
            <a:rPr lang="zh-CN" altLang="en-US" dirty="0" smtClean="0"/>
            <a:t>书写文档</a:t>
          </a:r>
          <a:endParaRPr lang="zh-CN" altLang="en-US" dirty="0"/>
        </a:p>
      </dgm:t>
    </dgm:pt>
    <dgm:pt modelId="{551A9D83-6359-429C-BD06-6FE01DC8CB00}" type="parTrans" cxnId="{29533CD8-82BC-40D1-8702-6F5B9AA548F9}">
      <dgm:prSet/>
      <dgm:spPr/>
      <dgm:t>
        <a:bodyPr/>
        <a:lstStyle/>
        <a:p>
          <a:endParaRPr lang="zh-CN" altLang="en-US"/>
        </a:p>
      </dgm:t>
    </dgm:pt>
    <dgm:pt modelId="{B533D06F-2D2F-4AFA-8B64-8B6B8D203E3D}" type="sibTrans" cxnId="{29533CD8-82BC-40D1-8702-6F5B9AA548F9}">
      <dgm:prSet/>
      <dgm:spPr/>
      <dgm:t>
        <a:bodyPr/>
        <a:lstStyle/>
        <a:p>
          <a:endParaRPr lang="zh-CN" altLang="en-US"/>
        </a:p>
      </dgm:t>
    </dgm:pt>
    <dgm:pt modelId="{A8C84B0C-4F7B-4570-9FDB-3A97B8F7726B}">
      <dgm:prSet phldrT="[文本]"/>
      <dgm:spPr/>
      <dgm:t>
        <a:bodyPr/>
        <a:lstStyle/>
        <a:p>
          <a:r>
            <a:rPr lang="en-US" altLang="zh-CN" dirty="0" smtClean="0"/>
            <a:t>3.</a:t>
          </a:r>
          <a:r>
            <a:rPr lang="zh-CN" altLang="en-US" dirty="0" smtClean="0"/>
            <a:t>推荐最佳方案</a:t>
          </a:r>
          <a:endParaRPr lang="zh-CN" altLang="en-US" dirty="0"/>
        </a:p>
      </dgm:t>
    </dgm:pt>
    <dgm:pt modelId="{2D855070-A5F8-4068-A7D1-46500D5ACFEE}" type="parTrans" cxnId="{76220BF8-DAAA-4508-AB64-6A588BBFCA9B}">
      <dgm:prSet/>
      <dgm:spPr/>
      <dgm:t>
        <a:bodyPr/>
        <a:lstStyle/>
        <a:p>
          <a:endParaRPr lang="zh-CN" altLang="en-US"/>
        </a:p>
      </dgm:t>
    </dgm:pt>
    <dgm:pt modelId="{8969FCFE-BA23-473F-ABF7-5EF94679573D}" type="sibTrans" cxnId="{76220BF8-DAAA-4508-AB64-6A588BBFCA9B}">
      <dgm:prSet/>
      <dgm:spPr/>
      <dgm:t>
        <a:bodyPr/>
        <a:lstStyle/>
        <a:p>
          <a:endParaRPr lang="zh-CN" altLang="en-US"/>
        </a:p>
      </dgm:t>
    </dgm:pt>
    <dgm:pt modelId="{BD07FEDF-46ED-4BFA-8BE8-F6F2CBDE3365}">
      <dgm:prSet phldrT="[文本]"/>
      <dgm:spPr/>
      <dgm:t>
        <a:bodyPr/>
        <a:lstStyle/>
        <a:p>
          <a:r>
            <a:rPr lang="en-US" altLang="zh-CN" dirty="0" smtClean="0"/>
            <a:t>4.</a:t>
          </a:r>
          <a:r>
            <a:rPr lang="zh-CN" altLang="en-US" dirty="0" smtClean="0"/>
            <a:t>功能分解</a:t>
          </a:r>
          <a:endParaRPr lang="zh-CN" altLang="en-US" dirty="0"/>
        </a:p>
      </dgm:t>
    </dgm:pt>
    <dgm:pt modelId="{70E2839F-8C9E-422F-B06D-E5D5170E9FFB}" type="parTrans" cxnId="{B6A96B61-107D-4D1F-AC32-833D43B4CF31}">
      <dgm:prSet/>
      <dgm:spPr/>
      <dgm:t>
        <a:bodyPr/>
        <a:lstStyle/>
        <a:p>
          <a:endParaRPr lang="zh-CN" altLang="en-US"/>
        </a:p>
      </dgm:t>
    </dgm:pt>
    <dgm:pt modelId="{3A420B23-29C6-4A0B-AADA-D3283B5D0042}" type="sibTrans" cxnId="{B6A96B61-107D-4D1F-AC32-833D43B4CF31}">
      <dgm:prSet/>
      <dgm:spPr/>
      <dgm:t>
        <a:bodyPr/>
        <a:lstStyle/>
        <a:p>
          <a:endParaRPr lang="zh-CN" altLang="en-US"/>
        </a:p>
      </dgm:t>
    </dgm:pt>
    <dgm:pt modelId="{8BC9C138-07E8-478A-AF8B-78A85228B3CF}">
      <dgm:prSet phldrT="[文本]"/>
      <dgm:spPr/>
      <dgm:t>
        <a:bodyPr/>
        <a:lstStyle/>
        <a:p>
          <a:r>
            <a:rPr lang="en-US" altLang="zh-CN" dirty="0" smtClean="0"/>
            <a:t>5.</a:t>
          </a:r>
          <a:r>
            <a:rPr lang="zh-CN" altLang="en-US" dirty="0" smtClean="0"/>
            <a:t>设计软件结构</a:t>
          </a:r>
          <a:endParaRPr lang="zh-CN" altLang="en-US" dirty="0"/>
        </a:p>
      </dgm:t>
    </dgm:pt>
    <dgm:pt modelId="{C09C26AC-CF7A-4FF8-B14E-07D27B9BDDFB}" type="parTrans" cxnId="{BBDFF546-0B1E-4177-9AFC-394F0CACBFE2}">
      <dgm:prSet/>
      <dgm:spPr/>
      <dgm:t>
        <a:bodyPr/>
        <a:lstStyle/>
        <a:p>
          <a:endParaRPr lang="zh-CN" altLang="en-US"/>
        </a:p>
      </dgm:t>
    </dgm:pt>
    <dgm:pt modelId="{333F5611-1711-4981-927E-DBC4AA3088C5}" type="sibTrans" cxnId="{BBDFF546-0B1E-4177-9AFC-394F0CACBFE2}">
      <dgm:prSet/>
      <dgm:spPr/>
      <dgm:t>
        <a:bodyPr/>
        <a:lstStyle/>
        <a:p>
          <a:endParaRPr lang="zh-CN" altLang="en-US"/>
        </a:p>
      </dgm:t>
    </dgm:pt>
    <dgm:pt modelId="{D96A33C9-BE81-4546-A5C6-AE992F614776}">
      <dgm:prSet phldrT="[文本]"/>
      <dgm:spPr/>
      <dgm:t>
        <a:bodyPr/>
        <a:lstStyle/>
        <a:p>
          <a:r>
            <a:rPr lang="en-US" altLang="zh-CN" dirty="0" smtClean="0"/>
            <a:t>6.</a:t>
          </a:r>
          <a:r>
            <a:rPr lang="zh-CN" altLang="en-US" dirty="0" smtClean="0"/>
            <a:t>设计数据库</a:t>
          </a:r>
          <a:endParaRPr lang="zh-CN" altLang="en-US" dirty="0"/>
        </a:p>
      </dgm:t>
    </dgm:pt>
    <dgm:pt modelId="{04A684BC-C289-4804-9C87-D41D2D0CEDE6}" type="parTrans" cxnId="{DADDE4DD-4AB3-4031-AD0F-024A7C27A565}">
      <dgm:prSet/>
      <dgm:spPr/>
      <dgm:t>
        <a:bodyPr/>
        <a:lstStyle/>
        <a:p>
          <a:endParaRPr lang="zh-CN" altLang="en-US"/>
        </a:p>
      </dgm:t>
    </dgm:pt>
    <dgm:pt modelId="{693965D4-69EB-4B07-ABBD-6FB078FC6259}" type="sibTrans" cxnId="{DADDE4DD-4AB3-4031-AD0F-024A7C27A565}">
      <dgm:prSet/>
      <dgm:spPr/>
      <dgm:t>
        <a:bodyPr/>
        <a:lstStyle/>
        <a:p>
          <a:endParaRPr lang="zh-CN" altLang="en-US"/>
        </a:p>
      </dgm:t>
    </dgm:pt>
    <dgm:pt modelId="{FD7BB788-ECDE-4565-9F13-C8C5357DE502}">
      <dgm:prSet phldrT="[文本]"/>
      <dgm:spPr/>
      <dgm:t>
        <a:bodyPr/>
        <a:lstStyle/>
        <a:p>
          <a:r>
            <a:rPr lang="en-US" altLang="zh-CN" dirty="0" smtClean="0"/>
            <a:t>7.</a:t>
          </a:r>
          <a:r>
            <a:rPr lang="zh-CN" altLang="en-US" dirty="0" smtClean="0"/>
            <a:t>制定测试计划</a:t>
          </a:r>
          <a:endParaRPr lang="zh-CN" altLang="en-US" dirty="0"/>
        </a:p>
      </dgm:t>
    </dgm:pt>
    <dgm:pt modelId="{ECF933D7-05B1-40A5-A445-2F035E768308}" type="parTrans" cxnId="{D9F626B8-7F17-4E58-8737-83EDB3B0B5A8}">
      <dgm:prSet/>
      <dgm:spPr/>
      <dgm:t>
        <a:bodyPr/>
        <a:lstStyle/>
        <a:p>
          <a:endParaRPr lang="zh-CN" altLang="en-US"/>
        </a:p>
      </dgm:t>
    </dgm:pt>
    <dgm:pt modelId="{055CB2B4-67C7-4BB0-A19B-73562D2D07E0}" type="sibTrans" cxnId="{D9F626B8-7F17-4E58-8737-83EDB3B0B5A8}">
      <dgm:prSet/>
      <dgm:spPr/>
      <dgm:t>
        <a:bodyPr/>
        <a:lstStyle/>
        <a:p>
          <a:endParaRPr lang="zh-CN" altLang="en-US"/>
        </a:p>
      </dgm:t>
    </dgm:pt>
    <dgm:pt modelId="{CE590ED1-EDC2-42BA-8A42-5C8E1F9DFE0D}">
      <dgm:prSet phldrT="[文本]"/>
      <dgm:spPr/>
      <dgm:t>
        <a:bodyPr/>
        <a:lstStyle/>
        <a:p>
          <a:r>
            <a:rPr lang="en-US" altLang="zh-CN" dirty="0" smtClean="0"/>
            <a:t>9.</a:t>
          </a:r>
          <a:r>
            <a:rPr lang="zh-CN" altLang="en-US" dirty="0" smtClean="0"/>
            <a:t>审查和复审</a:t>
          </a:r>
          <a:endParaRPr lang="zh-CN" altLang="en-US" dirty="0"/>
        </a:p>
      </dgm:t>
    </dgm:pt>
    <dgm:pt modelId="{AE74CC9D-53A2-422D-80A1-CC31D0A219CC}" type="parTrans" cxnId="{67B3E449-AE0B-4B61-BC88-F9BE3C0CE9EE}">
      <dgm:prSet/>
      <dgm:spPr/>
      <dgm:t>
        <a:bodyPr/>
        <a:lstStyle/>
        <a:p>
          <a:endParaRPr lang="zh-CN" altLang="en-US"/>
        </a:p>
      </dgm:t>
    </dgm:pt>
    <dgm:pt modelId="{26DAB3A8-F677-49D3-8BBF-09A8E4CA3AA1}" type="sibTrans" cxnId="{67B3E449-AE0B-4B61-BC88-F9BE3C0CE9EE}">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t>
        <a:bodyPr/>
        <a:lstStyle/>
        <a:p>
          <a:endParaRPr lang="zh-CN" altLang="en-US"/>
        </a:p>
      </dgm:t>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t>
        <a:bodyPr/>
        <a:lstStyle/>
        <a:p>
          <a:endParaRPr lang="zh-CN" altLang="en-US"/>
        </a:p>
      </dgm:t>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t>
        <a:bodyPr/>
        <a:lstStyle/>
        <a:p>
          <a:endParaRPr lang="zh-CN" altLang="en-US"/>
        </a:p>
      </dgm:t>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t>
        <a:bodyPr/>
        <a:lstStyle/>
        <a:p>
          <a:endParaRPr lang="zh-CN" altLang="en-US"/>
        </a:p>
      </dgm:t>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t>
        <a:bodyPr/>
        <a:lstStyle/>
        <a:p>
          <a:endParaRPr lang="zh-CN" altLang="en-US"/>
        </a:p>
      </dgm:t>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t>
        <a:bodyPr/>
        <a:lstStyle/>
        <a:p>
          <a:endParaRPr lang="zh-CN" altLang="en-US"/>
        </a:p>
      </dgm:t>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t>
        <a:bodyPr/>
        <a:lstStyle/>
        <a:p>
          <a:endParaRPr lang="zh-CN" altLang="en-US"/>
        </a:p>
      </dgm:t>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t>
        <a:bodyPr/>
        <a:lstStyle/>
        <a:p>
          <a:endParaRPr lang="zh-CN" altLang="en-US"/>
        </a:p>
      </dgm:t>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t>
        <a:bodyPr/>
        <a:lstStyle/>
        <a:p>
          <a:endParaRPr lang="zh-CN" altLang="en-US"/>
        </a:p>
      </dgm:t>
    </dgm:pt>
  </dgm:ptLst>
  <dgm:cxnLst>
    <dgm:cxn modelId="{D9F626B8-7F17-4E58-8737-83EDB3B0B5A8}" srcId="{795CEB20-4012-473F-BDE3-30D70CDB0AEC}" destId="{FD7BB788-ECDE-4565-9F13-C8C5357DE502}" srcOrd="6" destOrd="0" parTransId="{ECF933D7-05B1-40A5-A445-2F035E768308}" sibTransId="{055CB2B4-67C7-4BB0-A19B-73562D2D07E0}"/>
    <dgm:cxn modelId="{7CFB3EC8-19EC-4108-9610-92971CADEE88}" type="presOf" srcId="{B26A3339-9293-434C-A0C6-127D0B557342}" destId="{B5C9D5C4-62E0-4127-A437-DA4FB9CBFD29}" srcOrd="0" destOrd="0" presId="urn:microsoft.com/office/officeart/2005/8/layout/hProcess9"/>
    <dgm:cxn modelId="{B6A96B61-107D-4D1F-AC32-833D43B4CF31}" srcId="{795CEB20-4012-473F-BDE3-30D70CDB0AEC}" destId="{BD07FEDF-46ED-4BFA-8BE8-F6F2CBDE3365}" srcOrd="3" destOrd="0" parTransId="{70E2839F-8C9E-422F-B06D-E5D5170E9FFB}" sibTransId="{3A420B23-29C6-4A0B-AADA-D3283B5D0042}"/>
    <dgm:cxn modelId="{5EDD68FF-7B85-4613-A33D-201FE7285AAD}" type="presOf" srcId="{BD07FEDF-46ED-4BFA-8BE8-F6F2CBDE3365}" destId="{C6D392D6-2A75-421C-8620-73601259257C}" srcOrd="0" destOrd="0" presId="urn:microsoft.com/office/officeart/2005/8/layout/hProcess9"/>
    <dgm:cxn modelId="{C898ABE0-455F-46C5-A693-417A4923E2F6}" type="presOf" srcId="{CE590ED1-EDC2-42BA-8A42-5C8E1F9DFE0D}" destId="{AF8C22EE-F522-4028-ACA1-9EB2A728BF28}" srcOrd="0" destOrd="0" presId="urn:microsoft.com/office/officeart/2005/8/layout/hProcess9"/>
    <dgm:cxn modelId="{C388B7BA-3BBE-41CC-AAB8-6354FBADEC5D}" type="presOf" srcId="{D96A33C9-BE81-4546-A5C6-AE992F614776}" destId="{81401272-BC52-4F83-AC08-AF7A4519B21B}" srcOrd="0" destOrd="0" presId="urn:microsoft.com/office/officeart/2005/8/layout/hProcess9"/>
    <dgm:cxn modelId="{BBDFF546-0B1E-4177-9AFC-394F0CACBFE2}" srcId="{795CEB20-4012-473F-BDE3-30D70CDB0AEC}" destId="{8BC9C138-07E8-478A-AF8B-78A85228B3CF}" srcOrd="4" destOrd="0" parTransId="{C09C26AC-CF7A-4FF8-B14E-07D27B9BDDFB}" sibTransId="{333F5611-1711-4981-927E-DBC4AA3088C5}"/>
    <dgm:cxn modelId="{29533CD8-82BC-40D1-8702-6F5B9AA548F9}" srcId="{795CEB20-4012-473F-BDE3-30D70CDB0AEC}" destId="{DCACC8E3-8B40-4A6D-A67E-F6F389A9977E}" srcOrd="7" destOrd="0" parTransId="{551A9D83-6359-429C-BD06-6FE01DC8CB00}" sibTransId="{B533D06F-2D2F-4AFA-8B64-8B6B8D203E3D}"/>
    <dgm:cxn modelId="{76220BF8-DAAA-4508-AB64-6A588BBFCA9B}" srcId="{795CEB20-4012-473F-BDE3-30D70CDB0AEC}" destId="{A8C84B0C-4F7B-4570-9FDB-3A97B8F7726B}" srcOrd="2" destOrd="0" parTransId="{2D855070-A5F8-4068-A7D1-46500D5ACFEE}" sibTransId="{8969FCFE-BA23-473F-ABF7-5EF94679573D}"/>
    <dgm:cxn modelId="{67A3FADC-B69A-426D-B632-58E25F3665D0}" type="presOf" srcId="{FD7BB788-ECDE-4565-9F13-C8C5357DE502}" destId="{5AD40EA0-F5B0-4336-9071-D126AF3ADCB8}" srcOrd="0" destOrd="0" presId="urn:microsoft.com/office/officeart/2005/8/layout/hProcess9"/>
    <dgm:cxn modelId="{597D2634-5A4B-41F0-9762-797EF787AD21}" type="presOf" srcId="{8BC9C138-07E8-478A-AF8B-78A85228B3CF}" destId="{30FEFDE0-72C5-43C4-86AB-9A4EB5DF3D13}" srcOrd="0" destOrd="0" presId="urn:microsoft.com/office/officeart/2005/8/layout/hProcess9"/>
    <dgm:cxn modelId="{DADDE4DD-4AB3-4031-AD0F-024A7C27A565}" srcId="{795CEB20-4012-473F-BDE3-30D70CDB0AEC}" destId="{D96A33C9-BE81-4546-A5C6-AE992F614776}" srcOrd="5" destOrd="0" parTransId="{04A684BC-C289-4804-9C87-D41D2D0CEDE6}" sibTransId="{693965D4-69EB-4B07-ABBD-6FB078FC6259}"/>
    <dgm:cxn modelId="{67B3E449-AE0B-4B61-BC88-F9BE3C0CE9EE}" srcId="{795CEB20-4012-473F-BDE3-30D70CDB0AEC}" destId="{CE590ED1-EDC2-42BA-8A42-5C8E1F9DFE0D}" srcOrd="8" destOrd="0" parTransId="{AE74CC9D-53A2-422D-80A1-CC31D0A219CC}" sibTransId="{26DAB3A8-F677-49D3-8BBF-09A8E4CA3AA1}"/>
    <dgm:cxn modelId="{AD86BE07-4A54-44A4-A1A0-8F2AB90CEA96}" type="presOf" srcId="{795CEB20-4012-473F-BDE3-30D70CDB0AEC}" destId="{86B70C79-1BBA-4D16-BD82-9A40041C139D}" srcOrd="0" destOrd="0" presId="urn:microsoft.com/office/officeart/2005/8/layout/hProcess9"/>
    <dgm:cxn modelId="{BDA9E97D-5CEC-45C2-B784-0950BA8F91F6}" type="presOf" srcId="{DCACC8E3-8B40-4A6D-A67E-F6F389A9977E}" destId="{5250536A-FD7D-417D-8357-C9A3DAF33E3D}"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541548F8-062C-4C2D-A6FE-C6A7E46C2768}" type="presOf" srcId="{7A87AAFB-67BF-480C-A170-EBBF8F52C639}" destId="{9AC638AA-4118-46D7-9C19-812A2389F7AF}" srcOrd="0" destOrd="0" presId="urn:microsoft.com/office/officeart/2005/8/layout/hProcess9"/>
    <dgm:cxn modelId="{7C5502D9-5F42-4E9A-8D37-37203F2D3673}" srcId="{795CEB20-4012-473F-BDE3-30D70CDB0AEC}" destId="{B26A3339-9293-434C-A0C6-127D0B557342}" srcOrd="0" destOrd="0" parTransId="{75956939-D588-46F3-B5FD-16AD7CEB3192}" sibTransId="{1CF9A316-0709-4DE1-9F8A-0E0DDB23A7E6}"/>
    <dgm:cxn modelId="{3F8FC20B-9A36-4D53-B67D-69453B23941F}" type="presOf" srcId="{A8C84B0C-4F7B-4570-9FDB-3A97B8F7726B}" destId="{E61B7969-2C12-430E-B223-CEA08ABCACCD}" srcOrd="0" destOrd="0" presId="urn:microsoft.com/office/officeart/2005/8/layout/hProcess9"/>
    <dgm:cxn modelId="{7805BD45-0982-4DFF-B8A6-7F3781BB801B}" type="presParOf" srcId="{86B70C79-1BBA-4D16-BD82-9A40041C139D}" destId="{675A4596-448F-4DE8-B9E8-945AE8924252}" srcOrd="0" destOrd="0" presId="urn:microsoft.com/office/officeart/2005/8/layout/hProcess9"/>
    <dgm:cxn modelId="{738F875C-A1FA-467A-A72C-0C77FFCCB127}" type="presParOf" srcId="{86B70C79-1BBA-4D16-BD82-9A40041C139D}" destId="{A8799634-EC1C-41D1-BBB9-C9B363C1921A}" srcOrd="1" destOrd="0" presId="urn:microsoft.com/office/officeart/2005/8/layout/hProcess9"/>
    <dgm:cxn modelId="{F868BBAF-07C7-42CE-8834-B1978E4821CA}" type="presParOf" srcId="{A8799634-EC1C-41D1-BBB9-C9B363C1921A}" destId="{B5C9D5C4-62E0-4127-A437-DA4FB9CBFD29}" srcOrd="0" destOrd="0" presId="urn:microsoft.com/office/officeart/2005/8/layout/hProcess9"/>
    <dgm:cxn modelId="{CB228881-C704-4C9B-B1AF-FCCE35F0AD57}" type="presParOf" srcId="{A8799634-EC1C-41D1-BBB9-C9B363C1921A}" destId="{8B2F8BB6-E160-4FC0-8FF7-90B804CD8112}" srcOrd="1" destOrd="0" presId="urn:microsoft.com/office/officeart/2005/8/layout/hProcess9"/>
    <dgm:cxn modelId="{723B032E-37D3-445C-9FD4-6EE844EB7B00}" type="presParOf" srcId="{A8799634-EC1C-41D1-BBB9-C9B363C1921A}" destId="{9AC638AA-4118-46D7-9C19-812A2389F7AF}" srcOrd="2" destOrd="0" presId="urn:microsoft.com/office/officeart/2005/8/layout/hProcess9"/>
    <dgm:cxn modelId="{6969D652-0F36-4170-8E87-A2270944CBA3}" type="presParOf" srcId="{A8799634-EC1C-41D1-BBB9-C9B363C1921A}" destId="{2B12B4A7-4B9A-4A3E-A43A-9560D25644E0}" srcOrd="3" destOrd="0" presId="urn:microsoft.com/office/officeart/2005/8/layout/hProcess9"/>
    <dgm:cxn modelId="{73FE7396-4D0D-47D6-A283-4BDB0CCD04C8}" type="presParOf" srcId="{A8799634-EC1C-41D1-BBB9-C9B363C1921A}" destId="{E61B7969-2C12-430E-B223-CEA08ABCACCD}" srcOrd="4" destOrd="0" presId="urn:microsoft.com/office/officeart/2005/8/layout/hProcess9"/>
    <dgm:cxn modelId="{3C825F2B-8603-449A-A2F4-9BDCFBCB1CB4}" type="presParOf" srcId="{A8799634-EC1C-41D1-BBB9-C9B363C1921A}" destId="{B7F06F33-B651-4424-9F95-31579012BBAC}" srcOrd="5" destOrd="0" presId="urn:microsoft.com/office/officeart/2005/8/layout/hProcess9"/>
    <dgm:cxn modelId="{35F36CFF-F0A3-4794-B3C9-66F2DDFEA227}" type="presParOf" srcId="{A8799634-EC1C-41D1-BBB9-C9B363C1921A}" destId="{C6D392D6-2A75-421C-8620-73601259257C}" srcOrd="6" destOrd="0" presId="urn:microsoft.com/office/officeart/2005/8/layout/hProcess9"/>
    <dgm:cxn modelId="{5510173B-0A4E-4019-9096-FDDDA45EF3FB}" type="presParOf" srcId="{A8799634-EC1C-41D1-BBB9-C9B363C1921A}" destId="{34F1E9C7-7B74-4001-AD55-60B538BA5804}" srcOrd="7" destOrd="0" presId="urn:microsoft.com/office/officeart/2005/8/layout/hProcess9"/>
    <dgm:cxn modelId="{DF4673A4-7D54-42BD-9CE2-37585C0CC978}" type="presParOf" srcId="{A8799634-EC1C-41D1-BBB9-C9B363C1921A}" destId="{30FEFDE0-72C5-43C4-86AB-9A4EB5DF3D13}" srcOrd="8" destOrd="0" presId="urn:microsoft.com/office/officeart/2005/8/layout/hProcess9"/>
    <dgm:cxn modelId="{0643B2BC-1DD6-4DC6-A4CC-FEA53EC3BEE1}" type="presParOf" srcId="{A8799634-EC1C-41D1-BBB9-C9B363C1921A}" destId="{CA933ADA-A6CC-4864-AE29-FA0306024C97}" srcOrd="9" destOrd="0" presId="urn:microsoft.com/office/officeart/2005/8/layout/hProcess9"/>
    <dgm:cxn modelId="{52A7F824-469E-42BE-BEF0-B5143EB486E5}" type="presParOf" srcId="{A8799634-EC1C-41D1-BBB9-C9B363C1921A}" destId="{81401272-BC52-4F83-AC08-AF7A4519B21B}" srcOrd="10" destOrd="0" presId="urn:microsoft.com/office/officeart/2005/8/layout/hProcess9"/>
    <dgm:cxn modelId="{C1AF6411-0511-4939-920A-95AE2278D7BF}" type="presParOf" srcId="{A8799634-EC1C-41D1-BBB9-C9B363C1921A}" destId="{D526A650-0AEB-4776-917C-953A14507079}" srcOrd="11" destOrd="0" presId="urn:microsoft.com/office/officeart/2005/8/layout/hProcess9"/>
    <dgm:cxn modelId="{24832A91-0E53-4220-B05A-3372E23E0715}" type="presParOf" srcId="{A8799634-EC1C-41D1-BBB9-C9B363C1921A}" destId="{5AD40EA0-F5B0-4336-9071-D126AF3ADCB8}" srcOrd="12" destOrd="0" presId="urn:microsoft.com/office/officeart/2005/8/layout/hProcess9"/>
    <dgm:cxn modelId="{A39F9433-20DA-4221-A8B9-6D08C4C4A72B}" type="presParOf" srcId="{A8799634-EC1C-41D1-BBB9-C9B363C1921A}" destId="{F022BB1A-1216-41BD-BAC6-1AEF5B4B299E}" srcOrd="13" destOrd="0" presId="urn:microsoft.com/office/officeart/2005/8/layout/hProcess9"/>
    <dgm:cxn modelId="{DB79A7AC-4A4C-4322-A683-84EA8E1FE724}" type="presParOf" srcId="{A8799634-EC1C-41D1-BBB9-C9B363C1921A}" destId="{5250536A-FD7D-417D-8357-C9A3DAF33E3D}" srcOrd="14" destOrd="0" presId="urn:microsoft.com/office/officeart/2005/8/layout/hProcess9"/>
    <dgm:cxn modelId="{822A253F-7158-4A6E-8CFA-2B697A5D0D32}" type="presParOf" srcId="{A8799634-EC1C-41D1-BBB9-C9B363C1921A}" destId="{BCDEBACB-B8F7-4F12-B7B2-6C5E4B409C22}" srcOrd="15" destOrd="0" presId="urn:microsoft.com/office/officeart/2005/8/layout/hProcess9"/>
    <dgm:cxn modelId="{06ABCF70-BFF2-4902-98F5-8CC8BBC622B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smtClean="0"/>
            <a:t>功能内聚</a:t>
          </a:r>
          <a:endParaRPr lang="zh-CN" altLang="en-US" dirty="0"/>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zh-CN" altLang="en-US" dirty="0" smtClean="0"/>
            <a:t>顺序内聚</a:t>
          </a:r>
          <a:endParaRPr lang="zh-CN" altLang="en-US" dirty="0"/>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zh-CN" altLang="en-US" dirty="0" smtClean="0"/>
            <a:t>通信内聚</a:t>
          </a:r>
          <a:endParaRPr lang="zh-CN" altLang="en-US" dirty="0"/>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zh-CN" altLang="en-US" dirty="0" smtClean="0"/>
            <a:t>时间内聚</a:t>
          </a:r>
          <a:endParaRPr lang="zh-CN" altLang="en-US" dirty="0"/>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zh-CN" altLang="en-US" dirty="0" smtClean="0"/>
            <a:t>逻辑内聚</a:t>
          </a:r>
          <a:endParaRPr lang="zh-CN" altLang="en-US" dirty="0"/>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zh-CN" altLang="en-US" smtClean="0"/>
            <a:t>偶然内聚</a:t>
          </a:r>
          <a:endParaRPr lang="zh-CN" altLang="en-US" dirty="0"/>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EAEC9D3A-CF1E-439A-BF97-38BFB6361389}">
      <dgm:prSet phldrT="[文本]"/>
      <dgm:spPr/>
      <dgm:t>
        <a:bodyPr/>
        <a:lstStyle/>
        <a:p>
          <a:r>
            <a:rPr lang="zh-CN" altLang="en-US" smtClean="0"/>
            <a:t>过程内聚</a:t>
          </a:r>
          <a:endParaRPr lang="zh-CN" altLang="en-US" dirty="0"/>
        </a:p>
      </dgm:t>
    </dgm:pt>
    <dgm:pt modelId="{17B8A95F-F1F8-4DF3-A934-68D99C8CFD8F}" type="parTrans" cxnId="{05AE8CD7-4F14-4532-BC2B-E70F0419F88E}">
      <dgm:prSet/>
      <dgm:spPr/>
      <dgm:t>
        <a:bodyPr/>
        <a:lstStyle/>
        <a:p>
          <a:endParaRPr lang="zh-CN" altLang="en-US"/>
        </a:p>
      </dgm:t>
    </dgm:pt>
    <dgm:pt modelId="{2EFA84D3-83E5-47BC-9D8A-FA355FF055A2}" type="sibTrans" cxnId="{05AE8CD7-4F14-4532-BC2B-E70F0419F88E}">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t>
        <a:bodyPr/>
        <a:lstStyle/>
        <a:p>
          <a:endParaRPr lang="zh-CN" altLang="en-US"/>
        </a:p>
      </dgm:t>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t>
        <a:bodyPr/>
        <a:lstStyle/>
        <a:p>
          <a:endParaRPr lang="zh-CN" altLang="en-US"/>
        </a:p>
      </dgm:t>
    </dgm:pt>
  </dgm:ptLst>
  <dgm:cxnLst>
    <dgm:cxn modelId="{1A56480B-BB50-4567-B127-71B6ED405710}" type="presOf" srcId="{58141747-5BAD-4AA7-BBD8-298DAFD40F25}" destId="{84735898-8299-40B5-A23E-1D257DF49313}" srcOrd="0" destOrd="0" presId="urn:microsoft.com/office/officeart/2005/8/layout/hChevron3"/>
    <dgm:cxn modelId="{009ED185-A031-4EEB-B14B-5BA31053813D}" type="presOf" srcId="{43625C5F-E6CA-4C9C-96A9-D4A7F29187E7}" destId="{19A511D7-54DE-42C4-B3F7-E0ED3AFFEA07}" srcOrd="0" destOrd="0" presId="urn:microsoft.com/office/officeart/2005/8/layout/hChevron3"/>
    <dgm:cxn modelId="{C3E7CF97-15BD-4E77-B73E-6ACA2495D976}" srcId="{1B6291DE-7958-4F60-8139-012259D77CC3}" destId="{58141747-5BAD-4AA7-BBD8-298DAFD40F25}" srcOrd="1" destOrd="0" parTransId="{6681ED81-7BCC-4F1C-9E37-961C2C45AA80}" sibTransId="{BB3B4408-D8B7-45A9-BF3D-425E7F8CE6B3}"/>
    <dgm:cxn modelId="{1B6DC65E-8311-434E-A048-CCCF64821632}" type="presOf" srcId="{469008F6-AE58-44D2-9980-9DFB0C8DE915}" destId="{A7664FB3-BFB8-4895-8C89-4959740EE3C5}" srcOrd="0" destOrd="0" presId="urn:microsoft.com/office/officeart/2005/8/layout/hChevron3"/>
    <dgm:cxn modelId="{9B36F7BF-4C68-432C-B433-C6B8E961B9E8}" type="presOf" srcId="{B6D60219-0762-4FF7-B504-E53CEB536933}" destId="{EC7B5615-D05F-4CF3-B0B8-52C39A76D7C5}" srcOrd="0" destOrd="0" presId="urn:microsoft.com/office/officeart/2005/8/layout/hChevron3"/>
    <dgm:cxn modelId="{F2B68E7B-3362-4A1D-9E1D-0B470AC33DE7}" type="presOf" srcId="{1574E607-9981-4F17-A97B-068B22D2EF9B}" destId="{1B6B202C-51C8-45E3-90C2-BEA3F692C30D}"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AB96FB29-E620-4953-A230-BCB1946B876B}" srcId="{1B6291DE-7958-4F60-8139-012259D77CC3}" destId="{B6D60219-0762-4FF7-B504-E53CEB536933}" srcOrd="5" destOrd="0" parTransId="{7D4483B6-9BF2-4B91-8BA2-B45834C78306}" sibTransId="{758C2AF2-0FB6-4C86-B91A-7A1665BF7349}"/>
    <dgm:cxn modelId="{554601A3-B27A-430A-9562-948F9923ACC1}" srcId="{1B6291DE-7958-4F60-8139-012259D77CC3}" destId="{43625C5F-E6CA-4C9C-96A9-D4A7F29187E7}" srcOrd="6" destOrd="0" parTransId="{FF214A7B-5231-4B7F-8BA8-0B13C1DEA6E4}" sibTransId="{0C3F9140-87DE-45F8-AA7B-4A6BAED654B0}"/>
    <dgm:cxn modelId="{B5AB0161-1981-42C6-A6B1-163238FE2333}" type="presOf" srcId="{1B6291DE-7958-4F60-8139-012259D77CC3}" destId="{90C97054-F613-4791-B960-91892CB38AF8}" srcOrd="0" destOrd="0" presId="urn:microsoft.com/office/officeart/2005/8/layout/hChevron3"/>
    <dgm:cxn modelId="{56373CBA-E029-43EC-A09D-51385284B864}" type="presOf" srcId="{EAEC9D3A-CF1E-439A-BF97-38BFB6361389}" destId="{2058B71C-4849-47CF-978E-E2D7A4B57F25}" srcOrd="0" destOrd="0" presId="urn:microsoft.com/office/officeart/2005/8/layout/hChevron3"/>
    <dgm:cxn modelId="{05AE8CD7-4F14-4532-BC2B-E70F0419F88E}" srcId="{1B6291DE-7958-4F60-8139-012259D77CC3}" destId="{EAEC9D3A-CF1E-439A-BF97-38BFB6361389}" srcOrd="3" destOrd="0" parTransId="{17B8A95F-F1F8-4DF3-A934-68D99C8CFD8F}" sibTransId="{2EFA84D3-83E5-47BC-9D8A-FA355FF055A2}"/>
    <dgm:cxn modelId="{C4F51EFC-C7A9-4FA1-AD0E-2C7DA4D54C62}" type="presOf" srcId="{3FC5726B-2C20-45AA-9459-241AE25AA664}" destId="{29579B0B-6305-4DB1-AA03-84CE93438F1B}"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A15B177-FD77-4A55-92D9-012B4C48043D}" srcId="{1B6291DE-7958-4F60-8139-012259D77CC3}" destId="{1574E607-9981-4F17-A97B-068B22D2EF9B}" srcOrd="4" destOrd="0" parTransId="{A0F2C32F-B4A4-4517-B011-3DE10B7B42ED}" sibTransId="{FBD9C8E4-35EC-4415-B84C-FDE85A6FA0F8}"/>
    <dgm:cxn modelId="{26608DB0-6B89-46D9-9BC9-91EA751FE115}" type="presParOf" srcId="{90C97054-F613-4791-B960-91892CB38AF8}" destId="{29579B0B-6305-4DB1-AA03-84CE93438F1B}" srcOrd="0" destOrd="0" presId="urn:microsoft.com/office/officeart/2005/8/layout/hChevron3"/>
    <dgm:cxn modelId="{08EA90DC-BC8C-4D4D-A30A-51215C247C94}" type="presParOf" srcId="{90C97054-F613-4791-B960-91892CB38AF8}" destId="{16F11785-A798-4B41-9AA9-30863768D3D5}" srcOrd="1" destOrd="0" presId="urn:microsoft.com/office/officeart/2005/8/layout/hChevron3"/>
    <dgm:cxn modelId="{59085723-7F67-4912-8A90-284008294327}" type="presParOf" srcId="{90C97054-F613-4791-B960-91892CB38AF8}" destId="{84735898-8299-40B5-A23E-1D257DF49313}" srcOrd="2" destOrd="0" presId="urn:microsoft.com/office/officeart/2005/8/layout/hChevron3"/>
    <dgm:cxn modelId="{489FAA11-00E6-4A86-9BFB-DAA0809AB661}" type="presParOf" srcId="{90C97054-F613-4791-B960-91892CB38AF8}" destId="{421C0BCC-A624-41F7-BA7B-BA24B9E74C8F}" srcOrd="3" destOrd="0" presId="urn:microsoft.com/office/officeart/2005/8/layout/hChevron3"/>
    <dgm:cxn modelId="{8B3C1BEA-4D94-4133-97E5-4B61FA109F0D}" type="presParOf" srcId="{90C97054-F613-4791-B960-91892CB38AF8}" destId="{A7664FB3-BFB8-4895-8C89-4959740EE3C5}" srcOrd="4" destOrd="0" presId="urn:microsoft.com/office/officeart/2005/8/layout/hChevron3"/>
    <dgm:cxn modelId="{DD1CCAD4-FF68-4B85-A1D4-DECF8BA71CBA}" type="presParOf" srcId="{90C97054-F613-4791-B960-91892CB38AF8}" destId="{92AE0BD1-B014-4817-A578-62AEB5FA4CCD}" srcOrd="5" destOrd="0" presId="urn:microsoft.com/office/officeart/2005/8/layout/hChevron3"/>
    <dgm:cxn modelId="{16F812E9-C74F-4A54-90B1-BD27547D14A3}" type="presParOf" srcId="{90C97054-F613-4791-B960-91892CB38AF8}" destId="{2058B71C-4849-47CF-978E-E2D7A4B57F25}" srcOrd="6" destOrd="0" presId="urn:microsoft.com/office/officeart/2005/8/layout/hChevron3"/>
    <dgm:cxn modelId="{4F847739-E767-47B7-976E-944B979C9F84}" type="presParOf" srcId="{90C97054-F613-4791-B960-91892CB38AF8}" destId="{AB0F484B-65BE-41EB-A5B7-4E0D30B22872}" srcOrd="7" destOrd="0" presId="urn:microsoft.com/office/officeart/2005/8/layout/hChevron3"/>
    <dgm:cxn modelId="{23193FFF-9ED5-4BE9-83A9-D160B0C56C79}" type="presParOf" srcId="{90C97054-F613-4791-B960-91892CB38AF8}" destId="{1B6B202C-51C8-45E3-90C2-BEA3F692C30D}" srcOrd="8" destOrd="0" presId="urn:microsoft.com/office/officeart/2005/8/layout/hChevron3"/>
    <dgm:cxn modelId="{FED7A570-E0DE-4832-B7BF-2765ABFAA1B7}" type="presParOf" srcId="{90C97054-F613-4791-B960-91892CB38AF8}" destId="{D5F26ADA-C253-47A3-9B0D-A20F42D05E89}" srcOrd="9" destOrd="0" presId="urn:microsoft.com/office/officeart/2005/8/layout/hChevron3"/>
    <dgm:cxn modelId="{95FDEDDC-E7C2-4FE1-A5CA-24E19397B1C1}" type="presParOf" srcId="{90C97054-F613-4791-B960-91892CB38AF8}" destId="{EC7B5615-D05F-4CF3-B0B8-52C39A76D7C5}" srcOrd="10" destOrd="0" presId="urn:microsoft.com/office/officeart/2005/8/layout/hChevron3"/>
    <dgm:cxn modelId="{239E02CC-BA59-4552-B88E-51D16B6CFD2F}" type="presParOf" srcId="{90C97054-F613-4791-B960-91892CB38AF8}" destId="{87DD6BE2-DE7E-41B6-B03C-A5E13F0E21E2}" srcOrd="11" destOrd="0" presId="urn:microsoft.com/office/officeart/2005/8/layout/hChevron3"/>
    <dgm:cxn modelId="{59A9E9D4-424B-44AE-8F48-9663B09B2F9B}"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smtClean="0"/>
            <a:t>10</a:t>
          </a:r>
          <a:r>
            <a:rPr lang="zh-CN" altLang="en-US" dirty="0" smtClean="0"/>
            <a:t>分</a:t>
          </a:r>
          <a:endParaRPr lang="zh-CN" altLang="en-US" dirty="0"/>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en-US" altLang="zh-CN" dirty="0" smtClean="0"/>
            <a:t>9</a:t>
          </a:r>
          <a:r>
            <a:rPr lang="zh-CN" altLang="en-US" dirty="0" smtClean="0"/>
            <a:t>分</a:t>
          </a:r>
          <a:endParaRPr lang="zh-CN" altLang="en-US" dirty="0"/>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en-US" altLang="zh-CN" dirty="0" smtClean="0"/>
            <a:t>7</a:t>
          </a:r>
          <a:r>
            <a:rPr lang="zh-CN" altLang="en-US" dirty="0" smtClean="0"/>
            <a:t>分</a:t>
          </a:r>
          <a:endParaRPr lang="zh-CN" altLang="en-US" dirty="0"/>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en-US" altLang="zh-CN" dirty="0" smtClean="0"/>
            <a:t>5</a:t>
          </a:r>
          <a:r>
            <a:rPr lang="zh-CN" altLang="en-US" dirty="0" smtClean="0"/>
            <a:t>分</a:t>
          </a:r>
          <a:endParaRPr lang="zh-CN" altLang="en-US" dirty="0"/>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en-US" altLang="zh-CN" dirty="0" smtClean="0"/>
            <a:t>3</a:t>
          </a:r>
          <a:r>
            <a:rPr lang="zh-CN" altLang="en-US" dirty="0" smtClean="0"/>
            <a:t>分</a:t>
          </a:r>
          <a:endParaRPr lang="zh-CN" altLang="en-US" dirty="0"/>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en-US" altLang="zh-CN" dirty="0" smtClean="0"/>
            <a:t>1</a:t>
          </a:r>
          <a:r>
            <a:rPr lang="zh-CN" altLang="en-US" dirty="0" smtClean="0"/>
            <a:t>分</a:t>
          </a:r>
          <a:endParaRPr lang="zh-CN" altLang="en-US" dirty="0"/>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BBB2E8BD-6E08-414A-9C5E-C67B87FEE0B1}">
      <dgm:prSet phldrT="[文本]"/>
      <dgm:spPr/>
      <dgm:t>
        <a:bodyPr/>
        <a:lstStyle/>
        <a:p>
          <a:r>
            <a:rPr lang="en-US" altLang="zh-CN" dirty="0" smtClean="0"/>
            <a:t>0</a:t>
          </a:r>
          <a:r>
            <a:rPr lang="zh-CN" altLang="en-US" dirty="0" smtClean="0"/>
            <a:t>分</a:t>
          </a:r>
          <a:endParaRPr lang="zh-CN" altLang="en-US" dirty="0"/>
        </a:p>
      </dgm:t>
    </dgm:pt>
    <dgm:pt modelId="{5B0D5140-38BA-4E8A-AF85-8B7E32BE3E21}" type="parTrans" cxnId="{39A0D6BA-2021-4C1F-ADA7-27669505343F}">
      <dgm:prSet/>
      <dgm:spPr/>
      <dgm:t>
        <a:bodyPr/>
        <a:lstStyle/>
        <a:p>
          <a:endParaRPr lang="zh-CN" altLang="en-US"/>
        </a:p>
      </dgm:t>
    </dgm:pt>
    <dgm:pt modelId="{32FF9F67-2A0E-47F1-9238-3CC0CC393B14}" type="sibTrans" cxnId="{39A0D6BA-2021-4C1F-ADA7-27669505343F}">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t>
        <a:bodyPr/>
        <a:lstStyle/>
        <a:p>
          <a:endParaRPr lang="zh-CN" altLang="en-US"/>
        </a:p>
      </dgm:t>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t>
        <a:bodyPr/>
        <a:lstStyle/>
        <a:p>
          <a:endParaRPr lang="zh-CN" altLang="en-US"/>
        </a:p>
      </dgm:t>
    </dgm:pt>
  </dgm:ptLst>
  <dgm:cxnLst>
    <dgm:cxn modelId="{90E2F35B-E210-4999-944A-CC7ED66D6046}" type="presOf" srcId="{1B6291DE-7958-4F60-8139-012259D77CC3}" destId="{90C97054-F613-4791-B960-91892CB38AF8}" srcOrd="0" destOrd="0" presId="urn:microsoft.com/office/officeart/2005/8/layout/hChevron3"/>
    <dgm:cxn modelId="{C3E7CF97-15BD-4E77-B73E-6ACA2495D976}" srcId="{1B6291DE-7958-4F60-8139-012259D77CC3}" destId="{58141747-5BAD-4AA7-BBD8-298DAFD40F25}" srcOrd="1" destOrd="0" parTransId="{6681ED81-7BCC-4F1C-9E37-961C2C45AA80}" sibTransId="{BB3B4408-D8B7-45A9-BF3D-425E7F8CE6B3}"/>
    <dgm:cxn modelId="{B2783212-CB82-417B-8D7D-45029B23A35C}" type="presOf" srcId="{3FC5726B-2C20-45AA-9459-241AE25AA664}" destId="{29579B0B-6305-4DB1-AA03-84CE93438F1B}" srcOrd="0" destOrd="0" presId="urn:microsoft.com/office/officeart/2005/8/layout/hChevron3"/>
    <dgm:cxn modelId="{FAADAE72-2F69-4FB7-9363-E2AFAAEFFD71}" type="presOf" srcId="{B6D60219-0762-4FF7-B504-E53CEB536933}" destId="{EC7B5615-D05F-4CF3-B0B8-52C39A76D7C5}" srcOrd="0" destOrd="0" presId="urn:microsoft.com/office/officeart/2005/8/layout/hChevron3"/>
    <dgm:cxn modelId="{BBDAF7DF-C142-4CF3-94C3-31BCABF395E5}" type="presOf" srcId="{58141747-5BAD-4AA7-BBD8-298DAFD40F25}" destId="{84735898-8299-40B5-A23E-1D257DF49313}"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AB96FB29-E620-4953-A230-BCB1946B876B}" srcId="{1B6291DE-7958-4F60-8139-012259D77CC3}" destId="{B6D60219-0762-4FF7-B504-E53CEB536933}" srcOrd="4" destOrd="0" parTransId="{7D4483B6-9BF2-4B91-8BA2-B45834C78306}" sibTransId="{758C2AF2-0FB6-4C86-B91A-7A1665BF7349}"/>
    <dgm:cxn modelId="{554601A3-B27A-430A-9562-948F9923ACC1}" srcId="{1B6291DE-7958-4F60-8139-012259D77CC3}" destId="{43625C5F-E6CA-4C9C-96A9-D4A7F29187E7}" srcOrd="5" destOrd="0" parTransId="{FF214A7B-5231-4B7F-8BA8-0B13C1DEA6E4}" sibTransId="{0C3F9140-87DE-45F8-AA7B-4A6BAED654B0}"/>
    <dgm:cxn modelId="{6F4D631C-F402-4B7B-AA5E-4B9D800D8083}" type="presOf" srcId="{BBB2E8BD-6E08-414A-9C5E-C67B87FEE0B1}" destId="{EF3F438E-6AF3-4757-B232-632DD386A83E}" srcOrd="0" destOrd="0" presId="urn:microsoft.com/office/officeart/2005/8/layout/hChevron3"/>
    <dgm:cxn modelId="{774FEA8C-9A0A-47B4-8BEE-CC891E707947}" type="presOf" srcId="{43625C5F-E6CA-4C9C-96A9-D4A7F29187E7}" destId="{19A511D7-54DE-42C4-B3F7-E0ED3AFFEA07}" srcOrd="0" destOrd="0" presId="urn:microsoft.com/office/officeart/2005/8/layout/hChevron3"/>
    <dgm:cxn modelId="{39A0D6BA-2021-4C1F-ADA7-27669505343F}" srcId="{1B6291DE-7958-4F60-8139-012259D77CC3}" destId="{BBB2E8BD-6E08-414A-9C5E-C67B87FEE0B1}" srcOrd="6" destOrd="0" parTransId="{5B0D5140-38BA-4E8A-AF85-8B7E32BE3E21}" sibTransId="{32FF9F67-2A0E-47F1-9238-3CC0CC393B14}"/>
    <dgm:cxn modelId="{6626E249-493B-4B9D-BB00-E37FC859BC11}" type="presOf" srcId="{469008F6-AE58-44D2-9980-9DFB0C8DE915}" destId="{A7664FB3-BFB8-4895-8C89-4959740EE3C5}" srcOrd="0" destOrd="0" presId="urn:microsoft.com/office/officeart/2005/8/layout/hChevron3"/>
    <dgm:cxn modelId="{8A64FDD7-37BE-4ABF-912D-DFBFFF7FA63F}" type="presOf" srcId="{1574E607-9981-4F17-A97B-068B22D2EF9B}" destId="{1B6B202C-51C8-45E3-90C2-BEA3F692C30D}"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A15B177-FD77-4A55-92D9-012B4C48043D}" srcId="{1B6291DE-7958-4F60-8139-012259D77CC3}" destId="{1574E607-9981-4F17-A97B-068B22D2EF9B}" srcOrd="3" destOrd="0" parTransId="{A0F2C32F-B4A4-4517-B011-3DE10B7B42ED}" sibTransId="{FBD9C8E4-35EC-4415-B84C-FDE85A6FA0F8}"/>
    <dgm:cxn modelId="{904B398A-1239-4B82-AC0E-6BDC519B93AB}" type="presParOf" srcId="{90C97054-F613-4791-B960-91892CB38AF8}" destId="{29579B0B-6305-4DB1-AA03-84CE93438F1B}" srcOrd="0" destOrd="0" presId="urn:microsoft.com/office/officeart/2005/8/layout/hChevron3"/>
    <dgm:cxn modelId="{46428032-7EAF-465B-8D1B-15C03EEC6047}" type="presParOf" srcId="{90C97054-F613-4791-B960-91892CB38AF8}" destId="{16F11785-A798-4B41-9AA9-30863768D3D5}" srcOrd="1" destOrd="0" presId="urn:microsoft.com/office/officeart/2005/8/layout/hChevron3"/>
    <dgm:cxn modelId="{DCE3AD07-07BD-469C-ADEA-C6567D767E81}" type="presParOf" srcId="{90C97054-F613-4791-B960-91892CB38AF8}" destId="{84735898-8299-40B5-A23E-1D257DF49313}" srcOrd="2" destOrd="0" presId="urn:microsoft.com/office/officeart/2005/8/layout/hChevron3"/>
    <dgm:cxn modelId="{DB86CF96-CE4D-4C2A-8714-EEBD8F47C666}" type="presParOf" srcId="{90C97054-F613-4791-B960-91892CB38AF8}" destId="{421C0BCC-A624-41F7-BA7B-BA24B9E74C8F}" srcOrd="3" destOrd="0" presId="urn:microsoft.com/office/officeart/2005/8/layout/hChevron3"/>
    <dgm:cxn modelId="{F52F9EB4-064C-48D4-B8EB-A87F273008AA}" type="presParOf" srcId="{90C97054-F613-4791-B960-91892CB38AF8}" destId="{A7664FB3-BFB8-4895-8C89-4959740EE3C5}" srcOrd="4" destOrd="0" presId="urn:microsoft.com/office/officeart/2005/8/layout/hChevron3"/>
    <dgm:cxn modelId="{AE25C4FB-722B-411F-96AF-68F6FF4FBE3C}" type="presParOf" srcId="{90C97054-F613-4791-B960-91892CB38AF8}" destId="{92AE0BD1-B014-4817-A578-62AEB5FA4CCD}" srcOrd="5" destOrd="0" presId="urn:microsoft.com/office/officeart/2005/8/layout/hChevron3"/>
    <dgm:cxn modelId="{24535A1E-83A0-412F-9904-5093258F160F}" type="presParOf" srcId="{90C97054-F613-4791-B960-91892CB38AF8}" destId="{1B6B202C-51C8-45E3-90C2-BEA3F692C30D}" srcOrd="6" destOrd="0" presId="urn:microsoft.com/office/officeart/2005/8/layout/hChevron3"/>
    <dgm:cxn modelId="{5F32902B-E699-427A-9D3C-D64D5BB157FF}" type="presParOf" srcId="{90C97054-F613-4791-B960-91892CB38AF8}" destId="{D5F26ADA-C253-47A3-9B0D-A20F42D05E89}" srcOrd="7" destOrd="0" presId="urn:microsoft.com/office/officeart/2005/8/layout/hChevron3"/>
    <dgm:cxn modelId="{A2713C61-E4EA-40DA-9069-2FAE17E20D39}" type="presParOf" srcId="{90C97054-F613-4791-B960-91892CB38AF8}" destId="{EC7B5615-D05F-4CF3-B0B8-52C39A76D7C5}" srcOrd="8" destOrd="0" presId="urn:microsoft.com/office/officeart/2005/8/layout/hChevron3"/>
    <dgm:cxn modelId="{3422AB8E-DAE3-43A9-864B-CD13A358D52B}" type="presParOf" srcId="{90C97054-F613-4791-B960-91892CB38AF8}" destId="{87DD6BE2-DE7E-41B6-B03C-A5E13F0E21E2}" srcOrd="9" destOrd="0" presId="urn:microsoft.com/office/officeart/2005/8/layout/hChevron3"/>
    <dgm:cxn modelId="{F5D4501B-6ECA-4F66-B8DE-5F14481A10F6}" type="presParOf" srcId="{90C97054-F613-4791-B960-91892CB38AF8}" destId="{19A511D7-54DE-42C4-B3F7-E0ED3AFFEA07}" srcOrd="10" destOrd="0" presId="urn:microsoft.com/office/officeart/2005/8/layout/hChevron3"/>
    <dgm:cxn modelId="{9101C897-50DC-4654-9345-A372370F2048}" type="presParOf" srcId="{90C97054-F613-4791-B960-91892CB38AF8}" destId="{747248C3-9EF3-47F8-BEB3-07A91F03BF55}" srcOrd="11" destOrd="0" presId="urn:microsoft.com/office/officeart/2005/8/layout/hChevron3"/>
    <dgm:cxn modelId="{4845AC8F-C754-43F6-9306-5E440BEF080A}"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A4596-448F-4DE8-B9E8-945AE8924252}">
      <dsp:nvSpPr>
        <dsp:cNvPr id="0" name=""/>
        <dsp:cNvSpPr/>
      </dsp:nvSpPr>
      <dsp:spPr>
        <a:xfrm>
          <a:off x="318901" y="0"/>
          <a:ext cx="6891395" cy="29902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9D5C4-62E0-4127-A437-DA4FB9CBFD29}">
      <dsp:nvSpPr>
        <dsp:cNvPr id="0" name=""/>
        <dsp:cNvSpPr/>
      </dsp:nvSpPr>
      <dsp:spPr>
        <a:xfrm>
          <a:off x="603"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1.</a:t>
          </a:r>
          <a:r>
            <a:rPr lang="zh-CN" altLang="en-US" sz="1700" kern="1200" dirty="0" smtClean="0"/>
            <a:t>设想供选择的方案</a:t>
          </a:r>
          <a:endParaRPr lang="zh-CN" altLang="en-US" sz="1700" kern="1200" dirty="0"/>
        </a:p>
      </dsp:txBody>
      <dsp:txXfrm>
        <a:off x="42661" y="939129"/>
        <a:ext cx="777438" cy="1111980"/>
      </dsp:txXfrm>
    </dsp:sp>
    <dsp:sp modelId="{9AC638AA-4118-46D7-9C19-812A2389F7AF}">
      <dsp:nvSpPr>
        <dsp:cNvPr id="0" name=""/>
        <dsp:cNvSpPr/>
      </dsp:nvSpPr>
      <dsp:spPr>
        <a:xfrm>
          <a:off x="906198"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2.</a:t>
          </a:r>
          <a:r>
            <a:rPr lang="zh-CN" altLang="en-US" sz="1700" kern="1200" dirty="0" smtClean="0"/>
            <a:t>选取合理的方案</a:t>
          </a:r>
          <a:endParaRPr lang="zh-CN" altLang="en-US" sz="1700" kern="1200" dirty="0"/>
        </a:p>
      </dsp:txBody>
      <dsp:txXfrm>
        <a:off x="948256" y="939129"/>
        <a:ext cx="777438" cy="1111980"/>
      </dsp:txXfrm>
    </dsp:sp>
    <dsp:sp modelId="{E61B7969-2C12-430E-B223-CEA08ABCACCD}">
      <dsp:nvSpPr>
        <dsp:cNvPr id="0" name=""/>
        <dsp:cNvSpPr/>
      </dsp:nvSpPr>
      <dsp:spPr>
        <a:xfrm>
          <a:off x="1811793"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3.</a:t>
          </a:r>
          <a:r>
            <a:rPr lang="zh-CN" altLang="en-US" sz="1700" kern="1200" dirty="0" smtClean="0"/>
            <a:t>推荐最佳方案</a:t>
          </a:r>
          <a:endParaRPr lang="zh-CN" altLang="en-US" sz="1700" kern="1200" dirty="0"/>
        </a:p>
      </dsp:txBody>
      <dsp:txXfrm>
        <a:off x="1853851" y="939129"/>
        <a:ext cx="777438" cy="1111980"/>
      </dsp:txXfrm>
    </dsp:sp>
    <dsp:sp modelId="{C6D392D6-2A75-421C-8620-73601259257C}">
      <dsp:nvSpPr>
        <dsp:cNvPr id="0" name=""/>
        <dsp:cNvSpPr/>
      </dsp:nvSpPr>
      <dsp:spPr>
        <a:xfrm>
          <a:off x="2717389"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4.</a:t>
          </a:r>
          <a:r>
            <a:rPr lang="zh-CN" altLang="en-US" sz="1700" kern="1200" dirty="0" smtClean="0"/>
            <a:t>功能分解</a:t>
          </a:r>
          <a:endParaRPr lang="zh-CN" altLang="en-US" sz="1700" kern="1200" dirty="0"/>
        </a:p>
      </dsp:txBody>
      <dsp:txXfrm>
        <a:off x="2759447" y="939129"/>
        <a:ext cx="777438" cy="1111980"/>
      </dsp:txXfrm>
    </dsp:sp>
    <dsp:sp modelId="{30FEFDE0-72C5-43C4-86AB-9A4EB5DF3D13}">
      <dsp:nvSpPr>
        <dsp:cNvPr id="0" name=""/>
        <dsp:cNvSpPr/>
      </dsp:nvSpPr>
      <dsp:spPr>
        <a:xfrm>
          <a:off x="3622984" y="897071"/>
          <a:ext cx="861554" cy="119609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5.</a:t>
          </a:r>
          <a:r>
            <a:rPr lang="zh-CN" altLang="en-US" sz="1700" kern="1200" dirty="0" smtClean="0"/>
            <a:t>设计软件结构</a:t>
          </a:r>
          <a:endParaRPr lang="zh-CN" altLang="en-US" sz="1700" kern="1200" dirty="0"/>
        </a:p>
      </dsp:txBody>
      <dsp:txXfrm>
        <a:off x="3665042" y="939129"/>
        <a:ext cx="777438" cy="1111980"/>
      </dsp:txXfrm>
    </dsp:sp>
    <dsp:sp modelId="{81401272-BC52-4F83-AC08-AF7A4519B21B}">
      <dsp:nvSpPr>
        <dsp:cNvPr id="0" name=""/>
        <dsp:cNvSpPr/>
      </dsp:nvSpPr>
      <dsp:spPr>
        <a:xfrm>
          <a:off x="4528580"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6.</a:t>
          </a:r>
          <a:r>
            <a:rPr lang="zh-CN" altLang="en-US" sz="1700" kern="1200" dirty="0" smtClean="0"/>
            <a:t>设计数据库</a:t>
          </a:r>
          <a:endParaRPr lang="zh-CN" altLang="en-US" sz="1700" kern="1200" dirty="0"/>
        </a:p>
      </dsp:txBody>
      <dsp:txXfrm>
        <a:off x="4570638" y="939129"/>
        <a:ext cx="777438" cy="1111980"/>
      </dsp:txXfrm>
    </dsp:sp>
    <dsp:sp modelId="{5AD40EA0-F5B0-4336-9071-D126AF3ADCB8}">
      <dsp:nvSpPr>
        <dsp:cNvPr id="0" name=""/>
        <dsp:cNvSpPr/>
      </dsp:nvSpPr>
      <dsp:spPr>
        <a:xfrm>
          <a:off x="5434175"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7.</a:t>
          </a:r>
          <a:r>
            <a:rPr lang="zh-CN" altLang="en-US" sz="1700" kern="1200" dirty="0" smtClean="0"/>
            <a:t>制定测试计划</a:t>
          </a:r>
          <a:endParaRPr lang="zh-CN" altLang="en-US" sz="1700" kern="1200" dirty="0"/>
        </a:p>
      </dsp:txBody>
      <dsp:txXfrm>
        <a:off x="5476233" y="939129"/>
        <a:ext cx="777438" cy="1111980"/>
      </dsp:txXfrm>
    </dsp:sp>
    <dsp:sp modelId="{5250536A-FD7D-417D-8357-C9A3DAF33E3D}">
      <dsp:nvSpPr>
        <dsp:cNvPr id="0" name=""/>
        <dsp:cNvSpPr/>
      </dsp:nvSpPr>
      <dsp:spPr>
        <a:xfrm>
          <a:off x="6339771"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8.</a:t>
          </a:r>
          <a:r>
            <a:rPr lang="zh-CN" altLang="en-US" sz="1700" kern="1200" dirty="0" smtClean="0"/>
            <a:t>书写文档</a:t>
          </a:r>
          <a:endParaRPr lang="zh-CN" altLang="en-US" sz="1700" kern="1200" dirty="0"/>
        </a:p>
      </dsp:txBody>
      <dsp:txXfrm>
        <a:off x="6381829" y="939129"/>
        <a:ext cx="777438" cy="1111980"/>
      </dsp:txXfrm>
    </dsp:sp>
    <dsp:sp modelId="{AF8C22EE-F522-4028-ACA1-9EB2A728BF28}">
      <dsp:nvSpPr>
        <dsp:cNvPr id="0" name=""/>
        <dsp:cNvSpPr/>
      </dsp:nvSpPr>
      <dsp:spPr>
        <a:xfrm>
          <a:off x="7245366"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9.</a:t>
          </a:r>
          <a:r>
            <a:rPr lang="zh-CN" altLang="en-US" sz="1700" kern="1200" dirty="0" smtClean="0"/>
            <a:t>审查和复审</a:t>
          </a:r>
          <a:endParaRPr lang="zh-CN" altLang="en-US" sz="1700" kern="1200" dirty="0"/>
        </a:p>
      </dsp:txBody>
      <dsp:txXfrm>
        <a:off x="7287424" y="939129"/>
        <a:ext cx="777438" cy="1111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317541"/>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zh-CN" altLang="en-US" sz="1500" kern="1200" dirty="0" smtClean="0"/>
            <a:t>功能内聚</a:t>
          </a:r>
          <a:endParaRPr lang="zh-CN" altLang="en-US" sz="1500" kern="1200" dirty="0"/>
        </a:p>
      </dsp:txBody>
      <dsp:txXfrm>
        <a:off x="1183" y="317541"/>
        <a:ext cx="1253836" cy="557260"/>
      </dsp:txXfrm>
    </dsp:sp>
    <dsp:sp modelId="{84735898-8299-40B5-A23E-1D257DF49313}">
      <dsp:nvSpPr>
        <dsp:cNvPr id="0" name=""/>
        <dsp:cNvSpPr/>
      </dsp:nvSpPr>
      <dsp:spPr>
        <a:xfrm>
          <a:off x="1115704" y="317541"/>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zh-CN" altLang="en-US" sz="1500" kern="1200" dirty="0" smtClean="0"/>
            <a:t>顺序内聚</a:t>
          </a:r>
          <a:endParaRPr lang="zh-CN" altLang="en-US" sz="1500" kern="1200" dirty="0"/>
        </a:p>
      </dsp:txBody>
      <dsp:txXfrm>
        <a:off x="1394334" y="317541"/>
        <a:ext cx="835891" cy="557260"/>
      </dsp:txXfrm>
    </dsp:sp>
    <dsp:sp modelId="{A7664FB3-BFB8-4895-8C89-4959740EE3C5}">
      <dsp:nvSpPr>
        <dsp:cNvPr id="0" name=""/>
        <dsp:cNvSpPr/>
      </dsp:nvSpPr>
      <dsp:spPr>
        <a:xfrm>
          <a:off x="2230225" y="317541"/>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zh-CN" altLang="en-US" sz="1500" kern="1200" dirty="0" smtClean="0"/>
            <a:t>通信内聚</a:t>
          </a:r>
          <a:endParaRPr lang="zh-CN" altLang="en-US" sz="1500" kern="1200" dirty="0"/>
        </a:p>
      </dsp:txBody>
      <dsp:txXfrm>
        <a:off x="2508855" y="317541"/>
        <a:ext cx="835891" cy="557260"/>
      </dsp:txXfrm>
    </dsp:sp>
    <dsp:sp modelId="{2058B71C-4849-47CF-978E-E2D7A4B57F25}">
      <dsp:nvSpPr>
        <dsp:cNvPr id="0" name=""/>
        <dsp:cNvSpPr/>
      </dsp:nvSpPr>
      <dsp:spPr>
        <a:xfrm>
          <a:off x="3344746" y="317541"/>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zh-CN" altLang="en-US" sz="1500" kern="1200" smtClean="0"/>
            <a:t>过程内聚</a:t>
          </a:r>
          <a:endParaRPr lang="zh-CN" altLang="en-US" sz="1500" kern="1200" dirty="0"/>
        </a:p>
      </dsp:txBody>
      <dsp:txXfrm>
        <a:off x="3623376" y="317541"/>
        <a:ext cx="835891" cy="557260"/>
      </dsp:txXfrm>
    </dsp:sp>
    <dsp:sp modelId="{1B6B202C-51C8-45E3-90C2-BEA3F692C30D}">
      <dsp:nvSpPr>
        <dsp:cNvPr id="0" name=""/>
        <dsp:cNvSpPr/>
      </dsp:nvSpPr>
      <dsp:spPr>
        <a:xfrm>
          <a:off x="4459267" y="317541"/>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zh-CN" altLang="en-US" sz="1500" kern="1200" dirty="0" smtClean="0"/>
            <a:t>时间内聚</a:t>
          </a:r>
          <a:endParaRPr lang="zh-CN" altLang="en-US" sz="1500" kern="1200" dirty="0"/>
        </a:p>
      </dsp:txBody>
      <dsp:txXfrm>
        <a:off x="4737897" y="317541"/>
        <a:ext cx="835891" cy="557260"/>
      </dsp:txXfrm>
    </dsp:sp>
    <dsp:sp modelId="{EC7B5615-D05F-4CF3-B0B8-52C39A76D7C5}">
      <dsp:nvSpPr>
        <dsp:cNvPr id="0" name=""/>
        <dsp:cNvSpPr/>
      </dsp:nvSpPr>
      <dsp:spPr>
        <a:xfrm>
          <a:off x="5573788" y="317541"/>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zh-CN" altLang="en-US" sz="1500" kern="1200" dirty="0" smtClean="0"/>
            <a:t>逻辑内聚</a:t>
          </a:r>
          <a:endParaRPr lang="zh-CN" altLang="en-US" sz="1500" kern="1200" dirty="0"/>
        </a:p>
      </dsp:txBody>
      <dsp:txXfrm>
        <a:off x="5852418" y="317541"/>
        <a:ext cx="835891" cy="557260"/>
      </dsp:txXfrm>
    </dsp:sp>
    <dsp:sp modelId="{19A511D7-54DE-42C4-B3F7-E0ED3AFFEA07}">
      <dsp:nvSpPr>
        <dsp:cNvPr id="0" name=""/>
        <dsp:cNvSpPr/>
      </dsp:nvSpPr>
      <dsp:spPr>
        <a:xfrm>
          <a:off x="6688308" y="317541"/>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zh-CN" altLang="en-US" sz="1500" kern="1200" smtClean="0"/>
            <a:t>偶然内聚</a:t>
          </a:r>
          <a:endParaRPr lang="zh-CN" altLang="en-US" sz="1500" kern="1200" dirty="0"/>
        </a:p>
      </dsp:txBody>
      <dsp:txXfrm>
        <a:off x="6966938" y="317541"/>
        <a:ext cx="835891" cy="557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185229"/>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018"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10</a:t>
          </a:r>
          <a:r>
            <a:rPr lang="zh-CN" altLang="en-US" sz="2700" kern="1200" dirty="0" smtClean="0"/>
            <a:t>分</a:t>
          </a:r>
          <a:endParaRPr lang="zh-CN" altLang="en-US" sz="2700" kern="1200" dirty="0"/>
        </a:p>
      </dsp:txBody>
      <dsp:txXfrm>
        <a:off x="1183" y="185229"/>
        <a:ext cx="1253836" cy="557260"/>
      </dsp:txXfrm>
    </dsp:sp>
    <dsp:sp modelId="{84735898-8299-40B5-A23E-1D257DF49313}">
      <dsp:nvSpPr>
        <dsp:cNvPr id="0" name=""/>
        <dsp:cNvSpPr/>
      </dsp:nvSpPr>
      <dsp:spPr>
        <a:xfrm>
          <a:off x="1115704" y="185229"/>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9</a:t>
          </a:r>
          <a:r>
            <a:rPr lang="zh-CN" altLang="en-US" sz="2700" kern="1200" dirty="0" smtClean="0"/>
            <a:t>分</a:t>
          </a:r>
          <a:endParaRPr lang="zh-CN" altLang="en-US" sz="2700" kern="1200" dirty="0"/>
        </a:p>
      </dsp:txBody>
      <dsp:txXfrm>
        <a:off x="1394334" y="185229"/>
        <a:ext cx="835891" cy="557260"/>
      </dsp:txXfrm>
    </dsp:sp>
    <dsp:sp modelId="{A7664FB3-BFB8-4895-8C89-4959740EE3C5}">
      <dsp:nvSpPr>
        <dsp:cNvPr id="0" name=""/>
        <dsp:cNvSpPr/>
      </dsp:nvSpPr>
      <dsp:spPr>
        <a:xfrm>
          <a:off x="2230225" y="185229"/>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7</a:t>
          </a:r>
          <a:r>
            <a:rPr lang="zh-CN" altLang="en-US" sz="2700" kern="1200" dirty="0" smtClean="0"/>
            <a:t>分</a:t>
          </a:r>
          <a:endParaRPr lang="zh-CN" altLang="en-US" sz="2700" kern="1200" dirty="0"/>
        </a:p>
      </dsp:txBody>
      <dsp:txXfrm>
        <a:off x="2508855" y="185229"/>
        <a:ext cx="835891" cy="557260"/>
      </dsp:txXfrm>
    </dsp:sp>
    <dsp:sp modelId="{1B6B202C-51C8-45E3-90C2-BEA3F692C30D}">
      <dsp:nvSpPr>
        <dsp:cNvPr id="0" name=""/>
        <dsp:cNvSpPr/>
      </dsp:nvSpPr>
      <dsp:spPr>
        <a:xfrm>
          <a:off x="3344746" y="185229"/>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5</a:t>
          </a:r>
          <a:r>
            <a:rPr lang="zh-CN" altLang="en-US" sz="2700" kern="1200" dirty="0" smtClean="0"/>
            <a:t>分</a:t>
          </a:r>
          <a:endParaRPr lang="zh-CN" altLang="en-US" sz="2700" kern="1200" dirty="0"/>
        </a:p>
      </dsp:txBody>
      <dsp:txXfrm>
        <a:off x="3623376" y="185229"/>
        <a:ext cx="835891" cy="557260"/>
      </dsp:txXfrm>
    </dsp:sp>
    <dsp:sp modelId="{EC7B5615-D05F-4CF3-B0B8-52C39A76D7C5}">
      <dsp:nvSpPr>
        <dsp:cNvPr id="0" name=""/>
        <dsp:cNvSpPr/>
      </dsp:nvSpPr>
      <dsp:spPr>
        <a:xfrm>
          <a:off x="4459267" y="185229"/>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3</a:t>
          </a:r>
          <a:r>
            <a:rPr lang="zh-CN" altLang="en-US" sz="2700" kern="1200" dirty="0" smtClean="0"/>
            <a:t>分</a:t>
          </a:r>
          <a:endParaRPr lang="zh-CN" altLang="en-US" sz="2700" kern="1200" dirty="0"/>
        </a:p>
      </dsp:txBody>
      <dsp:txXfrm>
        <a:off x="4737897" y="185229"/>
        <a:ext cx="835891" cy="557260"/>
      </dsp:txXfrm>
    </dsp:sp>
    <dsp:sp modelId="{19A511D7-54DE-42C4-B3F7-E0ED3AFFEA07}">
      <dsp:nvSpPr>
        <dsp:cNvPr id="0" name=""/>
        <dsp:cNvSpPr/>
      </dsp:nvSpPr>
      <dsp:spPr>
        <a:xfrm>
          <a:off x="5573788" y="185229"/>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1</a:t>
          </a:r>
          <a:r>
            <a:rPr lang="zh-CN" altLang="en-US" sz="2700" kern="1200" dirty="0" smtClean="0"/>
            <a:t>分</a:t>
          </a:r>
          <a:endParaRPr lang="zh-CN" altLang="en-US" sz="2700" kern="1200" dirty="0"/>
        </a:p>
      </dsp:txBody>
      <dsp:txXfrm>
        <a:off x="5852418" y="185229"/>
        <a:ext cx="835891" cy="557260"/>
      </dsp:txXfrm>
    </dsp:sp>
    <dsp:sp modelId="{EF3F438E-6AF3-4757-B232-632DD386A83E}">
      <dsp:nvSpPr>
        <dsp:cNvPr id="0" name=""/>
        <dsp:cNvSpPr/>
      </dsp:nvSpPr>
      <dsp:spPr>
        <a:xfrm>
          <a:off x="6688308" y="185229"/>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altLang="zh-CN" sz="2700" kern="1200" dirty="0" smtClean="0"/>
            <a:t>0</a:t>
          </a:r>
          <a:r>
            <a:rPr lang="zh-CN" altLang="en-US" sz="2700" kern="1200" dirty="0" smtClean="0"/>
            <a:t>分</a:t>
          </a:r>
          <a:endParaRPr lang="zh-CN" altLang="en-US" sz="2700" kern="1200" dirty="0"/>
        </a:p>
      </dsp:txBody>
      <dsp:txXfrm>
        <a:off x="6966938" y="185229"/>
        <a:ext cx="835891" cy="5572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5B86427D-45FD-40B6-A8AE-4D093969D909}" type="datetimeFigureOut">
              <a:rPr lang="zh-CN" altLang="en-US"/>
              <a:pPr>
                <a:defRPr/>
              </a:pPr>
              <a:t>2022-03-29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DF6C0AF-6CBB-41CA-A8D3-A68726DE6B02}" type="slidenum">
              <a:rPr lang="zh-CN" altLang="en-US"/>
              <a:pPr/>
              <a:t>‹#›</a:t>
            </a:fld>
            <a:endParaRPr lang="zh-CN" altLang="en-US"/>
          </a:p>
        </p:txBody>
      </p:sp>
    </p:spTree>
    <p:extLst>
      <p:ext uri="{BB962C8B-B14F-4D97-AF65-F5344CB8AC3E}">
        <p14:creationId xmlns:p14="http://schemas.microsoft.com/office/powerpoint/2010/main" val="249435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11304C61-772B-4594-927B-8DEBF0D7C412}" type="slidenum">
              <a:rPr lang="zh-CN" altLang="en-US"/>
              <a:pPr/>
              <a:t>0</a:t>
            </a:fld>
            <a:endParaRPr lang="zh-CN" altLang="en-US"/>
          </a:p>
        </p:txBody>
      </p:sp>
    </p:spTree>
    <p:extLst>
      <p:ext uri="{BB962C8B-B14F-4D97-AF65-F5344CB8AC3E}">
        <p14:creationId xmlns:p14="http://schemas.microsoft.com/office/powerpoint/2010/main" val="369044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334140A3-E5A7-49C8-B4D1-FA994698A7A1}" type="slidenum">
              <a:rPr lang="zh-CN" altLang="en-US"/>
              <a:pPr/>
              <a:t>9</a:t>
            </a:fld>
            <a:endParaRPr lang="zh-CN" altLang="en-US"/>
          </a:p>
        </p:txBody>
      </p:sp>
    </p:spTree>
    <p:extLst>
      <p:ext uri="{BB962C8B-B14F-4D97-AF65-F5344CB8AC3E}">
        <p14:creationId xmlns:p14="http://schemas.microsoft.com/office/powerpoint/2010/main" val="29404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1B81CAB5-E22D-449F-9DA4-DFDBB0225BDB}" type="slidenum">
              <a:rPr lang="zh-CN" altLang="en-US"/>
              <a:pPr/>
              <a:t>10</a:t>
            </a:fld>
            <a:endParaRPr lang="zh-CN" altLang="en-US"/>
          </a:p>
        </p:txBody>
      </p:sp>
    </p:spTree>
    <p:extLst>
      <p:ext uri="{BB962C8B-B14F-4D97-AF65-F5344CB8AC3E}">
        <p14:creationId xmlns:p14="http://schemas.microsoft.com/office/powerpoint/2010/main" val="60523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C8C79B93-5597-44A3-8BE8-0A7DDC0C499A}" type="slidenum">
              <a:rPr lang="zh-CN" altLang="en-US"/>
              <a:pPr/>
              <a:t>11</a:t>
            </a:fld>
            <a:endParaRPr lang="zh-CN" altLang="en-US"/>
          </a:p>
        </p:txBody>
      </p:sp>
    </p:spTree>
    <p:extLst>
      <p:ext uri="{BB962C8B-B14F-4D97-AF65-F5344CB8AC3E}">
        <p14:creationId xmlns:p14="http://schemas.microsoft.com/office/powerpoint/2010/main" val="77381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C38BCCA0-EDE8-46D5-8E74-CC42837045E9}" type="slidenum">
              <a:rPr lang="zh-CN" altLang="en-US"/>
              <a:pPr/>
              <a:t>12</a:t>
            </a:fld>
            <a:endParaRPr lang="zh-CN" altLang="en-US"/>
          </a:p>
        </p:txBody>
      </p:sp>
    </p:spTree>
    <p:extLst>
      <p:ext uri="{BB962C8B-B14F-4D97-AF65-F5344CB8AC3E}">
        <p14:creationId xmlns:p14="http://schemas.microsoft.com/office/powerpoint/2010/main" val="229039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0C71CDF6-27D5-4C02-A74E-4AA81A8D1E98}" type="slidenum">
              <a:rPr lang="zh-CN" altLang="en-US"/>
              <a:pPr/>
              <a:t>13</a:t>
            </a:fld>
            <a:endParaRPr lang="zh-CN" altLang="en-US"/>
          </a:p>
        </p:txBody>
      </p:sp>
    </p:spTree>
    <p:extLst>
      <p:ext uri="{BB962C8B-B14F-4D97-AF65-F5344CB8AC3E}">
        <p14:creationId xmlns:p14="http://schemas.microsoft.com/office/powerpoint/2010/main" val="1623552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FCBF9D71-B08C-484F-A7B8-475521AA653C}" type="slidenum">
              <a:rPr lang="zh-CN" altLang="en-US"/>
              <a:pPr/>
              <a:t>14</a:t>
            </a:fld>
            <a:endParaRPr lang="zh-CN" altLang="en-US"/>
          </a:p>
        </p:txBody>
      </p:sp>
    </p:spTree>
    <p:extLst>
      <p:ext uri="{BB962C8B-B14F-4D97-AF65-F5344CB8AC3E}">
        <p14:creationId xmlns:p14="http://schemas.microsoft.com/office/powerpoint/2010/main" val="36647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E6D9900B-FA0C-4186-9521-B2653AB863FF}" type="slidenum">
              <a:rPr lang="zh-CN" altLang="en-US"/>
              <a:pPr/>
              <a:t>15</a:t>
            </a:fld>
            <a:endParaRPr lang="zh-CN" altLang="en-US"/>
          </a:p>
        </p:txBody>
      </p:sp>
    </p:spTree>
    <p:extLst>
      <p:ext uri="{BB962C8B-B14F-4D97-AF65-F5344CB8AC3E}">
        <p14:creationId xmlns:p14="http://schemas.microsoft.com/office/powerpoint/2010/main" val="353472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9CC5C9FC-02F0-451E-B160-3E3434255CE0}" type="slidenum">
              <a:rPr lang="zh-CN" altLang="en-US"/>
              <a:pPr/>
              <a:t>16</a:t>
            </a:fld>
            <a:endParaRPr lang="zh-CN" altLang="en-US"/>
          </a:p>
        </p:txBody>
      </p:sp>
    </p:spTree>
    <p:extLst>
      <p:ext uri="{BB962C8B-B14F-4D97-AF65-F5344CB8AC3E}">
        <p14:creationId xmlns:p14="http://schemas.microsoft.com/office/powerpoint/2010/main" val="1349463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E86DC4F3-6108-4331-A82C-32483491C9A1}" type="slidenum">
              <a:rPr lang="zh-CN" altLang="en-US"/>
              <a:pPr/>
              <a:t>17</a:t>
            </a:fld>
            <a:endParaRPr lang="zh-CN" altLang="en-US"/>
          </a:p>
        </p:txBody>
      </p:sp>
    </p:spTree>
    <p:extLst>
      <p:ext uri="{BB962C8B-B14F-4D97-AF65-F5344CB8AC3E}">
        <p14:creationId xmlns:p14="http://schemas.microsoft.com/office/powerpoint/2010/main" val="1859212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8A9E107B-2B7E-4A7C-9895-B1D59DF9106B}" type="slidenum">
              <a:rPr lang="zh-CN" altLang="en-US"/>
              <a:pPr/>
              <a:t>18</a:t>
            </a:fld>
            <a:endParaRPr lang="zh-CN" altLang="en-US"/>
          </a:p>
        </p:txBody>
      </p:sp>
    </p:spTree>
    <p:extLst>
      <p:ext uri="{BB962C8B-B14F-4D97-AF65-F5344CB8AC3E}">
        <p14:creationId xmlns:p14="http://schemas.microsoft.com/office/powerpoint/2010/main" val="326408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20" name="灯片编号占位符 3"/>
          <p:cNvSpPr>
            <a:spLocks noGrp="1"/>
          </p:cNvSpPr>
          <p:nvPr>
            <p:ph type="sldNum" sz="quarter" idx="5"/>
          </p:nvPr>
        </p:nvSpPr>
        <p:spPr bwMode="auto">
          <a:noFill/>
          <a:ln>
            <a:miter lim="800000"/>
            <a:headEnd/>
            <a:tailEnd/>
          </a:ln>
        </p:spPr>
        <p:txBody>
          <a:bodyPr/>
          <a:lstStyle/>
          <a:p>
            <a:fld id="{8678034F-59FA-4ED8-AB5C-BF68E955B2FC}" type="slidenum">
              <a:rPr lang="zh-CN" altLang="en-US"/>
              <a:pPr/>
              <a:t>1</a:t>
            </a:fld>
            <a:endParaRPr lang="zh-CN" altLang="en-US"/>
          </a:p>
        </p:txBody>
      </p:sp>
    </p:spTree>
    <p:extLst>
      <p:ext uri="{BB962C8B-B14F-4D97-AF65-F5344CB8AC3E}">
        <p14:creationId xmlns:p14="http://schemas.microsoft.com/office/powerpoint/2010/main" val="91301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DD7DB990-B937-4E77-9DC0-E388BDE7FF8B}" type="slidenum">
              <a:rPr lang="zh-CN" altLang="en-US"/>
              <a:pPr/>
              <a:t>19</a:t>
            </a:fld>
            <a:endParaRPr lang="zh-CN" altLang="en-US"/>
          </a:p>
        </p:txBody>
      </p:sp>
    </p:spTree>
    <p:extLst>
      <p:ext uri="{BB962C8B-B14F-4D97-AF65-F5344CB8AC3E}">
        <p14:creationId xmlns:p14="http://schemas.microsoft.com/office/powerpoint/2010/main" val="86202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060C31FC-E527-4FA1-8E9A-FEF6B141E5D0}" type="slidenum">
              <a:rPr lang="zh-CN" altLang="en-US"/>
              <a:pPr/>
              <a:t>20</a:t>
            </a:fld>
            <a:endParaRPr lang="zh-CN" altLang="en-US"/>
          </a:p>
        </p:txBody>
      </p:sp>
    </p:spTree>
    <p:extLst>
      <p:ext uri="{BB962C8B-B14F-4D97-AF65-F5344CB8AC3E}">
        <p14:creationId xmlns:p14="http://schemas.microsoft.com/office/powerpoint/2010/main" val="1343943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D51220E3-21F0-4488-9E19-3A3F0BD070FA}" type="slidenum">
              <a:rPr lang="zh-CN" altLang="en-US"/>
              <a:pPr/>
              <a:t>21</a:t>
            </a:fld>
            <a:endParaRPr lang="zh-CN" altLang="en-US"/>
          </a:p>
        </p:txBody>
      </p:sp>
    </p:spTree>
    <p:extLst>
      <p:ext uri="{BB962C8B-B14F-4D97-AF65-F5344CB8AC3E}">
        <p14:creationId xmlns:p14="http://schemas.microsoft.com/office/powerpoint/2010/main" val="363579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6084" name="灯片编号占位符 3"/>
          <p:cNvSpPr>
            <a:spLocks noGrp="1"/>
          </p:cNvSpPr>
          <p:nvPr>
            <p:ph type="sldNum" sz="quarter" idx="5"/>
          </p:nvPr>
        </p:nvSpPr>
        <p:spPr bwMode="auto">
          <a:noFill/>
          <a:ln>
            <a:miter lim="800000"/>
            <a:headEnd/>
            <a:tailEnd/>
          </a:ln>
        </p:spPr>
        <p:txBody>
          <a:bodyPr/>
          <a:lstStyle/>
          <a:p>
            <a:fld id="{EA4A4A04-676F-45B1-AF3B-C234C34DCEAE}" type="slidenum">
              <a:rPr lang="zh-CN" altLang="en-US"/>
              <a:pPr/>
              <a:t>22</a:t>
            </a:fld>
            <a:endParaRPr lang="zh-CN" altLang="en-US"/>
          </a:p>
        </p:txBody>
      </p:sp>
    </p:spTree>
    <p:extLst>
      <p:ext uri="{BB962C8B-B14F-4D97-AF65-F5344CB8AC3E}">
        <p14:creationId xmlns:p14="http://schemas.microsoft.com/office/powerpoint/2010/main" val="3508966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使用信息隐藏原理好处因为绝大多数数据和过程对于软件的其他部分而言是隐藏的</a:t>
            </a:r>
            <a:r>
              <a:rPr lang="en-US" altLang="zh-CN" smtClean="0"/>
              <a:t>(</a:t>
            </a:r>
            <a:r>
              <a:rPr lang="zh-CN" altLang="en-US" smtClean="0"/>
              <a:t>也就是“看”不见的</a:t>
            </a:r>
            <a:r>
              <a:rPr lang="en-US" altLang="zh-CN" smtClean="0"/>
              <a:t>)</a:t>
            </a:r>
            <a:r>
              <a:rPr lang="zh-CN" altLang="en-US" smtClean="0"/>
              <a:t>，在修改期间由于疏忽而引入的错误就很少可能传播到软件的其他部分。</a:t>
            </a:r>
          </a:p>
          <a:p>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AA790600-DAC0-4AF8-ADD0-34370BE0C1ED}" type="slidenum">
              <a:rPr lang="zh-CN" altLang="en-US"/>
              <a:pPr/>
              <a:t>23</a:t>
            </a:fld>
            <a:endParaRPr lang="zh-CN" altLang="en-US"/>
          </a:p>
        </p:txBody>
      </p:sp>
    </p:spTree>
    <p:extLst>
      <p:ext uri="{BB962C8B-B14F-4D97-AF65-F5344CB8AC3E}">
        <p14:creationId xmlns:p14="http://schemas.microsoft.com/office/powerpoint/2010/main" val="2411410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B485FC7C-FAC5-4D6F-924A-46718C51C700}" type="slidenum">
              <a:rPr lang="zh-CN" altLang="en-US"/>
              <a:pPr/>
              <a:t>24</a:t>
            </a:fld>
            <a:endParaRPr lang="zh-CN" altLang="en-US"/>
          </a:p>
        </p:txBody>
      </p:sp>
    </p:spTree>
    <p:extLst>
      <p:ext uri="{BB962C8B-B14F-4D97-AF65-F5344CB8AC3E}">
        <p14:creationId xmlns:p14="http://schemas.microsoft.com/office/powerpoint/2010/main" val="845692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5DFAC56B-6E87-4FC8-9BAF-22E429CCF489}" type="slidenum">
              <a:rPr lang="zh-CN" altLang="en-US"/>
              <a:pPr/>
              <a:t>25</a:t>
            </a:fld>
            <a:endParaRPr lang="zh-CN" altLang="en-US"/>
          </a:p>
        </p:txBody>
      </p:sp>
    </p:spTree>
    <p:extLst>
      <p:ext uri="{BB962C8B-B14F-4D97-AF65-F5344CB8AC3E}">
        <p14:creationId xmlns:p14="http://schemas.microsoft.com/office/powerpoint/2010/main" val="1223383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14341776-76D9-4AC7-8BA3-42380EEFA0BE}" type="slidenum">
              <a:rPr lang="zh-CN" altLang="en-US"/>
              <a:pPr/>
              <a:t>26</a:t>
            </a:fld>
            <a:endParaRPr lang="zh-CN" altLang="en-US"/>
          </a:p>
        </p:txBody>
      </p:sp>
    </p:spTree>
    <p:extLst>
      <p:ext uri="{BB962C8B-B14F-4D97-AF65-F5344CB8AC3E}">
        <p14:creationId xmlns:p14="http://schemas.microsoft.com/office/powerpoint/2010/main" val="3353811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B0222BBB-CFD4-4AEE-B561-F3EFFCC96495}" type="slidenum">
              <a:rPr lang="zh-CN" altLang="en-US"/>
              <a:pPr/>
              <a:t>27</a:t>
            </a:fld>
            <a:endParaRPr lang="zh-CN" altLang="en-US"/>
          </a:p>
        </p:txBody>
      </p:sp>
    </p:spTree>
    <p:extLst>
      <p:ext uri="{BB962C8B-B14F-4D97-AF65-F5344CB8AC3E}">
        <p14:creationId xmlns:p14="http://schemas.microsoft.com/office/powerpoint/2010/main" val="3022695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FE8F4F04-C7FE-4806-AD75-729F309A8876}" type="slidenum">
              <a:rPr lang="zh-CN" altLang="en-US"/>
              <a:pPr/>
              <a:t>28</a:t>
            </a:fld>
            <a:endParaRPr lang="zh-CN" altLang="en-US"/>
          </a:p>
        </p:txBody>
      </p:sp>
    </p:spTree>
    <p:extLst>
      <p:ext uri="{BB962C8B-B14F-4D97-AF65-F5344CB8AC3E}">
        <p14:creationId xmlns:p14="http://schemas.microsoft.com/office/powerpoint/2010/main" val="300920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1720D652-E359-434B-85EA-38D0D30B9B68}" type="slidenum">
              <a:rPr lang="zh-CN" altLang="en-US"/>
              <a:pPr/>
              <a:t>2</a:t>
            </a:fld>
            <a:endParaRPr lang="zh-CN" altLang="en-US"/>
          </a:p>
        </p:txBody>
      </p:sp>
    </p:spTree>
    <p:extLst>
      <p:ext uri="{BB962C8B-B14F-4D97-AF65-F5344CB8AC3E}">
        <p14:creationId xmlns:p14="http://schemas.microsoft.com/office/powerpoint/2010/main" val="2510959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47CD7666-925E-4FDB-9951-BC32645FB7B9}" type="slidenum">
              <a:rPr lang="zh-CN" altLang="en-US"/>
              <a:pPr/>
              <a:t>29</a:t>
            </a:fld>
            <a:endParaRPr lang="zh-CN" altLang="en-US"/>
          </a:p>
        </p:txBody>
      </p:sp>
    </p:spTree>
    <p:extLst>
      <p:ext uri="{BB962C8B-B14F-4D97-AF65-F5344CB8AC3E}">
        <p14:creationId xmlns:p14="http://schemas.microsoft.com/office/powerpoint/2010/main" val="2873223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9CC6D783-04BB-4B6F-9AE8-7659F6B16F04}" type="slidenum">
              <a:rPr lang="zh-CN" altLang="en-US"/>
              <a:pPr/>
              <a:t>30</a:t>
            </a:fld>
            <a:endParaRPr lang="zh-CN" altLang="en-US"/>
          </a:p>
        </p:txBody>
      </p:sp>
    </p:spTree>
    <p:extLst>
      <p:ext uri="{BB962C8B-B14F-4D97-AF65-F5344CB8AC3E}">
        <p14:creationId xmlns:p14="http://schemas.microsoft.com/office/powerpoint/2010/main" val="3789556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9CC6D783-04BB-4B6F-9AE8-7659F6B16F04}" type="slidenum">
              <a:rPr lang="zh-CN" altLang="en-US"/>
              <a:pPr/>
              <a:t>31</a:t>
            </a:fld>
            <a:endParaRPr lang="zh-CN" altLang="en-US"/>
          </a:p>
        </p:txBody>
      </p:sp>
    </p:spTree>
    <p:extLst>
      <p:ext uri="{BB962C8B-B14F-4D97-AF65-F5344CB8AC3E}">
        <p14:creationId xmlns:p14="http://schemas.microsoft.com/office/powerpoint/2010/main" val="4086718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CA66D488-CB07-4DB4-A325-033CA2B1C696}" type="slidenum">
              <a:rPr lang="zh-CN" altLang="en-US"/>
              <a:pPr/>
              <a:t>32</a:t>
            </a:fld>
            <a:endParaRPr lang="zh-CN" altLang="en-US"/>
          </a:p>
        </p:txBody>
      </p:sp>
    </p:spTree>
    <p:extLst>
      <p:ext uri="{BB962C8B-B14F-4D97-AF65-F5344CB8AC3E}">
        <p14:creationId xmlns:p14="http://schemas.microsoft.com/office/powerpoint/2010/main" val="4229361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A93767E0-3BEE-4AE8-9F1E-68D793F75E0A}" type="slidenum">
              <a:rPr lang="zh-CN" altLang="en-US"/>
              <a:pPr/>
              <a:t>33</a:t>
            </a:fld>
            <a:endParaRPr lang="zh-CN" altLang="en-US"/>
          </a:p>
        </p:txBody>
      </p:sp>
    </p:spTree>
    <p:extLst>
      <p:ext uri="{BB962C8B-B14F-4D97-AF65-F5344CB8AC3E}">
        <p14:creationId xmlns:p14="http://schemas.microsoft.com/office/powerpoint/2010/main" val="536885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C92E9C39-899E-4C0B-9AD5-12772968C8CE}" type="slidenum">
              <a:rPr lang="zh-CN" altLang="en-US"/>
              <a:pPr/>
              <a:t>34</a:t>
            </a:fld>
            <a:endParaRPr lang="zh-CN" altLang="en-US"/>
          </a:p>
        </p:txBody>
      </p:sp>
    </p:spTree>
    <p:extLst>
      <p:ext uri="{BB962C8B-B14F-4D97-AF65-F5344CB8AC3E}">
        <p14:creationId xmlns:p14="http://schemas.microsoft.com/office/powerpoint/2010/main" val="1864577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2AC2E75F-80FF-4716-B2AC-5CE807CF9AAE}" type="slidenum">
              <a:rPr lang="zh-CN" altLang="en-US"/>
              <a:pPr/>
              <a:t>35</a:t>
            </a:fld>
            <a:endParaRPr lang="zh-CN" altLang="en-US"/>
          </a:p>
        </p:txBody>
      </p:sp>
    </p:spTree>
    <p:extLst>
      <p:ext uri="{BB962C8B-B14F-4D97-AF65-F5344CB8AC3E}">
        <p14:creationId xmlns:p14="http://schemas.microsoft.com/office/powerpoint/2010/main" val="773197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C92E9C39-899E-4C0B-9AD5-12772968C8CE}" type="slidenum">
              <a:rPr lang="zh-CN" altLang="en-US"/>
              <a:pPr/>
              <a:t>36</a:t>
            </a:fld>
            <a:endParaRPr lang="zh-CN" altLang="en-US"/>
          </a:p>
        </p:txBody>
      </p:sp>
    </p:spTree>
    <p:extLst>
      <p:ext uri="{BB962C8B-B14F-4D97-AF65-F5344CB8AC3E}">
        <p14:creationId xmlns:p14="http://schemas.microsoft.com/office/powerpoint/2010/main" val="3486737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9406F64A-E5FC-4918-B75B-16C4F7099206}" type="slidenum">
              <a:rPr lang="zh-CN" altLang="en-US"/>
              <a:pPr/>
              <a:t>37</a:t>
            </a:fld>
            <a:endParaRPr lang="zh-CN" altLang="en-US"/>
          </a:p>
        </p:txBody>
      </p:sp>
    </p:spTree>
    <p:extLst>
      <p:ext uri="{BB962C8B-B14F-4D97-AF65-F5344CB8AC3E}">
        <p14:creationId xmlns:p14="http://schemas.microsoft.com/office/powerpoint/2010/main" val="16866271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6485B992-9557-4DD9-8FEB-F86A14C1F6F2}" type="slidenum">
              <a:rPr lang="zh-CN" altLang="en-US"/>
              <a:pPr/>
              <a:t>38</a:t>
            </a:fld>
            <a:endParaRPr lang="zh-CN" altLang="en-US"/>
          </a:p>
        </p:txBody>
      </p:sp>
    </p:spTree>
    <p:extLst>
      <p:ext uri="{BB962C8B-B14F-4D97-AF65-F5344CB8AC3E}">
        <p14:creationId xmlns:p14="http://schemas.microsoft.com/office/powerpoint/2010/main" val="331205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1185A501-FFD6-4DD7-80EA-7CD4531BEEF0}" type="slidenum">
              <a:rPr lang="zh-CN" altLang="en-US"/>
              <a:pPr/>
              <a:t>3</a:t>
            </a:fld>
            <a:endParaRPr lang="zh-CN" altLang="en-US"/>
          </a:p>
        </p:txBody>
      </p:sp>
    </p:spTree>
    <p:extLst>
      <p:ext uri="{BB962C8B-B14F-4D97-AF65-F5344CB8AC3E}">
        <p14:creationId xmlns:p14="http://schemas.microsoft.com/office/powerpoint/2010/main" val="4283698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6485B992-9557-4DD9-8FEB-F86A14C1F6F2}" type="slidenum">
              <a:rPr lang="zh-CN" altLang="en-US"/>
              <a:pPr/>
              <a:t>39</a:t>
            </a:fld>
            <a:endParaRPr lang="zh-CN" altLang="en-US"/>
          </a:p>
        </p:txBody>
      </p:sp>
    </p:spTree>
    <p:extLst>
      <p:ext uri="{BB962C8B-B14F-4D97-AF65-F5344CB8AC3E}">
        <p14:creationId xmlns:p14="http://schemas.microsoft.com/office/powerpoint/2010/main" val="501696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2F38161A-3A56-4DFE-BC05-C0624F32B52B}" type="slidenum">
              <a:rPr lang="zh-CN" altLang="en-US"/>
              <a:pPr/>
              <a:t>40</a:t>
            </a:fld>
            <a:endParaRPr lang="zh-CN" altLang="en-US"/>
          </a:p>
        </p:txBody>
      </p:sp>
    </p:spTree>
    <p:extLst>
      <p:ext uri="{BB962C8B-B14F-4D97-AF65-F5344CB8AC3E}">
        <p14:creationId xmlns:p14="http://schemas.microsoft.com/office/powerpoint/2010/main" val="873889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BBC49D24-12EA-4C2F-8E22-20A7D056A721}" type="slidenum">
              <a:rPr lang="zh-CN" altLang="en-US"/>
              <a:pPr/>
              <a:t>41</a:t>
            </a:fld>
            <a:endParaRPr lang="zh-CN" altLang="en-US"/>
          </a:p>
        </p:txBody>
      </p:sp>
    </p:spTree>
    <p:extLst>
      <p:ext uri="{BB962C8B-B14F-4D97-AF65-F5344CB8AC3E}">
        <p14:creationId xmlns:p14="http://schemas.microsoft.com/office/powerpoint/2010/main" val="2410301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15AB7B40-61C5-46F9-954E-D7F0D1A3DA75}" type="slidenum">
              <a:rPr lang="zh-CN" altLang="en-US"/>
              <a:pPr/>
              <a:t>42</a:t>
            </a:fld>
            <a:endParaRPr lang="zh-CN" altLang="en-US"/>
          </a:p>
        </p:txBody>
      </p:sp>
    </p:spTree>
    <p:extLst>
      <p:ext uri="{BB962C8B-B14F-4D97-AF65-F5344CB8AC3E}">
        <p14:creationId xmlns:p14="http://schemas.microsoft.com/office/powerpoint/2010/main" val="3069043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598B6C4D-925C-4038-9D96-44616B9D1AF9}" type="slidenum">
              <a:rPr lang="zh-CN" altLang="en-US"/>
              <a:pPr/>
              <a:t>43</a:t>
            </a:fld>
            <a:endParaRPr lang="zh-CN" altLang="en-US"/>
          </a:p>
        </p:txBody>
      </p:sp>
    </p:spTree>
    <p:extLst>
      <p:ext uri="{BB962C8B-B14F-4D97-AF65-F5344CB8AC3E}">
        <p14:creationId xmlns:p14="http://schemas.microsoft.com/office/powerpoint/2010/main" val="1996167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84996" name="灯片编号占位符 3"/>
          <p:cNvSpPr>
            <a:spLocks noGrp="1"/>
          </p:cNvSpPr>
          <p:nvPr>
            <p:ph type="sldNum" sz="quarter" idx="5"/>
          </p:nvPr>
        </p:nvSpPr>
        <p:spPr bwMode="auto">
          <a:noFill/>
          <a:ln>
            <a:miter lim="800000"/>
            <a:headEnd/>
            <a:tailEnd/>
          </a:ln>
        </p:spPr>
        <p:txBody>
          <a:bodyPr/>
          <a:lstStyle/>
          <a:p>
            <a:fld id="{C8F90AE3-A85D-4CD2-BDF9-E594C0336622}" type="slidenum">
              <a:rPr lang="zh-CN" altLang="en-US"/>
              <a:pPr/>
              <a:t>44</a:t>
            </a:fld>
            <a:endParaRPr lang="zh-CN" altLang="en-US"/>
          </a:p>
        </p:txBody>
      </p:sp>
    </p:spTree>
    <p:extLst>
      <p:ext uri="{BB962C8B-B14F-4D97-AF65-F5344CB8AC3E}">
        <p14:creationId xmlns:p14="http://schemas.microsoft.com/office/powerpoint/2010/main" val="4283058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smtClean="0"/>
              <a:t>6</a:t>
            </a:r>
            <a:r>
              <a:rPr lang="zh-CN" altLang="en-US" smtClean="0"/>
              <a:t>种编辑功能中的任何一种。</a:t>
            </a:r>
          </a:p>
        </p:txBody>
      </p:sp>
      <p:sp>
        <p:nvSpPr>
          <p:cNvPr id="87044" name="灯片编号占位符 3"/>
          <p:cNvSpPr>
            <a:spLocks noGrp="1"/>
          </p:cNvSpPr>
          <p:nvPr>
            <p:ph type="sldNum" sz="quarter" idx="5"/>
          </p:nvPr>
        </p:nvSpPr>
        <p:spPr bwMode="auto">
          <a:noFill/>
          <a:ln>
            <a:miter lim="800000"/>
            <a:headEnd/>
            <a:tailEnd/>
          </a:ln>
        </p:spPr>
        <p:txBody>
          <a:bodyPr/>
          <a:lstStyle/>
          <a:p>
            <a:fld id="{3C19BFCA-B208-49BF-BD1D-88480CFCC148}" type="slidenum">
              <a:rPr lang="zh-CN" altLang="en-US"/>
              <a:pPr/>
              <a:t>45</a:t>
            </a:fld>
            <a:endParaRPr lang="zh-CN" altLang="en-US"/>
          </a:p>
        </p:txBody>
      </p:sp>
    </p:spTree>
    <p:extLst>
      <p:ext uri="{BB962C8B-B14F-4D97-AF65-F5344CB8AC3E}">
        <p14:creationId xmlns:p14="http://schemas.microsoft.com/office/powerpoint/2010/main" val="369425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45D1B1B6-E5E7-4456-AD81-9350D5E1F8EF}" type="slidenum">
              <a:rPr lang="zh-CN" altLang="en-US"/>
              <a:pPr/>
              <a:t>46</a:t>
            </a:fld>
            <a:endParaRPr lang="zh-CN" altLang="en-US"/>
          </a:p>
        </p:txBody>
      </p:sp>
    </p:spTree>
    <p:extLst>
      <p:ext uri="{BB962C8B-B14F-4D97-AF65-F5344CB8AC3E}">
        <p14:creationId xmlns:p14="http://schemas.microsoft.com/office/powerpoint/2010/main" val="23682533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31EC784D-EB21-49F9-80E3-DAC9FEB0A32D}" type="slidenum">
              <a:rPr lang="zh-CN" altLang="en-US"/>
              <a:pPr/>
              <a:t>47</a:t>
            </a:fld>
            <a:endParaRPr lang="zh-CN" altLang="en-US"/>
          </a:p>
        </p:txBody>
      </p:sp>
    </p:spTree>
    <p:extLst>
      <p:ext uri="{BB962C8B-B14F-4D97-AF65-F5344CB8AC3E}">
        <p14:creationId xmlns:p14="http://schemas.microsoft.com/office/powerpoint/2010/main" val="652873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F0894616-ACE2-45EA-B64B-5515F5068BA5}" type="slidenum">
              <a:rPr lang="zh-CN" altLang="en-US"/>
              <a:pPr/>
              <a:t>48</a:t>
            </a:fld>
            <a:endParaRPr lang="zh-CN" altLang="en-US"/>
          </a:p>
        </p:txBody>
      </p:sp>
    </p:spTree>
    <p:extLst>
      <p:ext uri="{BB962C8B-B14F-4D97-AF65-F5344CB8AC3E}">
        <p14:creationId xmlns:p14="http://schemas.microsoft.com/office/powerpoint/2010/main" val="148711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FF641CD7-1F95-4FB3-9BBF-ECBA301122A9}" type="slidenum">
              <a:rPr lang="zh-CN" altLang="en-US"/>
              <a:pPr/>
              <a:t>4</a:t>
            </a:fld>
            <a:endParaRPr lang="zh-CN" altLang="en-US"/>
          </a:p>
        </p:txBody>
      </p:sp>
    </p:spTree>
    <p:extLst>
      <p:ext uri="{BB962C8B-B14F-4D97-AF65-F5344CB8AC3E}">
        <p14:creationId xmlns:p14="http://schemas.microsoft.com/office/powerpoint/2010/main" val="3153670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4EB1B101-D402-4876-AD4B-DA92E0DB23C3}" type="slidenum">
              <a:rPr lang="zh-CN" altLang="en-US"/>
              <a:pPr/>
              <a:t>49</a:t>
            </a:fld>
            <a:endParaRPr lang="zh-CN" altLang="en-US"/>
          </a:p>
        </p:txBody>
      </p:sp>
    </p:spTree>
    <p:extLst>
      <p:ext uri="{BB962C8B-B14F-4D97-AF65-F5344CB8AC3E}">
        <p14:creationId xmlns:p14="http://schemas.microsoft.com/office/powerpoint/2010/main" val="36879391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69CF248B-EE55-40BF-9D19-427B7879A121}" type="slidenum">
              <a:rPr lang="zh-CN" altLang="en-US"/>
              <a:pPr/>
              <a:t>50</a:t>
            </a:fld>
            <a:endParaRPr lang="zh-CN" altLang="en-US"/>
          </a:p>
        </p:txBody>
      </p:sp>
    </p:spTree>
    <p:extLst>
      <p:ext uri="{BB962C8B-B14F-4D97-AF65-F5344CB8AC3E}">
        <p14:creationId xmlns:p14="http://schemas.microsoft.com/office/powerpoint/2010/main" val="31495957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69CF248B-EE55-40BF-9D19-427B7879A121}" type="slidenum">
              <a:rPr lang="zh-CN" altLang="en-US"/>
              <a:pPr/>
              <a:t>51</a:t>
            </a:fld>
            <a:endParaRPr lang="zh-CN" altLang="en-US"/>
          </a:p>
        </p:txBody>
      </p:sp>
    </p:spTree>
    <p:extLst>
      <p:ext uri="{BB962C8B-B14F-4D97-AF65-F5344CB8AC3E}">
        <p14:creationId xmlns:p14="http://schemas.microsoft.com/office/powerpoint/2010/main" val="40069554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a:lstStyle/>
          <a:p>
            <a:fld id="{E8F4AB93-DAC7-4BAC-BB25-EECBEA9F1D43}" type="slidenum">
              <a:rPr lang="zh-CN" altLang="en-US"/>
              <a:pPr/>
              <a:t>52</a:t>
            </a:fld>
            <a:endParaRPr lang="zh-CN" altLang="en-US"/>
          </a:p>
        </p:txBody>
      </p:sp>
    </p:spTree>
    <p:extLst>
      <p:ext uri="{BB962C8B-B14F-4D97-AF65-F5344CB8AC3E}">
        <p14:creationId xmlns:p14="http://schemas.microsoft.com/office/powerpoint/2010/main" val="2661741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69CF248B-EE55-40BF-9D19-427B7879A121}" type="slidenum">
              <a:rPr lang="zh-CN" altLang="en-US"/>
              <a:pPr/>
              <a:t>53</a:t>
            </a:fld>
            <a:endParaRPr lang="zh-CN" altLang="en-US"/>
          </a:p>
        </p:txBody>
      </p:sp>
    </p:spTree>
    <p:extLst>
      <p:ext uri="{BB962C8B-B14F-4D97-AF65-F5344CB8AC3E}">
        <p14:creationId xmlns:p14="http://schemas.microsoft.com/office/powerpoint/2010/main" val="12547004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67735832-6B53-4A18-84F5-391C5932D948}" type="slidenum">
              <a:rPr lang="zh-CN" altLang="en-US"/>
              <a:pPr/>
              <a:t>54</a:t>
            </a:fld>
            <a:endParaRPr lang="zh-CN" altLang="en-US"/>
          </a:p>
        </p:txBody>
      </p:sp>
    </p:spTree>
    <p:extLst>
      <p:ext uri="{BB962C8B-B14F-4D97-AF65-F5344CB8AC3E}">
        <p14:creationId xmlns:p14="http://schemas.microsoft.com/office/powerpoint/2010/main" val="6463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31166F3E-2094-4B8F-AEBF-6C3FF9617AEA}" type="slidenum">
              <a:rPr lang="zh-CN" altLang="en-US"/>
              <a:pPr/>
              <a:t>55</a:t>
            </a:fld>
            <a:endParaRPr lang="zh-CN" altLang="en-US"/>
          </a:p>
        </p:txBody>
      </p:sp>
    </p:spTree>
    <p:extLst>
      <p:ext uri="{BB962C8B-B14F-4D97-AF65-F5344CB8AC3E}">
        <p14:creationId xmlns:p14="http://schemas.microsoft.com/office/powerpoint/2010/main" val="477031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7F26B7E7-0E28-468F-B22B-C1DB166DC033}" type="slidenum">
              <a:rPr lang="zh-CN" altLang="en-US"/>
              <a:pPr/>
              <a:t>56</a:t>
            </a:fld>
            <a:endParaRPr lang="zh-CN" altLang="en-US"/>
          </a:p>
        </p:txBody>
      </p:sp>
    </p:spTree>
    <p:extLst>
      <p:ext uri="{BB962C8B-B14F-4D97-AF65-F5344CB8AC3E}">
        <p14:creationId xmlns:p14="http://schemas.microsoft.com/office/powerpoint/2010/main" val="1101739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9B0DB59D-DAA1-41EE-89F6-86DD74E3E839}" type="slidenum">
              <a:rPr lang="zh-CN" altLang="en-US"/>
              <a:pPr/>
              <a:t>57</a:t>
            </a:fld>
            <a:endParaRPr lang="zh-CN" altLang="en-US"/>
          </a:p>
        </p:txBody>
      </p:sp>
    </p:spTree>
    <p:extLst>
      <p:ext uri="{BB962C8B-B14F-4D97-AF65-F5344CB8AC3E}">
        <p14:creationId xmlns:p14="http://schemas.microsoft.com/office/powerpoint/2010/main" val="41344659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A7CA7B24-3874-482D-98ED-FC07B9DFCFED}" type="slidenum">
              <a:rPr lang="zh-CN" altLang="en-US"/>
              <a:pPr/>
              <a:t>58</a:t>
            </a:fld>
            <a:endParaRPr lang="zh-CN" altLang="en-US"/>
          </a:p>
        </p:txBody>
      </p:sp>
    </p:spTree>
    <p:extLst>
      <p:ext uri="{BB962C8B-B14F-4D97-AF65-F5344CB8AC3E}">
        <p14:creationId xmlns:p14="http://schemas.microsoft.com/office/powerpoint/2010/main" val="168398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FF641CD7-1F95-4FB3-9BBF-ECBA301122A9}" type="slidenum">
              <a:rPr lang="zh-CN" altLang="en-US"/>
              <a:pPr/>
              <a:t>5</a:t>
            </a:fld>
            <a:endParaRPr lang="zh-CN" altLang="en-US"/>
          </a:p>
        </p:txBody>
      </p:sp>
    </p:spTree>
    <p:extLst>
      <p:ext uri="{BB962C8B-B14F-4D97-AF65-F5344CB8AC3E}">
        <p14:creationId xmlns:p14="http://schemas.microsoft.com/office/powerpoint/2010/main" val="3150844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6CCE87CF-CFBF-4087-9EF6-7E446606F1C4}" type="slidenum">
              <a:rPr lang="zh-CN" altLang="en-US"/>
              <a:pPr/>
              <a:t>59</a:t>
            </a:fld>
            <a:endParaRPr lang="zh-CN" altLang="en-US"/>
          </a:p>
        </p:txBody>
      </p:sp>
    </p:spTree>
    <p:extLst>
      <p:ext uri="{BB962C8B-B14F-4D97-AF65-F5344CB8AC3E}">
        <p14:creationId xmlns:p14="http://schemas.microsoft.com/office/powerpoint/2010/main" val="1262686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8ED6C895-0EE7-4649-994F-FFAEECEB8C93}" type="slidenum">
              <a:rPr lang="zh-CN" altLang="en-US"/>
              <a:pPr/>
              <a:t>60</a:t>
            </a:fld>
            <a:endParaRPr lang="zh-CN" altLang="en-US"/>
          </a:p>
        </p:txBody>
      </p:sp>
    </p:spTree>
    <p:extLst>
      <p:ext uri="{BB962C8B-B14F-4D97-AF65-F5344CB8AC3E}">
        <p14:creationId xmlns:p14="http://schemas.microsoft.com/office/powerpoint/2010/main" val="3188406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a:lstStyle/>
          <a:p>
            <a:fld id="{48C56889-CA54-4D22-8213-B38D9932059A}" type="slidenum">
              <a:rPr lang="zh-CN" altLang="en-US"/>
              <a:pPr/>
              <a:t>61</a:t>
            </a:fld>
            <a:endParaRPr lang="zh-CN" altLang="en-US"/>
          </a:p>
        </p:txBody>
      </p:sp>
    </p:spTree>
    <p:extLst>
      <p:ext uri="{BB962C8B-B14F-4D97-AF65-F5344CB8AC3E}">
        <p14:creationId xmlns:p14="http://schemas.microsoft.com/office/powerpoint/2010/main" val="41084598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4E8210CE-1C7B-4B7F-A1D7-E6FE1B382B67}" type="slidenum">
              <a:rPr lang="zh-CN" altLang="en-US"/>
              <a:pPr/>
              <a:t>62</a:t>
            </a:fld>
            <a:endParaRPr lang="zh-CN" altLang="en-US"/>
          </a:p>
        </p:txBody>
      </p:sp>
    </p:spTree>
    <p:extLst>
      <p:ext uri="{BB962C8B-B14F-4D97-AF65-F5344CB8AC3E}">
        <p14:creationId xmlns:p14="http://schemas.microsoft.com/office/powerpoint/2010/main" val="1008251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3EDBC606-0B02-4C4B-AABB-499F1D93AA19}" type="slidenum">
              <a:rPr lang="zh-CN" altLang="en-US"/>
              <a:pPr/>
              <a:t>63</a:t>
            </a:fld>
            <a:endParaRPr lang="zh-CN" altLang="en-US"/>
          </a:p>
        </p:txBody>
      </p:sp>
    </p:spTree>
    <p:extLst>
      <p:ext uri="{BB962C8B-B14F-4D97-AF65-F5344CB8AC3E}">
        <p14:creationId xmlns:p14="http://schemas.microsoft.com/office/powerpoint/2010/main" val="1642314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F5858166-A084-4646-8E6D-551E450E6A87}" type="slidenum">
              <a:rPr lang="zh-CN" altLang="en-US"/>
              <a:pPr/>
              <a:t>64</a:t>
            </a:fld>
            <a:endParaRPr lang="zh-CN" altLang="en-US"/>
          </a:p>
        </p:txBody>
      </p:sp>
    </p:spTree>
    <p:extLst>
      <p:ext uri="{BB962C8B-B14F-4D97-AF65-F5344CB8AC3E}">
        <p14:creationId xmlns:p14="http://schemas.microsoft.com/office/powerpoint/2010/main" val="12217441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6471E419-554C-4934-9291-C7334A9271EA}" type="slidenum">
              <a:rPr lang="zh-CN" altLang="en-US"/>
              <a:pPr/>
              <a:t>65</a:t>
            </a:fld>
            <a:endParaRPr lang="zh-CN" altLang="en-US"/>
          </a:p>
        </p:txBody>
      </p:sp>
    </p:spTree>
    <p:extLst>
      <p:ext uri="{BB962C8B-B14F-4D97-AF65-F5344CB8AC3E}">
        <p14:creationId xmlns:p14="http://schemas.microsoft.com/office/powerpoint/2010/main" val="28167707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A2D27234-B86D-4846-B6E0-A541452592B9}" type="slidenum">
              <a:rPr lang="zh-CN" altLang="en-US"/>
              <a:pPr/>
              <a:t>66</a:t>
            </a:fld>
            <a:endParaRPr lang="zh-CN" altLang="en-US"/>
          </a:p>
        </p:txBody>
      </p:sp>
    </p:spTree>
    <p:extLst>
      <p:ext uri="{BB962C8B-B14F-4D97-AF65-F5344CB8AC3E}">
        <p14:creationId xmlns:p14="http://schemas.microsoft.com/office/powerpoint/2010/main" val="3893050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8004" name="灯片编号占位符 3"/>
          <p:cNvSpPr>
            <a:spLocks noGrp="1"/>
          </p:cNvSpPr>
          <p:nvPr>
            <p:ph type="sldNum" sz="quarter" idx="5"/>
          </p:nvPr>
        </p:nvSpPr>
        <p:spPr bwMode="auto">
          <a:noFill/>
          <a:ln>
            <a:miter lim="800000"/>
            <a:headEnd/>
            <a:tailEnd/>
          </a:ln>
        </p:spPr>
        <p:txBody>
          <a:bodyPr/>
          <a:lstStyle/>
          <a:p>
            <a:fld id="{9DA87C16-B6AF-4A72-9A85-AD883994FE60}" type="slidenum">
              <a:rPr lang="zh-CN" altLang="en-US"/>
              <a:pPr/>
              <a:t>67</a:t>
            </a:fld>
            <a:endParaRPr lang="zh-CN" altLang="en-US"/>
          </a:p>
        </p:txBody>
      </p:sp>
    </p:spTree>
    <p:extLst>
      <p:ext uri="{BB962C8B-B14F-4D97-AF65-F5344CB8AC3E}">
        <p14:creationId xmlns:p14="http://schemas.microsoft.com/office/powerpoint/2010/main" val="19979978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1076" name="灯片编号占位符 3"/>
          <p:cNvSpPr>
            <a:spLocks noGrp="1"/>
          </p:cNvSpPr>
          <p:nvPr>
            <p:ph type="sldNum" sz="quarter" idx="5"/>
          </p:nvPr>
        </p:nvSpPr>
        <p:spPr bwMode="auto">
          <a:noFill/>
          <a:ln>
            <a:miter lim="800000"/>
            <a:headEnd/>
            <a:tailEnd/>
          </a:ln>
        </p:spPr>
        <p:txBody>
          <a:bodyPr/>
          <a:lstStyle/>
          <a:p>
            <a:fld id="{A5E77FB8-1B41-4107-90A3-FCE7D0F1FE70}" type="slidenum">
              <a:rPr lang="zh-CN" altLang="en-US">
                <a:solidFill>
                  <a:srgbClr val="000000"/>
                </a:solidFill>
              </a:rPr>
              <a:pPr/>
              <a:t>69</a:t>
            </a:fld>
            <a:endParaRPr lang="zh-CN" altLang="en-US">
              <a:solidFill>
                <a:srgbClr val="000000"/>
              </a:solidFill>
            </a:endParaRPr>
          </a:p>
        </p:txBody>
      </p:sp>
    </p:spTree>
    <p:extLst>
      <p:ext uri="{BB962C8B-B14F-4D97-AF65-F5344CB8AC3E}">
        <p14:creationId xmlns:p14="http://schemas.microsoft.com/office/powerpoint/2010/main" val="360719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FCBF9D71-B08C-484F-A7B8-475521AA653C}" type="slidenum">
              <a:rPr lang="zh-CN" altLang="en-US"/>
              <a:pPr/>
              <a:t>6</a:t>
            </a:fld>
            <a:endParaRPr lang="zh-CN" altLang="en-US"/>
          </a:p>
        </p:txBody>
      </p:sp>
    </p:spTree>
    <p:extLst>
      <p:ext uri="{BB962C8B-B14F-4D97-AF65-F5344CB8AC3E}">
        <p14:creationId xmlns:p14="http://schemas.microsoft.com/office/powerpoint/2010/main" val="385379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FF641CD7-1F95-4FB3-9BBF-ECBA301122A9}" type="slidenum">
              <a:rPr lang="zh-CN" altLang="en-US"/>
              <a:pPr/>
              <a:t>7</a:t>
            </a:fld>
            <a:endParaRPr lang="zh-CN" altLang="en-US"/>
          </a:p>
        </p:txBody>
      </p:sp>
    </p:spTree>
    <p:extLst>
      <p:ext uri="{BB962C8B-B14F-4D97-AF65-F5344CB8AC3E}">
        <p14:creationId xmlns:p14="http://schemas.microsoft.com/office/powerpoint/2010/main" val="95577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6A00DD66-56CC-4793-BA47-A12820494F73}" type="slidenum">
              <a:rPr lang="zh-CN" altLang="en-US"/>
              <a:pPr/>
              <a:t>8</a:t>
            </a:fld>
            <a:endParaRPr lang="zh-CN" altLang="en-US"/>
          </a:p>
        </p:txBody>
      </p:sp>
    </p:spTree>
    <p:extLst>
      <p:ext uri="{BB962C8B-B14F-4D97-AF65-F5344CB8AC3E}">
        <p14:creationId xmlns:p14="http://schemas.microsoft.com/office/powerpoint/2010/main" val="1327978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C74B8F7E-97A0-40C5-9A87-CC98C592E8DC}" type="datetime1">
              <a:rPr lang="es-ES" altLang="zh-CN"/>
              <a:pPr>
                <a:defRPr/>
              </a:pPr>
              <a:t>29/03/2022</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72D7A69D-0661-46D3-BB30-555A63778EE7}"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6578586B-8FF5-41F8-8A1F-0B1D7C174381}"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6377F67-604A-45DB-825F-ADBC1A617B17}" type="datetime1">
              <a:rPr lang="es-ES" altLang="zh-CN"/>
              <a:pPr>
                <a:defRPr/>
              </a:pPr>
              <a:t>29/03/2022</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161950E0-3EC9-414D-9D6C-B34D964F00B8}"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10EA3089-417C-446F-819E-5D5FB37CCA38}" type="datetime1">
              <a:rPr lang="es-ES" altLang="zh-CN"/>
              <a:pPr>
                <a:defRPr/>
              </a:pPr>
              <a:t>29/03/2022</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0BC3B9EA-4658-45B3-B222-A578592F631E}" type="datetime1">
              <a:rPr lang="es-ES" altLang="zh-CN"/>
              <a:pPr>
                <a:defRPr/>
              </a:pPr>
              <a:t>29/03/2022</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E47CB21A-98C3-4DA9-B3FB-11059B623163}"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5</a:t>
            </a:r>
            <a:r>
              <a:rPr lang="zh-CN" altLang="en-US" sz="4000" b="1" dirty="0" smtClean="0">
                <a:latin typeface="Bodoni MT Black" pitchFamily="18" charset="0"/>
                <a:ea typeface="+mn-ea"/>
              </a:rPr>
              <a:t>章  总体设计</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a:spLocks/>
          </p:cNvSpPr>
          <p:nvPr/>
        </p:nvSpPr>
        <p:spPr bwMode="auto">
          <a:xfrm>
            <a:off x="0" y="1063625"/>
            <a:ext cx="9144000" cy="565150"/>
          </a:xfrm>
          <a:prstGeom prst="rect">
            <a:avLst/>
          </a:prstGeom>
          <a:solidFill>
            <a:schemeClr val="bg1"/>
          </a:solid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528" y="877035"/>
            <a:ext cx="849694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smtClean="0">
                <a:solidFill>
                  <a:srgbClr val="0070C0"/>
                </a:solidFill>
                <a:latin typeface="Bodoni MT Black" pitchFamily="18" charset="0"/>
              </a:rPr>
              <a:t>2. </a:t>
            </a:r>
            <a:r>
              <a:rPr lang="zh-CN" altLang="en-US" sz="2400" b="1" dirty="0" smtClean="0">
                <a:solidFill>
                  <a:srgbClr val="0070C0"/>
                </a:solidFill>
                <a:latin typeface="Bodoni MT Black" pitchFamily="18" charset="0"/>
              </a:rPr>
              <a:t>选取</a:t>
            </a:r>
            <a:r>
              <a:rPr lang="zh-CN" altLang="en-US" sz="2400" b="1" dirty="0">
                <a:solidFill>
                  <a:srgbClr val="0070C0"/>
                </a:solidFill>
                <a:latin typeface="Bodoni MT Black" pitchFamily="18" charset="0"/>
              </a:rPr>
              <a:t>合理的方</a:t>
            </a:r>
            <a:r>
              <a:rPr lang="zh-CN" altLang="en-US" sz="2400" b="1" dirty="0" smtClean="0">
                <a:solidFill>
                  <a:srgbClr val="0070C0"/>
                </a:solidFill>
                <a:latin typeface="Bodoni MT Black" pitchFamily="18" charset="0"/>
              </a:rPr>
              <a:t>案</a:t>
            </a:r>
            <a:endParaRPr lang="en-US" altLang="zh-CN" sz="2400" b="1" dirty="0" smtClean="0">
              <a:solidFill>
                <a:srgbClr val="0070C0"/>
              </a:solidFill>
              <a:latin typeface="Bodoni MT Black" pitchFamily="18" charset="0"/>
            </a:endParaRPr>
          </a:p>
          <a:p>
            <a:pPr marL="0" indent="540000" eaLnBrk="1" hangingPunct="1">
              <a:lnSpc>
                <a:spcPct val="125000"/>
              </a:lnSpc>
              <a:defRPr/>
            </a:pPr>
            <a:r>
              <a:rPr lang="zh-CN" altLang="en-US" sz="2400" dirty="0" smtClean="0">
                <a:latin typeface="Bodoni MT Black" pitchFamily="18" charset="0"/>
              </a:rPr>
              <a:t>从前一步得到的供选择的方案中选取若干个合理方案，通常至少选取</a:t>
            </a:r>
            <a:r>
              <a:rPr lang="zh-CN" altLang="en-US" sz="2400" dirty="0" smtClean="0">
                <a:solidFill>
                  <a:srgbClr val="FF0000"/>
                </a:solidFill>
                <a:latin typeface="Bodoni MT Black" pitchFamily="18" charset="0"/>
              </a:rPr>
              <a:t>低成本</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中等成本</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高成本</a:t>
            </a:r>
            <a:r>
              <a:rPr lang="en-US" altLang="zh-CN" sz="2400" dirty="0" smtClean="0">
                <a:solidFill>
                  <a:srgbClr val="FF0000"/>
                </a:solidFill>
                <a:latin typeface="Bodoni MT Black" pitchFamily="18" charset="0"/>
              </a:rPr>
              <a:t>3</a:t>
            </a:r>
            <a:r>
              <a:rPr lang="zh-CN" altLang="en-US" sz="2400" dirty="0" smtClean="0">
                <a:latin typeface="Bodoni MT Black" pitchFamily="18" charset="0"/>
              </a:rPr>
              <a:t>种方案。在判断哪些方案合理时应该考虑在问题定义和可行性研究阶段确定的</a:t>
            </a:r>
            <a:r>
              <a:rPr lang="zh-CN" altLang="en-US" sz="2400" dirty="0" smtClean="0">
                <a:solidFill>
                  <a:srgbClr val="FF0000"/>
                </a:solidFill>
                <a:latin typeface="Bodoni MT Black" pitchFamily="18" charset="0"/>
              </a:rPr>
              <a:t>工程规模和目标</a:t>
            </a:r>
            <a:r>
              <a:rPr lang="zh-CN" altLang="en-US" sz="2400" dirty="0" smtClean="0">
                <a:latin typeface="Bodoni MT Black" pitchFamily="18" charset="0"/>
              </a:rPr>
              <a:t>，有时可能还需要进一步征求用户的意见。</a:t>
            </a:r>
            <a:endParaRPr lang="en-US" altLang="zh-CN" sz="2400" dirty="0" smtClean="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对每个合理的方案，分析员都应该准备下列</a:t>
            </a:r>
            <a:r>
              <a:rPr lang="en-US" altLang="zh-CN" sz="2400" dirty="0" smtClean="0">
                <a:solidFill>
                  <a:srgbClr val="0070C0"/>
                </a:solidFill>
                <a:latin typeface="Bodoni MT Black" pitchFamily="18" charset="0"/>
              </a:rPr>
              <a:t>4</a:t>
            </a:r>
            <a:r>
              <a:rPr lang="zh-CN" altLang="en-US" sz="2400" dirty="0" smtClean="0">
                <a:latin typeface="Bodoni MT Black" pitchFamily="18" charset="0"/>
              </a:rPr>
              <a:t>份资料。</a:t>
            </a:r>
            <a:endParaRPr lang="en-US" altLang="zh-CN" sz="2400" dirty="0" smtClean="0">
              <a:latin typeface="Bodoni MT Black" pitchFamily="18" charset="0"/>
            </a:endParaRPr>
          </a:p>
          <a:p>
            <a:pPr marL="0" indent="540000" eaLnBrk="1" hangingPunct="1">
              <a:lnSpc>
                <a:spcPct val="125000"/>
              </a:lnSpc>
              <a:defRPr/>
            </a:pPr>
            <a:r>
              <a:rPr lang="zh-CN" altLang="en-US" sz="2400" dirty="0" smtClean="0">
                <a:solidFill>
                  <a:srgbClr val="0070C0"/>
                </a:solidFill>
                <a:latin typeface="Bodoni MT Black" pitchFamily="18" charset="0"/>
              </a:rPr>
              <a:t>① 系统</a:t>
            </a:r>
            <a:r>
              <a:rPr lang="zh-CN" altLang="en-US" sz="2400" dirty="0">
                <a:solidFill>
                  <a:srgbClr val="0070C0"/>
                </a:solidFill>
                <a:latin typeface="Bodoni MT Black" pitchFamily="18" charset="0"/>
              </a:rPr>
              <a:t>流程图</a:t>
            </a:r>
            <a:r>
              <a:rPr lang="zh-CN" altLang="en-US" sz="2400" dirty="0" smtClean="0">
                <a:solidFill>
                  <a:srgbClr val="0070C0"/>
                </a:solidFill>
                <a:latin typeface="Bodoni MT Black" pitchFamily="18" charset="0"/>
              </a:rPr>
              <a:t>。   </a:t>
            </a:r>
            <a:endParaRPr lang="en-US" altLang="zh-CN" sz="2400" dirty="0">
              <a:solidFill>
                <a:srgbClr val="0070C0"/>
              </a:solidFill>
              <a:latin typeface="Bodoni MT Black" pitchFamily="18" charset="0"/>
            </a:endParaRPr>
          </a:p>
          <a:p>
            <a:pPr marL="0" indent="540000" eaLnBrk="1" hangingPunct="1">
              <a:lnSpc>
                <a:spcPct val="125000"/>
              </a:lnSpc>
              <a:defRPr/>
            </a:pPr>
            <a:r>
              <a:rPr lang="zh-CN" altLang="en-US" sz="2400" dirty="0" smtClean="0">
                <a:solidFill>
                  <a:srgbClr val="0070C0"/>
                </a:solidFill>
                <a:latin typeface="Bodoni MT Black" pitchFamily="18" charset="0"/>
              </a:rPr>
              <a:t>② 组成</a:t>
            </a:r>
            <a:r>
              <a:rPr lang="zh-CN" altLang="en-US" sz="2400" dirty="0">
                <a:solidFill>
                  <a:srgbClr val="0070C0"/>
                </a:solidFill>
                <a:latin typeface="Bodoni MT Black" pitchFamily="18" charset="0"/>
              </a:rPr>
              <a:t>系统的物理元素清单</a:t>
            </a:r>
            <a:r>
              <a:rPr lang="zh-CN" altLang="en-US" sz="2400" dirty="0" smtClean="0">
                <a:solidFill>
                  <a:srgbClr val="0070C0"/>
                </a:solidFill>
                <a:latin typeface="Bodoni MT Black" pitchFamily="18" charset="0"/>
              </a:rPr>
              <a:t>。</a:t>
            </a:r>
            <a:endParaRPr lang="en-US" altLang="zh-CN" sz="2400" dirty="0" smtClean="0">
              <a:solidFill>
                <a:srgbClr val="0070C0"/>
              </a:solidFill>
              <a:latin typeface="Bodoni MT Black" pitchFamily="18" charset="0"/>
            </a:endParaRPr>
          </a:p>
          <a:p>
            <a:pPr marL="0" indent="540000" eaLnBrk="1" hangingPunct="1">
              <a:lnSpc>
                <a:spcPct val="125000"/>
              </a:lnSpc>
              <a:defRPr/>
            </a:pPr>
            <a:r>
              <a:rPr lang="zh-CN" altLang="en-US" sz="2400" dirty="0" smtClean="0">
                <a:solidFill>
                  <a:srgbClr val="0070C0"/>
                </a:solidFill>
                <a:latin typeface="Bodoni MT Black" pitchFamily="18" charset="0"/>
              </a:rPr>
              <a:t>③</a:t>
            </a:r>
            <a:r>
              <a:rPr lang="en-US" altLang="zh-CN" sz="2400" dirty="0" smtClean="0">
                <a:solidFill>
                  <a:srgbClr val="0070C0"/>
                </a:solidFill>
                <a:latin typeface="Bodoni MT Black" pitchFamily="18" charset="0"/>
              </a:rPr>
              <a:t> </a:t>
            </a:r>
            <a:r>
              <a:rPr lang="zh-CN" altLang="en-US" sz="2400" dirty="0">
                <a:solidFill>
                  <a:srgbClr val="0070C0"/>
                </a:solidFill>
                <a:latin typeface="Bodoni MT Black" pitchFamily="18" charset="0"/>
              </a:rPr>
              <a:t>成本</a:t>
            </a:r>
            <a:r>
              <a:rPr lang="en-US" altLang="zh-CN" sz="2400" dirty="0">
                <a:solidFill>
                  <a:srgbClr val="0070C0"/>
                </a:solidFill>
                <a:latin typeface="Bodoni MT Black" pitchFamily="18" charset="0"/>
              </a:rPr>
              <a:t>/</a:t>
            </a:r>
            <a:r>
              <a:rPr lang="zh-CN" altLang="en-US" sz="2400" dirty="0">
                <a:solidFill>
                  <a:srgbClr val="0070C0"/>
                </a:solidFill>
                <a:latin typeface="Bodoni MT Black" pitchFamily="18" charset="0"/>
              </a:rPr>
              <a:t>效益分析</a:t>
            </a:r>
            <a:r>
              <a:rPr lang="zh-CN" altLang="en-US" sz="2400" dirty="0" smtClean="0">
                <a:solidFill>
                  <a:srgbClr val="0070C0"/>
                </a:solidFill>
                <a:latin typeface="Bodoni MT Black" pitchFamily="18" charset="0"/>
              </a:rPr>
              <a:t>。  </a:t>
            </a:r>
            <a:endParaRPr lang="en-US" altLang="zh-CN" sz="2400" dirty="0">
              <a:solidFill>
                <a:srgbClr val="0070C0"/>
              </a:solidFill>
              <a:latin typeface="Bodoni MT Black" pitchFamily="18" charset="0"/>
            </a:endParaRPr>
          </a:p>
          <a:p>
            <a:pPr marL="0" indent="540000" eaLnBrk="1" hangingPunct="1">
              <a:lnSpc>
                <a:spcPct val="125000"/>
              </a:lnSpc>
              <a:defRPr/>
            </a:pPr>
            <a:r>
              <a:rPr lang="zh-CN" altLang="en-US" sz="2400" dirty="0" smtClean="0">
                <a:solidFill>
                  <a:srgbClr val="0070C0"/>
                </a:solidFill>
                <a:latin typeface="Bodoni MT Black" pitchFamily="18" charset="0"/>
              </a:rPr>
              <a:t>④</a:t>
            </a:r>
            <a:r>
              <a:rPr lang="en-US" altLang="zh-CN" sz="2400" dirty="0" smtClean="0">
                <a:solidFill>
                  <a:srgbClr val="0070C0"/>
                </a:solidFill>
                <a:latin typeface="Bodoni MT Black" pitchFamily="18" charset="0"/>
              </a:rPr>
              <a:t> </a:t>
            </a:r>
            <a:r>
              <a:rPr lang="zh-CN" altLang="en-US" sz="2400" dirty="0">
                <a:solidFill>
                  <a:srgbClr val="0070C0"/>
                </a:solidFill>
                <a:latin typeface="Bodoni MT Black" pitchFamily="18" charset="0"/>
              </a:rPr>
              <a:t>实现这个系统的进度计划。</a:t>
            </a:r>
            <a:endParaRPr lang="zh-CN" altLang="en-US" sz="2400" dirty="0" smtClean="0">
              <a:solidFill>
                <a:srgbClr val="0070C0"/>
              </a:solidFill>
              <a:latin typeface="Bodoni MT Black" pitchFamily="18" charset="0"/>
            </a:endParaRPr>
          </a:p>
        </p:txBody>
      </p:sp>
      <p:sp>
        <p:nvSpPr>
          <p:cNvPr id="1843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1843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341438"/>
            <a:ext cx="8137152" cy="333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smtClean="0">
                <a:solidFill>
                  <a:srgbClr val="0070C0"/>
                </a:solidFill>
                <a:latin typeface="Bodoni MT Black" pitchFamily="18" charset="0"/>
              </a:rPr>
              <a:t>3. </a:t>
            </a:r>
            <a:r>
              <a:rPr lang="zh-CN" altLang="en-US" sz="2400" b="1" dirty="0" smtClean="0">
                <a:solidFill>
                  <a:srgbClr val="0070C0"/>
                </a:solidFill>
                <a:latin typeface="Bodoni MT Black" pitchFamily="18" charset="0"/>
              </a:rPr>
              <a:t>推荐</a:t>
            </a:r>
            <a:r>
              <a:rPr lang="zh-CN" altLang="en-US" sz="2400" b="1" dirty="0">
                <a:solidFill>
                  <a:srgbClr val="0070C0"/>
                </a:solidFill>
                <a:latin typeface="Bodoni MT Black" pitchFamily="18" charset="0"/>
              </a:rPr>
              <a:t>最佳方案</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用户和有关的技术专家应该认真审查分析员所推荐的最佳系统，如果该系统确实符合用户的需要，并且是在现有条件下完全能够实现的，则应该提请使用部门负责人进一步审批。在使用部门的负责人也接受了分析员所推荐的方案之后，将进入总体设计过程的下一个重要阶段</a:t>
            </a:r>
            <a:r>
              <a:rPr lang="en-US" altLang="zh-CN" sz="2400" dirty="0">
                <a:latin typeface="Bodoni MT Black" pitchFamily="18" charset="0"/>
              </a:rPr>
              <a:t>——</a:t>
            </a:r>
            <a:r>
              <a:rPr lang="zh-CN" altLang="en-US" sz="2400" dirty="0">
                <a:solidFill>
                  <a:srgbClr val="FF0000"/>
                </a:solidFill>
                <a:latin typeface="Bodoni MT Black" pitchFamily="18" charset="0"/>
              </a:rPr>
              <a:t>结构设计</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endParaRPr lang="zh-CN" altLang="en-US" sz="2000" dirty="0" smtClean="0">
              <a:latin typeface="Bodoni MT Black" pitchFamily="18" charset="0"/>
            </a:endParaRPr>
          </a:p>
        </p:txBody>
      </p:sp>
      <p:sp>
        <p:nvSpPr>
          <p:cNvPr id="204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048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81000" y="1033566"/>
            <a:ext cx="843947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smtClean="0">
                <a:solidFill>
                  <a:srgbClr val="0070C0"/>
                </a:solidFill>
                <a:latin typeface="Bodoni MT Black" pitchFamily="18" charset="0"/>
              </a:rPr>
              <a:t>4. </a:t>
            </a:r>
            <a:r>
              <a:rPr lang="zh-CN" altLang="en-US" sz="2400" b="1" dirty="0" smtClean="0">
                <a:solidFill>
                  <a:srgbClr val="0070C0"/>
                </a:solidFill>
                <a:latin typeface="Bodoni MT Black" pitchFamily="18" charset="0"/>
              </a:rPr>
              <a:t>功能分解</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为了最终实现目标系统，必须设计出组成这个系统的所有</a:t>
            </a:r>
            <a:r>
              <a:rPr lang="zh-CN" altLang="en-US" sz="2400" dirty="0">
                <a:solidFill>
                  <a:srgbClr val="FF0000"/>
                </a:solidFill>
                <a:latin typeface="Bodoni MT Black" pitchFamily="18" charset="0"/>
              </a:rPr>
              <a:t>程序</a:t>
            </a:r>
            <a:r>
              <a:rPr lang="zh-CN" altLang="en-US" sz="2400" dirty="0">
                <a:latin typeface="Bodoni MT Black" pitchFamily="18" charset="0"/>
              </a:rPr>
              <a:t>和</a:t>
            </a:r>
            <a:r>
              <a:rPr lang="zh-CN" altLang="en-US" sz="2400" dirty="0" smtClean="0">
                <a:solidFill>
                  <a:srgbClr val="FF0000"/>
                </a:solidFill>
                <a:latin typeface="Bodoni MT Black" pitchFamily="18" charset="0"/>
              </a:rPr>
              <a:t>文件</a:t>
            </a:r>
            <a:r>
              <a:rPr lang="zh-CN" altLang="en-US" sz="2400" dirty="0" smtClean="0">
                <a:latin typeface="Bodoni MT Black" pitchFamily="18" charset="0"/>
              </a:rPr>
              <a:t>（或数据库）。</a:t>
            </a:r>
            <a:r>
              <a:rPr lang="zh-CN" altLang="en-US" sz="2400" dirty="0">
                <a:latin typeface="Bodoni MT Black" pitchFamily="18" charset="0"/>
              </a:rPr>
              <a:t>对</a:t>
            </a:r>
            <a:r>
              <a:rPr lang="zh-CN" altLang="en-US" sz="2400" dirty="0" smtClean="0">
                <a:latin typeface="Bodoni MT Black" pitchFamily="18" charset="0"/>
              </a:rPr>
              <a:t>程序（特别是复杂的大型程序）的</a:t>
            </a:r>
            <a:r>
              <a:rPr lang="zh-CN" altLang="en-US" sz="2400" dirty="0">
                <a:latin typeface="Bodoni MT Black" pitchFamily="18" charset="0"/>
              </a:rPr>
              <a:t>设计，通常分为两个阶段完成：首先进行</a:t>
            </a:r>
            <a:r>
              <a:rPr lang="zh-CN" altLang="en-US" sz="2400" dirty="0">
                <a:solidFill>
                  <a:srgbClr val="FF0000"/>
                </a:solidFill>
                <a:latin typeface="Bodoni MT Black" pitchFamily="18" charset="0"/>
              </a:rPr>
              <a:t>结构设计</a:t>
            </a:r>
            <a:r>
              <a:rPr lang="zh-CN" altLang="en-US" sz="2400" dirty="0">
                <a:latin typeface="Bodoni MT Black" pitchFamily="18" charset="0"/>
              </a:rPr>
              <a:t>，然后进行</a:t>
            </a:r>
            <a:r>
              <a:rPr lang="zh-CN" altLang="en-US" sz="2400" dirty="0">
                <a:solidFill>
                  <a:srgbClr val="FF0000"/>
                </a:solidFill>
                <a:latin typeface="Bodoni MT Black" pitchFamily="18" charset="0"/>
              </a:rPr>
              <a:t>过程设计</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为</a:t>
            </a:r>
            <a:r>
              <a:rPr lang="zh-CN" altLang="en-US" sz="2400" dirty="0">
                <a:latin typeface="Bodoni MT Black" pitchFamily="18" charset="0"/>
              </a:rPr>
              <a:t>确定</a:t>
            </a:r>
            <a:r>
              <a:rPr lang="zh-CN" altLang="en-US" sz="2400" b="1" dirty="0">
                <a:solidFill>
                  <a:srgbClr val="FF0000"/>
                </a:solidFill>
                <a:latin typeface="Bodoni MT Black" pitchFamily="18" charset="0"/>
              </a:rPr>
              <a:t>软件结构</a:t>
            </a:r>
            <a:r>
              <a:rPr lang="zh-CN" altLang="en-US" sz="2400" dirty="0">
                <a:latin typeface="Bodoni MT Black" pitchFamily="18" charset="0"/>
              </a:rPr>
              <a:t>，首先需要从实现角度把复杂的功能进一步分解。分析员结合算法描述仔细分析数据流图中的每个处理，如果一个处理的功能过分复杂，必须把它的功能适当地分解成一系列比较简单的功能</a:t>
            </a:r>
            <a:r>
              <a:rPr lang="zh-CN" altLang="en-US" sz="2400" dirty="0" smtClean="0">
                <a:latin typeface="Bodoni MT Black" pitchFamily="18" charset="0"/>
              </a:rPr>
              <a:t>。</a:t>
            </a:r>
          </a:p>
        </p:txBody>
      </p:sp>
      <p:sp>
        <p:nvSpPr>
          <p:cNvPr id="225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25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529" y="908720"/>
            <a:ext cx="8496944"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a:solidFill>
                  <a:srgbClr val="0070C0"/>
                </a:solidFill>
                <a:latin typeface="Bodoni MT Black" pitchFamily="18" charset="0"/>
              </a:rPr>
              <a:t>5. </a:t>
            </a:r>
            <a:r>
              <a:rPr lang="zh-CN" altLang="en-US" sz="2400" b="1" dirty="0">
                <a:solidFill>
                  <a:srgbClr val="0070C0"/>
                </a:solidFill>
                <a:latin typeface="Bodoni MT Black" pitchFamily="18" charset="0"/>
              </a:rPr>
              <a:t>设计软件</a:t>
            </a:r>
            <a:r>
              <a:rPr lang="zh-CN" altLang="en-US" sz="2400" b="1" dirty="0" smtClean="0">
                <a:solidFill>
                  <a:srgbClr val="0070C0"/>
                </a:solidFill>
                <a:latin typeface="Bodoni MT Black" pitchFamily="18" charset="0"/>
              </a:rPr>
              <a:t>结构</a:t>
            </a:r>
            <a:endParaRPr lang="en-US" altLang="zh-CN" sz="2400" b="1" dirty="0" smtClean="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通常程序中的一个模块完成一个适当的子功能。应该把模块组织成良好的</a:t>
            </a:r>
            <a:r>
              <a:rPr lang="zh-CN" altLang="en-US" sz="2400" dirty="0">
                <a:solidFill>
                  <a:srgbClr val="FF0000"/>
                </a:solidFill>
                <a:latin typeface="Bodoni MT Black" pitchFamily="18" charset="0"/>
              </a:rPr>
              <a:t>层次</a:t>
            </a:r>
            <a:r>
              <a:rPr lang="zh-CN" altLang="en-US" sz="2400" dirty="0">
                <a:latin typeface="Bodoni MT Black" pitchFamily="18" charset="0"/>
              </a:rPr>
              <a:t>系统，顶层模块调用它的下层模块以实现程序的完整功能，每个下层模块再调用更下层的模块</a:t>
            </a:r>
            <a:r>
              <a:rPr lang="zh-CN" altLang="en-US" sz="2400" dirty="0" smtClean="0">
                <a:latin typeface="Bodoni MT Black" pitchFamily="18" charset="0"/>
              </a:rPr>
              <a:t>，完成</a:t>
            </a:r>
            <a:r>
              <a:rPr lang="zh-CN" altLang="en-US" sz="2400" dirty="0">
                <a:latin typeface="Bodoni MT Black" pitchFamily="18" charset="0"/>
              </a:rPr>
              <a:t>程序的一个子功能，最下层的模块完成最具体的功能</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50000"/>
              </a:lnSpc>
              <a:defRPr/>
            </a:pPr>
            <a:r>
              <a:rPr lang="en-US" altLang="zh-CN" sz="2400" b="1" dirty="0" smtClean="0">
                <a:solidFill>
                  <a:srgbClr val="0070C0"/>
                </a:solidFill>
                <a:latin typeface="Bodoni MT Black" pitchFamily="18" charset="0"/>
              </a:rPr>
              <a:t>6. </a:t>
            </a:r>
            <a:r>
              <a:rPr lang="zh-CN" altLang="en-US" sz="2400" b="1" dirty="0" smtClean="0">
                <a:solidFill>
                  <a:srgbClr val="0070C0"/>
                </a:solidFill>
                <a:latin typeface="Bodoni MT Black" pitchFamily="18" charset="0"/>
              </a:rPr>
              <a:t>设计数据库</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对于需要使用数据库的那些应用系统</a:t>
            </a:r>
            <a:r>
              <a:rPr lang="zh-CN" altLang="en-US" sz="2400" dirty="0" smtClean="0">
                <a:latin typeface="Bodoni MT Black" pitchFamily="18" charset="0"/>
              </a:rPr>
              <a:t>，应在</a:t>
            </a:r>
            <a:r>
              <a:rPr lang="zh-CN" altLang="en-US" sz="2400" dirty="0">
                <a:latin typeface="Bodoni MT Black" pitchFamily="18" charset="0"/>
              </a:rPr>
              <a:t>需求分析阶段所确定的系统数据需求的基础上，进一步设计</a:t>
            </a:r>
            <a:r>
              <a:rPr lang="zh-CN" altLang="en-US" sz="2400" dirty="0" smtClean="0">
                <a:latin typeface="Bodoni MT Black" pitchFamily="18" charset="0"/>
              </a:rPr>
              <a:t>数据库。</a:t>
            </a:r>
            <a:endParaRPr lang="en-US" altLang="zh-CN" sz="2400" dirty="0" smtClean="0">
              <a:latin typeface="Bodoni MT Black" pitchFamily="18" charset="0"/>
            </a:endParaRPr>
          </a:p>
          <a:p>
            <a:pPr marL="0" indent="0" eaLnBrk="1" hangingPunct="1">
              <a:lnSpc>
                <a:spcPct val="125000"/>
              </a:lnSpc>
              <a:defRPr/>
            </a:pPr>
            <a:r>
              <a:rPr lang="en-US" altLang="zh-CN" sz="2400" b="1" dirty="0">
                <a:solidFill>
                  <a:srgbClr val="0070C0"/>
                </a:solidFill>
                <a:latin typeface="Bodoni MT Black" pitchFamily="18" charset="0"/>
              </a:rPr>
              <a:t>7. </a:t>
            </a:r>
            <a:r>
              <a:rPr lang="zh-CN" altLang="en-US" sz="2400" b="1" dirty="0">
                <a:solidFill>
                  <a:srgbClr val="0070C0"/>
                </a:solidFill>
                <a:latin typeface="Bodoni MT Black" pitchFamily="18" charset="0"/>
              </a:rPr>
              <a:t>制定测试计划</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在软件开发的早期阶段考虑测试问题，能促使软件设计人员在设计时注意提高软件的可测试性。</a:t>
            </a:r>
            <a:endParaRPr lang="en-US" altLang="zh-CN" sz="2400" dirty="0">
              <a:latin typeface="Bodoni MT Black" pitchFamily="18" charset="0"/>
            </a:endParaRPr>
          </a:p>
          <a:p>
            <a:pPr marL="0" indent="540000" eaLnBrk="1" hangingPunct="1">
              <a:lnSpc>
                <a:spcPct val="125000"/>
              </a:lnSpc>
              <a:defRPr/>
            </a:pPr>
            <a:endParaRPr lang="zh-CN" altLang="en-US" sz="2400" dirty="0" smtClean="0">
              <a:latin typeface="Bodoni MT Black" pitchFamily="18" charset="0"/>
            </a:endParaRPr>
          </a:p>
        </p:txBody>
      </p:sp>
      <p:sp>
        <p:nvSpPr>
          <p:cNvPr id="2458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458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80728"/>
            <a:ext cx="8291512"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smtClean="0">
                <a:solidFill>
                  <a:srgbClr val="0070C0"/>
                </a:solidFill>
                <a:latin typeface="Bodoni MT Black" pitchFamily="18" charset="0"/>
              </a:rPr>
              <a:t>8</a:t>
            </a:r>
            <a:r>
              <a:rPr lang="en-US" altLang="zh-CN" sz="2400" b="1" dirty="0">
                <a:solidFill>
                  <a:srgbClr val="0070C0"/>
                </a:solidFill>
                <a:latin typeface="Bodoni MT Black" pitchFamily="18" charset="0"/>
              </a:rPr>
              <a:t>. </a:t>
            </a:r>
            <a:r>
              <a:rPr lang="zh-CN" altLang="en-US" sz="2400" b="1" dirty="0">
                <a:solidFill>
                  <a:srgbClr val="0070C0"/>
                </a:solidFill>
                <a:latin typeface="Bodoni MT Black" pitchFamily="18" charset="0"/>
              </a:rPr>
              <a:t>书写</a:t>
            </a:r>
            <a:r>
              <a:rPr lang="zh-CN" altLang="en-US" sz="2400" b="1" dirty="0" smtClean="0">
                <a:solidFill>
                  <a:srgbClr val="0070C0"/>
                </a:solidFill>
                <a:latin typeface="Bodoni MT Black" pitchFamily="18" charset="0"/>
              </a:rPr>
              <a:t>文档</a:t>
            </a:r>
            <a:endParaRPr lang="en-US" altLang="zh-CN" sz="2400" b="1" dirty="0">
              <a:solidFill>
                <a:srgbClr val="0070C0"/>
              </a:solidFill>
              <a:latin typeface="Bodoni MT Black" pitchFamily="18" charset="0"/>
            </a:endParaRPr>
          </a:p>
          <a:p>
            <a:pPr marL="0" indent="0" eaLnBrk="1" hangingPunct="1">
              <a:lnSpc>
                <a:spcPct val="125000"/>
              </a:lnSpc>
              <a:defRPr/>
            </a:pPr>
            <a:r>
              <a:rPr lang="en-US" altLang="zh-CN" sz="2400" b="1" dirty="0" smtClean="0">
                <a:solidFill>
                  <a:srgbClr val="0070C0"/>
                </a:solidFill>
                <a:latin typeface="Bodoni MT Black" pitchFamily="18" charset="0"/>
              </a:rPr>
              <a:t>     </a:t>
            </a:r>
            <a:r>
              <a:rPr lang="zh-CN" altLang="en-US" sz="2400" dirty="0" smtClean="0">
                <a:latin typeface="Bodoni MT Black" pitchFamily="18" charset="0"/>
              </a:rPr>
              <a:t>应</a:t>
            </a:r>
            <a:r>
              <a:rPr lang="zh-CN" altLang="en-US" sz="2400" dirty="0">
                <a:latin typeface="Bodoni MT Black" pitchFamily="18" charset="0"/>
              </a:rPr>
              <a:t>该用正式的文档记录总体设计的结果，在这个阶段应该完成的文档通常</a:t>
            </a:r>
            <a:r>
              <a:rPr lang="zh-CN" altLang="en-US" sz="2400" dirty="0" smtClean="0">
                <a:latin typeface="Bodoni MT Black" pitchFamily="18" charset="0"/>
              </a:rPr>
              <a:t>有：</a:t>
            </a:r>
            <a:endParaRPr lang="en-US" altLang="zh-CN" sz="2400" dirty="0" smtClean="0">
              <a:latin typeface="Bodoni MT Black" pitchFamily="18" charset="0"/>
            </a:endParaRPr>
          </a:p>
          <a:p>
            <a:pPr marL="457200" indent="0" eaLnBrk="1" hangingPunct="1">
              <a:lnSpc>
                <a:spcPct val="125000"/>
              </a:lnSpc>
              <a:defRPr/>
            </a:pPr>
            <a:r>
              <a:rPr lang="zh-CN" altLang="en-US" sz="2400" dirty="0" smtClean="0">
                <a:solidFill>
                  <a:srgbClr val="FF0000"/>
                </a:solidFill>
                <a:latin typeface="Bodoni MT Black" pitchFamily="18" charset="0"/>
              </a:rPr>
              <a:t>① 系统说明    ② 用户手册</a:t>
            </a:r>
            <a:endParaRPr lang="en-US" altLang="zh-CN" sz="2400" dirty="0" smtClean="0">
              <a:solidFill>
                <a:srgbClr val="FF0000"/>
              </a:solidFill>
              <a:latin typeface="Bodoni MT Black" pitchFamily="18" charset="0"/>
            </a:endParaRPr>
          </a:p>
          <a:p>
            <a:pPr marL="457200" indent="0" eaLnBrk="1" hangingPunct="1">
              <a:lnSpc>
                <a:spcPct val="125000"/>
              </a:lnSpc>
              <a:defRPr/>
            </a:pPr>
            <a:r>
              <a:rPr lang="zh-CN" altLang="en-US" sz="2400" dirty="0" smtClean="0">
                <a:solidFill>
                  <a:srgbClr val="FF0000"/>
                </a:solidFill>
                <a:latin typeface="Bodoni MT Black" pitchFamily="18" charset="0"/>
              </a:rPr>
              <a:t>③ 测试计划 </a:t>
            </a:r>
            <a:r>
              <a:rPr lang="zh-CN" altLang="en-US" sz="2400" dirty="0" smtClean="0">
                <a:latin typeface="Bodoni MT Black" pitchFamily="18" charset="0"/>
              </a:rPr>
              <a:t>包</a:t>
            </a:r>
            <a:r>
              <a:rPr lang="zh-CN" altLang="en-US" sz="2400" dirty="0">
                <a:latin typeface="Bodoni MT Black" pitchFamily="18" charset="0"/>
              </a:rPr>
              <a:t>括测试策略，测试方案，预期的测试结果，测试进度计划</a:t>
            </a:r>
            <a:r>
              <a:rPr lang="zh-CN" altLang="en-US" sz="2400" dirty="0" smtClean="0">
                <a:latin typeface="Bodoni MT Black" pitchFamily="18" charset="0"/>
              </a:rPr>
              <a:t>等</a:t>
            </a:r>
            <a:endParaRPr lang="en-US" altLang="zh-CN" sz="2400" dirty="0" smtClean="0">
              <a:latin typeface="Bodoni MT Black" pitchFamily="18" charset="0"/>
            </a:endParaRPr>
          </a:p>
          <a:p>
            <a:pPr marL="457200" indent="0" eaLnBrk="1" hangingPunct="1">
              <a:lnSpc>
                <a:spcPct val="125000"/>
              </a:lnSpc>
              <a:defRPr/>
            </a:pPr>
            <a:r>
              <a:rPr lang="zh-CN" altLang="en-US" sz="2400" dirty="0" smtClean="0">
                <a:solidFill>
                  <a:srgbClr val="FF0000"/>
                </a:solidFill>
                <a:latin typeface="Bodoni MT Black" pitchFamily="18" charset="0"/>
              </a:rPr>
              <a:t>④ 详细</a:t>
            </a:r>
            <a:r>
              <a:rPr lang="zh-CN" altLang="en-US" sz="2400" dirty="0">
                <a:solidFill>
                  <a:srgbClr val="FF0000"/>
                </a:solidFill>
                <a:latin typeface="Bodoni MT Black" pitchFamily="18" charset="0"/>
              </a:rPr>
              <a:t>的实现计</a:t>
            </a:r>
            <a:r>
              <a:rPr lang="zh-CN" altLang="en-US" sz="2400" dirty="0" smtClean="0">
                <a:solidFill>
                  <a:srgbClr val="FF0000"/>
                </a:solidFill>
                <a:latin typeface="Bodoni MT Black" pitchFamily="18" charset="0"/>
              </a:rPr>
              <a:t>划   ⑤ 数据库</a:t>
            </a:r>
            <a:r>
              <a:rPr lang="zh-CN" altLang="en-US" sz="2400" dirty="0">
                <a:solidFill>
                  <a:srgbClr val="FF0000"/>
                </a:solidFill>
                <a:latin typeface="Bodoni MT Black" pitchFamily="18" charset="0"/>
              </a:rPr>
              <a:t>设计</a:t>
            </a:r>
            <a:r>
              <a:rPr lang="zh-CN" altLang="en-US" sz="2400" dirty="0" smtClean="0">
                <a:solidFill>
                  <a:srgbClr val="FF0000"/>
                </a:solidFill>
                <a:latin typeface="Bodoni MT Black" pitchFamily="18" charset="0"/>
              </a:rPr>
              <a:t>结果</a:t>
            </a:r>
            <a:endParaRPr lang="en-US" altLang="zh-CN" sz="2400" dirty="0">
              <a:solidFill>
                <a:srgbClr val="FF0000"/>
              </a:solidFill>
              <a:latin typeface="Bodoni MT Black" pitchFamily="18" charset="0"/>
            </a:endParaRPr>
          </a:p>
          <a:p>
            <a:pPr marL="0" indent="0" eaLnBrk="1" hangingPunct="1">
              <a:lnSpc>
                <a:spcPct val="150000"/>
              </a:lnSpc>
              <a:defRPr/>
            </a:pPr>
            <a:r>
              <a:rPr lang="en-US" altLang="zh-CN" sz="2400" b="1" dirty="0">
                <a:solidFill>
                  <a:srgbClr val="0070C0"/>
                </a:solidFill>
                <a:latin typeface="Bodoni MT Black" pitchFamily="18" charset="0"/>
              </a:rPr>
              <a:t>9. </a:t>
            </a:r>
            <a:r>
              <a:rPr lang="zh-CN" altLang="en-US" sz="2400" b="1" dirty="0">
                <a:solidFill>
                  <a:srgbClr val="0070C0"/>
                </a:solidFill>
                <a:latin typeface="Bodoni MT Black" pitchFamily="18" charset="0"/>
              </a:rPr>
              <a:t>审查和复审</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最后应该对总体设计的结果进行严格的技术审查，在技术审查通过之后，再由客户从管理角度进行复审</a:t>
            </a:r>
            <a:r>
              <a:rPr lang="zh-CN" altLang="en-US" sz="2400" dirty="0" smtClean="0">
                <a:latin typeface="Bodoni MT Black" pitchFamily="18" charset="0"/>
              </a:rPr>
              <a:t>。</a:t>
            </a:r>
            <a:endParaRPr lang="zh-CN" altLang="en-US" sz="2400" dirty="0">
              <a:solidFill>
                <a:srgbClr val="FF0000"/>
              </a:solidFill>
              <a:latin typeface="Bodoni MT Black" pitchFamily="18" charset="0"/>
            </a:endParaRPr>
          </a:p>
        </p:txBody>
      </p:sp>
      <p:sp>
        <p:nvSpPr>
          <p:cNvPr id="9"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smtClean="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总体设计</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5.1 </a:t>
            </a:r>
            <a:r>
              <a:rPr lang="zh-CN" altLang="en-US" sz="2400" dirty="0" smtClean="0">
                <a:solidFill>
                  <a:srgbClr val="D9D9D9"/>
                </a:solidFill>
                <a:latin typeface="Bodoni MT Black" pitchFamily="18" charset="0"/>
                <a:ea typeface="+mn-ea"/>
              </a:rPr>
              <a:t>设计过程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286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86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矩形 1"/>
          <p:cNvSpPr/>
          <p:nvPr/>
        </p:nvSpPr>
        <p:spPr>
          <a:xfrm>
            <a:off x="581025" y="1849030"/>
            <a:ext cx="8166100" cy="1938992"/>
          </a:xfrm>
          <a:prstGeom prst="rect">
            <a:avLst/>
          </a:prstGeom>
        </p:spPr>
        <p:txBody>
          <a:bodyPr wrap="square">
            <a:spAutoFit/>
          </a:bodyPr>
          <a:lstStyle/>
          <a:p>
            <a:pPr eaLnBrk="1" hangingPunct="1">
              <a:lnSpc>
                <a:spcPct val="125000"/>
              </a:lnSpc>
            </a:pPr>
            <a:r>
              <a:rPr lang="zh-CN" altLang="en-US" sz="2400" dirty="0">
                <a:latin typeface="Times New Roman" panose="02020603050405020304" pitchFamily="18" charset="0"/>
                <a:ea typeface="+mn-ea"/>
                <a:cs typeface="Times New Roman" panose="02020603050405020304" pitchFamily="18" charset="0"/>
              </a:rPr>
              <a:t>软件设计规格说明文档需满足</a:t>
            </a:r>
            <a:r>
              <a:rPr lang="zh-CN" altLang="en-US" sz="2400" i="1" dirty="0">
                <a:solidFill>
                  <a:srgbClr val="0070C0"/>
                </a:solidFill>
                <a:latin typeface="Times New Roman" panose="02020603050405020304" pitchFamily="18" charset="0"/>
                <a:ea typeface="+mn-ea"/>
                <a:cs typeface="Times New Roman" panose="02020603050405020304" pitchFamily="18" charset="0"/>
              </a:rPr>
              <a:t>国家标准</a:t>
            </a:r>
            <a:r>
              <a:rPr lang="en-US" altLang="zh-CN" sz="2400" i="1" dirty="0">
                <a:solidFill>
                  <a:srgbClr val="0070C0"/>
                </a:solidFill>
                <a:latin typeface="Times New Roman" panose="02020603050405020304" pitchFamily="18" charset="0"/>
                <a:ea typeface="+mn-ea"/>
                <a:cs typeface="Times New Roman" panose="02020603050405020304" pitchFamily="18" charset="0"/>
              </a:rPr>
              <a:t>GB/T 8567—2006《</a:t>
            </a:r>
            <a:r>
              <a:rPr lang="zh-CN" altLang="en-US" sz="2400" i="1" dirty="0">
                <a:solidFill>
                  <a:srgbClr val="0070C0"/>
                </a:solidFill>
                <a:latin typeface="Times New Roman" panose="02020603050405020304" pitchFamily="18" charset="0"/>
                <a:ea typeface="+mn-ea"/>
                <a:cs typeface="Times New Roman" panose="02020603050405020304" pitchFamily="18" charset="0"/>
              </a:rPr>
              <a:t>计算机软件文档编制规范</a:t>
            </a:r>
            <a:r>
              <a:rPr lang="en-US" altLang="zh-CN" sz="2400" i="1" dirty="0">
                <a:solidFill>
                  <a:srgbClr val="0070C0"/>
                </a:solidFill>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中</a:t>
            </a:r>
            <a:r>
              <a:rPr lang="en-US" altLang="zh-CN" sz="2400" i="1" dirty="0">
                <a:solidFill>
                  <a:srgbClr val="0070C0"/>
                </a:solidFill>
                <a:latin typeface="Times New Roman" panose="02020603050405020304" pitchFamily="18" charset="0"/>
                <a:ea typeface="+mn-ea"/>
                <a:cs typeface="Times New Roman" panose="02020603050405020304" pitchFamily="18" charset="0"/>
              </a:rPr>
              <a:t>《</a:t>
            </a:r>
            <a:r>
              <a:rPr lang="zh-CN" altLang="en-US" sz="2400" i="1" dirty="0">
                <a:solidFill>
                  <a:srgbClr val="0070C0"/>
                </a:solidFill>
                <a:latin typeface="Times New Roman" panose="02020603050405020304" pitchFamily="18" charset="0"/>
                <a:ea typeface="+mn-ea"/>
                <a:cs typeface="Times New Roman" panose="02020603050405020304" pitchFamily="18" charset="0"/>
              </a:rPr>
              <a:t>系统</a:t>
            </a:r>
            <a:r>
              <a:rPr lang="en-US" altLang="zh-CN" sz="2400" i="1" dirty="0">
                <a:solidFill>
                  <a:srgbClr val="0070C0"/>
                </a:solidFill>
                <a:latin typeface="Times New Roman" panose="02020603050405020304" pitchFamily="18" charset="0"/>
                <a:ea typeface="+mn-ea"/>
                <a:cs typeface="Times New Roman" panose="02020603050405020304" pitchFamily="18" charset="0"/>
              </a:rPr>
              <a:t>/</a:t>
            </a:r>
            <a:r>
              <a:rPr lang="zh-CN" altLang="en-US" sz="2400" i="1" dirty="0">
                <a:solidFill>
                  <a:srgbClr val="0070C0"/>
                </a:solidFill>
                <a:latin typeface="Times New Roman" panose="02020603050405020304" pitchFamily="18" charset="0"/>
                <a:ea typeface="+mn-ea"/>
                <a:cs typeface="Times New Roman" panose="02020603050405020304" pitchFamily="18" charset="0"/>
              </a:rPr>
              <a:t>子系统设计（结构设计）说明（</a:t>
            </a:r>
            <a:r>
              <a:rPr lang="en-US" altLang="zh-CN" sz="2400" i="1" dirty="0">
                <a:solidFill>
                  <a:srgbClr val="0070C0"/>
                </a:solidFill>
                <a:latin typeface="Times New Roman" panose="02020603050405020304" pitchFamily="18" charset="0"/>
                <a:ea typeface="+mn-ea"/>
                <a:cs typeface="Times New Roman" panose="02020603050405020304" pitchFamily="18" charset="0"/>
              </a:rPr>
              <a:t>SSDD</a:t>
            </a:r>
            <a:r>
              <a:rPr lang="zh-CN" altLang="en-US" sz="2400" i="1" dirty="0">
                <a:solidFill>
                  <a:srgbClr val="0070C0"/>
                </a:solidFill>
                <a:latin typeface="Times New Roman" panose="02020603050405020304" pitchFamily="18" charset="0"/>
                <a:ea typeface="+mn-ea"/>
                <a:cs typeface="Times New Roman" panose="02020603050405020304" pitchFamily="18" charset="0"/>
              </a:rPr>
              <a:t>）</a:t>
            </a:r>
            <a:r>
              <a:rPr lang="en-US" altLang="zh-CN" sz="2400" i="1" dirty="0">
                <a:solidFill>
                  <a:srgbClr val="0070C0"/>
                </a:solidFill>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的规范要求， 描述了系统或子系统的系统级或子系统级设计与体系结构设计。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3072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30724"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30725"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30726"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0727"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0728"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0729"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3073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 </a:t>
            </a:r>
            <a:r>
              <a:rPr lang="zh-CN" altLang="en-US" sz="2400">
                <a:solidFill>
                  <a:srgbClr val="D9D9D9"/>
                </a:solidFill>
                <a:latin typeface="Bodoni MT Black" pitchFamily="18" charset="0"/>
              </a:rPr>
              <a:t>设计原理</a:t>
            </a:r>
          </a:p>
        </p:txBody>
      </p:sp>
      <p:sp>
        <p:nvSpPr>
          <p:cNvPr id="3073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b="1" dirty="0" smtClean="0">
                <a:latin typeface="Bodoni MT Black" pitchFamily="18" charset="0"/>
              </a:rPr>
              <a:t>5.2.1</a:t>
            </a:r>
            <a:r>
              <a:rPr lang="en-US" altLang="zh-CN" b="1" dirty="0">
                <a:latin typeface="Bodoni MT Black" pitchFamily="18" charset="0"/>
              </a:rPr>
              <a:t> </a:t>
            </a:r>
            <a:r>
              <a:rPr lang="zh-CN" altLang="en-US" b="1" dirty="0" smtClean="0">
                <a:latin typeface="Bodoni MT Black" pitchFamily="18" charset="0"/>
              </a:rPr>
              <a:t>模块化</a:t>
            </a:r>
          </a:p>
        </p:txBody>
      </p:sp>
      <p:sp>
        <p:nvSpPr>
          <p:cNvPr id="32772" name="TextBox 7"/>
          <p:cNvSpPr txBox="1">
            <a:spLocks noChangeArrowheads="1"/>
          </p:cNvSpPr>
          <p:nvPr/>
        </p:nvSpPr>
        <p:spPr bwMode="auto">
          <a:xfrm>
            <a:off x="323132" y="1844824"/>
            <a:ext cx="8353424" cy="4247317"/>
          </a:xfrm>
          <a:prstGeom prst="rect">
            <a:avLst/>
          </a:prstGeom>
          <a:noFill/>
          <a:ln w="9525">
            <a:noFill/>
            <a:miter lim="800000"/>
            <a:headEnd/>
            <a:tailEnd/>
          </a:ln>
        </p:spPr>
        <p:txBody>
          <a:bodyPr wrap="square">
            <a:spAutoFit/>
          </a:bodyPr>
          <a:lstStyle/>
          <a:p>
            <a:pPr indent="540000" eaLnBrk="1" hangingPunct="1">
              <a:lnSpc>
                <a:spcPct val="125000"/>
              </a:lnSpc>
            </a:pPr>
            <a:r>
              <a:rPr lang="zh-CN" altLang="en-US" sz="2400" b="1" dirty="0">
                <a:solidFill>
                  <a:srgbClr val="FF0000"/>
                </a:solidFill>
                <a:latin typeface="Bodoni MT Black" pitchFamily="18" charset="0"/>
              </a:rPr>
              <a:t>模块</a:t>
            </a:r>
            <a:r>
              <a:rPr lang="zh-CN" altLang="en-US" sz="2400" dirty="0">
                <a:latin typeface="Bodoni MT Black" pitchFamily="18" charset="0"/>
              </a:rPr>
              <a:t>是由边界元素限定的相邻程序元素（例如，数据</a:t>
            </a:r>
            <a:r>
              <a:rPr lang="zh-CN" altLang="en-US" sz="2400" dirty="0" smtClean="0">
                <a:latin typeface="Bodoni MT Black" pitchFamily="18" charset="0"/>
              </a:rPr>
              <a:t>说明、可</a:t>
            </a:r>
            <a:r>
              <a:rPr lang="zh-CN" altLang="en-US" sz="2400" dirty="0">
                <a:latin typeface="Bodoni MT Black" pitchFamily="18" charset="0"/>
              </a:rPr>
              <a:t>执行的语句）的序列，而且有一个总体标识符代表它。</a:t>
            </a:r>
            <a:r>
              <a:rPr lang="zh-CN" altLang="en-US" sz="2400" b="1" dirty="0">
                <a:solidFill>
                  <a:srgbClr val="FF0000"/>
                </a:solidFill>
                <a:latin typeface="Bodoni MT Black" pitchFamily="18" charset="0"/>
              </a:rPr>
              <a:t>模块</a:t>
            </a:r>
            <a:r>
              <a:rPr lang="zh-CN" altLang="en-US" sz="2400" dirty="0">
                <a:latin typeface="Bodoni MT Black" pitchFamily="18" charset="0"/>
              </a:rPr>
              <a:t>是构成程序的基本构件</a:t>
            </a:r>
            <a:r>
              <a:rPr lang="zh-CN" altLang="en-US" sz="2400" dirty="0" smtClean="0">
                <a:latin typeface="Bodoni MT Black" pitchFamily="18" charset="0"/>
              </a:rPr>
              <a:t>。</a:t>
            </a:r>
            <a:endParaRPr lang="en-US" altLang="zh-CN" sz="2400" dirty="0">
              <a:latin typeface="Bodoni MT Black" pitchFamily="18" charset="0"/>
            </a:endParaRPr>
          </a:p>
          <a:p>
            <a:pPr indent="540000" eaLnBrk="1" hangingPunct="1">
              <a:lnSpc>
                <a:spcPct val="125000"/>
              </a:lnSpc>
            </a:pPr>
            <a:r>
              <a:rPr lang="zh-CN" altLang="en-US" sz="2400" b="1" dirty="0" smtClean="0">
                <a:solidFill>
                  <a:srgbClr val="FF0000"/>
                </a:solidFill>
                <a:latin typeface="Bodoni MT Black" pitchFamily="18" charset="0"/>
              </a:rPr>
              <a:t>模</a:t>
            </a:r>
            <a:r>
              <a:rPr lang="zh-CN" altLang="en-US" sz="2400" b="1" dirty="0">
                <a:solidFill>
                  <a:srgbClr val="FF0000"/>
                </a:solidFill>
                <a:latin typeface="Bodoni MT Black" pitchFamily="18" charset="0"/>
              </a:rPr>
              <a:t>块化</a:t>
            </a:r>
            <a:r>
              <a:rPr lang="zh-CN" altLang="en-US" sz="2400" dirty="0">
                <a:latin typeface="Bodoni MT Black" pitchFamily="18" charset="0"/>
              </a:rPr>
              <a:t>就是把程序划分成</a:t>
            </a:r>
            <a:r>
              <a:rPr lang="zh-CN" altLang="en-US" sz="2400" dirty="0">
                <a:solidFill>
                  <a:srgbClr val="FF0000"/>
                </a:solidFill>
                <a:latin typeface="Bodoni MT Black" pitchFamily="18" charset="0"/>
              </a:rPr>
              <a:t>独立命名</a:t>
            </a:r>
            <a:r>
              <a:rPr lang="zh-CN" altLang="en-US" sz="2400" dirty="0">
                <a:latin typeface="Bodoni MT Black" pitchFamily="18" charset="0"/>
              </a:rPr>
              <a:t>且</a:t>
            </a:r>
            <a:r>
              <a:rPr lang="zh-CN" altLang="en-US" sz="2400" dirty="0">
                <a:solidFill>
                  <a:srgbClr val="FF0000"/>
                </a:solidFill>
                <a:latin typeface="Bodoni MT Black" pitchFamily="18" charset="0"/>
              </a:rPr>
              <a:t>可独立访问</a:t>
            </a:r>
            <a:r>
              <a:rPr lang="zh-CN" altLang="en-US" sz="2400" dirty="0">
                <a:latin typeface="Bodoni MT Black" pitchFamily="18" charset="0"/>
              </a:rPr>
              <a:t>的模块，每个模块完成一个子功能，把这些模块集成起来构成一个整体，可以完成指定的功能满足用户的需求</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400" dirty="0">
                <a:solidFill>
                  <a:srgbClr val="FF0000"/>
                </a:solidFill>
                <a:latin typeface="Bodoni MT Black" pitchFamily="18" charset="0"/>
              </a:rPr>
              <a:t>模块化</a:t>
            </a:r>
            <a:r>
              <a:rPr lang="zh-CN" altLang="en-US" sz="2400" dirty="0">
                <a:latin typeface="Bodoni MT Black" pitchFamily="18" charset="0"/>
              </a:rPr>
              <a:t>是为了使一个复杂的大型程序能被人的智力所管理，</a:t>
            </a:r>
            <a:r>
              <a:rPr lang="zh-CN" altLang="en-US" sz="2400" dirty="0">
                <a:solidFill>
                  <a:srgbClr val="FF0000"/>
                </a:solidFill>
                <a:latin typeface="Bodoni MT Black" pitchFamily="18" charset="0"/>
              </a:rPr>
              <a:t>是软件应该具备的唯一属性。</a:t>
            </a:r>
            <a:endParaRPr lang="en-US" altLang="zh-CN" sz="2400" dirty="0">
              <a:solidFill>
                <a:srgbClr val="FF0000"/>
              </a:solidFill>
              <a:latin typeface="Bodoni MT Black" pitchFamily="18" charset="0"/>
            </a:endParaRPr>
          </a:p>
          <a:p>
            <a:pPr indent="540000" eaLnBrk="1" hangingPunct="1">
              <a:lnSpc>
                <a:spcPct val="125000"/>
              </a:lnSpc>
            </a:pPr>
            <a:endParaRPr lang="zh-CN" altLang="en-US" sz="2400" dirty="0">
              <a:latin typeface="Bodoni MT Black" pitchFamily="18" charset="0"/>
            </a:endParaRPr>
          </a:p>
        </p:txBody>
      </p:sp>
      <p:sp>
        <p:nvSpPr>
          <p:cNvPr id="3277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277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457200" y="1700808"/>
            <a:ext cx="8291512"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dirty="0" smtClean="0">
                <a:latin typeface="Bodoni MT Black" pitchFamily="18" charset="0"/>
              </a:rPr>
              <a:t>设</a:t>
            </a:r>
            <a:r>
              <a:rPr lang="zh-CN" altLang="en-US" sz="2400" dirty="0">
                <a:latin typeface="Bodoni MT Black" pitchFamily="18" charset="0"/>
              </a:rPr>
              <a:t>函数</a:t>
            </a:r>
            <a:r>
              <a:rPr lang="en-US" altLang="zh-CN" sz="2400" dirty="0">
                <a:latin typeface="Bodoni MT Black" pitchFamily="18" charset="0"/>
              </a:rPr>
              <a:t>C(x)</a:t>
            </a:r>
            <a:r>
              <a:rPr lang="zh-CN" altLang="en-US" sz="2400" dirty="0">
                <a:latin typeface="Bodoni MT Black" pitchFamily="18" charset="0"/>
              </a:rPr>
              <a:t>定义问题</a:t>
            </a:r>
            <a:r>
              <a:rPr lang="en-US" altLang="zh-CN" sz="2400" dirty="0">
                <a:latin typeface="Bodoni MT Black" pitchFamily="18" charset="0"/>
              </a:rPr>
              <a:t>x</a:t>
            </a:r>
            <a:r>
              <a:rPr lang="zh-CN" altLang="en-US" sz="2400" dirty="0">
                <a:latin typeface="Bodoni MT Black" pitchFamily="18" charset="0"/>
              </a:rPr>
              <a:t>的复杂程度，函数</a:t>
            </a:r>
            <a:r>
              <a:rPr lang="en-US" altLang="zh-CN" sz="2400" dirty="0">
                <a:latin typeface="Bodoni MT Black" pitchFamily="18" charset="0"/>
              </a:rPr>
              <a:t>E(x)</a:t>
            </a:r>
            <a:r>
              <a:rPr lang="zh-CN" altLang="en-US" sz="2400" dirty="0">
                <a:latin typeface="Bodoni MT Black" pitchFamily="18" charset="0"/>
              </a:rPr>
              <a:t>确定解决问题</a:t>
            </a:r>
            <a:r>
              <a:rPr lang="en-US" altLang="zh-CN" sz="2400" dirty="0">
                <a:latin typeface="Bodoni MT Black" pitchFamily="18" charset="0"/>
              </a:rPr>
              <a:t>x</a:t>
            </a:r>
            <a:r>
              <a:rPr lang="zh-CN" altLang="en-US" sz="2400" dirty="0">
                <a:latin typeface="Bodoni MT Black" pitchFamily="18" charset="0"/>
              </a:rPr>
              <a:t>需要的</a:t>
            </a:r>
            <a:r>
              <a:rPr lang="zh-CN" altLang="en-US" sz="2400" dirty="0" smtClean="0">
                <a:latin typeface="Bodoni MT Black" pitchFamily="18" charset="0"/>
              </a:rPr>
              <a:t>工作量（时间）。</a:t>
            </a:r>
            <a:r>
              <a:rPr lang="zh-CN" altLang="en-US" sz="2400" dirty="0">
                <a:latin typeface="Bodoni MT Black" pitchFamily="18" charset="0"/>
              </a:rPr>
              <a:t>对于两个问题</a:t>
            </a:r>
            <a:r>
              <a:rPr lang="en-US" altLang="zh-CN" sz="2400" dirty="0">
                <a:latin typeface="Bodoni MT Black" pitchFamily="18" charset="0"/>
              </a:rPr>
              <a:t>P1</a:t>
            </a:r>
            <a:r>
              <a:rPr lang="zh-CN" altLang="en-US" sz="2400" dirty="0">
                <a:latin typeface="Bodoni MT Black" pitchFamily="18" charset="0"/>
              </a:rPr>
              <a:t>和</a:t>
            </a:r>
            <a:r>
              <a:rPr lang="en-US" altLang="zh-CN" sz="2400" dirty="0" smtClean="0">
                <a:latin typeface="Bodoni MT Black" pitchFamily="18" charset="0"/>
              </a:rPr>
              <a:t>P2</a:t>
            </a:r>
            <a:r>
              <a:rPr lang="zh-CN" altLang="en-US" sz="2400" dirty="0" smtClean="0">
                <a:latin typeface="Bodoni MT Black" pitchFamily="18" charset="0"/>
              </a:rPr>
              <a:t>，如果</a:t>
            </a:r>
            <a:endParaRPr lang="en-US" altLang="zh-CN" sz="2400" dirty="0" smtClean="0">
              <a:latin typeface="Bodoni MT Black" pitchFamily="18" charset="0"/>
            </a:endParaRPr>
          </a:p>
          <a:p>
            <a:pPr marL="0" indent="0" algn="ctr" eaLnBrk="1" hangingPunct="1">
              <a:lnSpc>
                <a:spcPct val="125000"/>
              </a:lnSpc>
              <a:defRPr/>
            </a:pPr>
            <a:r>
              <a:rPr lang="en-US" altLang="zh-CN" sz="2400" dirty="0" smtClean="0">
                <a:latin typeface="Bodoni MT Black" pitchFamily="18" charset="0"/>
              </a:rPr>
              <a:t>C(P1</a:t>
            </a:r>
            <a:r>
              <a:rPr lang="en-US" altLang="zh-CN" sz="2400" dirty="0">
                <a:latin typeface="Bodoni MT Black" pitchFamily="18" charset="0"/>
              </a:rPr>
              <a:t>)&gt;C(P2</a:t>
            </a:r>
            <a:r>
              <a:rPr lang="en-US" altLang="zh-CN" sz="2400" dirty="0" smtClean="0">
                <a:latin typeface="Bodoni MT Black" pitchFamily="18" charset="0"/>
              </a:rPr>
              <a:t>)</a:t>
            </a:r>
          </a:p>
          <a:p>
            <a:pPr marL="0" indent="0" eaLnBrk="1" hangingPunct="1">
              <a:lnSpc>
                <a:spcPct val="125000"/>
              </a:lnSpc>
              <a:defRPr/>
            </a:pPr>
            <a:r>
              <a:rPr lang="zh-CN" altLang="en-US" sz="2400" dirty="0" smtClean="0">
                <a:latin typeface="Bodoni MT Black" pitchFamily="18" charset="0"/>
              </a:rPr>
              <a:t>显然                         </a:t>
            </a:r>
            <a:r>
              <a:rPr lang="en-US" altLang="zh-CN" sz="2400" dirty="0" smtClean="0">
                <a:latin typeface="Bodoni MT Black" pitchFamily="18" charset="0"/>
              </a:rPr>
              <a:t>E(P1</a:t>
            </a:r>
            <a:r>
              <a:rPr lang="en-US" altLang="zh-CN" sz="2400" dirty="0">
                <a:latin typeface="Bodoni MT Black" pitchFamily="18" charset="0"/>
              </a:rPr>
              <a:t>)&gt;E(P2</a:t>
            </a:r>
            <a:r>
              <a:rPr lang="en-US" altLang="zh-CN" sz="2400" dirty="0" smtClean="0">
                <a:latin typeface="Bodoni MT Black" pitchFamily="18" charset="0"/>
              </a:rPr>
              <a:t>)</a:t>
            </a:r>
          </a:p>
          <a:p>
            <a:pPr marL="0" indent="0" eaLnBrk="1" hangingPunct="1">
              <a:lnSpc>
                <a:spcPct val="125000"/>
              </a:lnSpc>
              <a:defRPr/>
            </a:pPr>
            <a:r>
              <a:rPr lang="zh-CN" altLang="en-US" sz="2400" dirty="0" smtClean="0">
                <a:latin typeface="Bodoni MT Black" pitchFamily="18" charset="0"/>
              </a:rPr>
              <a:t>根据</a:t>
            </a:r>
            <a:r>
              <a:rPr lang="zh-CN" altLang="en-US" sz="2400" dirty="0">
                <a:latin typeface="Bodoni MT Black" pitchFamily="18" charset="0"/>
              </a:rPr>
              <a:t>人类解决一般问题的经验，另一个有趣的规律</a:t>
            </a:r>
            <a:r>
              <a:rPr lang="zh-CN" altLang="en-US" sz="2400" dirty="0" smtClean="0">
                <a:latin typeface="Bodoni MT Black" pitchFamily="18" charset="0"/>
              </a:rPr>
              <a:t>是</a:t>
            </a:r>
            <a:endParaRPr lang="en-US" altLang="zh-CN" sz="2400" dirty="0" smtClean="0">
              <a:latin typeface="Bodoni MT Black" pitchFamily="18" charset="0"/>
            </a:endParaRPr>
          </a:p>
          <a:p>
            <a:pPr marL="0" indent="0" algn="ctr" eaLnBrk="1" hangingPunct="1">
              <a:lnSpc>
                <a:spcPct val="125000"/>
              </a:lnSpc>
              <a:defRPr/>
            </a:pPr>
            <a:r>
              <a:rPr lang="en-US" altLang="zh-CN" sz="2400" dirty="0" smtClean="0">
                <a:solidFill>
                  <a:srgbClr val="FF0000"/>
                </a:solidFill>
                <a:latin typeface="Bodoni MT Black" pitchFamily="18" charset="0"/>
              </a:rPr>
              <a:t>C(P1+P2</a:t>
            </a:r>
            <a:r>
              <a:rPr lang="en-US" altLang="zh-CN" sz="2400" dirty="0">
                <a:solidFill>
                  <a:srgbClr val="FF0000"/>
                </a:solidFill>
                <a:latin typeface="Bodoni MT Black" pitchFamily="18" charset="0"/>
              </a:rPr>
              <a:t>)&gt;C(P1)+C(P2</a:t>
            </a:r>
            <a:r>
              <a:rPr lang="en-US" altLang="zh-CN" sz="2400" dirty="0" smtClean="0">
                <a:solidFill>
                  <a:srgbClr val="FF0000"/>
                </a:solidFill>
                <a:latin typeface="Bodoni MT Black" pitchFamily="18" charset="0"/>
              </a:rPr>
              <a:t>)</a:t>
            </a:r>
          </a:p>
          <a:p>
            <a:pPr marL="0" indent="0" eaLnBrk="1" hangingPunct="1">
              <a:lnSpc>
                <a:spcPct val="125000"/>
              </a:lnSpc>
              <a:defRPr/>
            </a:pPr>
            <a:endParaRPr lang="zh-CN" altLang="en-US" sz="2000" dirty="0">
              <a:latin typeface="Bodoni MT Black" pitchFamily="18" charset="0"/>
            </a:endParaRPr>
          </a:p>
        </p:txBody>
      </p:sp>
      <p:sp>
        <p:nvSpPr>
          <p:cNvPr id="3482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482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77024" y="1340768"/>
            <a:ext cx="8291512"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dirty="0" smtClean="0">
                <a:latin typeface="Bodoni MT Black" pitchFamily="18" charset="0"/>
              </a:rPr>
              <a:t>也就是说</a:t>
            </a:r>
            <a:r>
              <a:rPr lang="zh-CN" altLang="en-US" sz="2400" dirty="0">
                <a:latin typeface="Bodoni MT Black" pitchFamily="18" charset="0"/>
              </a:rPr>
              <a:t>，如果一个问题由</a:t>
            </a:r>
            <a:r>
              <a:rPr lang="en-US" altLang="zh-CN" sz="2400" dirty="0">
                <a:latin typeface="Bodoni MT Black" pitchFamily="18" charset="0"/>
              </a:rPr>
              <a:t>P1</a:t>
            </a:r>
            <a:r>
              <a:rPr lang="zh-CN" altLang="en-US" sz="2400" dirty="0">
                <a:latin typeface="Bodoni MT Black" pitchFamily="18" charset="0"/>
              </a:rPr>
              <a:t>和</a:t>
            </a:r>
            <a:r>
              <a:rPr lang="en-US" altLang="zh-CN" sz="2400" dirty="0">
                <a:latin typeface="Bodoni MT Black" pitchFamily="18" charset="0"/>
              </a:rPr>
              <a:t>P2</a:t>
            </a:r>
            <a:r>
              <a:rPr lang="zh-CN" altLang="en-US" sz="2400" dirty="0">
                <a:latin typeface="Bodoni MT Black" pitchFamily="18" charset="0"/>
              </a:rPr>
              <a:t>两个问题组合而成，那么它的复杂程度大于分别考虑每个问题时的复杂程度之</a:t>
            </a:r>
            <a:r>
              <a:rPr lang="zh-CN" altLang="en-US" sz="2400" dirty="0" smtClean="0">
                <a:latin typeface="Bodoni MT Black" pitchFamily="18" charset="0"/>
              </a:rPr>
              <a:t>和</a:t>
            </a:r>
            <a:r>
              <a:rPr lang="zh-CN" altLang="en-US" sz="2400" dirty="0">
                <a:latin typeface="Bodoni MT Black" pitchFamily="18" charset="0"/>
              </a:rPr>
              <a:t>，</a:t>
            </a:r>
            <a:r>
              <a:rPr lang="zh-CN" altLang="en-US" sz="2400" dirty="0" smtClean="0">
                <a:latin typeface="Bodoni MT Black" pitchFamily="18" charset="0"/>
              </a:rPr>
              <a:t>综上得到</a:t>
            </a:r>
            <a:endParaRPr lang="en-US" altLang="zh-CN" sz="2400" dirty="0" smtClean="0">
              <a:latin typeface="Bodoni MT Black" pitchFamily="18" charset="0"/>
            </a:endParaRPr>
          </a:p>
          <a:p>
            <a:pPr marL="0" indent="0" algn="ctr" eaLnBrk="1" hangingPunct="1">
              <a:lnSpc>
                <a:spcPct val="125000"/>
              </a:lnSpc>
              <a:defRPr/>
            </a:pPr>
            <a:r>
              <a:rPr lang="en-US" altLang="zh-CN" sz="2400" dirty="0" smtClean="0">
                <a:solidFill>
                  <a:srgbClr val="FF0000"/>
                </a:solidFill>
                <a:latin typeface="Bodoni MT Black" pitchFamily="18" charset="0"/>
              </a:rPr>
              <a:t>E(P1+P2</a:t>
            </a:r>
            <a:r>
              <a:rPr lang="en-US" altLang="zh-CN" sz="2400" dirty="0">
                <a:solidFill>
                  <a:srgbClr val="FF0000"/>
                </a:solidFill>
                <a:latin typeface="Bodoni MT Black" pitchFamily="18" charset="0"/>
              </a:rPr>
              <a:t>)&gt;E(P1)+E(P2</a:t>
            </a:r>
            <a:r>
              <a:rPr lang="en-US" altLang="zh-CN" sz="2400" dirty="0" smtClean="0">
                <a:solidFill>
                  <a:srgbClr val="FF0000"/>
                </a:solidFill>
                <a:latin typeface="Bodoni MT Black" pitchFamily="18" charset="0"/>
              </a:rPr>
              <a:t>)</a:t>
            </a:r>
          </a:p>
          <a:p>
            <a:pPr marL="0" indent="0" eaLnBrk="1" hangingPunct="1">
              <a:lnSpc>
                <a:spcPct val="125000"/>
              </a:lnSpc>
              <a:defRPr/>
            </a:pPr>
            <a:r>
              <a:rPr lang="zh-CN" altLang="en-US" sz="2400" dirty="0" smtClean="0">
                <a:latin typeface="Bodoni MT Black" pitchFamily="18" charset="0"/>
              </a:rPr>
              <a:t>这</a:t>
            </a:r>
            <a:r>
              <a:rPr lang="zh-CN" altLang="en-US" sz="2400" dirty="0">
                <a:latin typeface="Bodoni MT Black" pitchFamily="18" charset="0"/>
              </a:rPr>
              <a:t>个不等式导致“</a:t>
            </a:r>
            <a:r>
              <a:rPr lang="zh-CN" altLang="en-US" sz="2400" dirty="0">
                <a:solidFill>
                  <a:srgbClr val="FF0000"/>
                </a:solidFill>
                <a:latin typeface="Bodoni MT Black" pitchFamily="18" charset="0"/>
              </a:rPr>
              <a:t>各个击破</a:t>
            </a:r>
            <a:r>
              <a:rPr lang="zh-CN" altLang="en-US" sz="2400" dirty="0">
                <a:latin typeface="Bodoni MT Black" pitchFamily="18" charset="0"/>
              </a:rPr>
              <a:t>”的结论</a:t>
            </a:r>
            <a:r>
              <a:rPr lang="en-US" altLang="zh-CN" sz="2400" dirty="0">
                <a:latin typeface="Bodoni MT Black" pitchFamily="18" charset="0"/>
              </a:rPr>
              <a:t>——</a:t>
            </a:r>
            <a:r>
              <a:rPr lang="zh-CN" altLang="en-US" sz="2400" dirty="0">
                <a:latin typeface="Bodoni MT Black" pitchFamily="18" charset="0"/>
              </a:rPr>
              <a:t>把复杂的问题分解成许多容易解决的小问题，原来的问题也就容易解决了。这就是模块化的根据。</a:t>
            </a:r>
            <a:endParaRPr lang="en-US" altLang="zh-CN" sz="2400" dirty="0">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3686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686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zh-CN" altLang="en-US" b="1" dirty="0" smtClean="0">
                <a:latin typeface="Bodoni MT Black" pitchFamily="18" charset="0"/>
              </a:rPr>
              <a:t>第</a:t>
            </a:r>
            <a:r>
              <a:rPr lang="en-US" altLang="zh-CN" b="1" dirty="0" smtClean="0">
                <a:latin typeface="Bodoni MT Black" pitchFamily="18" charset="0"/>
              </a:rPr>
              <a:t>5</a:t>
            </a:r>
            <a:r>
              <a:rPr lang="zh-CN" altLang="en-US" b="1" dirty="0" smtClean="0">
                <a:latin typeface="Bodoni MT Black" pitchFamily="18" charset="0"/>
              </a:rPr>
              <a:t>章  总体设计</a:t>
            </a:r>
            <a:endParaRPr lang="zh-CN" altLang="en-US" b="1" dirty="0">
              <a:latin typeface="Bodoni MT Black" pitchFamily="18" charset="0"/>
            </a:endParaRPr>
          </a:p>
        </p:txBody>
      </p:sp>
      <p:sp>
        <p:nvSpPr>
          <p:cNvPr id="819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8196" name="内容占位符 2"/>
          <p:cNvSpPr>
            <a:spLocks noGrp="1"/>
          </p:cNvSpPr>
          <p:nvPr>
            <p:ph idx="1"/>
          </p:nvPr>
        </p:nvSpPr>
        <p:spPr>
          <a:xfrm>
            <a:off x="534193" y="1340768"/>
            <a:ext cx="8075613" cy="4525963"/>
          </a:xfrm>
        </p:spPr>
        <p:txBody>
          <a:bodyPr/>
          <a:lstStyle/>
          <a:p>
            <a:pPr marL="0" indent="540000">
              <a:lnSpc>
                <a:spcPct val="125000"/>
              </a:lnSpc>
              <a:spcBef>
                <a:spcPct val="0"/>
              </a:spcBef>
              <a:buFont typeface="Arial" charset="0"/>
              <a:buNone/>
            </a:pPr>
            <a:r>
              <a:rPr lang="zh-CN" altLang="en-US" sz="2400" dirty="0" smtClean="0">
                <a:latin typeface="Bodoni MT Black" pitchFamily="18" charset="0"/>
              </a:rPr>
              <a:t>总体设计的基本目的就是回答“概括地说，系统应该如何实现”这个问题，因此，总体设计又称为</a:t>
            </a:r>
            <a:r>
              <a:rPr lang="zh-CN" altLang="en-US" sz="2400" dirty="0" smtClean="0">
                <a:solidFill>
                  <a:srgbClr val="FF0000"/>
                </a:solidFill>
                <a:latin typeface="Bodoni MT Black" pitchFamily="18" charset="0"/>
              </a:rPr>
              <a:t>概要设计</a:t>
            </a:r>
            <a:r>
              <a:rPr lang="zh-CN" altLang="en-US" sz="2400" dirty="0" smtClean="0">
                <a:latin typeface="Bodoni MT Black" pitchFamily="18" charset="0"/>
              </a:rPr>
              <a:t>或</a:t>
            </a:r>
            <a:r>
              <a:rPr lang="zh-CN" altLang="en-US" sz="2400" dirty="0" smtClean="0">
                <a:solidFill>
                  <a:srgbClr val="FF0000"/>
                </a:solidFill>
                <a:latin typeface="Bodoni MT Black" pitchFamily="18" charset="0"/>
              </a:rPr>
              <a:t>初步设计</a:t>
            </a:r>
            <a:r>
              <a:rPr lang="zh-CN" altLang="en-US" sz="2400" dirty="0" smtClean="0">
                <a:latin typeface="Bodoni MT Black" pitchFamily="18" charset="0"/>
              </a:rPr>
              <a:t>。</a:t>
            </a:r>
            <a:endParaRPr lang="en-US" altLang="zh-CN" sz="2400" dirty="0">
              <a:latin typeface="Bodoni MT Black" pitchFamily="18" charset="0"/>
            </a:endParaRPr>
          </a:p>
          <a:p>
            <a:pPr marL="0" indent="540000">
              <a:lnSpc>
                <a:spcPct val="125000"/>
              </a:lnSpc>
              <a:spcBef>
                <a:spcPct val="0"/>
              </a:spcBef>
              <a:buFont typeface="Arial" charset="0"/>
              <a:buNone/>
            </a:pPr>
            <a:r>
              <a:rPr lang="zh-CN" altLang="en-US" sz="2400" dirty="0" smtClean="0">
                <a:latin typeface="Bodoni MT Black" pitchFamily="18" charset="0"/>
              </a:rPr>
              <a:t>总体设计阶段的另一项重要任务是</a:t>
            </a:r>
            <a:r>
              <a:rPr lang="zh-CN" altLang="en-US" sz="2400" dirty="0" smtClean="0">
                <a:solidFill>
                  <a:srgbClr val="FF0000"/>
                </a:solidFill>
                <a:latin typeface="Bodoni MT Black" pitchFamily="18" charset="0"/>
              </a:rPr>
              <a:t>设计软件的结构</a:t>
            </a:r>
            <a:r>
              <a:rPr lang="zh-CN" altLang="en-US" sz="2400" dirty="0" smtClean="0">
                <a:latin typeface="Bodoni MT Black" pitchFamily="18" charset="0"/>
              </a:rPr>
              <a:t>，也就是要确定系统中每个程序是由哪些</a:t>
            </a:r>
            <a:r>
              <a:rPr lang="zh-CN" altLang="en-US" sz="2400" dirty="0" smtClean="0">
                <a:solidFill>
                  <a:srgbClr val="FF0000"/>
                </a:solidFill>
                <a:latin typeface="Bodoni MT Black" pitchFamily="18" charset="0"/>
              </a:rPr>
              <a:t>模块</a:t>
            </a:r>
            <a:r>
              <a:rPr lang="zh-CN" altLang="en-US" sz="2400" dirty="0" smtClean="0">
                <a:latin typeface="Bodoni MT Black" pitchFamily="18" charset="0"/>
              </a:rPr>
              <a:t>组成的，以及这些</a:t>
            </a:r>
            <a:r>
              <a:rPr lang="zh-CN" altLang="en-US" sz="2400" dirty="0" smtClean="0">
                <a:solidFill>
                  <a:srgbClr val="FF0000"/>
                </a:solidFill>
                <a:latin typeface="Bodoni MT Black" pitchFamily="18" charset="0"/>
              </a:rPr>
              <a:t>模块相互间的关系</a:t>
            </a:r>
            <a:r>
              <a:rPr lang="zh-CN" altLang="en-US" sz="2400" dirty="0" smtClean="0">
                <a:latin typeface="Bodoni MT Black" pitchFamily="18" charset="0"/>
              </a:rPr>
              <a:t>。</a:t>
            </a:r>
          </a:p>
        </p:txBody>
      </p:sp>
      <p:sp>
        <p:nvSpPr>
          <p:cNvPr id="81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251520" y="908720"/>
            <a:ext cx="8291512" cy="470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200" dirty="0" smtClean="0">
                <a:latin typeface="Bodoni MT Black" pitchFamily="18" charset="0"/>
              </a:rPr>
              <a:t>如果</a:t>
            </a:r>
            <a:r>
              <a:rPr lang="zh-CN" altLang="en-US" sz="2200" dirty="0">
                <a:latin typeface="Bodoni MT Black" pitchFamily="18" charset="0"/>
              </a:rPr>
              <a:t>无限地分割</a:t>
            </a:r>
            <a:r>
              <a:rPr lang="zh-CN" altLang="en-US" sz="2200" dirty="0" smtClean="0">
                <a:latin typeface="Bodoni MT Black" pitchFamily="18" charset="0"/>
              </a:rPr>
              <a:t>软件</a:t>
            </a:r>
            <a:r>
              <a:rPr lang="zh-CN" altLang="en-US" sz="2200" dirty="0">
                <a:latin typeface="Bodoni MT Black" pitchFamily="18" charset="0"/>
              </a:rPr>
              <a:t>，最后为了开发软件而</a:t>
            </a:r>
            <a:r>
              <a:rPr lang="zh-CN" altLang="en-US" sz="2200" dirty="0" smtClean="0">
                <a:latin typeface="Bodoni MT Black" pitchFamily="18" charset="0"/>
              </a:rPr>
              <a:t>需要的</a:t>
            </a:r>
            <a:r>
              <a:rPr lang="zh-CN" altLang="en-US" sz="2200" dirty="0">
                <a:latin typeface="Bodoni MT Black" pitchFamily="18" charset="0"/>
              </a:rPr>
              <a:t>工作量也就小得可以忽略</a:t>
            </a:r>
            <a:r>
              <a:rPr lang="zh-CN" altLang="en-US" sz="2200" dirty="0" smtClean="0">
                <a:latin typeface="Bodoni MT Black" pitchFamily="18" charset="0"/>
              </a:rPr>
              <a:t>了。事实上</a:t>
            </a:r>
            <a:r>
              <a:rPr lang="zh-CN" altLang="en-US" sz="2200" dirty="0">
                <a:latin typeface="Bodoni MT Black" pitchFamily="18" charset="0"/>
              </a:rPr>
              <a:t>，还有另一个因素在</a:t>
            </a:r>
            <a:r>
              <a:rPr lang="zh-CN" altLang="en-US" sz="2200" dirty="0" smtClean="0">
                <a:latin typeface="Bodoni MT Black" pitchFamily="18" charset="0"/>
              </a:rPr>
              <a:t>起作用</a:t>
            </a:r>
            <a:r>
              <a:rPr lang="zh-CN" altLang="en-US" sz="2200" dirty="0">
                <a:latin typeface="Bodoni MT Black" pitchFamily="18" charset="0"/>
              </a:rPr>
              <a:t>，从而使得上述结论</a:t>
            </a:r>
            <a:r>
              <a:rPr lang="zh-CN" altLang="en-US" sz="2200" dirty="0" smtClean="0">
                <a:latin typeface="Bodoni MT Black" pitchFamily="18" charset="0"/>
              </a:rPr>
              <a:t>不能成立。</a:t>
            </a:r>
            <a:endParaRPr lang="en-US" altLang="zh-CN" sz="2200" dirty="0">
              <a:latin typeface="Bodoni MT Black" pitchFamily="18" charset="0"/>
            </a:endParaRPr>
          </a:p>
          <a:p>
            <a:pPr marL="0" indent="540000" eaLnBrk="1" hangingPunct="1">
              <a:lnSpc>
                <a:spcPct val="125000"/>
              </a:lnSpc>
              <a:defRPr/>
            </a:pPr>
            <a:r>
              <a:rPr lang="zh-CN" altLang="en-US" sz="2200" dirty="0" smtClean="0">
                <a:latin typeface="Bodoni MT Black" pitchFamily="18" charset="0"/>
              </a:rPr>
              <a:t>当</a:t>
            </a:r>
            <a:r>
              <a:rPr lang="zh-CN" altLang="en-US" sz="2200" dirty="0">
                <a:latin typeface="Bodoni MT Black" pitchFamily="18" charset="0"/>
              </a:rPr>
              <a:t>模块数目</a:t>
            </a:r>
            <a:r>
              <a:rPr lang="zh-CN" altLang="en-US" sz="2200" dirty="0" smtClean="0">
                <a:latin typeface="Bodoni MT Black" pitchFamily="18" charset="0"/>
              </a:rPr>
              <a:t>增加时每个模块</a:t>
            </a:r>
            <a:r>
              <a:rPr lang="zh-CN" altLang="en-US" sz="2200" dirty="0">
                <a:latin typeface="Bodoni MT Black" pitchFamily="18" charset="0"/>
              </a:rPr>
              <a:t>的规模将减小，开发单个</a:t>
            </a:r>
            <a:r>
              <a:rPr lang="zh-CN" altLang="en-US" sz="2200" dirty="0" smtClean="0">
                <a:latin typeface="Bodoni MT Black" pitchFamily="18" charset="0"/>
              </a:rPr>
              <a:t>模块需要</a:t>
            </a:r>
            <a:r>
              <a:rPr lang="zh-CN" altLang="en-US" sz="2200" dirty="0">
                <a:latin typeface="Bodoni MT Black" pitchFamily="18" charset="0"/>
              </a:rPr>
              <a:t>的</a:t>
            </a:r>
            <a:r>
              <a:rPr lang="zh-CN" altLang="en-US" sz="2200" dirty="0" smtClean="0">
                <a:latin typeface="Bodoni MT Black" pitchFamily="18" charset="0"/>
              </a:rPr>
              <a:t>成本（工作量）确实</a:t>
            </a:r>
            <a:r>
              <a:rPr lang="zh-CN" altLang="en-US" sz="2200" dirty="0">
                <a:latin typeface="Bodoni MT Black" pitchFamily="18" charset="0"/>
              </a:rPr>
              <a:t>减少了</a:t>
            </a:r>
            <a:r>
              <a:rPr lang="zh-CN" altLang="en-US" sz="2200" dirty="0" smtClean="0">
                <a:latin typeface="Bodoni MT Black" pitchFamily="18" charset="0"/>
              </a:rPr>
              <a:t>；</a:t>
            </a:r>
            <a:endParaRPr lang="en-US" altLang="zh-CN" sz="2200" dirty="0" smtClean="0">
              <a:latin typeface="Bodoni MT Black" pitchFamily="18" charset="0"/>
            </a:endParaRPr>
          </a:p>
          <a:p>
            <a:pPr marL="0" indent="0" eaLnBrk="1" hangingPunct="1">
              <a:lnSpc>
                <a:spcPct val="125000"/>
              </a:lnSpc>
              <a:defRPr/>
            </a:pPr>
            <a:r>
              <a:rPr lang="zh-CN" altLang="en-US" sz="2200" dirty="0" smtClean="0">
                <a:latin typeface="Bodoni MT Black" pitchFamily="18" charset="0"/>
              </a:rPr>
              <a:t>但是，随着模块数目增加，设计</a:t>
            </a:r>
            <a:endParaRPr lang="en-US" altLang="zh-CN" sz="2200" dirty="0" smtClean="0">
              <a:latin typeface="Bodoni MT Black" pitchFamily="18" charset="0"/>
            </a:endParaRPr>
          </a:p>
          <a:p>
            <a:pPr marL="0" indent="0" eaLnBrk="1" hangingPunct="1">
              <a:lnSpc>
                <a:spcPct val="125000"/>
              </a:lnSpc>
              <a:defRPr/>
            </a:pPr>
            <a:r>
              <a:rPr lang="zh-CN" altLang="en-US" sz="2200" dirty="0" smtClean="0">
                <a:solidFill>
                  <a:srgbClr val="FF0000"/>
                </a:solidFill>
                <a:latin typeface="Bodoni MT Black" pitchFamily="18" charset="0"/>
              </a:rPr>
              <a:t>模块间接口</a:t>
            </a:r>
            <a:r>
              <a:rPr lang="zh-CN" altLang="en-US" sz="2200" dirty="0" smtClean="0">
                <a:latin typeface="Bodoni MT Black" pitchFamily="18" charset="0"/>
              </a:rPr>
              <a:t>所需要的工作量也将</a:t>
            </a:r>
            <a:endParaRPr lang="en-US" altLang="zh-CN" sz="2200" dirty="0" smtClean="0">
              <a:latin typeface="Bodoni MT Black" pitchFamily="18" charset="0"/>
            </a:endParaRPr>
          </a:p>
          <a:p>
            <a:pPr marL="0" indent="0" eaLnBrk="1" hangingPunct="1">
              <a:lnSpc>
                <a:spcPct val="125000"/>
              </a:lnSpc>
              <a:defRPr/>
            </a:pPr>
            <a:r>
              <a:rPr lang="zh-CN" altLang="en-US" sz="2200" dirty="0" smtClean="0">
                <a:latin typeface="Bodoni MT Black" pitchFamily="18" charset="0"/>
              </a:rPr>
              <a:t>增加。根据</a:t>
            </a:r>
            <a:r>
              <a:rPr lang="zh-CN" altLang="en-US" sz="2200" dirty="0">
                <a:latin typeface="Bodoni MT Black" pitchFamily="18" charset="0"/>
              </a:rPr>
              <a:t>这两个</a:t>
            </a:r>
            <a:r>
              <a:rPr lang="zh-CN" altLang="en-US" sz="2200" dirty="0" smtClean="0">
                <a:latin typeface="Bodoni MT Black" pitchFamily="18" charset="0"/>
              </a:rPr>
              <a:t>因素</a:t>
            </a:r>
            <a:r>
              <a:rPr lang="zh-CN" altLang="en-US" sz="2200" dirty="0">
                <a:latin typeface="Bodoni MT Black" pitchFamily="18" charset="0"/>
              </a:rPr>
              <a:t>，得出</a:t>
            </a:r>
            <a:r>
              <a:rPr lang="zh-CN" altLang="en-US" sz="2200" dirty="0" smtClean="0">
                <a:latin typeface="Bodoni MT Black" pitchFamily="18" charset="0"/>
              </a:rPr>
              <a:t>了</a:t>
            </a:r>
            <a:endParaRPr lang="en-US" altLang="zh-CN" sz="2200" dirty="0" smtClean="0">
              <a:latin typeface="Bodoni MT Black" pitchFamily="18" charset="0"/>
            </a:endParaRPr>
          </a:p>
          <a:p>
            <a:pPr marL="0" indent="0" eaLnBrk="1" hangingPunct="1">
              <a:lnSpc>
                <a:spcPct val="125000"/>
              </a:lnSpc>
              <a:defRPr/>
            </a:pPr>
            <a:r>
              <a:rPr lang="zh-CN" altLang="en-US" sz="2200" dirty="0" smtClean="0">
                <a:latin typeface="Bodoni MT Black" pitchFamily="18" charset="0"/>
              </a:rPr>
              <a:t>图</a:t>
            </a:r>
            <a:r>
              <a:rPr lang="zh-CN" altLang="en-US" sz="2200" dirty="0">
                <a:latin typeface="Bodoni MT Black" pitchFamily="18" charset="0"/>
              </a:rPr>
              <a:t>中的</a:t>
            </a:r>
            <a:r>
              <a:rPr lang="zh-CN" altLang="en-US" sz="2200" dirty="0" smtClean="0">
                <a:latin typeface="Bodoni MT Black" pitchFamily="18" charset="0"/>
              </a:rPr>
              <a:t>总成本</a:t>
            </a:r>
            <a:r>
              <a:rPr lang="zh-CN" altLang="en-US" sz="2200" dirty="0">
                <a:latin typeface="Bodoni MT Black" pitchFamily="18" charset="0"/>
              </a:rPr>
              <a:t>曲线。每个</a:t>
            </a:r>
            <a:r>
              <a:rPr lang="zh-CN" altLang="en-US" sz="2200" dirty="0" smtClean="0">
                <a:latin typeface="Bodoni MT Black" pitchFamily="18" charset="0"/>
              </a:rPr>
              <a:t>程序都</a:t>
            </a:r>
            <a:endParaRPr lang="en-US" altLang="zh-CN" sz="2200" dirty="0" smtClean="0">
              <a:latin typeface="Bodoni MT Black" pitchFamily="18" charset="0"/>
            </a:endParaRPr>
          </a:p>
          <a:p>
            <a:pPr marL="0" indent="0" eaLnBrk="1" hangingPunct="1">
              <a:lnSpc>
                <a:spcPct val="125000"/>
              </a:lnSpc>
              <a:defRPr/>
            </a:pPr>
            <a:r>
              <a:rPr lang="zh-CN" altLang="en-US" sz="2200" dirty="0" smtClean="0">
                <a:latin typeface="Bodoni MT Black" pitchFamily="18" charset="0"/>
              </a:rPr>
              <a:t>相应</a:t>
            </a:r>
            <a:r>
              <a:rPr lang="zh-CN" altLang="en-US" sz="2200" dirty="0">
                <a:latin typeface="Bodoni MT Black" pitchFamily="18" charset="0"/>
              </a:rPr>
              <a:t>地有</a:t>
            </a:r>
            <a:r>
              <a:rPr lang="zh-CN" altLang="en-US" sz="2200" dirty="0" smtClean="0">
                <a:latin typeface="Bodoni MT Black" pitchFamily="18" charset="0"/>
              </a:rPr>
              <a:t>一个</a:t>
            </a:r>
            <a:r>
              <a:rPr lang="zh-CN" altLang="en-US" sz="2200" dirty="0">
                <a:solidFill>
                  <a:srgbClr val="FF0000"/>
                </a:solidFill>
                <a:latin typeface="Bodoni MT Black" pitchFamily="18" charset="0"/>
              </a:rPr>
              <a:t>最适当的模块</a:t>
            </a:r>
            <a:r>
              <a:rPr lang="zh-CN" altLang="en-US" sz="2200" dirty="0" smtClean="0">
                <a:solidFill>
                  <a:srgbClr val="FF0000"/>
                </a:solidFill>
                <a:latin typeface="Bodoni MT Black" pitchFamily="18" charset="0"/>
              </a:rPr>
              <a:t>数</a:t>
            </a:r>
            <a:endParaRPr lang="en-US" altLang="zh-CN" sz="2200" dirty="0" smtClean="0">
              <a:solidFill>
                <a:srgbClr val="FF0000"/>
              </a:solidFill>
              <a:latin typeface="Bodoni MT Black" pitchFamily="18" charset="0"/>
            </a:endParaRPr>
          </a:p>
          <a:p>
            <a:pPr marL="0" indent="0" eaLnBrk="1" hangingPunct="1">
              <a:lnSpc>
                <a:spcPct val="125000"/>
              </a:lnSpc>
              <a:defRPr/>
            </a:pPr>
            <a:r>
              <a:rPr lang="zh-CN" altLang="en-US" sz="2200" dirty="0" smtClean="0">
                <a:solidFill>
                  <a:srgbClr val="FF0000"/>
                </a:solidFill>
                <a:latin typeface="Bodoni MT Black" pitchFamily="18" charset="0"/>
              </a:rPr>
              <a:t>目</a:t>
            </a:r>
            <a:r>
              <a:rPr lang="en-US" altLang="zh-CN" sz="2200" dirty="0">
                <a:solidFill>
                  <a:srgbClr val="FF0000"/>
                </a:solidFill>
                <a:latin typeface="Bodoni MT Black" pitchFamily="18" charset="0"/>
              </a:rPr>
              <a:t>M</a:t>
            </a:r>
            <a:r>
              <a:rPr lang="zh-CN" altLang="en-US" sz="2200" dirty="0" smtClean="0">
                <a:latin typeface="Bodoni MT Black" pitchFamily="18" charset="0"/>
              </a:rPr>
              <a:t>，使得</a:t>
            </a:r>
            <a:r>
              <a:rPr lang="zh-CN" altLang="en-US" sz="2200" dirty="0">
                <a:latin typeface="Bodoni MT Black" pitchFamily="18" charset="0"/>
              </a:rPr>
              <a:t>系统的开发成本最小。</a:t>
            </a:r>
          </a:p>
        </p:txBody>
      </p:sp>
      <p:pic>
        <p:nvPicPr>
          <p:cNvPr id="38916" name="图片 1"/>
          <p:cNvPicPr>
            <a:picLocks noChangeAspect="1"/>
          </p:cNvPicPr>
          <p:nvPr/>
        </p:nvPicPr>
        <p:blipFill>
          <a:blip r:embed="rId3" cstate="print"/>
          <a:srcRect/>
          <a:stretch>
            <a:fillRect/>
          </a:stretch>
        </p:blipFill>
        <p:spPr bwMode="auto">
          <a:xfrm>
            <a:off x="4487143" y="2893639"/>
            <a:ext cx="4625975" cy="3097213"/>
          </a:xfrm>
          <a:prstGeom prst="rect">
            <a:avLst/>
          </a:prstGeom>
          <a:noFill/>
          <a:ln w="9525">
            <a:noFill/>
            <a:miter lim="800000"/>
            <a:headEnd/>
            <a:tailEnd/>
          </a:ln>
        </p:spPr>
      </p:pic>
      <p:sp>
        <p:nvSpPr>
          <p:cNvPr id="3891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891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40963" name="TextBox 7"/>
          <p:cNvSpPr txBox="1">
            <a:spLocks noChangeArrowheads="1"/>
          </p:cNvSpPr>
          <p:nvPr/>
        </p:nvSpPr>
        <p:spPr bwMode="auto">
          <a:xfrm>
            <a:off x="395288" y="1417638"/>
            <a:ext cx="8291512" cy="2862322"/>
          </a:xfrm>
          <a:prstGeom prst="rect">
            <a:avLst/>
          </a:prstGeom>
          <a:noFill/>
          <a:ln w="9525">
            <a:noFill/>
            <a:miter lim="800000"/>
            <a:headEnd/>
            <a:tailEnd/>
          </a:ln>
        </p:spPr>
        <p:txBody>
          <a:bodyPr>
            <a:spAutoFit/>
          </a:bodyPr>
          <a:lstStyle/>
          <a:p>
            <a:pPr indent="540000" eaLnBrk="1" hangingPunct="1">
              <a:lnSpc>
                <a:spcPct val="125000"/>
              </a:lnSpc>
            </a:pPr>
            <a:r>
              <a:rPr lang="zh-CN" altLang="en-US" sz="2400" dirty="0">
                <a:latin typeface="Bodoni MT Black" pitchFamily="18" charset="0"/>
              </a:rPr>
              <a:t>虽然目前还不能精确地决定</a:t>
            </a:r>
            <a:r>
              <a:rPr lang="en-US" altLang="zh-CN" sz="2400" dirty="0">
                <a:latin typeface="Bodoni MT Black" pitchFamily="18" charset="0"/>
              </a:rPr>
              <a:t>M</a:t>
            </a:r>
            <a:r>
              <a:rPr lang="zh-CN" altLang="en-US" sz="2400" dirty="0">
                <a:latin typeface="Bodoni MT Black" pitchFamily="18" charset="0"/>
              </a:rPr>
              <a:t>的数值，但是在考虑模块化的时候总成本曲线确实是有用的指南</a:t>
            </a:r>
            <a:r>
              <a:rPr lang="zh-CN" altLang="en-US" sz="2400" dirty="0" smtClean="0">
                <a:latin typeface="Bodoni MT Black" pitchFamily="18" charset="0"/>
              </a:rPr>
              <a:t>。</a:t>
            </a:r>
            <a:endParaRPr lang="en-US" altLang="zh-CN" sz="2400" dirty="0">
              <a:latin typeface="Bodoni MT Black" pitchFamily="18" charset="0"/>
            </a:endParaRPr>
          </a:p>
          <a:p>
            <a:pPr indent="540000" eaLnBrk="1" hangingPunct="1">
              <a:lnSpc>
                <a:spcPct val="125000"/>
              </a:lnSpc>
            </a:pPr>
            <a:r>
              <a:rPr lang="zh-CN" altLang="en-US" sz="2400" dirty="0" smtClean="0">
                <a:latin typeface="Bodoni MT Black" pitchFamily="18" charset="0"/>
              </a:rPr>
              <a:t>采</a:t>
            </a:r>
            <a:r>
              <a:rPr lang="zh-CN" altLang="en-US" sz="2400" dirty="0">
                <a:latin typeface="Bodoni MT Black" pitchFamily="18" charset="0"/>
              </a:rPr>
              <a:t>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p>
        </p:txBody>
      </p:sp>
      <p:sp>
        <p:nvSpPr>
          <p:cNvPr id="4096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Bodoni MT Black" pitchFamily="18" charset="0"/>
              </a:rPr>
              <a:t>5.2.2 </a:t>
            </a:r>
            <a:r>
              <a:rPr lang="zh-CN" altLang="en-US" b="1" dirty="0" smtClean="0">
                <a:latin typeface="Bodoni MT Black" pitchFamily="18" charset="0"/>
              </a:rPr>
              <a:t>抽象</a:t>
            </a:r>
          </a:p>
        </p:txBody>
      </p:sp>
      <p:sp>
        <p:nvSpPr>
          <p:cNvPr id="43012" name="TextBox 7"/>
          <p:cNvSpPr txBox="1">
            <a:spLocks noChangeArrowheads="1"/>
          </p:cNvSpPr>
          <p:nvPr/>
        </p:nvSpPr>
        <p:spPr bwMode="auto">
          <a:xfrm>
            <a:off x="395288" y="1511300"/>
            <a:ext cx="8425184" cy="4205767"/>
          </a:xfrm>
          <a:prstGeom prst="rect">
            <a:avLst/>
          </a:prstGeom>
          <a:noFill/>
          <a:ln w="9525">
            <a:noFill/>
            <a:miter lim="800000"/>
            <a:headEnd/>
            <a:tailEnd/>
          </a:ln>
        </p:spPr>
        <p:txBody>
          <a:bodyPr wrap="square">
            <a:spAutoFit/>
          </a:bodyPr>
          <a:lstStyle/>
          <a:p>
            <a:pPr indent="540000" eaLnBrk="1" hangingPunct="1">
              <a:lnSpc>
                <a:spcPct val="125000"/>
              </a:lnSpc>
            </a:pPr>
            <a:r>
              <a:rPr lang="zh-CN" altLang="en-US" sz="2400" dirty="0">
                <a:latin typeface="Bodoni MT Black" pitchFamily="18" charset="0"/>
              </a:rPr>
              <a:t>人类在认识复杂现象的过程中使用的最强有力的思维工具是</a:t>
            </a:r>
            <a:r>
              <a:rPr lang="zh-CN" altLang="en-US" sz="2400" dirty="0">
                <a:solidFill>
                  <a:srgbClr val="FF0000"/>
                </a:solidFill>
                <a:latin typeface="Bodoni MT Black" pitchFamily="18" charset="0"/>
              </a:rPr>
              <a:t>抽象</a:t>
            </a:r>
            <a:r>
              <a:rPr lang="zh-CN" altLang="en-US" sz="2400" dirty="0">
                <a:latin typeface="Bodoni MT Black" pitchFamily="18" charset="0"/>
              </a:rPr>
              <a:t>。人们在实践中认识到，在现实世界中一定事物、状态或过程之间总存在着某些相似的</a:t>
            </a:r>
            <a:r>
              <a:rPr lang="zh-CN" altLang="en-US" sz="2400" dirty="0" smtClean="0">
                <a:latin typeface="Bodoni MT Black" pitchFamily="18" charset="0"/>
              </a:rPr>
              <a:t>方面（共性）。</a:t>
            </a:r>
            <a:r>
              <a:rPr lang="zh-CN" altLang="en-US" sz="2400" dirty="0" smtClean="0">
                <a:solidFill>
                  <a:srgbClr val="FF0000"/>
                </a:solidFill>
                <a:latin typeface="Bodoni MT Black" pitchFamily="18" charset="0"/>
              </a:rPr>
              <a:t>抽</a:t>
            </a:r>
            <a:r>
              <a:rPr lang="zh-CN" altLang="en-US" sz="2400" dirty="0">
                <a:solidFill>
                  <a:srgbClr val="FF0000"/>
                </a:solidFill>
                <a:latin typeface="Bodoni MT Black" pitchFamily="18" charset="0"/>
              </a:rPr>
              <a:t>象就是抽出事物的本质特性而暂时不考虑它们的细节</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indent="540000" eaLnBrk="1" hangingPunct="1">
              <a:lnSpc>
                <a:spcPct val="125000"/>
              </a:lnSpc>
            </a:pPr>
            <a:r>
              <a:rPr lang="zh-CN" altLang="en-US" sz="2400" dirty="0" smtClean="0">
                <a:solidFill>
                  <a:srgbClr val="FF0000"/>
                </a:solidFill>
                <a:latin typeface="Bodoni MT Black" pitchFamily="18" charset="0"/>
              </a:rPr>
              <a:t>软</a:t>
            </a:r>
            <a:r>
              <a:rPr lang="zh-CN" altLang="en-US" sz="2400" dirty="0">
                <a:solidFill>
                  <a:srgbClr val="FF0000"/>
                </a:solidFill>
                <a:latin typeface="Bodoni MT Black" pitchFamily="18" charset="0"/>
              </a:rPr>
              <a:t>件工程过程的每一步都是对软件解法的抽象层次的一次精化。</a:t>
            </a:r>
            <a:r>
              <a:rPr lang="zh-CN" altLang="en-US" sz="2400" dirty="0">
                <a:latin typeface="Bodoni MT Black" pitchFamily="18" charset="0"/>
              </a:rPr>
              <a:t>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p>
        </p:txBody>
      </p:sp>
      <p:sp>
        <p:nvSpPr>
          <p:cNvPr id="4301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301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5.2.2 </a:t>
            </a:r>
            <a:r>
              <a:rPr lang="zh-CN" altLang="en-US" sz="2400">
                <a:solidFill>
                  <a:srgbClr val="D9D9D9"/>
                </a:solidFill>
                <a:latin typeface="Bodoni MT Black" pitchFamily="18" charset="0"/>
              </a:rPr>
              <a:t>抽象</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Bodoni MT Black" pitchFamily="18" charset="0"/>
              </a:rPr>
              <a:t>5.2.3 </a:t>
            </a:r>
            <a:r>
              <a:rPr lang="zh-CN" altLang="en-US" b="1" dirty="0" smtClean="0">
                <a:latin typeface="Bodoni MT Black" pitchFamily="18" charset="0"/>
              </a:rPr>
              <a:t>逐步求精</a:t>
            </a:r>
          </a:p>
        </p:txBody>
      </p:sp>
      <p:sp>
        <p:nvSpPr>
          <p:cNvPr id="32775" name="TextBox 7"/>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dirty="0">
                <a:solidFill>
                  <a:srgbClr val="FF0000"/>
                </a:solidFill>
                <a:latin typeface="Bodoni MT Black" pitchFamily="18" charset="0"/>
              </a:rPr>
              <a:t>逐步求精定义</a:t>
            </a:r>
            <a:r>
              <a:rPr lang="zh-CN" altLang="en-US" sz="2400" dirty="0" smtClean="0">
                <a:solidFill>
                  <a:srgbClr val="FF0000"/>
                </a:solidFill>
                <a:latin typeface="Bodoni MT Black" pitchFamily="18" charset="0"/>
              </a:rPr>
              <a:t>为为了</a:t>
            </a:r>
            <a:r>
              <a:rPr lang="zh-CN" altLang="en-US" sz="2400" dirty="0">
                <a:solidFill>
                  <a:srgbClr val="FF0000"/>
                </a:solidFill>
                <a:latin typeface="Bodoni MT Black" pitchFamily="18" charset="0"/>
              </a:rPr>
              <a:t>能集中精力解决主要问题而尽量推迟对问题细节的考虑</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逐步求精最初是由</a:t>
            </a:r>
            <a:r>
              <a:rPr lang="en-US" altLang="zh-CN" sz="2400" dirty="0" err="1">
                <a:latin typeface="+mn-lt"/>
              </a:rPr>
              <a:t>Niklaus</a:t>
            </a:r>
            <a:r>
              <a:rPr lang="en-US" altLang="zh-CN" sz="2400" dirty="0">
                <a:latin typeface="+mn-lt"/>
              </a:rPr>
              <a:t> Wirth</a:t>
            </a:r>
            <a:r>
              <a:rPr lang="zh-CN" altLang="en-US" sz="2400" dirty="0">
                <a:latin typeface="Bodoni MT Black" pitchFamily="18"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ü"/>
              <a:defRPr/>
            </a:pPr>
            <a:r>
              <a:rPr lang="zh-CN" altLang="en-US" sz="2400" dirty="0">
                <a:latin typeface="Bodoni MT Black" pitchFamily="18" charset="0"/>
              </a:rPr>
              <a:t>求精实际上是细化过程</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ü"/>
              <a:defRPr/>
            </a:pPr>
            <a:r>
              <a:rPr lang="zh-CN" altLang="en-US" sz="2400" dirty="0">
                <a:solidFill>
                  <a:srgbClr val="FF0000"/>
                </a:solidFill>
                <a:latin typeface="Bodoni MT Black" pitchFamily="18" charset="0"/>
              </a:rPr>
              <a:t>抽象</a:t>
            </a:r>
            <a:r>
              <a:rPr lang="zh-CN" altLang="en-US" sz="2400" dirty="0">
                <a:latin typeface="Bodoni MT Black" pitchFamily="18" charset="0"/>
              </a:rPr>
              <a:t>与</a:t>
            </a:r>
            <a:r>
              <a:rPr lang="zh-CN" altLang="en-US" sz="2400" dirty="0">
                <a:solidFill>
                  <a:srgbClr val="FF0000"/>
                </a:solidFill>
                <a:latin typeface="Bodoni MT Black" pitchFamily="18" charset="0"/>
              </a:rPr>
              <a:t>求精</a:t>
            </a:r>
            <a:r>
              <a:rPr lang="zh-CN" altLang="en-US" sz="2400" dirty="0">
                <a:latin typeface="Bodoni MT Black" pitchFamily="18" charset="0"/>
              </a:rPr>
              <a:t>是一对互补的概念。</a:t>
            </a:r>
          </a:p>
        </p:txBody>
      </p:sp>
      <p:sp>
        <p:nvSpPr>
          <p:cNvPr id="7" name="矩形 6"/>
          <p:cNvSpPr/>
          <p:nvPr/>
        </p:nvSpPr>
        <p:spPr>
          <a:xfrm>
            <a:off x="395288" y="1556792"/>
            <a:ext cx="8248678"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506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506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5.2.3 </a:t>
            </a:r>
            <a:r>
              <a:rPr lang="zh-CN" altLang="en-US" sz="2400">
                <a:solidFill>
                  <a:srgbClr val="D9D9D9"/>
                </a:solidFill>
                <a:latin typeface="Bodoni MT Black" pitchFamily="18" charset="0"/>
              </a:rPr>
              <a:t>逐步求精</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26629" name="内容占位符 4"/>
          <p:cNvSpPr>
            <a:spLocks noGrp="1"/>
          </p:cNvSpPr>
          <p:nvPr>
            <p:ph idx="1"/>
          </p:nvPr>
        </p:nvSpPr>
        <p:spPr>
          <a:xfrm>
            <a:off x="395288" y="1052736"/>
            <a:ext cx="8229600" cy="604838"/>
          </a:xfrm>
        </p:spPr>
        <p:txBody>
          <a:bodyPr/>
          <a:lstStyle/>
          <a:p>
            <a:pPr marL="0" indent="0">
              <a:buFont typeface="Arial" charset="0"/>
              <a:buNone/>
              <a:defRPr/>
            </a:pPr>
            <a:r>
              <a:rPr lang="en-US" altLang="zh-CN" b="1" dirty="0">
                <a:latin typeface="Bodoni MT Black" pitchFamily="18" charset="0"/>
              </a:rPr>
              <a:t>5.2.4 </a:t>
            </a:r>
            <a:r>
              <a:rPr lang="zh-CN" altLang="en-US" b="1" dirty="0" smtClean="0">
                <a:latin typeface="Bodoni MT Black" pitchFamily="18" charset="0"/>
              </a:rPr>
              <a:t>信息</a:t>
            </a:r>
            <a:r>
              <a:rPr lang="zh-CN" altLang="en-US" b="1" dirty="0">
                <a:latin typeface="Bodoni MT Black" pitchFamily="18" charset="0"/>
              </a:rPr>
              <a:t>隐藏和局部化</a:t>
            </a:r>
            <a:endParaRPr lang="zh-CN" altLang="en-US" b="1" dirty="0" smtClean="0">
              <a:latin typeface="Bodoni MT Black" pitchFamily="18" charset="0"/>
            </a:endParaRPr>
          </a:p>
        </p:txBody>
      </p:sp>
      <p:sp>
        <p:nvSpPr>
          <p:cNvPr id="47108" name="TextBox 7"/>
          <p:cNvSpPr txBox="1">
            <a:spLocks noChangeArrowheads="1"/>
          </p:cNvSpPr>
          <p:nvPr/>
        </p:nvSpPr>
        <p:spPr bwMode="auto">
          <a:xfrm>
            <a:off x="395288" y="1773238"/>
            <a:ext cx="8291512" cy="3323987"/>
          </a:xfrm>
          <a:prstGeom prst="rect">
            <a:avLst/>
          </a:prstGeom>
          <a:noFill/>
          <a:ln w="9525">
            <a:noFill/>
            <a:miter lim="800000"/>
            <a:headEnd/>
            <a:tailEnd/>
          </a:ln>
        </p:spPr>
        <p:txBody>
          <a:bodyPr>
            <a:spAutoFit/>
          </a:bodyPr>
          <a:lstStyle/>
          <a:p>
            <a:pPr eaLnBrk="1" hangingPunct="1">
              <a:lnSpc>
                <a:spcPct val="125000"/>
              </a:lnSpc>
            </a:pPr>
            <a:r>
              <a:rPr lang="zh-CN" altLang="en-US" sz="2400" dirty="0" smtClean="0">
                <a:solidFill>
                  <a:srgbClr val="FF0000"/>
                </a:solidFill>
                <a:latin typeface="Bodoni MT Black" pitchFamily="18" charset="0"/>
              </a:rPr>
              <a:t>     信</a:t>
            </a:r>
            <a:r>
              <a:rPr lang="zh-CN" altLang="en-US" sz="2400" dirty="0">
                <a:solidFill>
                  <a:srgbClr val="FF0000"/>
                </a:solidFill>
                <a:latin typeface="Bodoni MT Black" pitchFamily="18" charset="0"/>
              </a:rPr>
              <a:t>息隐藏原</a:t>
            </a:r>
            <a:r>
              <a:rPr lang="zh-CN" altLang="en-US" sz="2400" dirty="0" smtClean="0">
                <a:solidFill>
                  <a:srgbClr val="FF0000"/>
                </a:solidFill>
                <a:latin typeface="Bodoni MT Black" pitchFamily="18" charset="0"/>
              </a:rPr>
              <a:t>理</a:t>
            </a:r>
            <a:r>
              <a:rPr lang="zh-CN" altLang="en-US" sz="2400" dirty="0" smtClean="0">
                <a:latin typeface="Bodoni MT Black" pitchFamily="18" charset="0"/>
              </a:rPr>
              <a:t>应设</a:t>
            </a:r>
            <a:r>
              <a:rPr lang="zh-CN" altLang="en-US" sz="2400" dirty="0">
                <a:latin typeface="Bodoni MT Black" pitchFamily="18" charset="0"/>
              </a:rPr>
              <a:t>计和确定模块，使得一个模块内包含的</a:t>
            </a:r>
            <a:r>
              <a:rPr lang="zh-CN" altLang="en-US" sz="2400" dirty="0" smtClean="0">
                <a:latin typeface="Bodoni MT Black" pitchFamily="18" charset="0"/>
              </a:rPr>
              <a:t>信息（过程和数据）对于</a:t>
            </a:r>
            <a:r>
              <a:rPr lang="zh-CN" altLang="en-US" sz="2400" dirty="0">
                <a:latin typeface="Bodoni MT Black" pitchFamily="18" charset="0"/>
              </a:rPr>
              <a:t>不需要这些信息的模块来说，是不能访问的</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局</a:t>
            </a:r>
            <a:r>
              <a:rPr lang="zh-CN" altLang="en-US" sz="2400" dirty="0">
                <a:solidFill>
                  <a:srgbClr val="FF0000"/>
                </a:solidFill>
                <a:latin typeface="Bodoni MT Black" pitchFamily="18" charset="0"/>
              </a:rPr>
              <a:t>部化</a:t>
            </a:r>
            <a:r>
              <a:rPr lang="zh-CN" altLang="en-US" sz="2400" dirty="0">
                <a:latin typeface="Bodoni MT Black" pitchFamily="18" charset="0"/>
              </a:rPr>
              <a:t>是指把一些关系密切的软件元素物理地放得彼此靠近。</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如</a:t>
            </a:r>
            <a:r>
              <a:rPr lang="zh-CN" altLang="en-US" sz="2400" dirty="0">
                <a:latin typeface="Bodoni MT Black" pitchFamily="18" charset="0"/>
              </a:rPr>
              <a:t>果在测试期间和以后的软件维护期间需要修改软件，使用信息隐藏原理作为模块化系统设计的标准就会带来极大好处。</a:t>
            </a:r>
          </a:p>
        </p:txBody>
      </p:sp>
      <p:sp>
        <p:nvSpPr>
          <p:cNvPr id="4710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711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5.2.4 </a:t>
            </a:r>
            <a:r>
              <a:rPr lang="zh-CN" altLang="en-US" sz="2400">
                <a:solidFill>
                  <a:srgbClr val="D9D9D9"/>
                </a:solidFill>
                <a:latin typeface="Bodoni MT Black" pitchFamily="18" charset="0"/>
              </a:rPr>
              <a:t>信息隐藏和局部化</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26629" name="内容占位符 4"/>
          <p:cNvSpPr>
            <a:spLocks noGrp="1"/>
          </p:cNvSpPr>
          <p:nvPr>
            <p:ph idx="1"/>
          </p:nvPr>
        </p:nvSpPr>
        <p:spPr>
          <a:xfrm>
            <a:off x="323850" y="1145013"/>
            <a:ext cx="8229600" cy="604838"/>
          </a:xfrm>
        </p:spPr>
        <p:txBody>
          <a:bodyPr/>
          <a:lstStyle/>
          <a:p>
            <a:pPr marL="0" indent="0">
              <a:buFont typeface="Arial" charset="0"/>
              <a:buNone/>
              <a:defRPr/>
            </a:pPr>
            <a:r>
              <a:rPr lang="en-US" altLang="zh-CN" b="1" dirty="0">
                <a:latin typeface="Bodoni MT Black" pitchFamily="18" charset="0"/>
              </a:rPr>
              <a:t>5.2.5 </a:t>
            </a:r>
            <a:r>
              <a:rPr lang="zh-CN" altLang="en-US" b="1" dirty="0" smtClean="0">
                <a:latin typeface="Bodoni MT Black" pitchFamily="18" charset="0"/>
              </a:rPr>
              <a:t>模块独立</a:t>
            </a:r>
          </a:p>
        </p:txBody>
      </p:sp>
      <p:sp>
        <p:nvSpPr>
          <p:cNvPr id="32775" name="TextBox 7"/>
          <p:cNvSpPr txBox="1">
            <a:spLocks noChangeArrowheads="1"/>
          </p:cNvSpPr>
          <p:nvPr/>
        </p:nvSpPr>
        <p:spPr bwMode="auto">
          <a:xfrm>
            <a:off x="323850" y="2003174"/>
            <a:ext cx="82915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latin typeface="Bodoni MT Black" pitchFamily="18" charset="0"/>
              </a:rPr>
              <a:t>模块的</a:t>
            </a:r>
            <a:r>
              <a:rPr lang="zh-CN" altLang="en-US" sz="2400" dirty="0">
                <a:solidFill>
                  <a:srgbClr val="FF0000"/>
                </a:solidFill>
                <a:latin typeface="Bodoni MT Black" pitchFamily="18" charset="0"/>
              </a:rPr>
              <a:t>独立性</a:t>
            </a:r>
            <a:r>
              <a:rPr lang="zh-CN" altLang="en-US" sz="2400" dirty="0">
                <a:latin typeface="Bodoni MT Black" pitchFamily="18" charset="0"/>
              </a:rPr>
              <a:t>很</a:t>
            </a:r>
            <a:r>
              <a:rPr lang="zh-CN" altLang="en-US" sz="2400" dirty="0" smtClean="0">
                <a:latin typeface="Bodoni MT Black" pitchFamily="18" charset="0"/>
              </a:rPr>
              <a:t>重要，有</a:t>
            </a:r>
            <a:r>
              <a:rPr lang="zh-CN" altLang="en-US" sz="2400" dirty="0">
                <a:latin typeface="Bodoni MT Black" pitchFamily="18" charset="0"/>
              </a:rPr>
              <a:t>效的</a:t>
            </a:r>
            <a:r>
              <a:rPr lang="zh-CN" altLang="en-US" sz="2400" dirty="0" smtClean="0">
                <a:latin typeface="Bodoni MT Black" pitchFamily="18" charset="0"/>
              </a:rPr>
              <a:t>模块化（即具有独立的模块）的</a:t>
            </a:r>
            <a:r>
              <a:rPr lang="zh-CN" altLang="en-US" sz="2400" dirty="0">
                <a:latin typeface="Bodoni MT Black" pitchFamily="18" charset="0"/>
              </a:rPr>
              <a:t>软件比较容易开发出</a:t>
            </a:r>
            <a:r>
              <a:rPr lang="zh-CN" altLang="en-US" sz="2400" dirty="0" smtClean="0">
                <a:latin typeface="Bodoni MT Black" pitchFamily="18" charset="0"/>
              </a:rPr>
              <a:t>来，独</a:t>
            </a:r>
            <a:r>
              <a:rPr lang="zh-CN" altLang="en-US" sz="2400" dirty="0">
                <a:latin typeface="Bodoni MT Black" pitchFamily="18" charset="0"/>
              </a:rPr>
              <a:t>立的模块比较容易测试和维护。</a:t>
            </a:r>
            <a:endParaRPr lang="en-US" altLang="zh-CN" sz="2400" dirty="0">
              <a:latin typeface="Bodoni MT Black" pitchFamily="18" charset="0"/>
            </a:endParaRPr>
          </a:p>
          <a:p>
            <a:pPr marL="0" indent="720000" eaLnBrk="1" hangingPunct="1">
              <a:lnSpc>
                <a:spcPct val="125000"/>
              </a:lnSpc>
              <a:defRPr/>
            </a:pP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模块</a:t>
            </a:r>
            <a:r>
              <a:rPr lang="zh-CN" altLang="en-US" sz="2400" dirty="0">
                <a:latin typeface="Bodoni MT Black" pitchFamily="18" charset="0"/>
              </a:rPr>
              <a:t>的独立程度可以由两个定性标准度量，这两个标准分别称为</a:t>
            </a:r>
            <a:r>
              <a:rPr lang="zh-CN" altLang="en-US" sz="2400" dirty="0">
                <a:solidFill>
                  <a:srgbClr val="FF0000"/>
                </a:solidFill>
                <a:latin typeface="Bodoni MT Black" pitchFamily="18" charset="0"/>
              </a:rPr>
              <a:t>内聚</a:t>
            </a:r>
            <a:r>
              <a:rPr lang="zh-CN" altLang="en-US" sz="2400" dirty="0">
                <a:latin typeface="Bodoni MT Black" pitchFamily="18" charset="0"/>
              </a:rPr>
              <a:t>和</a:t>
            </a:r>
            <a:r>
              <a:rPr lang="zh-CN" altLang="en-US" sz="2400" dirty="0">
                <a:solidFill>
                  <a:srgbClr val="FF0000"/>
                </a:solidFill>
                <a:latin typeface="Bodoni MT Black" pitchFamily="18" charset="0"/>
              </a:rPr>
              <a:t>耦合</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en-US" altLang="zh-CN" sz="2400" dirty="0">
              <a:latin typeface="Bodoni MT Black" pitchFamily="18" charset="0"/>
            </a:endParaRPr>
          </a:p>
        </p:txBody>
      </p:sp>
      <p:sp>
        <p:nvSpPr>
          <p:cNvPr id="7" name="矩形 6"/>
          <p:cNvSpPr/>
          <p:nvPr/>
        </p:nvSpPr>
        <p:spPr>
          <a:xfrm>
            <a:off x="323850" y="3861048"/>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915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915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457200" y="1477963"/>
            <a:ext cx="829151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smtClean="0">
                <a:latin typeface="Bodoni MT Black" pitchFamily="18" charset="0"/>
              </a:rPr>
              <a:t>1</a:t>
            </a:r>
            <a:r>
              <a:rPr lang="zh-CN" altLang="en-US" sz="2400" b="1" dirty="0">
                <a:latin typeface="Bodoni MT Black" pitchFamily="18" charset="0"/>
              </a:rPr>
              <a:t> </a:t>
            </a:r>
            <a:r>
              <a:rPr lang="zh-CN" altLang="en-US" sz="2400" b="1" dirty="0" smtClean="0">
                <a:latin typeface="Bodoni MT Black" pitchFamily="18" charset="0"/>
              </a:rPr>
              <a:t>耦合</a:t>
            </a:r>
            <a:endParaRPr lang="en-US" altLang="zh-CN" sz="2400" b="1" dirty="0">
              <a:latin typeface="Bodoni MT Black" pitchFamily="18" charset="0"/>
            </a:endParaRPr>
          </a:p>
          <a:p>
            <a:pPr marL="0" indent="0" eaLnBrk="1" hangingPunct="1">
              <a:lnSpc>
                <a:spcPct val="125000"/>
              </a:lnSpc>
              <a:defRPr/>
            </a:pPr>
            <a:r>
              <a:rPr lang="en-US" altLang="zh-CN" sz="2400" b="1" dirty="0" smtClean="0">
                <a:solidFill>
                  <a:srgbClr val="FF0000"/>
                </a:solidFill>
                <a:latin typeface="Bodoni MT Black" pitchFamily="18" charset="0"/>
              </a:rPr>
              <a:t>     </a:t>
            </a:r>
            <a:r>
              <a:rPr lang="zh-CN" altLang="en-US" sz="2400" dirty="0" smtClean="0">
                <a:solidFill>
                  <a:srgbClr val="FF0000"/>
                </a:solidFill>
                <a:latin typeface="Bodoni MT Black" pitchFamily="18" charset="0"/>
              </a:rPr>
              <a:t>耦</a:t>
            </a:r>
            <a:r>
              <a:rPr lang="zh-CN" altLang="en-US" sz="2400" dirty="0">
                <a:solidFill>
                  <a:srgbClr val="FF0000"/>
                </a:solidFill>
                <a:latin typeface="Bodoni MT Black" pitchFamily="18" charset="0"/>
              </a:rPr>
              <a:t>合</a:t>
            </a:r>
            <a:r>
              <a:rPr lang="zh-CN" altLang="en-US" sz="2400" dirty="0">
                <a:latin typeface="Bodoni MT Black" pitchFamily="18" charset="0"/>
              </a:rPr>
              <a:t>是对一个</a:t>
            </a:r>
            <a:r>
              <a:rPr lang="zh-CN" altLang="en-US" sz="2400" dirty="0">
                <a:solidFill>
                  <a:srgbClr val="FF0000"/>
                </a:solidFill>
                <a:latin typeface="Bodoni MT Black" pitchFamily="18" charset="0"/>
              </a:rPr>
              <a:t>软件结构内不同模块之间互连程度的度量</a:t>
            </a:r>
            <a:r>
              <a:rPr lang="zh-CN" altLang="en-US" sz="2400" dirty="0">
                <a:latin typeface="Bodoni MT Black" pitchFamily="18" charset="0"/>
              </a:rPr>
              <a:t>。耦合强弱取决于模块间接口的复杂程度，进入或访问一个模块的点，以及通过接口的数据</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en-US" altLang="zh-CN" sz="2400" dirty="0" smtClean="0">
                <a:latin typeface="Bodoni MT Black" pitchFamily="18" charset="0"/>
              </a:rPr>
              <a:t>     </a:t>
            </a:r>
            <a:r>
              <a:rPr lang="zh-CN" altLang="en-US" sz="2400" dirty="0" smtClean="0">
                <a:latin typeface="Bodoni MT Black" pitchFamily="18" charset="0"/>
              </a:rPr>
              <a:t>模块耦合分为</a:t>
            </a:r>
            <a:r>
              <a:rPr lang="zh-CN" altLang="en-US" sz="2400" dirty="0" smtClean="0">
                <a:solidFill>
                  <a:srgbClr val="FF0000"/>
                </a:solidFill>
                <a:latin typeface="Bodoni MT Black" pitchFamily="18" charset="0"/>
              </a:rPr>
              <a:t>数据耦合</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控制耦合</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特征耦合</a:t>
            </a:r>
            <a:r>
              <a:rPr lang="zh-CN" altLang="en-US" sz="2400" dirty="0" smtClean="0">
                <a:latin typeface="Bodoni MT Black" pitchFamily="18" charset="0"/>
              </a:rPr>
              <a:t>、</a:t>
            </a:r>
            <a:r>
              <a:rPr lang="zh-CN" altLang="en-US" sz="2400" dirty="0">
                <a:solidFill>
                  <a:srgbClr val="FF0000"/>
                </a:solidFill>
                <a:latin typeface="Bodoni MT Black" pitchFamily="18" charset="0"/>
              </a:rPr>
              <a:t>公共环境</a:t>
            </a:r>
            <a:r>
              <a:rPr lang="zh-CN" altLang="en-US" sz="2400" dirty="0" smtClean="0">
                <a:solidFill>
                  <a:srgbClr val="FF0000"/>
                </a:solidFill>
                <a:latin typeface="Bodoni MT Black" pitchFamily="18" charset="0"/>
              </a:rPr>
              <a:t>耦合</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内容耦合</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en-US" altLang="zh-CN" sz="2000" dirty="0" smtClean="0">
              <a:latin typeface="Bodoni MT Black" pitchFamily="18" charset="0"/>
            </a:endParaRPr>
          </a:p>
        </p:txBody>
      </p:sp>
      <p:sp>
        <p:nvSpPr>
          <p:cNvPr id="5120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120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95288" y="908050"/>
            <a:ext cx="8291512"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a:defRPr/>
            </a:pPr>
            <a:r>
              <a:rPr lang="zh-CN" altLang="en-US" sz="2400" b="1" dirty="0" smtClean="0">
                <a:solidFill>
                  <a:srgbClr val="0070C0"/>
                </a:solidFill>
                <a:latin typeface="Bodoni MT Black" pitchFamily="18" charset="0"/>
              </a:rPr>
              <a:t>数据耦合</a:t>
            </a:r>
            <a:endParaRPr lang="en-US" altLang="zh-CN" sz="2400" b="1" dirty="0">
              <a:solidFill>
                <a:srgbClr val="0070C0"/>
              </a:solidFill>
              <a:latin typeface="Bodoni MT Black" pitchFamily="18" charset="0"/>
            </a:endParaRPr>
          </a:p>
          <a:p>
            <a:pPr marL="0" indent="0" eaLnBrk="1" hangingPunct="1">
              <a:lnSpc>
                <a:spcPct val="125000"/>
              </a:lnSpc>
              <a:defRPr/>
            </a:pPr>
            <a:r>
              <a:rPr lang="en-US" altLang="zh-CN" sz="2400" b="1" dirty="0" smtClean="0">
                <a:solidFill>
                  <a:srgbClr val="0070C0"/>
                </a:solidFill>
                <a:latin typeface="Bodoni MT Black" pitchFamily="18" charset="0"/>
              </a:rPr>
              <a:t>     </a:t>
            </a:r>
            <a:r>
              <a:rPr lang="zh-CN" altLang="en-US" sz="2400" dirty="0" smtClean="0">
                <a:latin typeface="Bodoni MT Black" pitchFamily="18" charset="0"/>
              </a:rPr>
              <a:t>两</a:t>
            </a:r>
            <a:r>
              <a:rPr lang="zh-CN" altLang="en-US" sz="2400" dirty="0">
                <a:latin typeface="Bodoni MT Black" pitchFamily="18" charset="0"/>
              </a:rPr>
              <a:t>个模块彼此间通过</a:t>
            </a:r>
            <a:r>
              <a:rPr lang="zh-CN" altLang="en-US" sz="2400" dirty="0">
                <a:solidFill>
                  <a:srgbClr val="FF0000"/>
                </a:solidFill>
                <a:latin typeface="Bodoni MT Black" pitchFamily="18" charset="0"/>
              </a:rPr>
              <a:t>参数交换信息</a:t>
            </a:r>
            <a:r>
              <a:rPr lang="zh-CN" altLang="en-US" sz="2400" dirty="0">
                <a:latin typeface="Bodoni MT Black" pitchFamily="18" charset="0"/>
              </a:rPr>
              <a:t>，而且交换的信息</a:t>
            </a:r>
            <a:r>
              <a:rPr lang="zh-CN" altLang="en-US" sz="2400" dirty="0">
                <a:solidFill>
                  <a:srgbClr val="FF0000"/>
                </a:solidFill>
                <a:latin typeface="Bodoni MT Black" pitchFamily="18" charset="0"/>
              </a:rPr>
              <a:t>仅仅是数据</a:t>
            </a:r>
            <a:r>
              <a:rPr lang="zh-CN" altLang="en-US" sz="2400" dirty="0">
                <a:latin typeface="Bodoni MT Black" pitchFamily="18" charset="0"/>
              </a:rPr>
              <a:t>，那么这种耦合称为数据耦合。数据耦合是</a:t>
            </a:r>
            <a:r>
              <a:rPr lang="zh-CN" altLang="en-US" sz="2400" dirty="0">
                <a:solidFill>
                  <a:srgbClr val="FF0000"/>
                </a:solidFill>
                <a:latin typeface="Bodoni MT Black" pitchFamily="18" charset="0"/>
              </a:rPr>
              <a:t>低耦合</a:t>
            </a:r>
            <a:r>
              <a:rPr lang="zh-CN" altLang="en-US" sz="2400" dirty="0">
                <a:latin typeface="Bodoni MT Black" pitchFamily="18" charset="0"/>
              </a:rPr>
              <a:t>。系统中至少必须存在这种耦合。</a:t>
            </a:r>
            <a:endParaRPr lang="en-US" altLang="zh-CN" sz="2400" dirty="0">
              <a:latin typeface="Bodoni MT Black" pitchFamily="18" charset="0"/>
            </a:endParaRPr>
          </a:p>
          <a:p>
            <a:pPr marL="457200" indent="-457200" eaLnBrk="1" hangingPunct="1">
              <a:lnSpc>
                <a:spcPct val="125000"/>
              </a:lnSpc>
              <a:buFont typeface="+mj-ea"/>
              <a:buAutoNum type="circleNumDbPlain" startAt="2"/>
              <a:defRPr/>
            </a:pPr>
            <a:r>
              <a:rPr lang="zh-CN" altLang="en-US" sz="2400" b="1" dirty="0" smtClean="0">
                <a:solidFill>
                  <a:srgbClr val="0070C0"/>
                </a:solidFill>
                <a:latin typeface="Bodoni MT Black" pitchFamily="18" charset="0"/>
              </a:rPr>
              <a:t>控制耦合</a:t>
            </a:r>
            <a:endParaRPr lang="en-US" altLang="zh-CN" sz="2400" b="1" dirty="0">
              <a:solidFill>
                <a:srgbClr val="0070C0"/>
              </a:solidFill>
              <a:latin typeface="Bodoni MT Black" pitchFamily="18" charset="0"/>
            </a:endParaRPr>
          </a:p>
          <a:p>
            <a:pPr marL="0" indent="0" eaLnBrk="1" hangingPunct="1">
              <a:lnSpc>
                <a:spcPct val="125000"/>
              </a:lnSpc>
              <a:defRPr/>
            </a:pPr>
            <a:r>
              <a:rPr lang="en-US" altLang="zh-CN" sz="2400" b="1" dirty="0">
                <a:solidFill>
                  <a:srgbClr val="0070C0"/>
                </a:solidFill>
                <a:latin typeface="Bodoni MT Black" pitchFamily="18" charset="0"/>
              </a:rPr>
              <a:t> </a:t>
            </a:r>
            <a:r>
              <a:rPr lang="en-US" altLang="zh-CN" sz="2400" b="1" dirty="0" smtClean="0">
                <a:solidFill>
                  <a:srgbClr val="0070C0"/>
                </a:solidFill>
                <a:latin typeface="Bodoni MT Black" pitchFamily="18" charset="0"/>
              </a:rPr>
              <a:t>    </a:t>
            </a:r>
            <a:r>
              <a:rPr lang="zh-CN" altLang="en-US" sz="2400" dirty="0" smtClean="0">
                <a:latin typeface="Bodoni MT Black" pitchFamily="18" charset="0"/>
              </a:rPr>
              <a:t>传</a:t>
            </a:r>
            <a:r>
              <a:rPr lang="zh-CN" altLang="en-US" sz="2400" dirty="0">
                <a:latin typeface="Bodoni MT Black" pitchFamily="18" charset="0"/>
              </a:rPr>
              <a:t>递的信息中有</a:t>
            </a:r>
            <a:r>
              <a:rPr lang="zh-CN" altLang="en-US" sz="2400" dirty="0">
                <a:solidFill>
                  <a:srgbClr val="FF0000"/>
                </a:solidFill>
                <a:latin typeface="Bodoni MT Black" pitchFamily="18" charset="0"/>
              </a:rPr>
              <a:t>控制</a:t>
            </a:r>
            <a:r>
              <a:rPr lang="zh-CN" altLang="en-US" sz="2400" dirty="0" smtClean="0">
                <a:solidFill>
                  <a:srgbClr val="FF0000"/>
                </a:solidFill>
                <a:latin typeface="Bodoni MT Black" pitchFamily="18" charset="0"/>
              </a:rPr>
              <a:t>信息</a:t>
            </a:r>
            <a:r>
              <a:rPr lang="zh-CN" altLang="en-US" sz="2400" dirty="0" smtClean="0">
                <a:latin typeface="Bodoni MT Black" pitchFamily="18" charset="0"/>
              </a:rPr>
              <a:t>（尽管有时这种控制信息以数据的形式出现），</a:t>
            </a:r>
            <a:r>
              <a:rPr lang="zh-CN" altLang="en-US" sz="2400" dirty="0">
                <a:latin typeface="Bodoni MT Black" pitchFamily="18" charset="0"/>
              </a:rPr>
              <a:t>则这种耦合称为控制耦合。控制耦合是中等程度的耦合。</a:t>
            </a:r>
            <a:endParaRPr lang="en-US" altLang="zh-CN" sz="2400" dirty="0">
              <a:latin typeface="Bodoni MT Black" pitchFamily="18" charset="0"/>
            </a:endParaRPr>
          </a:p>
          <a:p>
            <a:pPr marL="457200" indent="-457200" eaLnBrk="1" hangingPunct="1">
              <a:lnSpc>
                <a:spcPct val="125000"/>
              </a:lnSpc>
              <a:buFont typeface="+mj-ea"/>
              <a:buAutoNum type="circleNumDbPlain" startAt="3"/>
              <a:defRPr/>
            </a:pPr>
            <a:r>
              <a:rPr lang="zh-CN" altLang="en-US" sz="2400" b="1" dirty="0" smtClean="0">
                <a:solidFill>
                  <a:srgbClr val="0070C0"/>
                </a:solidFill>
                <a:latin typeface="Bodoni MT Black" pitchFamily="18" charset="0"/>
              </a:rPr>
              <a:t>特征耦合</a:t>
            </a:r>
            <a:endParaRPr lang="en-US" altLang="zh-CN" sz="2400" b="1" dirty="0">
              <a:solidFill>
                <a:srgbClr val="0070C0"/>
              </a:solidFill>
              <a:latin typeface="Bodoni MT Black" pitchFamily="18" charset="0"/>
            </a:endParaRPr>
          </a:p>
          <a:p>
            <a:pPr marL="0" indent="0" eaLnBrk="1" hangingPunct="1">
              <a:lnSpc>
                <a:spcPct val="125000"/>
              </a:lnSpc>
              <a:defRPr/>
            </a:pPr>
            <a:r>
              <a:rPr lang="en-US" altLang="zh-CN" sz="2400" b="1" dirty="0">
                <a:solidFill>
                  <a:srgbClr val="0070C0"/>
                </a:solidFill>
                <a:latin typeface="Bodoni MT Black" pitchFamily="18" charset="0"/>
              </a:rPr>
              <a:t> </a:t>
            </a:r>
            <a:r>
              <a:rPr lang="en-US" altLang="zh-CN" sz="2400" b="1" dirty="0" smtClean="0">
                <a:solidFill>
                  <a:srgbClr val="0070C0"/>
                </a:solidFill>
                <a:latin typeface="Bodoni MT Black" pitchFamily="18" charset="0"/>
              </a:rPr>
              <a:t>    </a:t>
            </a:r>
            <a:r>
              <a:rPr lang="zh-CN" altLang="en-US" sz="2400" dirty="0" smtClean="0">
                <a:latin typeface="Bodoni MT Black" pitchFamily="18" charset="0"/>
              </a:rPr>
              <a:t>当</a:t>
            </a:r>
            <a:r>
              <a:rPr lang="zh-CN" altLang="en-US" sz="2400" dirty="0">
                <a:latin typeface="Bodoni MT Black" pitchFamily="18" charset="0"/>
              </a:rPr>
              <a:t>把</a:t>
            </a:r>
            <a:r>
              <a:rPr lang="zh-CN" altLang="en-US" sz="2400" dirty="0">
                <a:solidFill>
                  <a:srgbClr val="FF0000"/>
                </a:solidFill>
                <a:latin typeface="Bodoni MT Black" pitchFamily="18" charset="0"/>
              </a:rPr>
              <a:t>整个数据结构作为参数传递</a:t>
            </a:r>
            <a:r>
              <a:rPr lang="zh-CN" altLang="en-US" sz="2400" dirty="0">
                <a:latin typeface="Bodoni MT Black" pitchFamily="18" charset="0"/>
              </a:rPr>
              <a:t>而被调用的模块</a:t>
            </a:r>
            <a:r>
              <a:rPr lang="zh-CN" altLang="en-US" sz="2400" dirty="0">
                <a:solidFill>
                  <a:srgbClr val="FF0000"/>
                </a:solidFill>
                <a:latin typeface="Bodoni MT Black" pitchFamily="18" charset="0"/>
              </a:rPr>
              <a:t>只需要使用其中一部分数据元素时</a:t>
            </a:r>
            <a:r>
              <a:rPr lang="zh-CN" altLang="en-US" sz="2400" dirty="0">
                <a:latin typeface="Bodoni MT Black" pitchFamily="18" charset="0"/>
              </a:rPr>
              <a:t>，就出现了特征耦合。</a:t>
            </a:r>
            <a:endParaRPr lang="en-US" altLang="zh-CN" sz="2400" dirty="0">
              <a:latin typeface="Bodoni MT Black" pitchFamily="18" charset="0"/>
            </a:endParaRPr>
          </a:p>
          <a:p>
            <a:pPr marL="0" indent="0" eaLnBrk="1" hangingPunct="1">
              <a:lnSpc>
                <a:spcPct val="125000"/>
              </a:lnSpc>
              <a:defRPr/>
            </a:pPr>
            <a:endParaRPr lang="en-US" altLang="zh-CN" sz="2000" dirty="0">
              <a:latin typeface="Bodoni MT Black" pitchFamily="18" charset="0"/>
            </a:endParaRPr>
          </a:p>
          <a:p>
            <a:pPr marL="0" indent="0" eaLnBrk="1" hangingPunct="1">
              <a:lnSpc>
                <a:spcPct val="125000"/>
              </a:lnSpc>
              <a:defRPr/>
            </a:pPr>
            <a:endParaRPr lang="en-US" altLang="zh-CN" sz="2000" dirty="0" smtClean="0">
              <a:latin typeface="Bodoni MT Black" pitchFamily="18" charset="0"/>
            </a:endParaRPr>
          </a:p>
        </p:txBody>
      </p:sp>
      <p:sp>
        <p:nvSpPr>
          <p:cNvPr id="5325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325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95288" y="1341438"/>
            <a:ext cx="82915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4"/>
              <a:defRPr/>
            </a:pPr>
            <a:r>
              <a:rPr lang="zh-CN" altLang="en-US" sz="2400" b="1" dirty="0">
                <a:solidFill>
                  <a:srgbClr val="0070C0"/>
                </a:solidFill>
                <a:latin typeface="Bodoni MT Black" pitchFamily="18" charset="0"/>
              </a:rPr>
              <a:t>公共环境耦</a:t>
            </a:r>
            <a:r>
              <a:rPr lang="zh-CN" altLang="en-US" sz="2400" b="1" dirty="0" smtClean="0">
                <a:solidFill>
                  <a:srgbClr val="0070C0"/>
                </a:solidFill>
                <a:latin typeface="Bodoni MT Black" pitchFamily="18" charset="0"/>
              </a:rPr>
              <a:t>合</a:t>
            </a:r>
            <a:endParaRPr lang="en-US" altLang="zh-CN" sz="2400" b="1" dirty="0">
              <a:solidFill>
                <a:srgbClr val="0070C0"/>
              </a:solidFill>
              <a:latin typeface="Bodoni MT Black" pitchFamily="18" charset="0"/>
            </a:endParaRPr>
          </a:p>
          <a:p>
            <a:pPr marL="0" indent="0" eaLnBrk="1" hangingPunct="1">
              <a:lnSpc>
                <a:spcPct val="125000"/>
              </a:lnSpc>
              <a:defRPr/>
            </a:pPr>
            <a:r>
              <a:rPr lang="en-US" altLang="zh-CN" sz="2400" b="1" dirty="0" smtClean="0">
                <a:solidFill>
                  <a:srgbClr val="0070C0"/>
                </a:solidFill>
                <a:latin typeface="Bodoni MT Black" pitchFamily="18" charset="0"/>
              </a:rPr>
              <a:t>     </a:t>
            </a:r>
            <a:r>
              <a:rPr lang="zh-CN" altLang="en-US" sz="2400" dirty="0" smtClean="0">
                <a:latin typeface="Bodoni MT Black" pitchFamily="18" charset="0"/>
              </a:rPr>
              <a:t>当</a:t>
            </a:r>
            <a:r>
              <a:rPr lang="zh-CN" altLang="en-US" sz="2400" dirty="0">
                <a:latin typeface="Bodoni MT Black" pitchFamily="18" charset="0"/>
              </a:rPr>
              <a:t>两个或多个模块通过一个</a:t>
            </a:r>
            <a:r>
              <a:rPr lang="zh-CN" altLang="en-US" sz="2400" dirty="0">
                <a:solidFill>
                  <a:srgbClr val="FF0000"/>
                </a:solidFill>
                <a:latin typeface="Bodoni MT Black" pitchFamily="18" charset="0"/>
              </a:rPr>
              <a:t>公共数据环境</a:t>
            </a:r>
            <a:r>
              <a:rPr lang="zh-CN" altLang="en-US" sz="2400" dirty="0">
                <a:latin typeface="Bodoni MT Black" pitchFamily="18" charset="0"/>
              </a:rPr>
              <a:t>相互作用时，它们之间的耦合称为公共环境耦合</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en-US" altLang="zh-CN" sz="2400" dirty="0" smtClean="0">
                <a:latin typeface="Bodoni MT Black" pitchFamily="18" charset="0"/>
              </a:rPr>
              <a:t>     </a:t>
            </a:r>
            <a:r>
              <a:rPr lang="zh-CN" altLang="en-US" sz="2400" dirty="0" smtClean="0">
                <a:latin typeface="Bodoni MT Black" pitchFamily="18" charset="0"/>
              </a:rPr>
              <a:t>公共</a:t>
            </a:r>
            <a:r>
              <a:rPr lang="zh-CN" altLang="en-US" sz="2400" dirty="0">
                <a:latin typeface="Bodoni MT Black" pitchFamily="18" charset="0"/>
              </a:rPr>
              <a:t>环境可以是全程变量、共享的通信区、内存的公共覆盖区、任何存储介质上的文件、物理设备等</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en-US" altLang="zh-CN" sz="2400" dirty="0" smtClean="0">
                <a:latin typeface="Bodoni MT Black" pitchFamily="18" charset="0"/>
              </a:rPr>
              <a:t>     </a:t>
            </a:r>
            <a:r>
              <a:rPr lang="zh-CN" altLang="en-US" sz="2400" dirty="0" smtClean="0">
                <a:latin typeface="Bodoni MT Black" pitchFamily="18" charset="0"/>
              </a:rPr>
              <a:t>公</a:t>
            </a:r>
            <a:r>
              <a:rPr lang="zh-CN" altLang="en-US" sz="2400" dirty="0">
                <a:latin typeface="Bodoni MT Black" pitchFamily="18" charset="0"/>
              </a:rPr>
              <a:t>共环境耦合的复杂程度随耦合的模块个数而变化，当耦合的模块个数增加时复杂程度显著增加</a:t>
            </a:r>
            <a:r>
              <a:rPr lang="zh-CN" altLang="en-US" sz="2400" dirty="0" smtClean="0">
                <a:latin typeface="Bodoni MT Black" pitchFamily="18" charset="0"/>
              </a:rPr>
              <a:t>。</a:t>
            </a:r>
            <a:endParaRPr lang="en-US" altLang="zh-CN" sz="2400" dirty="0" smtClean="0">
              <a:latin typeface="Bodoni MT Black" pitchFamily="18" charset="0"/>
            </a:endParaRPr>
          </a:p>
        </p:txBody>
      </p:sp>
      <p:sp>
        <p:nvSpPr>
          <p:cNvPr id="5530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530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80455" y="848945"/>
            <a:ext cx="8291512" cy="28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0000" eaLnBrk="1" hangingPunct="1">
              <a:lnSpc>
                <a:spcPct val="150000"/>
              </a:lnSpc>
              <a:defRPr/>
            </a:pPr>
            <a:r>
              <a:rPr lang="zh-CN" altLang="en-US" sz="2400" dirty="0" smtClean="0">
                <a:latin typeface="Bodoni MT Black" pitchFamily="18" charset="0"/>
              </a:rPr>
              <a:t>只有两个模块有公共环境，耦合有下面两种可能：</a:t>
            </a:r>
            <a:endParaRPr lang="en-US" altLang="zh-CN" sz="2400" dirty="0">
              <a:latin typeface="Bodoni MT Black" pitchFamily="18" charset="0"/>
            </a:endParaRPr>
          </a:p>
          <a:p>
            <a:pPr eaLnBrk="1" hangingPunct="1">
              <a:lnSpc>
                <a:spcPct val="125000"/>
              </a:lnSpc>
              <a:buFont typeface="Wingdings" panose="05000000000000000000" pitchFamily="2" charset="2"/>
              <a:buChar char="ü"/>
              <a:defRPr/>
            </a:pPr>
            <a:r>
              <a:rPr lang="zh-CN" altLang="en-US" sz="2400" dirty="0" smtClean="0">
                <a:latin typeface="Bodoni MT Black" pitchFamily="18" charset="0"/>
              </a:rPr>
              <a:t>一个模块往公共环境送数据，另一个模块从公共环境取数据。这是</a:t>
            </a:r>
            <a:r>
              <a:rPr lang="zh-CN" altLang="en-US" sz="2400" dirty="0" smtClean="0">
                <a:solidFill>
                  <a:srgbClr val="0070C0"/>
                </a:solidFill>
                <a:latin typeface="Bodoni MT Black" pitchFamily="18" charset="0"/>
              </a:rPr>
              <a:t>数据耦合</a:t>
            </a:r>
            <a:r>
              <a:rPr lang="zh-CN" altLang="en-US" sz="2400" dirty="0" smtClean="0">
                <a:latin typeface="Bodoni MT Black" pitchFamily="18" charset="0"/>
              </a:rPr>
              <a:t>的一种形式，是比较松散的耦合。</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ü"/>
              <a:defRPr/>
            </a:pPr>
            <a:r>
              <a:rPr lang="zh-CN" altLang="en-US" sz="2400" dirty="0" smtClean="0">
                <a:latin typeface="Bodoni MT Black" pitchFamily="18" charset="0"/>
              </a:rPr>
              <a:t>两个模块都既往公共环境送数据又从里面取数据，这种耦合比较紧密，介于</a:t>
            </a:r>
            <a:r>
              <a:rPr lang="zh-CN" altLang="en-US" sz="2400" dirty="0" smtClean="0">
                <a:solidFill>
                  <a:srgbClr val="0070C0"/>
                </a:solidFill>
                <a:latin typeface="Bodoni MT Black" pitchFamily="18" charset="0"/>
              </a:rPr>
              <a:t>数据耦合</a:t>
            </a:r>
            <a:r>
              <a:rPr lang="zh-CN" altLang="en-US" sz="2400" dirty="0" smtClean="0">
                <a:latin typeface="Bodoni MT Black" pitchFamily="18" charset="0"/>
              </a:rPr>
              <a:t>和</a:t>
            </a:r>
            <a:r>
              <a:rPr lang="zh-CN" altLang="en-US" sz="2400" dirty="0" smtClean="0">
                <a:solidFill>
                  <a:srgbClr val="0070C0"/>
                </a:solidFill>
                <a:latin typeface="Bodoni MT Black" pitchFamily="18" charset="0"/>
              </a:rPr>
              <a:t>控制耦合</a:t>
            </a:r>
            <a:r>
              <a:rPr lang="zh-CN" altLang="en-US" sz="2400" dirty="0" smtClean="0">
                <a:latin typeface="Bodoni MT Black" pitchFamily="18" charset="0"/>
              </a:rPr>
              <a:t>之间。</a:t>
            </a:r>
            <a:endParaRPr lang="en-US" altLang="zh-CN" sz="2400" dirty="0" smtClean="0">
              <a:latin typeface="Bodoni MT Black" pitchFamily="18" charset="0"/>
            </a:endParaRPr>
          </a:p>
          <a:p>
            <a:pPr marL="0" indent="0" eaLnBrk="1" hangingPunct="1">
              <a:lnSpc>
                <a:spcPct val="125000"/>
              </a:lnSpc>
              <a:defRPr/>
            </a:pPr>
            <a:endParaRPr lang="en-US" altLang="zh-CN" sz="2000" dirty="0" smtClean="0">
              <a:latin typeface="Bodoni MT Black" pitchFamily="18" charset="0"/>
            </a:endParaRPr>
          </a:p>
        </p:txBody>
      </p:sp>
      <p:sp>
        <p:nvSpPr>
          <p:cNvPr id="5734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734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742" y="3501008"/>
            <a:ext cx="7500938" cy="2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102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700212"/>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smtClean="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总体设计</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251519" y="1028700"/>
            <a:ext cx="8792665"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5"/>
              <a:defRPr/>
            </a:pPr>
            <a:r>
              <a:rPr lang="zh-CN" altLang="en-US" sz="2400" b="1" dirty="0" smtClean="0">
                <a:solidFill>
                  <a:srgbClr val="0070C0"/>
                </a:solidFill>
                <a:latin typeface="Bodoni MT Black" pitchFamily="18" charset="0"/>
              </a:rPr>
              <a:t>内容耦合</a:t>
            </a:r>
            <a:endParaRPr lang="en-US" altLang="zh-CN" sz="2400" b="1" dirty="0" smtClean="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最高程度的耦合是内容耦合。如果出现下列情况之一，两个模块间就发生了内容耦合</a:t>
            </a:r>
            <a:r>
              <a:rPr lang="zh-CN" altLang="en-US" sz="2400" dirty="0" smtClean="0">
                <a:latin typeface="Bodoni MT Black" pitchFamily="18" charset="0"/>
              </a:rPr>
              <a:t>。</a:t>
            </a:r>
            <a:r>
              <a:rPr lang="zh-CN" altLang="en-US" sz="2400" b="1" dirty="0">
                <a:solidFill>
                  <a:srgbClr val="FF0000"/>
                </a:solidFill>
                <a:latin typeface="Bodoni MT Black" pitchFamily="18" charset="0"/>
              </a:rPr>
              <a:t>应该坚决避免使用内容耦合</a:t>
            </a:r>
            <a:r>
              <a:rPr lang="zh-CN" altLang="en-US" sz="2400" b="1" dirty="0" smtClean="0">
                <a:solidFill>
                  <a:srgbClr val="FF0000"/>
                </a:solidFill>
                <a:latin typeface="Bodoni MT Black" pitchFamily="18" charset="0"/>
              </a:rPr>
              <a:t>。</a:t>
            </a:r>
            <a:endParaRPr lang="zh-CN" altLang="en-US" sz="2400" dirty="0">
              <a:latin typeface="Bodoni MT Black" pitchFamily="18" charset="0"/>
            </a:endParaRPr>
          </a:p>
          <a:p>
            <a:pPr eaLnBrk="1" hangingPunct="1">
              <a:lnSpc>
                <a:spcPct val="125000"/>
              </a:lnSpc>
              <a:buSzPct val="70000"/>
              <a:buFont typeface="Wingdings" panose="05000000000000000000" pitchFamily="2" charset="2"/>
              <a:buChar char="l"/>
              <a:defRPr/>
            </a:pPr>
            <a:r>
              <a:rPr lang="zh-CN" altLang="en-US" sz="2400" dirty="0" smtClean="0">
                <a:latin typeface="Bodoni MT Black" pitchFamily="18" charset="0"/>
              </a:rPr>
              <a:t> 一</a:t>
            </a:r>
            <a:r>
              <a:rPr lang="zh-CN" altLang="en-US" sz="2400" dirty="0">
                <a:latin typeface="Bodoni MT Black" pitchFamily="18" charset="0"/>
              </a:rPr>
              <a:t>个模块访问另一个模块的内部数据。</a:t>
            </a:r>
          </a:p>
          <a:p>
            <a:pPr eaLnBrk="1" hangingPunct="1">
              <a:lnSpc>
                <a:spcPct val="125000"/>
              </a:lnSpc>
              <a:buSzPct val="70000"/>
              <a:buFont typeface="Wingdings" panose="05000000000000000000" pitchFamily="2" charset="2"/>
              <a:buChar char="l"/>
              <a:defRPr/>
            </a:pPr>
            <a:r>
              <a:rPr lang="en-US" altLang="zh-CN" sz="2400" dirty="0" smtClean="0">
                <a:latin typeface="Bodoni MT Black" pitchFamily="18" charset="0"/>
              </a:rPr>
              <a:t> </a:t>
            </a:r>
            <a:r>
              <a:rPr lang="zh-CN" altLang="en-US" sz="2400" dirty="0">
                <a:latin typeface="Bodoni MT Black" pitchFamily="18" charset="0"/>
              </a:rPr>
              <a:t>一个模块不通过正常入口而转到另一个模块的内部。</a:t>
            </a:r>
          </a:p>
          <a:p>
            <a:pPr eaLnBrk="1" hangingPunct="1">
              <a:lnSpc>
                <a:spcPct val="125000"/>
              </a:lnSpc>
              <a:buSzPct val="70000"/>
              <a:buFont typeface="Wingdings" panose="05000000000000000000" pitchFamily="2" charset="2"/>
              <a:buChar char="l"/>
              <a:defRPr/>
            </a:pPr>
            <a:r>
              <a:rPr lang="en-US" altLang="zh-CN" sz="2400" dirty="0" smtClean="0">
                <a:latin typeface="Bodoni MT Black" pitchFamily="18" charset="0"/>
              </a:rPr>
              <a:t> </a:t>
            </a:r>
            <a:r>
              <a:rPr lang="zh-CN" altLang="en-US" sz="2400" dirty="0">
                <a:latin typeface="Bodoni MT Black" pitchFamily="18" charset="0"/>
              </a:rPr>
              <a:t>两个模块有一部分程序代码</a:t>
            </a:r>
            <a:r>
              <a:rPr lang="zh-CN" altLang="en-US" sz="2400" dirty="0" smtClean="0">
                <a:latin typeface="Bodoni MT Black" pitchFamily="18" charset="0"/>
              </a:rPr>
              <a:t>重叠（只出</a:t>
            </a:r>
            <a:r>
              <a:rPr lang="zh-CN" altLang="en-US" sz="2400" dirty="0">
                <a:latin typeface="Bodoni MT Black" pitchFamily="18" charset="0"/>
              </a:rPr>
              <a:t>现在汇编程序</a:t>
            </a:r>
            <a:r>
              <a:rPr lang="zh-CN" altLang="en-US" sz="2400" dirty="0" smtClean="0">
                <a:latin typeface="Bodoni MT Black" pitchFamily="18" charset="0"/>
              </a:rPr>
              <a:t>中）。</a:t>
            </a:r>
            <a:endParaRPr lang="zh-CN" altLang="en-US" sz="2400" dirty="0">
              <a:latin typeface="Bodoni MT Black" pitchFamily="18" charset="0"/>
            </a:endParaRPr>
          </a:p>
          <a:p>
            <a:pPr eaLnBrk="1" hangingPunct="1">
              <a:lnSpc>
                <a:spcPct val="125000"/>
              </a:lnSpc>
              <a:buSzPct val="70000"/>
              <a:buFont typeface="Wingdings" panose="05000000000000000000" pitchFamily="2" charset="2"/>
              <a:buChar char="l"/>
              <a:defRPr/>
            </a:pPr>
            <a:r>
              <a:rPr lang="en-US" altLang="zh-CN" sz="2400" dirty="0" smtClean="0">
                <a:latin typeface="Bodoni MT Black" pitchFamily="18" charset="0"/>
              </a:rPr>
              <a:t> </a:t>
            </a:r>
            <a:r>
              <a:rPr lang="zh-CN" altLang="en-US" sz="2400" dirty="0">
                <a:latin typeface="Bodoni MT Black" pitchFamily="18" charset="0"/>
              </a:rPr>
              <a:t>一个模块有多个</a:t>
            </a:r>
            <a:r>
              <a:rPr lang="zh-CN" altLang="en-US" sz="2400" dirty="0" smtClean="0">
                <a:latin typeface="Bodoni MT Black" pitchFamily="18" charset="0"/>
              </a:rPr>
              <a:t>入口（这</a:t>
            </a:r>
            <a:r>
              <a:rPr lang="zh-CN" altLang="en-US" sz="2400" dirty="0">
                <a:latin typeface="Bodoni MT Black" pitchFamily="18" charset="0"/>
              </a:rPr>
              <a:t>意味着一个模块有几种</a:t>
            </a:r>
            <a:r>
              <a:rPr lang="zh-CN" altLang="en-US" sz="2400" dirty="0" smtClean="0">
                <a:latin typeface="Bodoni MT Black" pitchFamily="18" charset="0"/>
              </a:rPr>
              <a:t>功能）。</a:t>
            </a:r>
            <a:endParaRPr lang="en-US" altLang="zh-CN" sz="2400" dirty="0" smtClean="0">
              <a:latin typeface="Bodoni MT Black" pitchFamily="18" charset="0"/>
            </a:endParaRPr>
          </a:p>
          <a:p>
            <a:pPr marL="0" indent="0" eaLnBrk="1" hangingPunct="1">
              <a:lnSpc>
                <a:spcPct val="125000"/>
              </a:lnSpc>
              <a:defRPr/>
            </a:pPr>
            <a:endParaRPr lang="en-US" altLang="zh-CN" sz="2000" dirty="0">
              <a:latin typeface="Bodoni MT Black" pitchFamily="18" charset="0"/>
            </a:endParaRPr>
          </a:p>
        </p:txBody>
      </p:sp>
      <p:sp>
        <p:nvSpPr>
          <p:cNvPr id="5939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93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 y="4454650"/>
            <a:ext cx="8740775" cy="1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61443" name="TextBox 7"/>
          <p:cNvSpPr txBox="1">
            <a:spLocks noChangeArrowheads="1"/>
          </p:cNvSpPr>
          <p:nvPr/>
        </p:nvSpPr>
        <p:spPr bwMode="auto">
          <a:xfrm>
            <a:off x="395287" y="1407004"/>
            <a:ext cx="8291512" cy="1938338"/>
          </a:xfrm>
          <a:prstGeom prst="rect">
            <a:avLst/>
          </a:prstGeom>
          <a:noFill/>
          <a:ln w="9525">
            <a:noFill/>
            <a:miter lim="800000"/>
            <a:headEnd/>
            <a:tailEnd/>
          </a:ln>
        </p:spPr>
        <p:txBody>
          <a:bodyPr>
            <a:spAutoFit/>
          </a:bodyPr>
          <a:lstStyle/>
          <a:p>
            <a:pPr indent="540000" eaLnBrk="1" hangingPunct="1">
              <a:lnSpc>
                <a:spcPct val="125000"/>
              </a:lnSpc>
            </a:pPr>
            <a:r>
              <a:rPr lang="zh-CN" altLang="en-US" sz="2400" dirty="0" smtClean="0">
                <a:latin typeface="Bodoni MT Black" pitchFamily="18" charset="0"/>
              </a:rPr>
              <a:t>耦合</a:t>
            </a:r>
            <a:r>
              <a:rPr lang="zh-CN" altLang="en-US" sz="2400" dirty="0">
                <a:latin typeface="Bodoni MT Black" pitchFamily="18" charset="0"/>
              </a:rPr>
              <a:t>是影响软件复杂程度的一个重要因素</a:t>
            </a:r>
            <a:r>
              <a:rPr lang="zh-CN" altLang="en-US" sz="2400" dirty="0" smtClean="0">
                <a:latin typeface="Bodoni MT Black" pitchFamily="18" charset="0"/>
              </a:rPr>
              <a:t>。应该</a:t>
            </a:r>
            <a:r>
              <a:rPr lang="zh-CN" altLang="en-US" sz="2400" dirty="0">
                <a:latin typeface="Bodoni MT Black" pitchFamily="18" charset="0"/>
              </a:rPr>
              <a:t>采取下述设计原则：</a:t>
            </a:r>
          </a:p>
          <a:p>
            <a:pPr eaLnBrk="1" hangingPunct="1">
              <a:lnSpc>
                <a:spcPct val="125000"/>
              </a:lnSpc>
            </a:pPr>
            <a:r>
              <a:rPr lang="zh-CN" altLang="en-US" sz="2400" dirty="0">
                <a:solidFill>
                  <a:srgbClr val="FF0000"/>
                </a:solidFill>
                <a:latin typeface="Bodoni MT Black" pitchFamily="18" charset="0"/>
              </a:rPr>
              <a:t>尽量使用数据耦合，少用控制耦合和特征耦合，限制公共环境耦合的范围，完全不用内容耦合。</a:t>
            </a:r>
            <a:endParaRPr lang="en-US" altLang="zh-CN" sz="2400" dirty="0">
              <a:solidFill>
                <a:srgbClr val="FF0000"/>
              </a:solidFill>
              <a:latin typeface="Bodoni MT Black" pitchFamily="18" charset="0"/>
            </a:endParaRPr>
          </a:p>
        </p:txBody>
      </p:sp>
      <p:sp>
        <p:nvSpPr>
          <p:cNvPr id="8" name="矩形 7"/>
          <p:cNvSpPr/>
          <p:nvPr/>
        </p:nvSpPr>
        <p:spPr>
          <a:xfrm>
            <a:off x="390524" y="2361570"/>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6144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144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
        <p:nvSpPr>
          <p:cNvPr id="2" name="矩形 1"/>
          <p:cNvSpPr/>
          <p:nvPr/>
        </p:nvSpPr>
        <p:spPr>
          <a:xfrm>
            <a:off x="390524" y="3830638"/>
            <a:ext cx="8296275" cy="1464632"/>
          </a:xfrm>
          <a:prstGeom prst="rect">
            <a:avLst/>
          </a:prstGeom>
        </p:spPr>
        <p:txBody>
          <a:bodyPr wrap="square">
            <a:spAutoFit/>
          </a:bodyPr>
          <a:lstStyle/>
          <a:p>
            <a:pPr>
              <a:lnSpc>
                <a:spcPct val="130000"/>
              </a:lnSpc>
              <a:spcBef>
                <a:spcPct val="20000"/>
              </a:spcBef>
              <a:defRPr/>
            </a:pPr>
            <a:r>
              <a:rPr lang="zh-CN" altLang="en-US" sz="2400" kern="0" dirty="0">
                <a:latin typeface="+mn-ea"/>
                <a:ea typeface="+mn-ea"/>
              </a:rPr>
              <a:t>实际上，两个模块之间的耦合不只是一种类型，而是多种类型的混合。这就要求设计人员进行分析、比较，逐步加以改进，以提高模块的独立性。</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6144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144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grpSp>
        <p:nvGrpSpPr>
          <p:cNvPr id="9" name="Group 3"/>
          <p:cNvGrpSpPr>
            <a:grpSpLocks/>
          </p:cNvGrpSpPr>
          <p:nvPr/>
        </p:nvGrpSpPr>
        <p:grpSpPr bwMode="auto">
          <a:xfrm>
            <a:off x="611560" y="1187450"/>
            <a:ext cx="7467600" cy="4724400"/>
            <a:chOff x="480" y="1056"/>
            <a:chExt cx="4704" cy="2976"/>
          </a:xfrm>
        </p:grpSpPr>
        <p:sp>
          <p:nvSpPr>
            <p:cNvPr id="10" name="Rectangle 4"/>
            <p:cNvSpPr>
              <a:spLocks noChangeArrowheads="1"/>
            </p:cNvSpPr>
            <p:nvPr/>
          </p:nvSpPr>
          <p:spPr bwMode="auto">
            <a:xfrm>
              <a:off x="1104" y="2784"/>
              <a:ext cx="1632" cy="696"/>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11" name="Line 5"/>
            <p:cNvSpPr>
              <a:spLocks noChangeShapeType="1"/>
            </p:cNvSpPr>
            <p:nvPr/>
          </p:nvSpPr>
          <p:spPr bwMode="auto">
            <a:xfrm flipV="1">
              <a:off x="960" y="1152"/>
              <a:ext cx="0" cy="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6"/>
            <p:cNvSpPr>
              <a:spLocks noChangeShapeType="1"/>
            </p:cNvSpPr>
            <p:nvPr/>
          </p:nvSpPr>
          <p:spPr bwMode="auto">
            <a:xfrm>
              <a:off x="960" y="3552"/>
              <a:ext cx="41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7"/>
            <p:cNvSpPr txBox="1">
              <a:spLocks noChangeArrowheads="1"/>
            </p:cNvSpPr>
            <p:nvPr/>
          </p:nvSpPr>
          <p:spPr bwMode="auto">
            <a:xfrm>
              <a:off x="1008" y="350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强</a:t>
              </a:r>
            </a:p>
          </p:txBody>
        </p:sp>
        <p:sp>
          <p:nvSpPr>
            <p:cNvPr id="14" name="Text Box 8"/>
            <p:cNvSpPr txBox="1">
              <a:spLocks noChangeArrowheads="1"/>
            </p:cNvSpPr>
            <p:nvPr/>
          </p:nvSpPr>
          <p:spPr bwMode="auto">
            <a:xfrm>
              <a:off x="4800" y="350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弱</a:t>
              </a:r>
            </a:p>
          </p:txBody>
        </p:sp>
        <p:sp>
          <p:nvSpPr>
            <p:cNvPr id="15" name="Text Box 9"/>
            <p:cNvSpPr txBox="1">
              <a:spLocks noChangeArrowheads="1"/>
            </p:cNvSpPr>
            <p:nvPr/>
          </p:nvSpPr>
          <p:spPr bwMode="auto">
            <a:xfrm>
              <a:off x="2448" y="3744"/>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模块独立性</a:t>
              </a:r>
            </a:p>
          </p:txBody>
        </p:sp>
        <p:sp>
          <p:nvSpPr>
            <p:cNvPr id="16" name="Text Box 10"/>
            <p:cNvSpPr txBox="1">
              <a:spLocks noChangeArrowheads="1"/>
            </p:cNvSpPr>
            <p:nvPr/>
          </p:nvSpPr>
          <p:spPr bwMode="auto">
            <a:xfrm>
              <a:off x="480" y="1728"/>
              <a:ext cx="34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dirty="0"/>
                <a:t>耦合性</a:t>
              </a:r>
            </a:p>
          </p:txBody>
        </p:sp>
        <p:sp>
          <p:nvSpPr>
            <p:cNvPr id="17" name="Text Box 11"/>
            <p:cNvSpPr txBox="1">
              <a:spLocks noChangeArrowheads="1"/>
            </p:cNvSpPr>
            <p:nvPr/>
          </p:nvSpPr>
          <p:spPr bwMode="auto">
            <a:xfrm>
              <a:off x="720" y="326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低</a:t>
              </a:r>
            </a:p>
          </p:txBody>
        </p:sp>
        <p:sp>
          <p:nvSpPr>
            <p:cNvPr id="18" name="Text Box 12"/>
            <p:cNvSpPr txBox="1">
              <a:spLocks noChangeArrowheads="1"/>
            </p:cNvSpPr>
            <p:nvPr/>
          </p:nvSpPr>
          <p:spPr bwMode="auto">
            <a:xfrm>
              <a:off x="720" y="11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高</a:t>
              </a:r>
            </a:p>
          </p:txBody>
        </p:sp>
        <p:sp>
          <p:nvSpPr>
            <p:cNvPr id="19" name="Text Box 13"/>
            <p:cNvSpPr txBox="1">
              <a:spLocks noChangeArrowheads="1"/>
            </p:cNvSpPr>
            <p:nvPr/>
          </p:nvSpPr>
          <p:spPr bwMode="auto">
            <a:xfrm>
              <a:off x="1200" y="3168"/>
              <a:ext cx="912" cy="256"/>
            </a:xfrm>
            <a:prstGeom prst="rect">
              <a:avLst/>
            </a:prstGeom>
            <a:noFill/>
            <a:ln w="9525">
              <a:solidFill>
                <a:schemeClr val="tx1"/>
              </a:solidFill>
              <a:miter lim="800000"/>
              <a:headEnd/>
              <a:tailEnd/>
            </a:ln>
            <a:effectLst/>
          </p:spPr>
          <p:txBody>
            <a:bodyPr lIns="18000" rIns="18000">
              <a:spAutoFit/>
            </a:bodyPr>
            <a:lstStyle/>
            <a:p>
              <a:pPr>
                <a:spcBef>
                  <a:spcPct val="50000"/>
                </a:spcBef>
                <a:defRPr/>
              </a:pPr>
              <a:r>
                <a:rPr lang="zh-CN" altLang="en-US" sz="2000" b="1">
                  <a:solidFill>
                    <a:srgbClr val="CC3300"/>
                  </a:solidFill>
                  <a:effectLst>
                    <a:outerShdw blurRad="38100" dist="38100" dir="2700000" algn="tl">
                      <a:srgbClr val="C0C0C0"/>
                    </a:outerShdw>
                  </a:effectLst>
                </a:rPr>
                <a:t>非直接耦合</a:t>
              </a:r>
            </a:p>
          </p:txBody>
        </p:sp>
        <p:sp>
          <p:nvSpPr>
            <p:cNvPr id="20" name="Text Box 14"/>
            <p:cNvSpPr txBox="1">
              <a:spLocks noChangeArrowheads="1"/>
            </p:cNvSpPr>
            <p:nvPr/>
          </p:nvSpPr>
          <p:spPr bwMode="auto">
            <a:xfrm>
              <a:off x="1632" y="2832"/>
              <a:ext cx="912" cy="256"/>
            </a:xfrm>
            <a:prstGeom prst="rect">
              <a:avLst/>
            </a:prstGeom>
            <a:noFill/>
            <a:ln w="9525">
              <a:solidFill>
                <a:schemeClr val="tx1"/>
              </a:solidFill>
              <a:miter lim="800000"/>
              <a:headEnd/>
              <a:tailEnd/>
            </a:ln>
            <a:effectLst/>
          </p:spPr>
          <p:txBody>
            <a:bodyPr lIns="18000" rIns="18000">
              <a:spAutoFit/>
            </a:bodyPr>
            <a:lstStyle/>
            <a:p>
              <a:pPr>
                <a:spcBef>
                  <a:spcPct val="50000"/>
                </a:spcBef>
                <a:defRPr/>
              </a:pPr>
              <a:r>
                <a:rPr lang="en-US" altLang="zh-CN" sz="2000" b="1">
                  <a:solidFill>
                    <a:srgbClr val="CC3300"/>
                  </a:solidFill>
                  <a:effectLst>
                    <a:outerShdw blurRad="38100" dist="38100" dir="2700000" algn="tl">
                      <a:srgbClr val="C0C0C0"/>
                    </a:outerShdw>
                  </a:effectLst>
                </a:rPr>
                <a:t>  </a:t>
              </a:r>
              <a:r>
                <a:rPr lang="zh-CN" altLang="en-US" sz="2000" b="1">
                  <a:solidFill>
                    <a:srgbClr val="CC3300"/>
                  </a:solidFill>
                  <a:effectLst>
                    <a:outerShdw blurRad="38100" dist="38100" dir="2700000" algn="tl">
                      <a:srgbClr val="C0C0C0"/>
                    </a:outerShdw>
                  </a:effectLst>
                </a:rPr>
                <a:t>数据耦合</a:t>
              </a:r>
            </a:p>
          </p:txBody>
        </p:sp>
        <p:sp>
          <p:nvSpPr>
            <p:cNvPr id="21" name="Text Box 15"/>
            <p:cNvSpPr txBox="1">
              <a:spLocks noChangeArrowheads="1"/>
            </p:cNvSpPr>
            <p:nvPr/>
          </p:nvSpPr>
          <p:spPr bwMode="auto">
            <a:xfrm>
              <a:off x="2208" y="2384"/>
              <a:ext cx="912" cy="256"/>
            </a:xfrm>
            <a:prstGeom prst="rect">
              <a:avLst/>
            </a:prstGeom>
            <a:noFill/>
            <a:ln w="9525">
              <a:solidFill>
                <a:schemeClr val="tx1"/>
              </a:solidFill>
              <a:miter lim="800000"/>
              <a:headEnd/>
              <a:tailEnd/>
            </a:ln>
            <a:effectLst/>
          </p:spPr>
          <p:txBody>
            <a:bodyPr lIns="18000" rIns="18000">
              <a:spAutoFit/>
            </a:bodyPr>
            <a:lstStyle/>
            <a:p>
              <a:pPr>
                <a:spcBef>
                  <a:spcPct val="50000"/>
                </a:spcBef>
                <a:defRPr/>
              </a:pPr>
              <a:r>
                <a:rPr lang="en-US" altLang="zh-CN" sz="2000" b="1">
                  <a:solidFill>
                    <a:srgbClr val="CC3300"/>
                  </a:solidFill>
                  <a:effectLst>
                    <a:outerShdw blurRad="38100" dist="38100" dir="2700000" algn="tl">
                      <a:srgbClr val="C0C0C0"/>
                    </a:outerShdw>
                  </a:effectLst>
                </a:rPr>
                <a:t>  </a:t>
              </a:r>
              <a:r>
                <a:rPr lang="zh-CN" altLang="en-US" sz="2000" b="1">
                  <a:solidFill>
                    <a:srgbClr val="CC3300"/>
                  </a:solidFill>
                  <a:effectLst>
                    <a:outerShdw blurRad="38100" dist="38100" dir="2700000" algn="tl">
                      <a:srgbClr val="C0C0C0"/>
                    </a:outerShdw>
                  </a:effectLst>
                </a:rPr>
                <a:t>控制耦合</a:t>
              </a:r>
            </a:p>
          </p:txBody>
        </p:sp>
        <p:sp>
          <p:nvSpPr>
            <p:cNvPr id="22" name="Text Box 16"/>
            <p:cNvSpPr txBox="1">
              <a:spLocks noChangeArrowheads="1"/>
            </p:cNvSpPr>
            <p:nvPr/>
          </p:nvSpPr>
          <p:spPr bwMode="auto">
            <a:xfrm>
              <a:off x="2544" y="2048"/>
              <a:ext cx="912" cy="256"/>
            </a:xfrm>
            <a:prstGeom prst="rect">
              <a:avLst/>
            </a:prstGeom>
            <a:noFill/>
            <a:ln w="9525">
              <a:solidFill>
                <a:schemeClr val="tx1"/>
              </a:solidFill>
              <a:miter lim="800000"/>
              <a:headEnd/>
              <a:tailEnd/>
            </a:ln>
            <a:effectLst/>
          </p:spPr>
          <p:txBody>
            <a:bodyPr lIns="18000" rIns="18000">
              <a:spAutoFit/>
            </a:bodyPr>
            <a:lstStyle/>
            <a:p>
              <a:pPr>
                <a:spcBef>
                  <a:spcPct val="50000"/>
                </a:spcBef>
                <a:defRPr/>
              </a:pPr>
              <a:r>
                <a:rPr lang="en-US" altLang="zh-CN" sz="2000" b="1" dirty="0">
                  <a:solidFill>
                    <a:srgbClr val="CC3300"/>
                  </a:solidFill>
                  <a:effectLst>
                    <a:outerShdw blurRad="38100" dist="38100" dir="2700000" algn="tl">
                      <a:srgbClr val="C0C0C0"/>
                    </a:outerShdw>
                  </a:effectLst>
                </a:rPr>
                <a:t>  </a:t>
              </a:r>
              <a:r>
                <a:rPr lang="zh-CN" altLang="en-US" sz="2000" b="1" dirty="0">
                  <a:solidFill>
                    <a:srgbClr val="CC3300"/>
                  </a:solidFill>
                  <a:effectLst>
                    <a:outerShdw blurRad="38100" dist="38100" dir="2700000" algn="tl">
                      <a:srgbClr val="C0C0C0"/>
                    </a:outerShdw>
                  </a:effectLst>
                </a:rPr>
                <a:t>特征耦合</a:t>
              </a:r>
            </a:p>
          </p:txBody>
        </p:sp>
        <p:sp>
          <p:nvSpPr>
            <p:cNvPr id="23" name="Text Box 17"/>
            <p:cNvSpPr txBox="1">
              <a:spLocks noChangeArrowheads="1"/>
            </p:cNvSpPr>
            <p:nvPr/>
          </p:nvSpPr>
          <p:spPr bwMode="auto">
            <a:xfrm>
              <a:off x="3168" y="1632"/>
              <a:ext cx="912" cy="256"/>
            </a:xfrm>
            <a:prstGeom prst="rect">
              <a:avLst/>
            </a:prstGeom>
            <a:noFill/>
            <a:ln w="9525">
              <a:solidFill>
                <a:schemeClr val="tx1"/>
              </a:solidFill>
              <a:miter lim="800000"/>
              <a:headEnd/>
              <a:tailEnd/>
            </a:ln>
            <a:effectLst/>
          </p:spPr>
          <p:txBody>
            <a:bodyPr lIns="18000" rIns="18000">
              <a:spAutoFit/>
            </a:bodyPr>
            <a:lstStyle/>
            <a:p>
              <a:pPr>
                <a:spcBef>
                  <a:spcPct val="50000"/>
                </a:spcBef>
                <a:defRPr/>
              </a:pPr>
              <a:r>
                <a:rPr lang="en-US" altLang="zh-CN" sz="2000" b="1" dirty="0">
                  <a:solidFill>
                    <a:srgbClr val="CC3300"/>
                  </a:solidFill>
                  <a:effectLst>
                    <a:outerShdw blurRad="38100" dist="38100" dir="2700000" algn="tl">
                      <a:srgbClr val="C0C0C0"/>
                    </a:outerShdw>
                  </a:effectLst>
                </a:rPr>
                <a:t>  </a:t>
              </a:r>
              <a:r>
                <a:rPr lang="zh-CN" altLang="en-US" sz="2000" b="1" dirty="0">
                  <a:solidFill>
                    <a:srgbClr val="CC3300"/>
                  </a:solidFill>
                  <a:effectLst>
                    <a:outerShdw blurRad="38100" dist="38100" dir="2700000" algn="tl">
                      <a:srgbClr val="C0C0C0"/>
                    </a:outerShdw>
                  </a:effectLst>
                </a:rPr>
                <a:t>公共耦合</a:t>
              </a:r>
            </a:p>
          </p:txBody>
        </p:sp>
        <p:sp>
          <p:nvSpPr>
            <p:cNvPr id="24" name="Text Box 18"/>
            <p:cNvSpPr txBox="1">
              <a:spLocks noChangeArrowheads="1"/>
            </p:cNvSpPr>
            <p:nvPr/>
          </p:nvSpPr>
          <p:spPr bwMode="auto">
            <a:xfrm>
              <a:off x="3696" y="1296"/>
              <a:ext cx="912" cy="256"/>
            </a:xfrm>
            <a:prstGeom prst="rect">
              <a:avLst/>
            </a:prstGeom>
            <a:noFill/>
            <a:ln w="9525">
              <a:solidFill>
                <a:schemeClr val="tx1"/>
              </a:solidFill>
              <a:miter lim="800000"/>
              <a:headEnd/>
              <a:tailEnd/>
            </a:ln>
            <a:effectLst/>
          </p:spPr>
          <p:txBody>
            <a:bodyPr lIns="18000" rIns="18000">
              <a:spAutoFit/>
            </a:bodyPr>
            <a:lstStyle/>
            <a:p>
              <a:pPr>
                <a:spcBef>
                  <a:spcPct val="50000"/>
                </a:spcBef>
                <a:defRPr/>
              </a:pPr>
              <a:r>
                <a:rPr lang="en-US" altLang="zh-CN" sz="2000" b="1" dirty="0">
                  <a:solidFill>
                    <a:srgbClr val="CC3300"/>
                  </a:solidFill>
                  <a:effectLst>
                    <a:outerShdw blurRad="38100" dist="38100" dir="2700000" algn="tl">
                      <a:srgbClr val="C0C0C0"/>
                    </a:outerShdw>
                  </a:effectLst>
                </a:rPr>
                <a:t>   </a:t>
              </a:r>
              <a:r>
                <a:rPr lang="zh-CN" altLang="en-US" sz="2000" b="1" dirty="0">
                  <a:solidFill>
                    <a:srgbClr val="CC3300"/>
                  </a:solidFill>
                  <a:effectLst>
                    <a:outerShdw blurRad="38100" dist="38100" dir="2700000" algn="tl">
                      <a:srgbClr val="C0C0C0"/>
                    </a:outerShdw>
                  </a:effectLst>
                </a:rPr>
                <a:t>内容耦合</a:t>
              </a:r>
            </a:p>
          </p:txBody>
        </p:sp>
        <p:sp>
          <p:nvSpPr>
            <p:cNvPr id="25" name="Rectangle 19"/>
            <p:cNvSpPr>
              <a:spLocks noChangeArrowheads="1"/>
            </p:cNvSpPr>
            <p:nvPr/>
          </p:nvSpPr>
          <p:spPr bwMode="auto">
            <a:xfrm>
              <a:off x="1968" y="1968"/>
              <a:ext cx="1584" cy="744"/>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6" name="Rectangle 20"/>
            <p:cNvSpPr>
              <a:spLocks noChangeArrowheads="1"/>
            </p:cNvSpPr>
            <p:nvPr/>
          </p:nvSpPr>
          <p:spPr bwMode="auto">
            <a:xfrm>
              <a:off x="2976" y="1200"/>
              <a:ext cx="1728" cy="72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7" name="AutoShape 21"/>
            <p:cNvSpPr>
              <a:spLocks noChangeArrowheads="1"/>
            </p:cNvSpPr>
            <p:nvPr/>
          </p:nvSpPr>
          <p:spPr bwMode="auto">
            <a:xfrm>
              <a:off x="2880" y="3024"/>
              <a:ext cx="960" cy="288"/>
            </a:xfrm>
            <a:prstGeom prst="wedgeRoundRectCallout">
              <a:avLst>
                <a:gd name="adj1" fmla="val -81981"/>
                <a:gd name="adj2" fmla="val 25694"/>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t>低等耦合</a:t>
              </a:r>
            </a:p>
          </p:txBody>
        </p:sp>
        <p:sp>
          <p:nvSpPr>
            <p:cNvPr id="28" name="AutoShape 22"/>
            <p:cNvSpPr>
              <a:spLocks noChangeArrowheads="1"/>
            </p:cNvSpPr>
            <p:nvPr/>
          </p:nvSpPr>
          <p:spPr bwMode="auto">
            <a:xfrm>
              <a:off x="4128" y="2304"/>
              <a:ext cx="960" cy="288"/>
            </a:xfrm>
            <a:prstGeom prst="wedgeRoundRectCallout">
              <a:avLst>
                <a:gd name="adj1" fmla="val -114375"/>
                <a:gd name="adj2" fmla="val 3472"/>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t>中等耦合</a:t>
              </a:r>
            </a:p>
          </p:txBody>
        </p:sp>
        <p:sp>
          <p:nvSpPr>
            <p:cNvPr id="29" name="AutoShape 23"/>
            <p:cNvSpPr>
              <a:spLocks noChangeArrowheads="1"/>
            </p:cNvSpPr>
            <p:nvPr/>
          </p:nvSpPr>
          <p:spPr bwMode="auto">
            <a:xfrm>
              <a:off x="1824" y="1056"/>
              <a:ext cx="960" cy="288"/>
            </a:xfrm>
            <a:prstGeom prst="wedgeRoundRectCallout">
              <a:avLst>
                <a:gd name="adj1" fmla="val 81875"/>
                <a:gd name="adj2" fmla="val 107639"/>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t>高等耦合</a:t>
              </a:r>
            </a:p>
          </p:txBody>
        </p:sp>
      </p:grpSp>
    </p:spTree>
    <p:extLst>
      <p:ext uri="{BB962C8B-B14F-4D97-AF65-F5344CB8AC3E}">
        <p14:creationId xmlns:p14="http://schemas.microsoft.com/office/powerpoint/2010/main" val="293894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95288" y="1052513"/>
            <a:ext cx="82915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smtClean="0">
                <a:latin typeface="Bodoni MT Black" pitchFamily="18" charset="0"/>
              </a:rPr>
              <a:t>2 </a:t>
            </a:r>
            <a:r>
              <a:rPr lang="zh-CN" altLang="en-US" sz="2400" b="1" dirty="0" smtClean="0">
                <a:latin typeface="Bodoni MT Black" pitchFamily="18" charset="0"/>
              </a:rPr>
              <a:t>内聚</a:t>
            </a:r>
            <a:endParaRPr lang="en-US" altLang="zh-CN" sz="2400" b="1" dirty="0" smtClean="0">
              <a:latin typeface="Bodoni MT Black" pitchFamily="18" charset="0"/>
            </a:endParaRPr>
          </a:p>
          <a:p>
            <a:pPr marL="0" indent="540000" eaLnBrk="1" hangingPunct="1">
              <a:lnSpc>
                <a:spcPct val="125000"/>
              </a:lnSpc>
              <a:defRPr/>
            </a:pPr>
            <a:r>
              <a:rPr lang="zh-CN" altLang="en-US" sz="2400" dirty="0">
                <a:solidFill>
                  <a:srgbClr val="FF0000"/>
                </a:solidFill>
                <a:latin typeface="Bodoni MT Black" pitchFamily="18" charset="0"/>
              </a:rPr>
              <a:t>内聚衡量一个模块内部各个元素彼此结合的紧密程</a:t>
            </a:r>
            <a:r>
              <a:rPr lang="zh-CN" altLang="en-US" sz="2400" dirty="0" smtClean="0">
                <a:solidFill>
                  <a:srgbClr val="FF0000"/>
                </a:solidFill>
                <a:latin typeface="Bodoni MT Black" pitchFamily="18" charset="0"/>
              </a:rPr>
              <a:t>度</a:t>
            </a:r>
            <a:r>
              <a:rPr lang="zh-CN" altLang="en-US" sz="2400" dirty="0">
                <a:solidFill>
                  <a:srgbClr val="FF0000"/>
                </a:solidFill>
                <a:latin typeface="Bodoni MT Black" pitchFamily="18" charset="0"/>
              </a:rPr>
              <a:t>，</a:t>
            </a:r>
            <a:r>
              <a:rPr lang="zh-CN" altLang="en-US" sz="2400" dirty="0" smtClean="0">
                <a:latin typeface="Bodoni MT Black" pitchFamily="18" charset="0"/>
              </a:rPr>
              <a:t>是</a:t>
            </a:r>
            <a:r>
              <a:rPr lang="zh-CN" altLang="en-US" sz="2400" dirty="0">
                <a:latin typeface="Bodoni MT Black" pitchFamily="18" charset="0"/>
              </a:rPr>
              <a:t>信息隐藏和局部化概念的自然扩展。简单地说，理想内聚的模块只做一件事情</a:t>
            </a:r>
            <a:r>
              <a:rPr lang="zh-CN" altLang="en-US" sz="2400" dirty="0" smtClean="0">
                <a:latin typeface="Bodoni MT Black" pitchFamily="18" charset="0"/>
              </a:rPr>
              <a:t>。</a:t>
            </a:r>
            <a:endParaRPr lang="en-US" altLang="zh-CN" sz="2400" dirty="0" smtClean="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内</a:t>
            </a:r>
            <a:r>
              <a:rPr lang="zh-CN" altLang="en-US" sz="2400" dirty="0">
                <a:latin typeface="Bodoni MT Black" pitchFamily="18" charset="0"/>
              </a:rPr>
              <a:t>聚和耦合是密切相关的，模块内的高内聚往往意味着模块间的松耦合</a:t>
            </a:r>
            <a:r>
              <a:rPr lang="zh-CN" altLang="en-US" sz="2400" dirty="0" smtClean="0">
                <a:latin typeface="Bodoni MT Black" pitchFamily="18" charset="0"/>
              </a:rPr>
              <a:t>。</a:t>
            </a:r>
            <a:endParaRPr lang="en-US" altLang="zh-CN" sz="2400" dirty="0" smtClean="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内</a:t>
            </a:r>
            <a:r>
              <a:rPr lang="zh-CN" altLang="en-US" sz="2400" dirty="0">
                <a:latin typeface="Bodoni MT Black" pitchFamily="18" charset="0"/>
              </a:rPr>
              <a:t>聚分为三大类</a:t>
            </a:r>
            <a:r>
              <a:rPr lang="zh-CN" altLang="en-US" sz="2400" dirty="0">
                <a:solidFill>
                  <a:srgbClr val="FF0000"/>
                </a:solidFill>
                <a:latin typeface="Bodoni MT Black" pitchFamily="18" charset="0"/>
              </a:rPr>
              <a:t>低内聚</a:t>
            </a:r>
            <a:r>
              <a:rPr lang="zh-CN" altLang="en-US" sz="2400" dirty="0">
                <a:latin typeface="Bodoni MT Black" pitchFamily="18" charset="0"/>
              </a:rPr>
              <a:t>、</a:t>
            </a:r>
            <a:r>
              <a:rPr lang="zh-CN" altLang="en-US" sz="2400" dirty="0">
                <a:solidFill>
                  <a:srgbClr val="FF0000"/>
                </a:solidFill>
                <a:latin typeface="Bodoni MT Black" pitchFamily="18" charset="0"/>
              </a:rPr>
              <a:t>中内聚</a:t>
            </a:r>
            <a:r>
              <a:rPr lang="zh-CN" altLang="en-US" sz="2400" dirty="0">
                <a:latin typeface="Bodoni MT Black" pitchFamily="18" charset="0"/>
              </a:rPr>
              <a:t>和</a:t>
            </a:r>
            <a:r>
              <a:rPr lang="zh-CN" altLang="en-US" sz="2400" dirty="0">
                <a:solidFill>
                  <a:srgbClr val="FF0000"/>
                </a:solidFill>
                <a:latin typeface="Bodoni MT Black" pitchFamily="18" charset="0"/>
              </a:rPr>
              <a:t>高内</a:t>
            </a:r>
            <a:r>
              <a:rPr lang="zh-CN" altLang="en-US" sz="2400" dirty="0" smtClean="0">
                <a:solidFill>
                  <a:srgbClr val="FF0000"/>
                </a:solidFill>
                <a:latin typeface="Bodoni MT Black" pitchFamily="18" charset="0"/>
              </a:rPr>
              <a:t>聚。</a:t>
            </a:r>
            <a:endParaRPr lang="en-US" altLang="zh-CN" sz="2400" dirty="0">
              <a:solidFill>
                <a:srgbClr val="FF0000"/>
              </a:solidFill>
              <a:latin typeface="Bodoni MT Black" pitchFamily="18" charset="0"/>
            </a:endParaRPr>
          </a:p>
        </p:txBody>
      </p:sp>
      <p:sp>
        <p:nvSpPr>
          <p:cNvPr id="6349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34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95288" y="1052513"/>
            <a:ext cx="82915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a:defRPr/>
            </a:pPr>
            <a:r>
              <a:rPr lang="zh-CN" altLang="en-US" sz="2400" b="1" dirty="0" smtClean="0">
                <a:solidFill>
                  <a:srgbClr val="0070C0"/>
                </a:solidFill>
                <a:latin typeface="Bodoni MT Black" pitchFamily="18" charset="0"/>
              </a:rPr>
              <a:t>低内聚</a:t>
            </a:r>
            <a:endParaRPr lang="en-US" altLang="zh-CN" sz="2400" b="1" dirty="0" smtClean="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一个模块完成一组任务，这些任务彼此间即使有关系，关系也是很松散的，就叫做</a:t>
            </a:r>
            <a:r>
              <a:rPr lang="zh-CN" altLang="en-US" sz="2400" dirty="0">
                <a:solidFill>
                  <a:srgbClr val="FF0000"/>
                </a:solidFill>
                <a:latin typeface="Bodoni MT Black" pitchFamily="18" charset="0"/>
              </a:rPr>
              <a:t>偶然内聚</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一</a:t>
            </a:r>
            <a:r>
              <a:rPr lang="zh-CN" altLang="en-US" sz="2400" dirty="0">
                <a:latin typeface="Bodoni MT Black" pitchFamily="18" charset="0"/>
              </a:rPr>
              <a:t>个模块完成的任务在逻辑上属于相同或相似的一类，则称为</a:t>
            </a:r>
            <a:r>
              <a:rPr lang="zh-CN" altLang="en-US" sz="2400" dirty="0">
                <a:solidFill>
                  <a:srgbClr val="FF0000"/>
                </a:solidFill>
                <a:latin typeface="Bodoni MT Black" pitchFamily="18" charset="0"/>
              </a:rPr>
              <a:t>逻辑内聚</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一</a:t>
            </a:r>
            <a:r>
              <a:rPr lang="zh-CN" altLang="en-US" sz="2400" dirty="0">
                <a:latin typeface="Bodoni MT Black" pitchFamily="18" charset="0"/>
              </a:rPr>
              <a:t>个模块包含的任务必须在同一段时间内执行，就叫</a:t>
            </a:r>
            <a:r>
              <a:rPr lang="zh-CN" altLang="en-US" sz="2400" dirty="0">
                <a:solidFill>
                  <a:srgbClr val="FF0000"/>
                </a:solidFill>
                <a:latin typeface="Bodoni MT Black" pitchFamily="18" charset="0"/>
              </a:rPr>
              <a:t>时间内聚</a:t>
            </a:r>
            <a:r>
              <a:rPr lang="zh-CN" altLang="en-US" sz="2400" dirty="0">
                <a:latin typeface="Bodoni MT Black" pitchFamily="18" charset="0"/>
              </a:rPr>
              <a:t>。</a:t>
            </a:r>
            <a:endParaRPr lang="en-US" altLang="zh-CN" sz="2400" dirty="0">
              <a:latin typeface="Bodoni MT Black" pitchFamily="18" charset="0"/>
            </a:endParaRPr>
          </a:p>
        </p:txBody>
      </p:sp>
      <p:sp>
        <p:nvSpPr>
          <p:cNvPr id="6554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554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32775" name="TextBox 7"/>
          <p:cNvSpPr txBox="1">
            <a:spLocks noChangeArrowheads="1"/>
          </p:cNvSpPr>
          <p:nvPr/>
        </p:nvSpPr>
        <p:spPr bwMode="auto">
          <a:xfrm>
            <a:off x="395288" y="981075"/>
            <a:ext cx="829151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2"/>
              <a:defRPr/>
            </a:pPr>
            <a:r>
              <a:rPr lang="zh-CN" altLang="en-US" sz="2400" b="1" dirty="0">
                <a:solidFill>
                  <a:srgbClr val="0070C0"/>
                </a:solidFill>
                <a:latin typeface="Bodoni MT Black" pitchFamily="18" charset="0"/>
              </a:rPr>
              <a:t>中内聚</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一个模块内的处理元素是相关的，而且必须以特定次序执行，则称为</a:t>
            </a:r>
            <a:r>
              <a:rPr lang="zh-CN" altLang="en-US" sz="2400" dirty="0">
                <a:solidFill>
                  <a:srgbClr val="FF0000"/>
                </a:solidFill>
                <a:latin typeface="Bodoni MT Black" pitchFamily="18" charset="0"/>
              </a:rPr>
              <a:t>过程内聚</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模</a:t>
            </a:r>
            <a:r>
              <a:rPr lang="zh-CN" altLang="en-US" sz="2400" dirty="0">
                <a:latin typeface="Bodoni MT Black" pitchFamily="18" charset="0"/>
              </a:rPr>
              <a:t>块中所有元素都使用同一个输入数据</a:t>
            </a:r>
            <a:r>
              <a:rPr lang="zh-CN" altLang="en-US" sz="2400" dirty="0" smtClean="0">
                <a:latin typeface="Bodoni MT Black" pitchFamily="18" charset="0"/>
              </a:rPr>
              <a:t>和（或）产生</a:t>
            </a:r>
            <a:r>
              <a:rPr lang="zh-CN" altLang="en-US" sz="2400" dirty="0">
                <a:latin typeface="Bodoni MT Black" pitchFamily="18" charset="0"/>
              </a:rPr>
              <a:t>同一个输出数据，则称为</a:t>
            </a:r>
            <a:r>
              <a:rPr lang="zh-CN" altLang="en-US" sz="2400" dirty="0">
                <a:solidFill>
                  <a:srgbClr val="FF0000"/>
                </a:solidFill>
                <a:latin typeface="Bodoni MT Black" pitchFamily="18" charset="0"/>
              </a:rPr>
              <a:t>通信内聚</a:t>
            </a:r>
            <a:r>
              <a:rPr lang="zh-CN" altLang="en-US" sz="2400" dirty="0" smtClean="0">
                <a:latin typeface="Bodoni MT Black" pitchFamily="18" charset="0"/>
              </a:rPr>
              <a:t>。</a:t>
            </a:r>
            <a:endParaRPr lang="en-US" altLang="zh-CN" sz="2400" b="1" dirty="0" smtClean="0">
              <a:latin typeface="Bodoni MT Black" pitchFamily="18" charset="0"/>
            </a:endParaRPr>
          </a:p>
          <a:p>
            <a:pPr marL="457200" indent="-457200" eaLnBrk="1" hangingPunct="1">
              <a:lnSpc>
                <a:spcPct val="125000"/>
              </a:lnSpc>
              <a:buFont typeface="+mj-ea"/>
              <a:buAutoNum type="circleNumDbPlain" startAt="3"/>
              <a:defRPr/>
            </a:pPr>
            <a:r>
              <a:rPr lang="zh-CN" altLang="en-US" sz="2400" b="1" dirty="0" smtClean="0">
                <a:solidFill>
                  <a:srgbClr val="0070C0"/>
                </a:solidFill>
                <a:latin typeface="Bodoni MT Black" pitchFamily="18" charset="0"/>
              </a:rPr>
              <a:t>高</a:t>
            </a:r>
            <a:r>
              <a:rPr lang="zh-CN" altLang="en-US" sz="2400" b="1" dirty="0">
                <a:solidFill>
                  <a:srgbClr val="0070C0"/>
                </a:solidFill>
                <a:latin typeface="Bodoni MT Black" pitchFamily="18" charset="0"/>
              </a:rPr>
              <a:t>内</a:t>
            </a:r>
            <a:r>
              <a:rPr lang="zh-CN" altLang="en-US" sz="2400" b="1" dirty="0" smtClean="0">
                <a:solidFill>
                  <a:srgbClr val="0070C0"/>
                </a:solidFill>
                <a:latin typeface="Bodoni MT Black" pitchFamily="18" charset="0"/>
              </a:rPr>
              <a:t>聚</a:t>
            </a:r>
            <a:endParaRPr lang="en-US" altLang="zh-CN" sz="2400" b="1" dirty="0">
              <a:solidFill>
                <a:srgbClr val="0070C0"/>
              </a:solidFill>
              <a:latin typeface="Bodoni MT Black" pitchFamily="18" charset="0"/>
            </a:endParaRPr>
          </a:p>
          <a:p>
            <a:pPr marL="0" indent="540000" eaLnBrk="1" hangingPunct="1">
              <a:lnSpc>
                <a:spcPct val="125000"/>
              </a:lnSpc>
              <a:defRPr/>
            </a:pPr>
            <a:r>
              <a:rPr lang="zh-CN" altLang="en-US" sz="2400" dirty="0" smtClean="0">
                <a:latin typeface="Bodoni MT Black" pitchFamily="18" charset="0"/>
              </a:rPr>
              <a:t>一</a:t>
            </a:r>
            <a:r>
              <a:rPr lang="zh-CN" altLang="en-US" sz="2400" dirty="0">
                <a:latin typeface="Bodoni MT Black" pitchFamily="18" charset="0"/>
              </a:rPr>
              <a:t>个模块内的处理元素和同一个功能密切相关，而且这些处理必须顺序</a:t>
            </a:r>
            <a:r>
              <a:rPr lang="zh-CN" altLang="en-US" sz="2400" dirty="0" smtClean="0">
                <a:latin typeface="Bodoni MT Black" pitchFamily="18" charset="0"/>
              </a:rPr>
              <a:t>执行（通常</a:t>
            </a:r>
            <a:r>
              <a:rPr lang="zh-CN" altLang="en-US" sz="2400" dirty="0">
                <a:latin typeface="Bodoni MT Black" pitchFamily="18" charset="0"/>
              </a:rPr>
              <a:t>一个处理元素的输出数据作为下一个处理元素的</a:t>
            </a:r>
            <a:r>
              <a:rPr lang="zh-CN" altLang="en-US" sz="2400" dirty="0" smtClean="0">
                <a:latin typeface="Bodoni MT Black" pitchFamily="18" charset="0"/>
              </a:rPr>
              <a:t>输入数据），</a:t>
            </a:r>
            <a:r>
              <a:rPr lang="zh-CN" altLang="en-US" sz="2400" dirty="0">
                <a:latin typeface="Bodoni MT Black" pitchFamily="18" charset="0"/>
              </a:rPr>
              <a:t>则称为</a:t>
            </a:r>
            <a:r>
              <a:rPr lang="zh-CN" altLang="en-US" sz="2400" dirty="0">
                <a:solidFill>
                  <a:srgbClr val="FF0000"/>
                </a:solidFill>
                <a:latin typeface="Bodoni MT Black" pitchFamily="18" charset="0"/>
              </a:rPr>
              <a:t>顺序内聚</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模</a:t>
            </a:r>
            <a:r>
              <a:rPr lang="zh-CN" altLang="en-US" sz="2400" dirty="0">
                <a:latin typeface="Bodoni MT Black" pitchFamily="18" charset="0"/>
              </a:rPr>
              <a:t>块内所有处理元素属于一个整体，完成一个单一的功能，则称为</a:t>
            </a:r>
            <a:r>
              <a:rPr lang="zh-CN" altLang="en-US" sz="2400" dirty="0">
                <a:solidFill>
                  <a:srgbClr val="FF0000"/>
                </a:solidFill>
                <a:latin typeface="Bodoni MT Black" pitchFamily="18" charset="0"/>
              </a:rPr>
              <a:t>功能内聚</a:t>
            </a:r>
            <a:r>
              <a:rPr lang="zh-CN" altLang="en-US" sz="2400" dirty="0">
                <a:latin typeface="Bodoni MT Black" pitchFamily="18" charset="0"/>
              </a:rPr>
              <a:t>。功能内聚是最高程度的内聚。</a:t>
            </a:r>
            <a:endParaRPr lang="en-US" altLang="zh-CN" sz="2400" dirty="0">
              <a:latin typeface="Bodoni MT Black" pitchFamily="18" charset="0"/>
            </a:endParaRPr>
          </a:p>
        </p:txBody>
      </p:sp>
      <p:sp>
        <p:nvSpPr>
          <p:cNvPr id="675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75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69635" name="TextBox 7"/>
          <p:cNvSpPr txBox="1">
            <a:spLocks noChangeArrowheads="1"/>
          </p:cNvSpPr>
          <p:nvPr/>
        </p:nvSpPr>
        <p:spPr bwMode="auto">
          <a:xfrm>
            <a:off x="323404" y="1072133"/>
            <a:ext cx="8497192" cy="974113"/>
          </a:xfrm>
          <a:prstGeom prst="rect">
            <a:avLst/>
          </a:prstGeom>
          <a:noFill/>
          <a:ln w="9525">
            <a:noFill/>
            <a:miter lim="800000"/>
            <a:headEnd/>
            <a:tailEnd/>
          </a:ln>
        </p:spPr>
        <p:txBody>
          <a:bodyPr wrap="square">
            <a:spAutoFit/>
          </a:bodyPr>
          <a:lstStyle/>
          <a:p>
            <a:pPr indent="540000" eaLnBrk="1" hangingPunct="1">
              <a:lnSpc>
                <a:spcPct val="125000"/>
              </a:lnSpc>
            </a:pPr>
            <a:r>
              <a:rPr lang="zh-CN" altLang="en-US" sz="2400" dirty="0">
                <a:latin typeface="Bodoni MT Black" pitchFamily="18" charset="0"/>
              </a:rPr>
              <a:t>耦合和内聚的概念是</a:t>
            </a:r>
            <a:r>
              <a:rPr lang="en-US" altLang="zh-CN" sz="2400" dirty="0" err="1">
                <a:latin typeface="+mn-lt"/>
              </a:rPr>
              <a:t>Constantine,Yourdon,Myers</a:t>
            </a:r>
            <a:r>
              <a:rPr lang="zh-CN" altLang="en-US" sz="2400" dirty="0">
                <a:latin typeface="+mn-lt"/>
              </a:rPr>
              <a:t>和</a:t>
            </a:r>
            <a:r>
              <a:rPr lang="en-US" altLang="zh-CN" sz="2400" dirty="0">
                <a:latin typeface="+mn-lt"/>
              </a:rPr>
              <a:t>Stevens</a:t>
            </a:r>
            <a:r>
              <a:rPr lang="zh-CN" altLang="en-US" sz="2400" dirty="0">
                <a:latin typeface="Bodoni MT Black" pitchFamily="18" charset="0"/>
              </a:rPr>
              <a:t>等人提出来的。上述</a:t>
            </a:r>
            <a:r>
              <a:rPr lang="en-US" altLang="zh-CN" sz="2400" dirty="0">
                <a:solidFill>
                  <a:srgbClr val="FF0000"/>
                </a:solidFill>
                <a:latin typeface="Bodoni MT Black" pitchFamily="18" charset="0"/>
              </a:rPr>
              <a:t>7</a:t>
            </a:r>
            <a:r>
              <a:rPr lang="zh-CN" altLang="en-US" sz="2400" dirty="0">
                <a:latin typeface="Bodoni MT Black" pitchFamily="18" charset="0"/>
              </a:rPr>
              <a:t>种内聚的优劣评分，将得到如下结果：</a:t>
            </a:r>
          </a:p>
        </p:txBody>
      </p:sp>
      <p:graphicFrame>
        <p:nvGraphicFramePr>
          <p:cNvPr id="2" name="图示 1"/>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9638" name="TextBox 7"/>
          <p:cNvSpPr txBox="1">
            <a:spLocks noChangeArrowheads="1"/>
          </p:cNvSpPr>
          <p:nvPr/>
        </p:nvSpPr>
        <p:spPr bwMode="auto">
          <a:xfrm>
            <a:off x="427038" y="3860800"/>
            <a:ext cx="8289925" cy="1938992"/>
          </a:xfrm>
          <a:prstGeom prst="rect">
            <a:avLst/>
          </a:prstGeom>
          <a:noFill/>
          <a:ln w="9525">
            <a:noFill/>
            <a:miter lim="800000"/>
            <a:headEnd/>
            <a:tailEnd/>
          </a:ln>
        </p:spPr>
        <p:txBody>
          <a:bodyPr>
            <a:spAutoFit/>
          </a:bodyPr>
          <a:lstStyle/>
          <a:p>
            <a:pPr indent="540000" eaLnBrk="1" hangingPunct="1">
              <a:lnSpc>
                <a:spcPct val="125000"/>
              </a:lnSpc>
            </a:pPr>
            <a:r>
              <a:rPr lang="zh-CN" altLang="en-US" sz="2400" dirty="0" smtClean="0">
                <a:latin typeface="Bodoni MT Black" pitchFamily="18" charset="0"/>
              </a:rPr>
              <a:t>没</a:t>
            </a:r>
            <a:r>
              <a:rPr lang="zh-CN" altLang="en-US" sz="2400" dirty="0">
                <a:latin typeface="Bodoni MT Black" pitchFamily="18" charset="0"/>
              </a:rPr>
              <a:t>有必要精确确定内聚的级别。重要的是</a:t>
            </a:r>
            <a:r>
              <a:rPr lang="zh-CN" altLang="en-US" sz="2400" dirty="0">
                <a:solidFill>
                  <a:srgbClr val="FF0000"/>
                </a:solidFill>
                <a:latin typeface="Bodoni MT Black" pitchFamily="18" charset="0"/>
              </a:rPr>
              <a:t>设计时高内聚，并且能够辨认出低内聚的模块，有能力通过修改设计提高模块的内聚程度并且降低模块间的耦合程度，从而获得较高的模块独立性。</a:t>
            </a:r>
          </a:p>
        </p:txBody>
      </p:sp>
      <p:sp>
        <p:nvSpPr>
          <p:cNvPr id="6963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964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p>
        </p:txBody>
      </p:sp>
      <p:sp>
        <p:nvSpPr>
          <p:cNvPr id="675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75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grpSp>
        <p:nvGrpSpPr>
          <p:cNvPr id="6" name="Group 3"/>
          <p:cNvGrpSpPr>
            <a:grpSpLocks/>
          </p:cNvGrpSpPr>
          <p:nvPr/>
        </p:nvGrpSpPr>
        <p:grpSpPr bwMode="auto">
          <a:xfrm>
            <a:off x="457200" y="1268760"/>
            <a:ext cx="7696200" cy="4572000"/>
            <a:chOff x="0" y="1248"/>
            <a:chExt cx="4848" cy="2880"/>
          </a:xfrm>
        </p:grpSpPr>
        <p:sp>
          <p:nvSpPr>
            <p:cNvPr id="7" name="Rectangle 4"/>
            <p:cNvSpPr>
              <a:spLocks noChangeArrowheads="1"/>
            </p:cNvSpPr>
            <p:nvPr/>
          </p:nvSpPr>
          <p:spPr bwMode="auto">
            <a:xfrm>
              <a:off x="0" y="1398"/>
              <a:ext cx="154" cy="106"/>
            </a:xfrm>
            <a:prstGeom prst="rect">
              <a:avLst/>
            </a:prstGeom>
            <a:noFill/>
            <a:ln w="9525">
              <a:noFill/>
              <a:miter lim="800000"/>
              <a:headEnd/>
              <a:tailEnd/>
            </a:ln>
          </p:spPr>
          <p:txBody>
            <a:bodyPr wrap="none" lIns="0" tIns="0" rIns="0" bIns="0">
              <a:spAutoFit/>
            </a:bodyPr>
            <a:lstStyle/>
            <a:p>
              <a:pPr>
                <a:defRPr/>
              </a:pPr>
              <a:r>
                <a:rPr lang="en-US" altLang="zh-CN" sz="1100">
                  <a:solidFill>
                    <a:srgbClr val="000000"/>
                  </a:solidFill>
                </a:rPr>
                <a:t>       </a:t>
              </a:r>
              <a:endParaRPr lang="en-US" altLang="zh-CN" sz="2400">
                <a:effectLst>
                  <a:outerShdw blurRad="38100" dist="38100" dir="2700000" algn="tl">
                    <a:srgbClr val="C0C0C0"/>
                  </a:outerShdw>
                </a:effectLst>
              </a:endParaRPr>
            </a:p>
          </p:txBody>
        </p:sp>
        <p:sp>
          <p:nvSpPr>
            <p:cNvPr id="8" name="Rectangle 5"/>
            <p:cNvSpPr>
              <a:spLocks noChangeArrowheads="1"/>
            </p:cNvSpPr>
            <p:nvPr/>
          </p:nvSpPr>
          <p:spPr bwMode="auto">
            <a:xfrm>
              <a:off x="768" y="3000"/>
              <a:ext cx="1584" cy="624"/>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9" name="Line 6"/>
            <p:cNvSpPr>
              <a:spLocks noChangeShapeType="1"/>
            </p:cNvSpPr>
            <p:nvPr/>
          </p:nvSpPr>
          <p:spPr bwMode="auto">
            <a:xfrm flipV="1">
              <a:off x="672" y="1248"/>
              <a:ext cx="0" cy="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672" y="3648"/>
              <a:ext cx="41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8"/>
            <p:cNvSpPr txBox="1">
              <a:spLocks noChangeArrowheads="1"/>
            </p:cNvSpPr>
            <p:nvPr/>
          </p:nvSpPr>
          <p:spPr bwMode="auto">
            <a:xfrm>
              <a:off x="624" y="360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强</a:t>
              </a:r>
            </a:p>
          </p:txBody>
        </p:sp>
        <p:sp>
          <p:nvSpPr>
            <p:cNvPr id="12" name="Text Box 9"/>
            <p:cNvSpPr txBox="1">
              <a:spLocks noChangeArrowheads="1"/>
            </p:cNvSpPr>
            <p:nvPr/>
          </p:nvSpPr>
          <p:spPr bwMode="auto">
            <a:xfrm>
              <a:off x="4464" y="360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弱</a:t>
              </a:r>
            </a:p>
          </p:txBody>
        </p:sp>
        <p:sp>
          <p:nvSpPr>
            <p:cNvPr id="13" name="Text Box 10"/>
            <p:cNvSpPr txBox="1">
              <a:spLocks noChangeArrowheads="1"/>
            </p:cNvSpPr>
            <p:nvPr/>
          </p:nvSpPr>
          <p:spPr bwMode="auto">
            <a:xfrm>
              <a:off x="2448" y="384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模块独立性</a:t>
              </a:r>
            </a:p>
          </p:txBody>
        </p:sp>
        <p:sp>
          <p:nvSpPr>
            <p:cNvPr id="14" name="Text Box 11"/>
            <p:cNvSpPr txBox="1">
              <a:spLocks noChangeArrowheads="1"/>
            </p:cNvSpPr>
            <p:nvPr/>
          </p:nvSpPr>
          <p:spPr bwMode="auto">
            <a:xfrm>
              <a:off x="192" y="2064"/>
              <a:ext cx="34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内聚性</a:t>
              </a:r>
            </a:p>
          </p:txBody>
        </p:sp>
        <p:sp>
          <p:nvSpPr>
            <p:cNvPr id="15" name="Text Box 12"/>
            <p:cNvSpPr txBox="1">
              <a:spLocks noChangeArrowheads="1"/>
            </p:cNvSpPr>
            <p:nvPr/>
          </p:nvSpPr>
          <p:spPr bwMode="auto">
            <a:xfrm>
              <a:off x="384" y="331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高</a:t>
              </a:r>
            </a:p>
          </p:txBody>
        </p:sp>
        <p:sp>
          <p:nvSpPr>
            <p:cNvPr id="16" name="Text Box 13"/>
            <p:cNvSpPr txBox="1">
              <a:spLocks noChangeArrowheads="1"/>
            </p:cNvSpPr>
            <p:nvPr/>
          </p:nvSpPr>
          <p:spPr bwMode="auto">
            <a:xfrm>
              <a:off x="384" y="12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t>低</a:t>
              </a:r>
            </a:p>
          </p:txBody>
        </p:sp>
        <p:sp>
          <p:nvSpPr>
            <p:cNvPr id="17" name="Text Box 14"/>
            <p:cNvSpPr txBox="1">
              <a:spLocks noChangeArrowheads="1"/>
            </p:cNvSpPr>
            <p:nvPr/>
          </p:nvSpPr>
          <p:spPr bwMode="auto">
            <a:xfrm>
              <a:off x="816" y="3312"/>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功能内聚</a:t>
              </a:r>
            </a:p>
          </p:txBody>
        </p:sp>
        <p:sp>
          <p:nvSpPr>
            <p:cNvPr id="18" name="Text Box 15"/>
            <p:cNvSpPr txBox="1">
              <a:spLocks noChangeArrowheads="1"/>
            </p:cNvSpPr>
            <p:nvPr/>
          </p:nvSpPr>
          <p:spPr bwMode="auto">
            <a:xfrm>
              <a:off x="1296" y="302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顺序内聚</a:t>
              </a:r>
            </a:p>
          </p:txBody>
        </p:sp>
        <p:sp>
          <p:nvSpPr>
            <p:cNvPr id="19" name="Text Box 16"/>
            <p:cNvSpPr txBox="1">
              <a:spLocks noChangeArrowheads="1"/>
            </p:cNvSpPr>
            <p:nvPr/>
          </p:nvSpPr>
          <p:spPr bwMode="auto">
            <a:xfrm>
              <a:off x="1728" y="2688"/>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通信内聚</a:t>
              </a:r>
            </a:p>
          </p:txBody>
        </p:sp>
        <p:sp>
          <p:nvSpPr>
            <p:cNvPr id="20" name="Text Box 17"/>
            <p:cNvSpPr txBox="1">
              <a:spLocks noChangeArrowheads="1"/>
            </p:cNvSpPr>
            <p:nvPr/>
          </p:nvSpPr>
          <p:spPr bwMode="auto">
            <a:xfrm>
              <a:off x="2160" y="238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过程内聚</a:t>
              </a:r>
            </a:p>
          </p:txBody>
        </p:sp>
        <p:sp>
          <p:nvSpPr>
            <p:cNvPr id="21" name="Text Box 18"/>
            <p:cNvSpPr txBox="1">
              <a:spLocks noChangeArrowheads="1"/>
            </p:cNvSpPr>
            <p:nvPr/>
          </p:nvSpPr>
          <p:spPr bwMode="auto">
            <a:xfrm>
              <a:off x="2640" y="2016"/>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时间内聚</a:t>
              </a:r>
            </a:p>
          </p:txBody>
        </p:sp>
        <p:sp>
          <p:nvSpPr>
            <p:cNvPr id="22" name="Text Box 19"/>
            <p:cNvSpPr txBox="1">
              <a:spLocks noChangeArrowheads="1"/>
            </p:cNvSpPr>
            <p:nvPr/>
          </p:nvSpPr>
          <p:spPr bwMode="auto">
            <a:xfrm>
              <a:off x="3120" y="1680"/>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逻辑内聚</a:t>
              </a:r>
            </a:p>
          </p:txBody>
        </p:sp>
        <p:sp>
          <p:nvSpPr>
            <p:cNvPr id="23" name="Text Box 20"/>
            <p:cNvSpPr txBox="1">
              <a:spLocks noChangeArrowheads="1"/>
            </p:cNvSpPr>
            <p:nvPr/>
          </p:nvSpPr>
          <p:spPr bwMode="auto">
            <a:xfrm>
              <a:off x="3552" y="134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000"/>
                <a:t>    </a:t>
              </a:r>
              <a:r>
                <a:rPr lang="zh-CN" altLang="en-US" sz="2000"/>
                <a:t>偶然内聚</a:t>
              </a:r>
            </a:p>
          </p:txBody>
        </p:sp>
        <p:sp>
          <p:nvSpPr>
            <p:cNvPr id="24" name="Rectangle 21"/>
            <p:cNvSpPr>
              <a:spLocks noChangeArrowheads="1"/>
            </p:cNvSpPr>
            <p:nvPr/>
          </p:nvSpPr>
          <p:spPr bwMode="auto">
            <a:xfrm>
              <a:off x="1632" y="2352"/>
              <a:ext cx="1584" cy="648"/>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5" name="Rectangle 22"/>
            <p:cNvSpPr>
              <a:spLocks noChangeArrowheads="1"/>
            </p:cNvSpPr>
            <p:nvPr/>
          </p:nvSpPr>
          <p:spPr bwMode="auto">
            <a:xfrm>
              <a:off x="2592" y="1248"/>
              <a:ext cx="2064" cy="1056"/>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6" name="AutoShape 23"/>
            <p:cNvSpPr>
              <a:spLocks noChangeArrowheads="1"/>
            </p:cNvSpPr>
            <p:nvPr/>
          </p:nvSpPr>
          <p:spPr bwMode="auto">
            <a:xfrm>
              <a:off x="2592" y="3168"/>
              <a:ext cx="960" cy="288"/>
            </a:xfrm>
            <a:prstGeom prst="wedgeRoundRectCallout">
              <a:avLst>
                <a:gd name="adj1" fmla="val -97398"/>
                <a:gd name="adj2" fmla="val 22569"/>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t>高等内聚</a:t>
              </a:r>
            </a:p>
          </p:txBody>
        </p:sp>
        <p:sp>
          <p:nvSpPr>
            <p:cNvPr id="27" name="AutoShape 24"/>
            <p:cNvSpPr>
              <a:spLocks noChangeArrowheads="1"/>
            </p:cNvSpPr>
            <p:nvPr/>
          </p:nvSpPr>
          <p:spPr bwMode="auto">
            <a:xfrm>
              <a:off x="3552" y="2544"/>
              <a:ext cx="960" cy="288"/>
            </a:xfrm>
            <a:prstGeom prst="wedgeRoundRectCallout">
              <a:avLst>
                <a:gd name="adj1" fmla="val -93125"/>
                <a:gd name="adj2" fmla="val 19444"/>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t>中等内聚</a:t>
              </a:r>
            </a:p>
          </p:txBody>
        </p:sp>
        <p:sp>
          <p:nvSpPr>
            <p:cNvPr id="28" name="AutoShape 25"/>
            <p:cNvSpPr>
              <a:spLocks noChangeArrowheads="1"/>
            </p:cNvSpPr>
            <p:nvPr/>
          </p:nvSpPr>
          <p:spPr bwMode="auto">
            <a:xfrm>
              <a:off x="1344" y="1440"/>
              <a:ext cx="960" cy="288"/>
            </a:xfrm>
            <a:prstGeom prst="wedgeRoundRectCallout">
              <a:avLst>
                <a:gd name="adj1" fmla="val 96875"/>
                <a:gd name="adj2" fmla="val 90972"/>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t>低等内聚</a:t>
              </a:r>
            </a:p>
          </p:txBody>
        </p:sp>
      </p:grpSp>
    </p:spTree>
    <p:extLst>
      <p:ext uri="{BB962C8B-B14F-4D97-AF65-F5344CB8AC3E}">
        <p14:creationId xmlns:p14="http://schemas.microsoft.com/office/powerpoint/2010/main" val="4081808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7168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71684"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71685"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686"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1687"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1688"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1689"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7169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169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p>
        </p:txBody>
      </p:sp>
      <p:sp>
        <p:nvSpPr>
          <p:cNvPr id="73731" name="TextBox 7"/>
          <p:cNvSpPr txBox="1">
            <a:spLocks noChangeArrowheads="1"/>
          </p:cNvSpPr>
          <p:nvPr/>
        </p:nvSpPr>
        <p:spPr bwMode="auto">
          <a:xfrm>
            <a:off x="343595" y="1412776"/>
            <a:ext cx="8640960" cy="2939266"/>
          </a:xfrm>
          <a:prstGeom prst="rect">
            <a:avLst/>
          </a:prstGeom>
          <a:noFill/>
          <a:ln w="9525">
            <a:noFill/>
            <a:miter lim="800000"/>
            <a:headEnd/>
            <a:tailEnd/>
          </a:ln>
        </p:spPr>
        <p:txBody>
          <a:bodyPr wrap="square">
            <a:spAutoFit/>
          </a:bodyPr>
          <a:lstStyle/>
          <a:p>
            <a:pPr marL="457200" indent="-457200" eaLnBrk="1" hangingPunct="1">
              <a:lnSpc>
                <a:spcPct val="125000"/>
              </a:lnSpc>
              <a:buAutoNum type="arabicPeriod"/>
            </a:pPr>
            <a:r>
              <a:rPr lang="zh-CN" altLang="en-US" sz="2400" b="1" dirty="0" smtClean="0">
                <a:solidFill>
                  <a:srgbClr val="FF0000"/>
                </a:solidFill>
                <a:latin typeface="Bodoni MT Black" pitchFamily="18" charset="0"/>
              </a:rPr>
              <a:t>改进</a:t>
            </a:r>
            <a:r>
              <a:rPr lang="zh-CN" altLang="en-US" sz="2400" b="1" dirty="0">
                <a:solidFill>
                  <a:srgbClr val="FF0000"/>
                </a:solidFill>
                <a:latin typeface="Bodoni MT Black" pitchFamily="18" charset="0"/>
              </a:rPr>
              <a:t>软件结构提高模块独立</a:t>
            </a:r>
            <a:r>
              <a:rPr lang="zh-CN" altLang="en-US" sz="2400" b="1" dirty="0" smtClean="0">
                <a:solidFill>
                  <a:srgbClr val="FF0000"/>
                </a:solidFill>
                <a:latin typeface="Bodoni MT Black" pitchFamily="18" charset="0"/>
              </a:rPr>
              <a:t>性</a:t>
            </a:r>
            <a:endParaRPr lang="en-US" altLang="zh-CN" sz="2400" b="1" dirty="0">
              <a:solidFill>
                <a:srgbClr val="FF0000"/>
              </a:solidFill>
              <a:latin typeface="Bodoni MT Black" pitchFamily="18" charset="0"/>
            </a:endParaRPr>
          </a:p>
          <a:p>
            <a:pPr eaLnBrk="1" hangingPunct="1">
              <a:lnSpc>
                <a:spcPct val="125000"/>
              </a:lnSpc>
              <a:spcAft>
                <a:spcPts val="600"/>
              </a:spcAft>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设</a:t>
            </a:r>
            <a:r>
              <a:rPr lang="zh-CN" altLang="en-US" sz="2400" dirty="0">
                <a:latin typeface="Bodoni MT Black" pitchFamily="18" charset="0"/>
              </a:rPr>
              <a:t>计出软件的初步结构以后，应该审查分析这个结构，通过模块分解或合并，力求降低耦合提高内聚</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b="1" dirty="0" smtClean="0">
                <a:solidFill>
                  <a:srgbClr val="FF0000"/>
                </a:solidFill>
                <a:latin typeface="Bodoni MT Black" pitchFamily="18" charset="0"/>
              </a:rPr>
              <a:t>2</a:t>
            </a:r>
            <a:r>
              <a:rPr lang="en-US" altLang="zh-CN" sz="2400" b="1" dirty="0">
                <a:solidFill>
                  <a:srgbClr val="FF0000"/>
                </a:solidFill>
                <a:latin typeface="Bodoni MT Black" pitchFamily="18" charset="0"/>
              </a:rPr>
              <a:t>. </a:t>
            </a:r>
            <a:r>
              <a:rPr lang="zh-CN" altLang="en-US" sz="2400" b="1" dirty="0" smtClean="0">
                <a:solidFill>
                  <a:srgbClr val="FF0000"/>
                </a:solidFill>
                <a:latin typeface="Bodoni MT Black" pitchFamily="18" charset="0"/>
              </a:rPr>
              <a:t>模块</a:t>
            </a:r>
            <a:r>
              <a:rPr lang="zh-CN" altLang="en-US" sz="2400" b="1" dirty="0">
                <a:solidFill>
                  <a:srgbClr val="FF0000"/>
                </a:solidFill>
                <a:latin typeface="Bodoni MT Black" pitchFamily="18" charset="0"/>
              </a:rPr>
              <a:t>规模应该适</a:t>
            </a:r>
            <a:r>
              <a:rPr lang="zh-CN" altLang="en-US" sz="2400" b="1" dirty="0" smtClean="0">
                <a:solidFill>
                  <a:srgbClr val="FF0000"/>
                </a:solidFill>
                <a:latin typeface="Bodoni MT Black" pitchFamily="18" charset="0"/>
              </a:rPr>
              <a:t>中</a:t>
            </a:r>
            <a:endParaRPr lang="en-US" altLang="zh-CN" sz="2400" b="1" dirty="0">
              <a:solidFill>
                <a:srgbClr val="FF0000"/>
              </a:solidFill>
              <a:latin typeface="Bodoni MT Black" pitchFamily="18" charset="0"/>
            </a:endParaRPr>
          </a:p>
          <a:p>
            <a:pPr eaLnBrk="1" hangingPunct="1">
              <a:lnSpc>
                <a:spcPct val="125000"/>
              </a:lnSpc>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一</a:t>
            </a:r>
            <a:r>
              <a:rPr lang="zh-CN" altLang="en-US" sz="2400" dirty="0">
                <a:latin typeface="Bodoni MT Black" pitchFamily="18" charset="0"/>
              </a:rPr>
              <a:t>个模块的规模不应过大，最好能写在一页纸</a:t>
            </a:r>
            <a:r>
              <a:rPr lang="zh-CN" altLang="en-US" sz="2400" dirty="0" smtClean="0">
                <a:latin typeface="Bodoni MT Black" pitchFamily="18" charset="0"/>
              </a:rPr>
              <a:t>内（通常不超过</a:t>
            </a:r>
            <a:r>
              <a:rPr lang="en-US" altLang="zh-CN" sz="2400" dirty="0" smtClean="0">
                <a:latin typeface="Bodoni MT Black" pitchFamily="18" charset="0"/>
              </a:rPr>
              <a:t>60</a:t>
            </a:r>
            <a:r>
              <a:rPr lang="zh-CN" altLang="en-US" sz="2400" dirty="0" smtClean="0">
                <a:latin typeface="Bodoni MT Black" pitchFamily="18" charset="0"/>
              </a:rPr>
              <a:t>行语句）。</a:t>
            </a:r>
            <a:endParaRPr lang="en-US" altLang="zh-CN" sz="2400" dirty="0">
              <a:latin typeface="Bodoni MT Black" pitchFamily="18" charset="0"/>
            </a:endParaRPr>
          </a:p>
        </p:txBody>
      </p:sp>
      <p:sp>
        <p:nvSpPr>
          <p:cNvPr id="737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37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1229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229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4"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5"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29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1230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p>
        </p:txBody>
      </p:sp>
      <p:sp>
        <p:nvSpPr>
          <p:cNvPr id="73731" name="TextBox 7"/>
          <p:cNvSpPr txBox="1">
            <a:spLocks noChangeArrowheads="1"/>
          </p:cNvSpPr>
          <p:nvPr/>
        </p:nvSpPr>
        <p:spPr bwMode="auto">
          <a:xfrm>
            <a:off x="251520" y="908050"/>
            <a:ext cx="8640960" cy="2400657"/>
          </a:xfrm>
          <a:prstGeom prst="rect">
            <a:avLst/>
          </a:prstGeom>
          <a:noFill/>
          <a:ln w="9525">
            <a:noFill/>
            <a:miter lim="800000"/>
            <a:headEnd/>
            <a:tailEnd/>
          </a:ln>
        </p:spPr>
        <p:txBody>
          <a:bodyPr wrap="square">
            <a:spAutoFit/>
          </a:bodyPr>
          <a:lstStyle/>
          <a:p>
            <a:pPr eaLnBrk="1" hangingPunct="1">
              <a:lnSpc>
                <a:spcPct val="125000"/>
              </a:lnSpc>
            </a:pPr>
            <a:r>
              <a:rPr lang="en-US" altLang="zh-CN" sz="2400" b="1" dirty="0" smtClean="0">
                <a:solidFill>
                  <a:srgbClr val="FF0000"/>
                </a:solidFill>
                <a:latin typeface="Bodoni MT Black" pitchFamily="18" charset="0"/>
              </a:rPr>
              <a:t>3. </a:t>
            </a:r>
            <a:r>
              <a:rPr lang="zh-CN" altLang="en-US" sz="2400" b="1" dirty="0" smtClean="0">
                <a:solidFill>
                  <a:srgbClr val="FF0000"/>
                </a:solidFill>
                <a:latin typeface="Bodoni MT Black" pitchFamily="18" charset="0"/>
              </a:rPr>
              <a:t>深度</a:t>
            </a:r>
            <a:r>
              <a:rPr lang="zh-CN" altLang="en-US" sz="2400" b="1" dirty="0">
                <a:solidFill>
                  <a:srgbClr val="FF0000"/>
                </a:solidFill>
                <a:latin typeface="Bodoni MT Black" pitchFamily="18" charset="0"/>
              </a:rPr>
              <a:t>、宽度、扇出和扇入都应适</a:t>
            </a:r>
            <a:r>
              <a:rPr lang="zh-CN" altLang="en-US" sz="2400" b="1" dirty="0" smtClean="0">
                <a:solidFill>
                  <a:srgbClr val="FF0000"/>
                </a:solidFill>
                <a:latin typeface="Bodoni MT Black" pitchFamily="18" charset="0"/>
              </a:rPr>
              <a:t>当</a:t>
            </a:r>
            <a:endParaRPr lang="en-US" altLang="zh-CN" sz="2400" b="1" dirty="0">
              <a:solidFill>
                <a:srgbClr val="FF0000"/>
              </a:solidFill>
              <a:latin typeface="Bodoni MT Black" pitchFamily="18" charset="0"/>
            </a:endParaRPr>
          </a:p>
          <a:p>
            <a:pPr eaLnBrk="1" hangingPunct="1">
              <a:lnSpc>
                <a:spcPct val="125000"/>
              </a:lnSpc>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深</a:t>
            </a:r>
            <a:r>
              <a:rPr lang="zh-CN" altLang="en-US" sz="2400" dirty="0">
                <a:latin typeface="Bodoni MT Black" pitchFamily="18" charset="0"/>
              </a:rPr>
              <a:t>度：软件结构中控制的层</a:t>
            </a:r>
            <a:r>
              <a:rPr lang="zh-CN" altLang="en-US" sz="2400" dirty="0" smtClean="0">
                <a:latin typeface="Bodoni MT Black" pitchFamily="18" charset="0"/>
              </a:rPr>
              <a:t>数</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宽</a:t>
            </a:r>
            <a:r>
              <a:rPr lang="zh-CN" altLang="en-US" sz="2400" dirty="0">
                <a:latin typeface="Bodoni MT Black" pitchFamily="18" charset="0"/>
              </a:rPr>
              <a:t>度：软件结构内同一个层次上的模块总数的最大</a:t>
            </a:r>
            <a:r>
              <a:rPr lang="zh-CN" altLang="en-US" sz="2400" dirty="0" smtClean="0">
                <a:latin typeface="Bodoni MT Black" pitchFamily="18" charset="0"/>
              </a:rPr>
              <a:t>值</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扇</a:t>
            </a:r>
            <a:r>
              <a:rPr lang="zh-CN" altLang="en-US" sz="2400" dirty="0">
                <a:latin typeface="Bodoni MT Black" pitchFamily="18" charset="0"/>
              </a:rPr>
              <a:t>出：一个模块直接</a:t>
            </a:r>
            <a:r>
              <a:rPr lang="zh-CN" altLang="en-US" sz="2400" dirty="0" smtClean="0">
                <a:latin typeface="Bodoni MT Black" pitchFamily="18" charset="0"/>
              </a:rPr>
              <a:t>控制（调用）的</a:t>
            </a:r>
            <a:r>
              <a:rPr lang="zh-CN" altLang="en-US" sz="2400" dirty="0">
                <a:latin typeface="Bodoni MT Black" pitchFamily="18" charset="0"/>
              </a:rPr>
              <a:t>模块数</a:t>
            </a:r>
            <a:r>
              <a:rPr lang="zh-CN" altLang="en-US" sz="2400" dirty="0" smtClean="0">
                <a:latin typeface="Bodoni MT Black" pitchFamily="18" charset="0"/>
              </a:rPr>
              <a:t>目</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扇</a:t>
            </a:r>
            <a:r>
              <a:rPr lang="zh-CN" altLang="en-US" sz="2400" dirty="0">
                <a:latin typeface="Bodoni MT Black" pitchFamily="18" charset="0"/>
              </a:rPr>
              <a:t>入：一个模块被多少个上级模块直接调用的数目</a:t>
            </a:r>
            <a:endParaRPr lang="en-US" altLang="zh-CN" sz="2400" dirty="0">
              <a:latin typeface="Bodoni MT Black" pitchFamily="18" charset="0"/>
            </a:endParaRPr>
          </a:p>
        </p:txBody>
      </p:sp>
      <p:sp>
        <p:nvSpPr>
          <p:cNvPr id="737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37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7" y="3453160"/>
            <a:ext cx="626427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964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p>
        </p:txBody>
      </p:sp>
      <p:sp>
        <p:nvSpPr>
          <p:cNvPr id="75779" name="TextBox 7"/>
          <p:cNvSpPr txBox="1">
            <a:spLocks noChangeArrowheads="1"/>
          </p:cNvSpPr>
          <p:nvPr/>
        </p:nvSpPr>
        <p:spPr bwMode="auto">
          <a:xfrm>
            <a:off x="430213" y="981075"/>
            <a:ext cx="8291512" cy="1938992"/>
          </a:xfrm>
          <a:prstGeom prst="rect">
            <a:avLst/>
          </a:prstGeom>
          <a:noFill/>
          <a:ln w="9525">
            <a:noFill/>
            <a:miter lim="800000"/>
            <a:headEnd/>
            <a:tailEnd/>
          </a:ln>
        </p:spPr>
        <p:txBody>
          <a:bodyPr>
            <a:spAutoFit/>
          </a:bodyPr>
          <a:lstStyle/>
          <a:p>
            <a:pPr eaLnBrk="1" hangingPunct="1">
              <a:lnSpc>
                <a:spcPct val="125000"/>
              </a:lnSpc>
            </a:pPr>
            <a:r>
              <a:rPr lang="en-US" altLang="zh-CN" sz="2400" b="1" dirty="0">
                <a:solidFill>
                  <a:srgbClr val="FF0000"/>
                </a:solidFill>
                <a:latin typeface="Bodoni MT Black" pitchFamily="18" charset="0"/>
              </a:rPr>
              <a:t>4</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模块</a:t>
            </a:r>
            <a:r>
              <a:rPr lang="zh-CN" altLang="en-US" sz="2400" b="1" dirty="0">
                <a:solidFill>
                  <a:srgbClr val="FF0000"/>
                </a:solidFill>
                <a:latin typeface="Bodoni MT Black" pitchFamily="18" charset="0"/>
              </a:rPr>
              <a:t>的作用域应该在控制域之</a:t>
            </a:r>
            <a:r>
              <a:rPr lang="zh-CN" altLang="en-US" sz="2400" b="1" dirty="0" smtClean="0">
                <a:solidFill>
                  <a:srgbClr val="FF0000"/>
                </a:solidFill>
                <a:latin typeface="Bodoni MT Black" pitchFamily="18" charset="0"/>
              </a:rPr>
              <a:t>内</a:t>
            </a:r>
            <a:endParaRPr lang="en-US" altLang="zh-CN" sz="2400" b="1" dirty="0">
              <a:solidFill>
                <a:srgbClr val="FF0000"/>
              </a:solidFill>
              <a:latin typeface="Bodoni MT Black" pitchFamily="18" charset="0"/>
            </a:endParaRPr>
          </a:p>
          <a:p>
            <a:pPr eaLnBrk="1" hangingPunct="1">
              <a:lnSpc>
                <a:spcPct val="125000"/>
              </a:lnSpc>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作</a:t>
            </a:r>
            <a:r>
              <a:rPr lang="zh-CN" altLang="en-US" sz="2400" dirty="0">
                <a:latin typeface="Bodoni MT Black" pitchFamily="18" charset="0"/>
              </a:rPr>
              <a:t>用域：受该模块内一个判定影响的所有模块的集合</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控</a:t>
            </a:r>
            <a:r>
              <a:rPr lang="zh-CN" altLang="en-US" sz="2400" dirty="0">
                <a:latin typeface="Bodoni MT Black" pitchFamily="18" charset="0"/>
              </a:rPr>
              <a:t>制域：模块本身以及所有直接或间接从属于它的模块的集合。</a:t>
            </a:r>
            <a:endParaRPr lang="en-US" altLang="zh-CN" sz="2400" dirty="0">
              <a:latin typeface="Bodoni MT Black" pitchFamily="18" charset="0"/>
            </a:endParaRPr>
          </a:p>
        </p:txBody>
      </p:sp>
      <p:pic>
        <p:nvPicPr>
          <p:cNvPr id="75780" name="图片 1"/>
          <p:cNvPicPr>
            <a:picLocks noChangeAspect="1"/>
          </p:cNvPicPr>
          <p:nvPr/>
        </p:nvPicPr>
        <p:blipFill>
          <a:blip r:embed="rId3" cstate="print"/>
          <a:srcRect/>
          <a:stretch>
            <a:fillRect/>
          </a:stretch>
        </p:blipFill>
        <p:spPr bwMode="auto">
          <a:xfrm>
            <a:off x="454025" y="2882900"/>
            <a:ext cx="4248150" cy="2849563"/>
          </a:xfrm>
          <a:prstGeom prst="rect">
            <a:avLst/>
          </a:prstGeom>
          <a:noFill/>
          <a:ln w="9525">
            <a:noFill/>
            <a:miter lim="800000"/>
            <a:headEnd/>
            <a:tailEnd/>
          </a:ln>
        </p:spPr>
      </p:pic>
      <p:sp>
        <p:nvSpPr>
          <p:cNvPr id="75781" name="TextBox 7"/>
          <p:cNvSpPr txBox="1">
            <a:spLocks noChangeArrowheads="1"/>
          </p:cNvSpPr>
          <p:nvPr/>
        </p:nvSpPr>
        <p:spPr bwMode="auto">
          <a:xfrm>
            <a:off x="5307012" y="3534743"/>
            <a:ext cx="3585468" cy="861774"/>
          </a:xfrm>
          <a:prstGeom prst="rect">
            <a:avLst/>
          </a:prstGeom>
          <a:noFill/>
          <a:ln w="9525">
            <a:noFill/>
            <a:miter lim="800000"/>
            <a:headEnd/>
            <a:tailEnd/>
          </a:ln>
        </p:spPr>
        <p:txBody>
          <a:bodyPr wrap="square">
            <a:spAutoFit/>
          </a:bodyPr>
          <a:lstStyle/>
          <a:p>
            <a:pPr eaLnBrk="1" hangingPunct="1">
              <a:lnSpc>
                <a:spcPct val="125000"/>
              </a:lnSpc>
            </a:pPr>
            <a:r>
              <a:rPr lang="zh-CN" altLang="en-US" sz="2000" dirty="0">
                <a:latin typeface="Bodoni MT Black" pitchFamily="18" charset="0"/>
              </a:rPr>
              <a:t>在图中模块</a:t>
            </a:r>
            <a:r>
              <a:rPr lang="en-US" altLang="zh-CN" sz="2000" dirty="0">
                <a:latin typeface="Bodoni MT Black" pitchFamily="18" charset="0"/>
              </a:rPr>
              <a:t>A</a:t>
            </a:r>
            <a:r>
              <a:rPr lang="zh-CN" altLang="en-US" sz="2000" dirty="0">
                <a:latin typeface="Bodoni MT Black" pitchFamily="18" charset="0"/>
              </a:rPr>
              <a:t>的控制域是</a:t>
            </a:r>
            <a:r>
              <a:rPr lang="en-US" altLang="zh-CN" sz="2000" dirty="0">
                <a:latin typeface="Bodoni MT Black" pitchFamily="18" charset="0"/>
              </a:rPr>
              <a:t>A</a:t>
            </a:r>
            <a:r>
              <a:rPr lang="zh-CN" altLang="en-US" sz="2000" dirty="0">
                <a:latin typeface="Bodoni MT Black" pitchFamily="18" charset="0"/>
              </a:rPr>
              <a:t>、</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a:t>
            </a:r>
            <a:r>
              <a:rPr lang="zh-CN" altLang="en-US" sz="2000" dirty="0">
                <a:latin typeface="Bodoni MT Black" pitchFamily="18" charset="0"/>
              </a:rPr>
              <a:t>、</a:t>
            </a:r>
            <a:r>
              <a:rPr lang="en-US" altLang="zh-CN" sz="2000" dirty="0">
                <a:latin typeface="Bodoni MT Black" pitchFamily="18" charset="0"/>
              </a:rPr>
              <a:t>E</a:t>
            </a:r>
            <a:r>
              <a:rPr lang="zh-CN" altLang="en-US" sz="2000" dirty="0">
                <a:latin typeface="Bodoni MT Black" pitchFamily="18" charset="0"/>
              </a:rPr>
              <a:t>、</a:t>
            </a:r>
            <a:r>
              <a:rPr lang="en-US" altLang="zh-CN" sz="2000" dirty="0">
                <a:latin typeface="Bodoni MT Black" pitchFamily="18" charset="0"/>
              </a:rPr>
              <a:t>F</a:t>
            </a:r>
            <a:r>
              <a:rPr lang="zh-CN" altLang="en-US" sz="2000" dirty="0">
                <a:latin typeface="Bodoni MT Black" pitchFamily="18" charset="0"/>
              </a:rPr>
              <a:t>等模块的集合。</a:t>
            </a:r>
            <a:endParaRPr lang="en-US" altLang="zh-CN" sz="2000" dirty="0">
              <a:latin typeface="Bodoni MT Black" pitchFamily="18" charset="0"/>
            </a:endParaRPr>
          </a:p>
        </p:txBody>
      </p:sp>
      <p:sp>
        <p:nvSpPr>
          <p:cNvPr id="7578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578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矩形 1"/>
          <p:cNvSpPr/>
          <p:nvPr/>
        </p:nvSpPr>
        <p:spPr>
          <a:xfrm>
            <a:off x="2699792" y="3501008"/>
            <a:ext cx="1008112"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419872" y="3096313"/>
            <a:ext cx="877163" cy="369332"/>
          </a:xfrm>
          <a:prstGeom prst="rect">
            <a:avLst/>
          </a:prstGeom>
          <a:noFill/>
        </p:spPr>
        <p:txBody>
          <a:bodyPr wrap="none" rtlCol="0">
            <a:spAutoFit/>
          </a:bodyPr>
          <a:lstStyle/>
          <a:p>
            <a:r>
              <a:rPr lang="zh-CN" altLang="en-US" b="1" dirty="0" smtClean="0">
                <a:solidFill>
                  <a:srgbClr val="0070C0"/>
                </a:solidFill>
              </a:rPr>
              <a:t>作用域</a:t>
            </a:r>
            <a:endParaRPr lang="zh-CN" altLang="en-US" b="1" dirty="0">
              <a:solidFill>
                <a:srgbClr val="0070C0"/>
              </a:solidFill>
            </a:endParaRPr>
          </a:p>
        </p:txBody>
      </p:sp>
      <p:sp>
        <p:nvSpPr>
          <p:cNvPr id="10" name="矩形 9"/>
          <p:cNvSpPr/>
          <p:nvPr/>
        </p:nvSpPr>
        <p:spPr>
          <a:xfrm>
            <a:off x="975734" y="4334559"/>
            <a:ext cx="3236226" cy="1433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76326" y="3512518"/>
            <a:ext cx="100811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211315" y="5209634"/>
            <a:ext cx="877163" cy="369332"/>
          </a:xfrm>
          <a:prstGeom prst="rect">
            <a:avLst/>
          </a:prstGeom>
          <a:noFill/>
        </p:spPr>
        <p:txBody>
          <a:bodyPr wrap="none" rtlCol="0">
            <a:spAutoFit/>
          </a:bodyPr>
          <a:lstStyle/>
          <a:p>
            <a:r>
              <a:rPr lang="zh-CN" altLang="en-US" b="1" dirty="0" smtClean="0">
                <a:solidFill>
                  <a:srgbClr val="FF0000"/>
                </a:solidFill>
              </a:rPr>
              <a:t>控制域</a:t>
            </a:r>
            <a:endParaRPr lang="zh-CN" altLang="en-US" b="1" dirty="0">
              <a:solidFill>
                <a:srgbClr val="FF0000"/>
              </a:solidFill>
            </a:endParaRPr>
          </a:p>
        </p:txBody>
      </p:sp>
      <p:cxnSp>
        <p:nvCxnSpPr>
          <p:cNvPr id="5" name="直接箭头连接符 4"/>
          <p:cNvCxnSpPr>
            <a:endCxn id="2" idx="1"/>
          </p:cNvCxnSpPr>
          <p:nvPr/>
        </p:nvCxnSpPr>
        <p:spPr>
          <a:xfrm>
            <a:off x="2484438" y="3860800"/>
            <a:ext cx="215354" cy="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p>
        </p:txBody>
      </p:sp>
      <p:sp>
        <p:nvSpPr>
          <p:cNvPr id="77827" name="TextBox 7"/>
          <p:cNvSpPr txBox="1">
            <a:spLocks noChangeArrowheads="1"/>
          </p:cNvSpPr>
          <p:nvPr/>
        </p:nvSpPr>
        <p:spPr bwMode="auto">
          <a:xfrm>
            <a:off x="323528" y="1196975"/>
            <a:ext cx="8424936" cy="3785652"/>
          </a:xfrm>
          <a:prstGeom prst="rect">
            <a:avLst/>
          </a:prstGeom>
          <a:noFill/>
          <a:ln w="9525">
            <a:noFill/>
            <a:miter lim="800000"/>
            <a:headEnd/>
            <a:tailEnd/>
          </a:ln>
        </p:spPr>
        <p:txBody>
          <a:bodyPr wrap="square">
            <a:spAutoFit/>
          </a:bodyPr>
          <a:lstStyle/>
          <a:p>
            <a:pPr indent="450000" eaLnBrk="1" hangingPunct="1">
              <a:lnSpc>
                <a:spcPct val="125000"/>
              </a:lnSpc>
            </a:pPr>
            <a:r>
              <a:rPr lang="zh-CN" altLang="en-US" sz="2400" dirty="0" smtClean="0">
                <a:latin typeface="Bodoni MT Black" pitchFamily="18" charset="0"/>
              </a:rPr>
              <a:t>好的设计系统中，</a:t>
            </a:r>
            <a:r>
              <a:rPr lang="zh-CN" altLang="en-US" sz="2400" dirty="0" smtClean="0">
                <a:solidFill>
                  <a:srgbClr val="FF0000"/>
                </a:solidFill>
                <a:latin typeface="Bodoni MT Black" pitchFamily="18" charset="0"/>
              </a:rPr>
              <a:t>所</a:t>
            </a:r>
            <a:r>
              <a:rPr lang="zh-CN" altLang="en-US" sz="2400" dirty="0">
                <a:solidFill>
                  <a:srgbClr val="FF0000"/>
                </a:solidFill>
                <a:latin typeface="Bodoni MT Black" pitchFamily="18" charset="0"/>
              </a:rPr>
              <a:t>有受判定影响的模块应该都从属于做出判定的那个模块</a:t>
            </a:r>
            <a:r>
              <a:rPr lang="zh-CN" altLang="en-US" sz="2400" dirty="0">
                <a:latin typeface="Bodoni MT Black" pitchFamily="18" charset="0"/>
              </a:rPr>
              <a:t>，最好局限于做出判定的那个模块及它的直属下级</a:t>
            </a:r>
            <a:r>
              <a:rPr lang="zh-CN" altLang="en-US" sz="2400" dirty="0" smtClean="0">
                <a:latin typeface="Bodoni MT Black" pitchFamily="18" charset="0"/>
              </a:rPr>
              <a:t>模块</a:t>
            </a:r>
            <a:r>
              <a:rPr lang="zh-CN" altLang="en-US" sz="2400" dirty="0">
                <a:latin typeface="Bodoni MT Black" pitchFamily="18" charset="0"/>
              </a:rPr>
              <a:t>，</a:t>
            </a:r>
            <a:r>
              <a:rPr lang="zh-CN" altLang="en-US" sz="2400" dirty="0" smtClean="0">
                <a:solidFill>
                  <a:srgbClr val="FF0000"/>
                </a:solidFill>
                <a:latin typeface="Bodoni MT Black" pitchFamily="18" charset="0"/>
              </a:rPr>
              <a:t>修</a:t>
            </a:r>
            <a:r>
              <a:rPr lang="zh-CN" altLang="en-US" sz="2400" dirty="0">
                <a:solidFill>
                  <a:srgbClr val="FF0000"/>
                </a:solidFill>
                <a:latin typeface="Bodoni MT Black" pitchFamily="18" charset="0"/>
              </a:rPr>
              <a:t>改软件结</a:t>
            </a:r>
            <a:r>
              <a:rPr lang="zh-CN" altLang="en-US" sz="2400" dirty="0" smtClean="0">
                <a:solidFill>
                  <a:srgbClr val="FF0000"/>
                </a:solidFill>
                <a:latin typeface="Bodoni MT Black" pitchFamily="18" charset="0"/>
              </a:rPr>
              <a:t>构使</a:t>
            </a:r>
            <a:r>
              <a:rPr lang="zh-CN" altLang="en-US" sz="2400" dirty="0">
                <a:solidFill>
                  <a:srgbClr val="FF0000"/>
                </a:solidFill>
                <a:latin typeface="Bodoni MT Black" pitchFamily="18" charset="0"/>
              </a:rPr>
              <a:t>作用域是控制域的子</a:t>
            </a:r>
            <a:r>
              <a:rPr lang="zh-CN" altLang="en-US" sz="2400" dirty="0" smtClean="0">
                <a:solidFill>
                  <a:srgbClr val="FF0000"/>
                </a:solidFill>
                <a:latin typeface="Bodoni MT Black" pitchFamily="18" charset="0"/>
              </a:rPr>
              <a:t>集</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Font typeface="Wingdings" panose="05000000000000000000" pitchFamily="2" charset="2"/>
              <a:buChar char="ü"/>
            </a:pPr>
            <a:r>
              <a:rPr lang="zh-CN" altLang="en-US" sz="2400" dirty="0" smtClean="0">
                <a:latin typeface="Bodoni MT Black" pitchFamily="18" charset="0"/>
              </a:rPr>
              <a:t>方</a:t>
            </a:r>
            <a:r>
              <a:rPr lang="zh-CN" altLang="en-US" sz="2400" dirty="0">
                <a:latin typeface="Bodoni MT Black" pitchFamily="18" charset="0"/>
              </a:rPr>
              <a:t>法</a:t>
            </a:r>
            <a:r>
              <a:rPr lang="en-US" altLang="zh-CN" sz="2400" dirty="0" smtClean="0">
                <a:latin typeface="Bodoni MT Black" pitchFamily="18" charset="0"/>
              </a:rPr>
              <a:t>1</a:t>
            </a:r>
            <a:r>
              <a:rPr lang="zh-CN" altLang="en-US" sz="2400" dirty="0" smtClean="0">
                <a:latin typeface="Bodoni MT Black" pitchFamily="18" charset="0"/>
              </a:rPr>
              <a:t>：把</a:t>
            </a:r>
            <a:r>
              <a:rPr lang="zh-CN" altLang="en-US" sz="2400" dirty="0">
                <a:latin typeface="Bodoni MT Black" pitchFamily="18" charset="0"/>
              </a:rPr>
              <a:t>做判定的点往上移</a:t>
            </a:r>
            <a:r>
              <a:rPr lang="zh-CN" altLang="en-US" sz="2400" dirty="0" smtClean="0">
                <a:latin typeface="Bodoni MT Black" pitchFamily="18" charset="0"/>
              </a:rPr>
              <a:t>（把</a:t>
            </a:r>
            <a:r>
              <a:rPr lang="zh-CN" altLang="en-US" sz="2400" dirty="0">
                <a:latin typeface="Bodoni MT Black" pitchFamily="18" charset="0"/>
              </a:rPr>
              <a:t>判定从模块</a:t>
            </a:r>
            <a:r>
              <a:rPr lang="en-US" altLang="zh-CN" sz="2400" dirty="0">
                <a:latin typeface="Bodoni MT Black" pitchFamily="18" charset="0"/>
              </a:rPr>
              <a:t>A</a:t>
            </a:r>
            <a:r>
              <a:rPr lang="zh-CN" altLang="en-US" sz="2400" dirty="0">
                <a:latin typeface="Bodoni MT Black" pitchFamily="18" charset="0"/>
              </a:rPr>
              <a:t>中移到模块</a:t>
            </a:r>
            <a:r>
              <a:rPr lang="en-US" altLang="zh-CN" sz="2400" dirty="0">
                <a:latin typeface="Bodoni MT Black" pitchFamily="18" charset="0"/>
              </a:rPr>
              <a:t>M</a:t>
            </a:r>
            <a:r>
              <a:rPr lang="zh-CN" altLang="en-US" sz="2400" dirty="0">
                <a:latin typeface="Bodoni MT Black" pitchFamily="18" charset="0"/>
              </a:rPr>
              <a:t>中</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Font typeface="Wingdings" panose="05000000000000000000" pitchFamily="2" charset="2"/>
              <a:buChar char="ü"/>
            </a:pPr>
            <a:r>
              <a:rPr lang="zh-CN" altLang="en-US" sz="2400" dirty="0" smtClean="0">
                <a:latin typeface="Bodoni MT Black" pitchFamily="18" charset="0"/>
              </a:rPr>
              <a:t>方</a:t>
            </a:r>
            <a:r>
              <a:rPr lang="zh-CN" altLang="en-US" sz="2400" dirty="0">
                <a:latin typeface="Bodoni MT Black" pitchFamily="18" charset="0"/>
              </a:rPr>
              <a:t>法</a:t>
            </a:r>
            <a:r>
              <a:rPr lang="en-US" altLang="zh-CN" sz="2400" dirty="0" smtClean="0">
                <a:latin typeface="Bodoni MT Black" pitchFamily="18" charset="0"/>
              </a:rPr>
              <a:t>2</a:t>
            </a:r>
            <a:r>
              <a:rPr lang="zh-CN" altLang="en-US" sz="2400" dirty="0" smtClean="0">
                <a:latin typeface="Bodoni MT Black" pitchFamily="18" charset="0"/>
              </a:rPr>
              <a:t>：把</a:t>
            </a:r>
            <a:r>
              <a:rPr lang="zh-CN" altLang="en-US" sz="2400" dirty="0">
                <a:latin typeface="Bodoni MT Black" pitchFamily="18" charset="0"/>
              </a:rPr>
              <a:t>那些在作用域内但不在控制域内的模块移到控制域内</a:t>
            </a:r>
            <a:r>
              <a:rPr lang="zh-CN" altLang="en-US" sz="2400" dirty="0" smtClean="0">
                <a:latin typeface="Bodoni MT Black" pitchFamily="18" charset="0"/>
              </a:rPr>
              <a:t>（把</a:t>
            </a:r>
            <a:r>
              <a:rPr lang="zh-CN" altLang="en-US" sz="2400" dirty="0">
                <a:latin typeface="Bodoni MT Black" pitchFamily="18" charset="0"/>
              </a:rPr>
              <a:t>模块</a:t>
            </a:r>
            <a:r>
              <a:rPr lang="en-US" altLang="zh-CN" sz="2400" dirty="0">
                <a:latin typeface="Bodoni MT Black" pitchFamily="18" charset="0"/>
              </a:rPr>
              <a:t>G</a:t>
            </a:r>
            <a:r>
              <a:rPr lang="zh-CN" altLang="en-US" sz="2400" dirty="0">
                <a:latin typeface="Bodoni MT Black" pitchFamily="18" charset="0"/>
              </a:rPr>
              <a:t>移到模块</a:t>
            </a:r>
            <a:r>
              <a:rPr lang="en-US" altLang="zh-CN" sz="2400" dirty="0">
                <a:latin typeface="Bodoni MT Black" pitchFamily="18" charset="0"/>
              </a:rPr>
              <a:t>A</a:t>
            </a:r>
            <a:r>
              <a:rPr lang="zh-CN" altLang="en-US" sz="2400" dirty="0">
                <a:latin typeface="Bodoni MT Black" pitchFamily="18" charset="0"/>
              </a:rPr>
              <a:t>的下面，成为它的直属下级</a:t>
            </a:r>
            <a:r>
              <a:rPr lang="zh-CN" altLang="en-US" sz="2400" dirty="0" smtClean="0">
                <a:latin typeface="Bodoni MT Black" pitchFamily="18" charset="0"/>
              </a:rPr>
              <a:t>模块）。</a:t>
            </a:r>
            <a:endParaRPr lang="en-US" altLang="zh-CN" sz="2400" dirty="0">
              <a:latin typeface="Bodoni MT Black" pitchFamily="18" charset="0"/>
            </a:endParaRPr>
          </a:p>
        </p:txBody>
      </p:sp>
      <p:sp>
        <p:nvSpPr>
          <p:cNvPr id="7782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782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p>
        </p:txBody>
      </p:sp>
      <p:sp>
        <p:nvSpPr>
          <p:cNvPr id="79875" name="TextBox 7"/>
          <p:cNvSpPr txBox="1">
            <a:spLocks noChangeArrowheads="1"/>
          </p:cNvSpPr>
          <p:nvPr/>
        </p:nvSpPr>
        <p:spPr bwMode="auto">
          <a:xfrm>
            <a:off x="430213" y="1052513"/>
            <a:ext cx="8291512" cy="4708981"/>
          </a:xfrm>
          <a:prstGeom prst="rect">
            <a:avLst/>
          </a:prstGeom>
          <a:noFill/>
          <a:ln w="9525">
            <a:noFill/>
            <a:miter lim="800000"/>
            <a:headEnd/>
            <a:tailEnd/>
          </a:ln>
        </p:spPr>
        <p:txBody>
          <a:bodyPr>
            <a:spAutoFit/>
          </a:bodyPr>
          <a:lstStyle/>
          <a:p>
            <a:pPr eaLnBrk="1" hangingPunct="1">
              <a:lnSpc>
                <a:spcPct val="125000"/>
              </a:lnSpc>
            </a:pPr>
            <a:r>
              <a:rPr lang="en-US" altLang="zh-CN" sz="2400" b="1" dirty="0">
                <a:solidFill>
                  <a:srgbClr val="FF0000"/>
                </a:solidFill>
                <a:latin typeface="Bodoni MT Black" pitchFamily="18" charset="0"/>
              </a:rPr>
              <a:t>5</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降</a:t>
            </a:r>
            <a:r>
              <a:rPr lang="zh-CN" altLang="en-US" sz="2400" b="1" dirty="0">
                <a:solidFill>
                  <a:srgbClr val="FF0000"/>
                </a:solidFill>
                <a:latin typeface="Bodoni MT Black" pitchFamily="18" charset="0"/>
              </a:rPr>
              <a:t>低模块接口的复杂程</a:t>
            </a:r>
            <a:r>
              <a:rPr lang="zh-CN" altLang="en-US" sz="2400" b="1" dirty="0" smtClean="0">
                <a:solidFill>
                  <a:srgbClr val="FF0000"/>
                </a:solidFill>
                <a:latin typeface="Bodoni MT Black" pitchFamily="18" charset="0"/>
              </a:rPr>
              <a:t>度</a:t>
            </a:r>
            <a:endParaRPr lang="en-US" altLang="zh-CN" sz="2400" b="1" dirty="0">
              <a:solidFill>
                <a:srgbClr val="FF0000"/>
              </a:solidFill>
              <a:latin typeface="Bodoni MT Black" pitchFamily="18" charset="0"/>
            </a:endParaRPr>
          </a:p>
          <a:p>
            <a:pPr eaLnBrk="1" hangingPunct="1">
              <a:lnSpc>
                <a:spcPct val="125000"/>
              </a:lnSpc>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模</a:t>
            </a:r>
            <a:r>
              <a:rPr lang="zh-CN" altLang="en-US" sz="2400" dirty="0">
                <a:latin typeface="Bodoni MT Black" pitchFamily="18" charset="0"/>
              </a:rPr>
              <a:t>块接口复杂是软件发生错误的一个主要原因。应该仔细设计模块接口，使得信息传递简单并且和模块的功能一致</a:t>
            </a:r>
            <a:r>
              <a:rPr lang="zh-CN" altLang="en-US" sz="2400" dirty="0" smtClean="0">
                <a:latin typeface="Bodoni MT Black" pitchFamily="18" charset="0"/>
              </a:rPr>
              <a:t>。  如</a:t>
            </a:r>
            <a:r>
              <a:rPr lang="zh-CN" altLang="en-US" sz="2400" dirty="0">
                <a:latin typeface="Bodoni MT Black" pitchFamily="18" charset="0"/>
              </a:rPr>
              <a:t>：</a:t>
            </a:r>
            <a:r>
              <a:rPr lang="en-US" altLang="zh-CN" sz="2400" dirty="0">
                <a:solidFill>
                  <a:srgbClr val="00B0F0"/>
                </a:solidFill>
                <a:latin typeface="Bodoni MT Black" pitchFamily="18" charset="0"/>
              </a:rPr>
              <a:t>QUAD_ROOT(TBL,X</a:t>
            </a:r>
            <a:r>
              <a:rPr lang="en-US" altLang="zh-CN" sz="2400" dirty="0" smtClean="0">
                <a:solidFill>
                  <a:srgbClr val="00B0F0"/>
                </a:solidFill>
                <a:latin typeface="Bodoni MT Black" pitchFamily="18" charset="0"/>
              </a:rPr>
              <a:t>)</a:t>
            </a:r>
          </a:p>
          <a:p>
            <a:pPr eaLnBrk="1" hangingPunct="1">
              <a:lnSpc>
                <a:spcPct val="125000"/>
              </a:lnSpc>
            </a:pPr>
            <a:r>
              <a:rPr lang="zh-CN" altLang="en-US" sz="2400" dirty="0" smtClean="0">
                <a:latin typeface="Bodoni MT Black" pitchFamily="18" charset="0"/>
              </a:rPr>
              <a:t>     求</a:t>
            </a:r>
            <a:r>
              <a:rPr lang="zh-CN" altLang="en-US" sz="2400" dirty="0">
                <a:latin typeface="Bodoni MT Black" pitchFamily="18" charset="0"/>
              </a:rPr>
              <a:t>一元二次方程的根的模块，其中用数组</a:t>
            </a:r>
            <a:r>
              <a:rPr lang="en-US" altLang="zh-CN" sz="2400" dirty="0">
                <a:latin typeface="Bodoni MT Black" pitchFamily="18" charset="0"/>
              </a:rPr>
              <a:t>TBL</a:t>
            </a:r>
            <a:r>
              <a:rPr lang="zh-CN" altLang="en-US" sz="2400" dirty="0">
                <a:latin typeface="Bodoni MT Black" pitchFamily="18" charset="0"/>
              </a:rPr>
              <a:t>传送方程的系数，用数组</a:t>
            </a:r>
            <a:r>
              <a:rPr lang="en-US" altLang="zh-CN" sz="2400" dirty="0">
                <a:latin typeface="Bodoni MT Black" pitchFamily="18" charset="0"/>
              </a:rPr>
              <a:t>X</a:t>
            </a:r>
            <a:r>
              <a:rPr lang="zh-CN" altLang="en-US" sz="2400" dirty="0">
                <a:latin typeface="Bodoni MT Black" pitchFamily="18" charset="0"/>
              </a:rPr>
              <a:t>回送求得的根</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使</a:t>
            </a:r>
            <a:r>
              <a:rPr lang="zh-CN" altLang="en-US" sz="2400" dirty="0">
                <a:latin typeface="Bodoni MT Black" pitchFamily="18" charset="0"/>
              </a:rPr>
              <a:t>用接口可能是比较简单，如</a:t>
            </a:r>
            <a:r>
              <a:rPr lang="zh-CN" altLang="en-US" sz="2400" dirty="0" smtClean="0">
                <a:latin typeface="Bodoni MT Black" pitchFamily="18" charset="0"/>
              </a:rPr>
              <a:t>：</a:t>
            </a:r>
            <a:r>
              <a:rPr lang="en-US" altLang="zh-CN" sz="2400" dirty="0">
                <a:latin typeface="Bodoni MT Black" pitchFamily="18" charset="0"/>
              </a:rPr>
              <a:t> </a:t>
            </a:r>
            <a:r>
              <a:rPr lang="en-US" altLang="zh-CN" sz="2400" dirty="0" smtClean="0">
                <a:latin typeface="Bodoni MT Black" pitchFamily="18" charset="0"/>
              </a:rPr>
              <a:t> </a:t>
            </a:r>
          </a:p>
          <a:p>
            <a:pPr eaLnBrk="1" hangingPunct="1">
              <a:lnSpc>
                <a:spcPct val="125000"/>
              </a:lnSpc>
            </a:pPr>
            <a:r>
              <a:rPr lang="en-US" altLang="zh-CN" sz="2400" dirty="0">
                <a:solidFill>
                  <a:srgbClr val="FFC000"/>
                </a:solidFill>
                <a:latin typeface="Bodoni MT Black" pitchFamily="18" charset="0"/>
              </a:rPr>
              <a:t> </a:t>
            </a:r>
            <a:r>
              <a:rPr lang="en-US" altLang="zh-CN" sz="2400" dirty="0" smtClean="0">
                <a:solidFill>
                  <a:srgbClr val="FFC000"/>
                </a:solidFill>
                <a:latin typeface="Bodoni MT Black" pitchFamily="18" charset="0"/>
              </a:rPr>
              <a:t>            QUAD_ROOT(A,B,C,ROOT1,ROOT2)</a:t>
            </a:r>
          </a:p>
          <a:p>
            <a:pPr eaLnBrk="1" hangingPunct="1">
              <a:lnSpc>
                <a:spcPct val="125000"/>
              </a:lnSpc>
            </a:pPr>
            <a:r>
              <a:rPr lang="zh-CN" altLang="en-US" sz="2400" dirty="0" smtClean="0">
                <a:latin typeface="Bodoni MT Black" pitchFamily="18" charset="0"/>
              </a:rPr>
              <a:t>其</a:t>
            </a:r>
            <a:r>
              <a:rPr lang="zh-CN" altLang="en-US" sz="2400" dirty="0">
                <a:latin typeface="Bodoni MT Black" pitchFamily="18" charset="0"/>
              </a:rPr>
              <a:t>中</a:t>
            </a:r>
            <a:r>
              <a:rPr lang="en-US" altLang="zh-CN" sz="2400" dirty="0">
                <a:latin typeface="Bodoni MT Black" pitchFamily="18" charset="0"/>
              </a:rPr>
              <a:t>A</a:t>
            </a:r>
            <a:r>
              <a:rPr lang="zh-CN" altLang="en-US" sz="2400" dirty="0">
                <a:latin typeface="Bodoni MT Black" pitchFamily="18" charset="0"/>
              </a:rPr>
              <a:t>、</a:t>
            </a:r>
            <a:r>
              <a:rPr lang="en-US" altLang="zh-CN" sz="2400" dirty="0">
                <a:latin typeface="Bodoni MT Black" pitchFamily="18" charset="0"/>
              </a:rPr>
              <a:t>B</a:t>
            </a:r>
            <a:r>
              <a:rPr lang="zh-CN" altLang="en-US" sz="2400" dirty="0">
                <a:latin typeface="Bodoni MT Black" pitchFamily="18" charset="0"/>
              </a:rPr>
              <a:t>、</a:t>
            </a:r>
            <a:r>
              <a:rPr lang="en-US" altLang="zh-CN" sz="2400" dirty="0">
                <a:latin typeface="Bodoni MT Black" pitchFamily="18" charset="0"/>
              </a:rPr>
              <a:t>C</a:t>
            </a:r>
            <a:r>
              <a:rPr lang="zh-CN" altLang="en-US" sz="2400" dirty="0">
                <a:latin typeface="Bodoni MT Black" pitchFamily="18" charset="0"/>
              </a:rPr>
              <a:t>是方程的系数，</a:t>
            </a:r>
            <a:r>
              <a:rPr lang="en-US" altLang="zh-CN" sz="2400" dirty="0">
                <a:latin typeface="Bodoni MT Black" pitchFamily="18" charset="0"/>
              </a:rPr>
              <a:t>ROOT1</a:t>
            </a:r>
            <a:r>
              <a:rPr lang="zh-CN" altLang="en-US" sz="2400" dirty="0">
                <a:latin typeface="Bodoni MT Black" pitchFamily="18" charset="0"/>
              </a:rPr>
              <a:t>和</a:t>
            </a:r>
            <a:r>
              <a:rPr lang="en-US" altLang="zh-CN" sz="2400" dirty="0">
                <a:latin typeface="Bodoni MT Black" pitchFamily="18" charset="0"/>
              </a:rPr>
              <a:t>ROOT2</a:t>
            </a:r>
            <a:r>
              <a:rPr lang="zh-CN" altLang="en-US" sz="2400" dirty="0">
                <a:latin typeface="Bodoni MT Black" pitchFamily="18" charset="0"/>
              </a:rPr>
              <a:t>是算出的两个根。</a:t>
            </a:r>
            <a:endParaRPr lang="en-US" altLang="zh-CN" sz="2400" dirty="0">
              <a:latin typeface="Bodoni MT Black" pitchFamily="18" charset="0"/>
            </a:endParaRPr>
          </a:p>
        </p:txBody>
      </p:sp>
      <p:sp>
        <p:nvSpPr>
          <p:cNvPr id="798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98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p>
        </p:txBody>
      </p:sp>
      <p:sp>
        <p:nvSpPr>
          <p:cNvPr id="81923" name="TextBox 7"/>
          <p:cNvSpPr txBox="1">
            <a:spLocks noChangeArrowheads="1"/>
          </p:cNvSpPr>
          <p:nvPr/>
        </p:nvSpPr>
        <p:spPr bwMode="auto">
          <a:xfrm>
            <a:off x="430213" y="1420813"/>
            <a:ext cx="8291512" cy="3400931"/>
          </a:xfrm>
          <a:prstGeom prst="rect">
            <a:avLst/>
          </a:prstGeom>
          <a:noFill/>
          <a:ln w="9525">
            <a:noFill/>
            <a:miter lim="800000"/>
            <a:headEnd/>
            <a:tailEnd/>
          </a:ln>
        </p:spPr>
        <p:txBody>
          <a:bodyPr>
            <a:spAutoFit/>
          </a:bodyPr>
          <a:lstStyle/>
          <a:p>
            <a:pPr eaLnBrk="1" hangingPunct="1">
              <a:lnSpc>
                <a:spcPct val="125000"/>
              </a:lnSpc>
            </a:pPr>
            <a:r>
              <a:rPr lang="en-US" altLang="zh-CN" sz="2400" b="1" dirty="0">
                <a:solidFill>
                  <a:srgbClr val="FF0000"/>
                </a:solidFill>
                <a:latin typeface="Bodoni MT Black" pitchFamily="18" charset="0"/>
              </a:rPr>
              <a:t>6</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设计</a:t>
            </a:r>
            <a:r>
              <a:rPr lang="zh-CN" altLang="en-US" sz="2400" b="1" dirty="0">
                <a:solidFill>
                  <a:srgbClr val="FF0000"/>
                </a:solidFill>
                <a:latin typeface="Bodoni MT Black" pitchFamily="18" charset="0"/>
              </a:rPr>
              <a:t>单入口单出口的模</a:t>
            </a:r>
            <a:r>
              <a:rPr lang="zh-CN" altLang="en-US" sz="2400" b="1" dirty="0" smtClean="0">
                <a:solidFill>
                  <a:srgbClr val="FF0000"/>
                </a:solidFill>
                <a:latin typeface="Bodoni MT Black" pitchFamily="18" charset="0"/>
              </a:rPr>
              <a:t>块</a:t>
            </a:r>
            <a:endParaRPr lang="en-US" altLang="zh-CN" sz="2400" b="1" dirty="0">
              <a:solidFill>
                <a:srgbClr val="FF0000"/>
              </a:solidFill>
              <a:latin typeface="Bodoni MT Black" pitchFamily="18" charset="0"/>
            </a:endParaRPr>
          </a:p>
          <a:p>
            <a:pPr eaLnBrk="1" hangingPunct="1">
              <a:lnSpc>
                <a:spcPct val="125000"/>
              </a:lnSpc>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这</a:t>
            </a:r>
            <a:r>
              <a:rPr lang="zh-CN" altLang="en-US" sz="2400" dirty="0">
                <a:latin typeface="Bodoni MT Black" pitchFamily="18" charset="0"/>
              </a:rPr>
              <a:t>条启发式规则警告软件工程师</a:t>
            </a:r>
            <a:r>
              <a:rPr lang="zh-CN" altLang="en-US" sz="2400" dirty="0">
                <a:solidFill>
                  <a:srgbClr val="0070C0"/>
                </a:solidFill>
                <a:latin typeface="Bodoni MT Black" pitchFamily="18" charset="0"/>
              </a:rPr>
              <a:t>不要使模块间出现内容耦合</a:t>
            </a:r>
            <a:r>
              <a:rPr lang="zh-CN" altLang="en-US" sz="2400" dirty="0">
                <a:latin typeface="Bodoni MT Black" pitchFamily="18" charset="0"/>
              </a:rPr>
              <a:t>。当从顶部进入模块并且从底部退出来时，软件是比较容易理解的，因此也是比较容易维护的</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600"/>
              </a:spcBef>
            </a:pPr>
            <a:r>
              <a:rPr lang="en-US" altLang="zh-CN" sz="2400" b="1" dirty="0" smtClean="0">
                <a:solidFill>
                  <a:srgbClr val="FF0000"/>
                </a:solidFill>
                <a:latin typeface="Bodoni MT Black" pitchFamily="18" charset="0"/>
              </a:rPr>
              <a:t>7. </a:t>
            </a:r>
            <a:r>
              <a:rPr lang="zh-CN" altLang="en-US" sz="2400" b="1" dirty="0" smtClean="0">
                <a:solidFill>
                  <a:srgbClr val="FF0000"/>
                </a:solidFill>
                <a:latin typeface="Bodoni MT Black" pitchFamily="18" charset="0"/>
              </a:rPr>
              <a:t>模块</a:t>
            </a:r>
            <a:r>
              <a:rPr lang="zh-CN" altLang="en-US" sz="2400" b="1" dirty="0">
                <a:solidFill>
                  <a:srgbClr val="FF0000"/>
                </a:solidFill>
                <a:latin typeface="Bodoni MT Black" pitchFamily="18" charset="0"/>
              </a:rPr>
              <a:t>功能应该可以预</a:t>
            </a:r>
            <a:r>
              <a:rPr lang="zh-CN" altLang="en-US" sz="2400" b="1" dirty="0" smtClean="0">
                <a:solidFill>
                  <a:srgbClr val="FF0000"/>
                </a:solidFill>
                <a:latin typeface="Bodoni MT Black" pitchFamily="18" charset="0"/>
              </a:rPr>
              <a:t>测</a:t>
            </a:r>
            <a:endParaRPr lang="en-US" altLang="zh-CN" sz="2400" b="1" dirty="0">
              <a:solidFill>
                <a:srgbClr val="FF0000"/>
              </a:solidFill>
              <a:latin typeface="Bodoni MT Black" pitchFamily="18" charset="0"/>
            </a:endParaRPr>
          </a:p>
          <a:p>
            <a:pPr eaLnBrk="1" hangingPunct="1">
              <a:lnSpc>
                <a:spcPct val="125000"/>
              </a:lnSpc>
            </a:pPr>
            <a:r>
              <a:rPr lang="en-US" altLang="zh-CN" sz="2400" b="1" dirty="0">
                <a:solidFill>
                  <a:srgbClr val="FF0000"/>
                </a:solidFill>
                <a:latin typeface="Bodoni MT Black" pitchFamily="18" charset="0"/>
              </a:rPr>
              <a:t> </a:t>
            </a:r>
            <a:r>
              <a:rPr lang="en-US" altLang="zh-CN" sz="2400" b="1" dirty="0" smtClean="0">
                <a:solidFill>
                  <a:srgbClr val="FF0000"/>
                </a:solidFill>
                <a:latin typeface="Bodoni MT Black" pitchFamily="18" charset="0"/>
              </a:rPr>
              <a:t>    </a:t>
            </a:r>
            <a:r>
              <a:rPr lang="zh-CN" altLang="en-US" sz="2400" dirty="0" smtClean="0">
                <a:latin typeface="Bodoni MT Black" pitchFamily="18" charset="0"/>
              </a:rPr>
              <a:t>模</a:t>
            </a:r>
            <a:r>
              <a:rPr lang="zh-CN" altLang="en-US" sz="2400" dirty="0">
                <a:latin typeface="Bodoni MT Black" pitchFamily="18" charset="0"/>
              </a:rPr>
              <a:t>块的功能应该能够预测，但也要防止模块功能过分局限。</a:t>
            </a:r>
            <a:endParaRPr lang="en-US" altLang="zh-CN" sz="2400" dirty="0">
              <a:latin typeface="Bodoni MT Black" pitchFamily="18" charset="0"/>
            </a:endParaRPr>
          </a:p>
        </p:txBody>
      </p:sp>
      <p:sp>
        <p:nvSpPr>
          <p:cNvPr id="8192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8192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8397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8397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8397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83974"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5"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8397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 </a:t>
            </a:r>
            <a:r>
              <a:rPr lang="zh-CN" altLang="en-US" sz="2400">
                <a:solidFill>
                  <a:srgbClr val="D9D9D9"/>
                </a:solidFill>
                <a:latin typeface="Bodoni MT Black" pitchFamily="18" charset="0"/>
              </a:rPr>
              <a:t>描绘软件</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结构的图形工具</a:t>
            </a:r>
          </a:p>
        </p:txBody>
      </p:sp>
      <p:sp>
        <p:nvSpPr>
          <p:cNvPr id="8398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p>
        </p:txBody>
      </p:sp>
      <p:sp>
        <p:nvSpPr>
          <p:cNvPr id="32775" name="TextBox 7"/>
          <p:cNvSpPr txBox="1">
            <a:spLocks noChangeArrowheads="1"/>
          </p:cNvSpPr>
          <p:nvPr/>
        </p:nvSpPr>
        <p:spPr bwMode="auto">
          <a:xfrm>
            <a:off x="333375" y="1414463"/>
            <a:ext cx="8291513" cy="143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solidFill>
                  <a:srgbClr val="FF0000"/>
                </a:solidFill>
                <a:latin typeface="Bodoni MT Black" pitchFamily="18" charset="0"/>
              </a:rPr>
              <a:t>层次图</a:t>
            </a:r>
            <a:r>
              <a:rPr lang="zh-CN" altLang="en-US" sz="2400" dirty="0">
                <a:latin typeface="Bodoni MT Black" pitchFamily="18" charset="0"/>
              </a:rPr>
              <a:t>用来描绘软件的层次结构。数据结构的层次方框图相同，但是表现的内容却完全不同。层次图很适于在</a:t>
            </a:r>
            <a:r>
              <a:rPr lang="zh-CN" altLang="en-US" sz="2400" dirty="0">
                <a:solidFill>
                  <a:srgbClr val="FF0000"/>
                </a:solidFill>
                <a:latin typeface="Bodoni MT Black" pitchFamily="18" charset="0"/>
              </a:rPr>
              <a:t>自顶向下</a:t>
            </a:r>
            <a:r>
              <a:rPr lang="zh-CN" altLang="en-US" sz="2400" dirty="0">
                <a:latin typeface="Bodoni MT Black" pitchFamily="18" charset="0"/>
              </a:rPr>
              <a:t>设计软件的过程中使用</a:t>
            </a:r>
            <a:r>
              <a:rPr lang="zh-CN" altLang="en-US" sz="2400" dirty="0" smtClean="0">
                <a:latin typeface="Bodoni MT Black" pitchFamily="18" charset="0"/>
              </a:rPr>
              <a:t>。</a:t>
            </a:r>
            <a:endParaRPr lang="en-US" altLang="zh-CN" sz="2800" dirty="0">
              <a:latin typeface="Bodoni MT Black" pitchFamily="18" charset="0"/>
            </a:endParaRPr>
          </a:p>
        </p:txBody>
      </p:sp>
      <p:sp>
        <p:nvSpPr>
          <p:cNvPr id="6" name="内容占位符 4"/>
          <p:cNvSpPr>
            <a:spLocks noGrp="1"/>
          </p:cNvSpPr>
          <p:nvPr>
            <p:ph idx="1"/>
          </p:nvPr>
        </p:nvSpPr>
        <p:spPr>
          <a:xfrm>
            <a:off x="395288" y="908720"/>
            <a:ext cx="8229600" cy="604837"/>
          </a:xfrm>
        </p:spPr>
        <p:txBody>
          <a:bodyPr/>
          <a:lstStyle/>
          <a:p>
            <a:pPr marL="0" indent="0">
              <a:buFont typeface="Arial" charset="0"/>
              <a:buNone/>
              <a:defRPr/>
            </a:pPr>
            <a:r>
              <a:rPr lang="en-US" altLang="zh-CN" b="1" dirty="0">
                <a:latin typeface="Bodoni MT Black" pitchFamily="18" charset="0"/>
              </a:rPr>
              <a:t>5.4.1 </a:t>
            </a:r>
            <a:r>
              <a:rPr lang="zh-CN" altLang="en-US" b="1" dirty="0" smtClean="0">
                <a:latin typeface="Bodoni MT Black" pitchFamily="18" charset="0"/>
              </a:rPr>
              <a:t>层次</a:t>
            </a:r>
            <a:r>
              <a:rPr lang="zh-CN" altLang="en-US" b="1" dirty="0">
                <a:latin typeface="Bodoni MT Black" pitchFamily="18" charset="0"/>
              </a:rPr>
              <a:t>图和</a:t>
            </a:r>
            <a:r>
              <a:rPr lang="en-US" altLang="zh-CN" b="1" dirty="0">
                <a:latin typeface="Bodoni MT Black" pitchFamily="18" charset="0"/>
              </a:rPr>
              <a:t>HIPO</a:t>
            </a:r>
            <a:r>
              <a:rPr lang="zh-CN" altLang="en-US" b="1" dirty="0">
                <a:latin typeface="Bodoni MT Black" pitchFamily="18" charset="0"/>
              </a:rPr>
              <a:t>图</a:t>
            </a:r>
            <a:endParaRPr lang="zh-CN" altLang="en-US" b="1" dirty="0" smtClean="0">
              <a:latin typeface="Bodoni MT Black" pitchFamily="18" charset="0"/>
            </a:endParaRPr>
          </a:p>
        </p:txBody>
      </p:sp>
      <p:pic>
        <p:nvPicPr>
          <p:cNvPr id="86021" name="图片 1"/>
          <p:cNvPicPr>
            <a:picLocks noChangeAspect="1"/>
          </p:cNvPicPr>
          <p:nvPr/>
        </p:nvPicPr>
        <p:blipFill>
          <a:blip r:embed="rId3" cstate="print"/>
          <a:srcRect/>
          <a:stretch>
            <a:fillRect/>
          </a:stretch>
        </p:blipFill>
        <p:spPr bwMode="auto">
          <a:xfrm>
            <a:off x="1692275" y="2829843"/>
            <a:ext cx="6192838" cy="3119437"/>
          </a:xfrm>
          <a:prstGeom prst="rect">
            <a:avLst/>
          </a:prstGeom>
          <a:noFill/>
          <a:ln w="9525">
            <a:noFill/>
            <a:miter lim="800000"/>
            <a:headEnd/>
            <a:tailEnd/>
          </a:ln>
        </p:spPr>
      </p:pic>
      <p:sp>
        <p:nvSpPr>
          <p:cNvPr id="8602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p>
        </p:txBody>
      </p:sp>
      <p:sp>
        <p:nvSpPr>
          <p:cNvPr id="8602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extLst>
      <p:ext uri="{BB962C8B-B14F-4D97-AF65-F5344CB8AC3E}">
        <p14:creationId xmlns:p14="http://schemas.microsoft.com/office/powerpoint/2010/main" val="168190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p>
        </p:txBody>
      </p:sp>
      <p:sp>
        <p:nvSpPr>
          <p:cNvPr id="88067" name="TextBox 7"/>
          <p:cNvSpPr txBox="1">
            <a:spLocks noChangeArrowheads="1"/>
          </p:cNvSpPr>
          <p:nvPr/>
        </p:nvSpPr>
        <p:spPr bwMode="auto">
          <a:xfrm>
            <a:off x="395288" y="981075"/>
            <a:ext cx="8291512" cy="1477328"/>
          </a:xfrm>
          <a:prstGeom prst="rect">
            <a:avLst/>
          </a:prstGeom>
          <a:noFill/>
          <a:ln w="9525">
            <a:noFill/>
            <a:miter lim="800000"/>
            <a:headEnd/>
            <a:tailEnd/>
          </a:ln>
        </p:spPr>
        <p:txBody>
          <a:bodyPr>
            <a:spAutoFit/>
          </a:bodyPr>
          <a:lstStyle/>
          <a:p>
            <a:pPr indent="540000" eaLnBrk="1" hangingPunct="1">
              <a:lnSpc>
                <a:spcPct val="125000"/>
              </a:lnSpc>
            </a:pPr>
            <a:r>
              <a:rPr lang="en-US" altLang="zh-CN" sz="2400" dirty="0">
                <a:solidFill>
                  <a:srgbClr val="FF0000"/>
                </a:solidFill>
                <a:latin typeface="Bodoni MT Black" pitchFamily="18" charset="0"/>
              </a:rPr>
              <a:t>HIPO</a:t>
            </a:r>
            <a:r>
              <a:rPr lang="zh-CN" altLang="en-US" sz="2400" dirty="0">
                <a:solidFill>
                  <a:srgbClr val="FF0000"/>
                </a:solidFill>
                <a:latin typeface="Bodoni MT Black" pitchFamily="18" charset="0"/>
              </a:rPr>
              <a:t>图</a:t>
            </a:r>
            <a:r>
              <a:rPr lang="zh-CN" altLang="en-US" sz="2400" dirty="0">
                <a:latin typeface="Bodoni MT Black" pitchFamily="18" charset="0"/>
              </a:rPr>
              <a:t>是美国</a:t>
            </a:r>
            <a:r>
              <a:rPr lang="en-US" altLang="zh-CN" sz="2400" dirty="0">
                <a:latin typeface="Bodoni MT Black" pitchFamily="18" charset="0"/>
              </a:rPr>
              <a:t>IBM</a:t>
            </a:r>
            <a:r>
              <a:rPr lang="zh-CN" altLang="en-US" sz="2400" dirty="0">
                <a:latin typeface="Bodoni MT Black" pitchFamily="18" charset="0"/>
              </a:rPr>
              <a:t>公司发明的“层次图加输入</a:t>
            </a:r>
            <a:r>
              <a:rPr lang="en-US" altLang="zh-CN" sz="2400" dirty="0">
                <a:latin typeface="Bodoni MT Black" pitchFamily="18" charset="0"/>
              </a:rPr>
              <a:t>/</a:t>
            </a:r>
            <a:r>
              <a:rPr lang="zh-CN" altLang="en-US" sz="2400" dirty="0">
                <a:latin typeface="Bodoni MT Black" pitchFamily="18" charset="0"/>
              </a:rPr>
              <a:t>处理</a:t>
            </a:r>
            <a:r>
              <a:rPr lang="en-US" altLang="zh-CN" sz="2400" dirty="0">
                <a:latin typeface="Bodoni MT Black" pitchFamily="18" charset="0"/>
              </a:rPr>
              <a:t>/</a:t>
            </a:r>
            <a:r>
              <a:rPr lang="zh-CN" altLang="en-US" sz="2400" dirty="0">
                <a:latin typeface="Bodoni MT Black" pitchFamily="18" charset="0"/>
              </a:rPr>
              <a:t>输出图”的英文缩写。为了能使</a:t>
            </a:r>
            <a:r>
              <a:rPr lang="en-US" altLang="zh-CN" sz="2400" dirty="0">
                <a:latin typeface="Bodoni MT Black" pitchFamily="18" charset="0"/>
              </a:rPr>
              <a:t>HIPO</a:t>
            </a:r>
            <a:r>
              <a:rPr lang="zh-CN" altLang="en-US" sz="2400" dirty="0">
                <a:latin typeface="Bodoni MT Black" pitchFamily="18" charset="0"/>
              </a:rPr>
              <a:t>图具有可追踪性，</a:t>
            </a:r>
            <a:r>
              <a:rPr lang="zh-CN" altLang="en-US" sz="2400" dirty="0" smtClean="0">
                <a:latin typeface="Bodoni MT Black" pitchFamily="18" charset="0"/>
              </a:rPr>
              <a:t>在层次图里</a:t>
            </a:r>
            <a:r>
              <a:rPr lang="zh-CN" altLang="en-US" sz="2400" dirty="0">
                <a:latin typeface="Bodoni MT Black" pitchFamily="18" charset="0"/>
              </a:rPr>
              <a:t>除了最顶层的方框之外，每个方框都加了编号。</a:t>
            </a:r>
            <a:endParaRPr lang="en-US" altLang="zh-CN" sz="2400" dirty="0">
              <a:latin typeface="Bodoni MT Black" pitchFamily="18" charset="0"/>
            </a:endParaRPr>
          </a:p>
        </p:txBody>
      </p:sp>
      <p:pic>
        <p:nvPicPr>
          <p:cNvPr id="88068" name="图片 2"/>
          <p:cNvPicPr>
            <a:picLocks noChangeAspect="1"/>
          </p:cNvPicPr>
          <p:nvPr/>
        </p:nvPicPr>
        <p:blipFill>
          <a:blip r:embed="rId3" cstate="print"/>
          <a:srcRect/>
          <a:stretch>
            <a:fillRect/>
          </a:stretch>
        </p:blipFill>
        <p:spPr bwMode="auto">
          <a:xfrm>
            <a:off x="323528" y="2565400"/>
            <a:ext cx="5111750" cy="3141663"/>
          </a:xfrm>
          <a:prstGeom prst="rect">
            <a:avLst/>
          </a:prstGeom>
          <a:noFill/>
          <a:ln w="9525">
            <a:noFill/>
            <a:miter lim="800000"/>
            <a:headEnd/>
            <a:tailEnd/>
          </a:ln>
        </p:spPr>
      </p:pic>
      <p:sp>
        <p:nvSpPr>
          <p:cNvPr id="8806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p>
        </p:txBody>
      </p:sp>
      <p:sp>
        <p:nvSpPr>
          <p:cNvPr id="8807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7" name="图片 1"/>
          <p:cNvPicPr>
            <a:picLocks noChangeAspect="1"/>
          </p:cNvPicPr>
          <p:nvPr/>
        </p:nvPicPr>
        <p:blipFill>
          <a:blip r:embed="rId4" cstate="print"/>
          <a:srcRect/>
          <a:stretch>
            <a:fillRect/>
          </a:stretch>
        </p:blipFill>
        <p:spPr bwMode="auto">
          <a:xfrm>
            <a:off x="5724128" y="2524969"/>
            <a:ext cx="3159224" cy="3749278"/>
          </a:xfrm>
          <a:prstGeom prst="rect">
            <a:avLst/>
          </a:prstGeom>
          <a:noFill/>
          <a:ln w="9525">
            <a:noFill/>
            <a:miter lim="800000"/>
            <a:headEnd/>
            <a:tailEnd/>
          </a:ln>
        </p:spPr>
      </p:pic>
      <p:cxnSp>
        <p:nvCxnSpPr>
          <p:cNvPr id="3" name="直接连接符 2"/>
          <p:cNvCxnSpPr/>
          <p:nvPr/>
        </p:nvCxnSpPr>
        <p:spPr>
          <a:xfrm flipV="1">
            <a:off x="5389129" y="2565400"/>
            <a:ext cx="334999" cy="10796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89129" y="4005064"/>
            <a:ext cx="334999" cy="2160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845174" y="3573016"/>
            <a:ext cx="529097" cy="4912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p>
        </p:txBody>
      </p:sp>
      <p:sp>
        <p:nvSpPr>
          <p:cNvPr id="90115" name="TextBox 7"/>
          <p:cNvSpPr txBox="1">
            <a:spLocks noChangeArrowheads="1"/>
          </p:cNvSpPr>
          <p:nvPr/>
        </p:nvSpPr>
        <p:spPr bwMode="auto">
          <a:xfrm>
            <a:off x="395288" y="1370013"/>
            <a:ext cx="8291512" cy="1938992"/>
          </a:xfrm>
          <a:prstGeom prst="rect">
            <a:avLst/>
          </a:prstGeom>
          <a:noFill/>
          <a:ln w="9525">
            <a:noFill/>
            <a:miter lim="800000"/>
            <a:headEnd/>
            <a:tailEnd/>
          </a:ln>
        </p:spPr>
        <p:txBody>
          <a:bodyPr>
            <a:spAutoFit/>
          </a:bodyPr>
          <a:lstStyle/>
          <a:p>
            <a:pPr indent="540000" eaLnBrk="1" hangingPunct="1">
              <a:lnSpc>
                <a:spcPct val="125000"/>
              </a:lnSpc>
            </a:pPr>
            <a:r>
              <a:rPr lang="en-US" altLang="zh-CN" sz="2400" dirty="0">
                <a:latin typeface="+mn-lt"/>
              </a:rPr>
              <a:t>Yourdon</a:t>
            </a:r>
            <a:r>
              <a:rPr lang="zh-CN" altLang="en-US" sz="2400" dirty="0">
                <a:latin typeface="Bodoni MT Black" pitchFamily="18" charset="0"/>
              </a:rPr>
              <a:t>提出的</a:t>
            </a:r>
            <a:r>
              <a:rPr lang="zh-CN" altLang="en-US" sz="2400" dirty="0">
                <a:solidFill>
                  <a:srgbClr val="FF0000"/>
                </a:solidFill>
                <a:latin typeface="Bodoni MT Black" pitchFamily="18" charset="0"/>
              </a:rPr>
              <a:t>结构图</a:t>
            </a:r>
            <a:r>
              <a:rPr lang="zh-CN" altLang="en-US" sz="2400" dirty="0">
                <a:latin typeface="Bodoni MT Black" pitchFamily="18" charset="0"/>
              </a:rPr>
              <a:t>是进行软件结构设计的工具。图中一个方框代表一个模块，框内注明模块的名字或主要功能；方框之间的</a:t>
            </a:r>
            <a:r>
              <a:rPr lang="zh-CN" altLang="en-US" sz="2400" dirty="0" smtClean="0">
                <a:latin typeface="Bodoni MT Black" pitchFamily="18" charset="0"/>
              </a:rPr>
              <a:t>箭头（或直线）表示</a:t>
            </a:r>
            <a:r>
              <a:rPr lang="zh-CN" altLang="en-US" sz="2400" dirty="0">
                <a:latin typeface="Bodoni MT Black" pitchFamily="18" charset="0"/>
              </a:rPr>
              <a:t>模块的</a:t>
            </a:r>
            <a:r>
              <a:rPr lang="zh-CN" altLang="en-US" sz="2400" dirty="0">
                <a:solidFill>
                  <a:srgbClr val="FF0000"/>
                </a:solidFill>
                <a:latin typeface="Bodoni MT Black" pitchFamily="18" charset="0"/>
              </a:rPr>
              <a:t>调用</a:t>
            </a:r>
            <a:r>
              <a:rPr lang="zh-CN" altLang="en-US" sz="2400" dirty="0">
                <a:latin typeface="Bodoni MT Black" pitchFamily="18" charset="0"/>
              </a:rPr>
              <a:t>关系。尾部是空心圆表示传递的是数据，实心圆表示传递的是控制信息。</a:t>
            </a:r>
            <a:endParaRPr lang="en-US" altLang="zh-CN" sz="2400" dirty="0">
              <a:latin typeface="Bodoni MT Black" pitchFamily="18" charset="0"/>
            </a:endParaRPr>
          </a:p>
        </p:txBody>
      </p:sp>
      <p:sp>
        <p:nvSpPr>
          <p:cNvPr id="6" name="内容占位符 4"/>
          <p:cNvSpPr>
            <a:spLocks noGrp="1"/>
          </p:cNvSpPr>
          <p:nvPr>
            <p:ph idx="1"/>
          </p:nvPr>
        </p:nvSpPr>
        <p:spPr>
          <a:xfrm>
            <a:off x="395288" y="870605"/>
            <a:ext cx="8229600" cy="604838"/>
          </a:xfrm>
        </p:spPr>
        <p:txBody>
          <a:bodyPr/>
          <a:lstStyle/>
          <a:p>
            <a:pPr marL="0" indent="0">
              <a:buFont typeface="Arial" charset="0"/>
              <a:buNone/>
              <a:defRPr/>
            </a:pPr>
            <a:r>
              <a:rPr lang="en-US" altLang="zh-CN" b="1" dirty="0">
                <a:latin typeface="Bodoni MT Black" pitchFamily="18" charset="0"/>
              </a:rPr>
              <a:t>5.4.2</a:t>
            </a:r>
            <a:r>
              <a:rPr lang="en-US" altLang="zh-CN" b="1" dirty="0" smtClean="0">
                <a:latin typeface="Bodoni MT Black" pitchFamily="18" charset="0"/>
              </a:rPr>
              <a:t> </a:t>
            </a:r>
            <a:r>
              <a:rPr lang="zh-CN" altLang="en-US" b="1" dirty="0" smtClean="0">
                <a:latin typeface="Bodoni MT Black" pitchFamily="18" charset="0"/>
              </a:rPr>
              <a:t>结构图</a:t>
            </a:r>
          </a:p>
        </p:txBody>
      </p:sp>
      <p:sp>
        <p:nvSpPr>
          <p:cNvPr id="9011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p>
        </p:txBody>
      </p:sp>
      <p:sp>
        <p:nvSpPr>
          <p:cNvPr id="9011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63" y="3456906"/>
            <a:ext cx="5616674" cy="212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图片 1"/>
          <p:cNvPicPr>
            <a:picLocks noChangeAspect="1"/>
          </p:cNvPicPr>
          <p:nvPr/>
        </p:nvPicPr>
        <p:blipFill>
          <a:blip r:embed="rId4" cstate="print"/>
          <a:srcRect/>
          <a:stretch>
            <a:fillRect/>
          </a:stretch>
        </p:blipFill>
        <p:spPr bwMode="auto">
          <a:xfrm>
            <a:off x="1655762" y="3330576"/>
            <a:ext cx="5832475" cy="2935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p>
        </p:txBody>
      </p:sp>
      <p:sp>
        <p:nvSpPr>
          <p:cNvPr id="92163" name="TextBox 7"/>
          <p:cNvSpPr txBox="1">
            <a:spLocks noChangeArrowheads="1"/>
          </p:cNvSpPr>
          <p:nvPr/>
        </p:nvSpPr>
        <p:spPr bwMode="auto">
          <a:xfrm>
            <a:off x="395288" y="1211486"/>
            <a:ext cx="8291512" cy="1477328"/>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一些附加的符号，可以表示模块的选择调用或循环调用。左图表示当模块</a:t>
            </a:r>
            <a:r>
              <a:rPr lang="en-US" altLang="zh-CN" sz="2400" dirty="0">
                <a:latin typeface="Bodoni MT Black" pitchFamily="18" charset="0"/>
              </a:rPr>
              <a:t>M</a:t>
            </a:r>
            <a:r>
              <a:rPr lang="zh-CN" altLang="en-US" sz="2400" dirty="0">
                <a:latin typeface="Bodoni MT Black" pitchFamily="18" charset="0"/>
              </a:rPr>
              <a:t>中某个判定为真时调用模块</a:t>
            </a:r>
            <a:r>
              <a:rPr lang="en-US" altLang="zh-CN" sz="2400" dirty="0">
                <a:latin typeface="Bodoni MT Black" pitchFamily="18" charset="0"/>
              </a:rPr>
              <a:t>A</a:t>
            </a:r>
            <a:r>
              <a:rPr lang="zh-CN" altLang="en-US" sz="2400" dirty="0">
                <a:latin typeface="Bodoni MT Black" pitchFamily="18" charset="0"/>
              </a:rPr>
              <a:t>，为假时调用模块</a:t>
            </a:r>
            <a:r>
              <a:rPr lang="en-US" altLang="zh-CN" sz="2400" dirty="0">
                <a:latin typeface="Bodoni MT Black" pitchFamily="18" charset="0"/>
              </a:rPr>
              <a:t>B</a:t>
            </a:r>
            <a:r>
              <a:rPr lang="zh-CN" altLang="en-US" sz="2400" dirty="0">
                <a:latin typeface="Bodoni MT Black" pitchFamily="18" charset="0"/>
              </a:rPr>
              <a:t>。右图表示模块</a:t>
            </a:r>
            <a:r>
              <a:rPr lang="en-US" altLang="zh-CN" sz="2400" dirty="0">
                <a:latin typeface="Bodoni MT Black" pitchFamily="18" charset="0"/>
              </a:rPr>
              <a:t>M</a:t>
            </a:r>
            <a:r>
              <a:rPr lang="zh-CN" altLang="en-US" sz="2400" dirty="0">
                <a:latin typeface="Bodoni MT Black" pitchFamily="18" charset="0"/>
              </a:rPr>
              <a:t>循环调用模块</a:t>
            </a:r>
            <a:r>
              <a:rPr lang="en-US" altLang="zh-CN" sz="2400" dirty="0">
                <a:latin typeface="Bodoni MT Black" pitchFamily="18" charset="0"/>
              </a:rPr>
              <a:t>A</a:t>
            </a:r>
            <a:r>
              <a:rPr lang="zh-CN" altLang="en-US" sz="2400" dirty="0">
                <a:latin typeface="Bodoni MT Black" pitchFamily="18" charset="0"/>
              </a:rPr>
              <a:t>、</a:t>
            </a:r>
            <a:r>
              <a:rPr lang="en-US" altLang="zh-CN" sz="2400" dirty="0">
                <a:latin typeface="Bodoni MT Black" pitchFamily="18" charset="0"/>
              </a:rPr>
              <a:t>B</a:t>
            </a:r>
            <a:r>
              <a:rPr lang="zh-CN" altLang="en-US" sz="2400" dirty="0">
                <a:latin typeface="Bodoni MT Black" pitchFamily="18" charset="0"/>
              </a:rPr>
              <a:t>和</a:t>
            </a:r>
            <a:r>
              <a:rPr lang="en-US" altLang="zh-CN" sz="2400" dirty="0">
                <a:latin typeface="Bodoni MT Black" pitchFamily="18" charset="0"/>
              </a:rPr>
              <a:t>C</a:t>
            </a:r>
            <a:r>
              <a:rPr lang="zh-CN" altLang="en-US" sz="2400" dirty="0">
                <a:latin typeface="Bodoni MT Black" pitchFamily="18" charset="0"/>
              </a:rPr>
              <a:t>。</a:t>
            </a:r>
            <a:endParaRPr lang="en-US" altLang="zh-CN" sz="2400" dirty="0">
              <a:latin typeface="Bodoni MT Black" pitchFamily="18" charset="0"/>
            </a:endParaRPr>
          </a:p>
        </p:txBody>
      </p:sp>
      <p:pic>
        <p:nvPicPr>
          <p:cNvPr id="92164" name="图片 2"/>
          <p:cNvPicPr>
            <a:picLocks noChangeAspect="1"/>
          </p:cNvPicPr>
          <p:nvPr/>
        </p:nvPicPr>
        <p:blipFill>
          <a:blip r:embed="rId3" cstate="print"/>
          <a:srcRect/>
          <a:stretch>
            <a:fillRect/>
          </a:stretch>
        </p:blipFill>
        <p:spPr bwMode="auto">
          <a:xfrm>
            <a:off x="611560" y="3187066"/>
            <a:ext cx="3240088" cy="1660525"/>
          </a:xfrm>
          <a:prstGeom prst="rect">
            <a:avLst/>
          </a:prstGeom>
          <a:noFill/>
          <a:ln w="9525">
            <a:noFill/>
            <a:miter lim="800000"/>
            <a:headEnd/>
            <a:tailEnd/>
          </a:ln>
        </p:spPr>
      </p:pic>
      <p:pic>
        <p:nvPicPr>
          <p:cNvPr id="92165" name="图片 3"/>
          <p:cNvPicPr>
            <a:picLocks noChangeAspect="1"/>
          </p:cNvPicPr>
          <p:nvPr/>
        </p:nvPicPr>
        <p:blipFill>
          <a:blip r:embed="rId4" cstate="print"/>
          <a:srcRect/>
          <a:stretch>
            <a:fillRect/>
          </a:stretch>
        </p:blipFill>
        <p:spPr bwMode="auto">
          <a:xfrm>
            <a:off x="4722019" y="3221796"/>
            <a:ext cx="3627437" cy="1695450"/>
          </a:xfrm>
          <a:prstGeom prst="rect">
            <a:avLst/>
          </a:prstGeom>
          <a:noFill/>
          <a:ln w="9525">
            <a:noFill/>
            <a:miter lim="800000"/>
            <a:headEnd/>
            <a:tailEnd/>
          </a:ln>
        </p:spPr>
      </p:pic>
      <p:sp>
        <p:nvSpPr>
          <p:cNvPr id="9216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p>
        </p:txBody>
      </p:sp>
      <p:sp>
        <p:nvSpPr>
          <p:cNvPr id="9216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矩形 1"/>
          <p:cNvSpPr/>
          <p:nvPr/>
        </p:nvSpPr>
        <p:spPr>
          <a:xfrm>
            <a:off x="1475656" y="5013176"/>
            <a:ext cx="1415772" cy="461665"/>
          </a:xfrm>
          <a:prstGeom prst="rect">
            <a:avLst/>
          </a:prstGeom>
        </p:spPr>
        <p:txBody>
          <a:bodyPr wrap="none">
            <a:spAutoFit/>
          </a:bodyPr>
          <a:lstStyle/>
          <a:p>
            <a:r>
              <a:rPr lang="zh-CN" altLang="en-US" sz="2400" dirty="0">
                <a:latin typeface="Bodoni MT Black" pitchFamily="18" charset="0"/>
              </a:rPr>
              <a:t>选择调用</a:t>
            </a:r>
            <a:endParaRPr lang="zh-CN" altLang="en-US" sz="2400" dirty="0"/>
          </a:p>
        </p:txBody>
      </p:sp>
      <p:sp>
        <p:nvSpPr>
          <p:cNvPr id="9" name="矩形 8"/>
          <p:cNvSpPr/>
          <p:nvPr/>
        </p:nvSpPr>
        <p:spPr>
          <a:xfrm>
            <a:off x="5940152" y="5107762"/>
            <a:ext cx="1415772" cy="461665"/>
          </a:xfrm>
          <a:prstGeom prst="rect">
            <a:avLst/>
          </a:prstGeom>
        </p:spPr>
        <p:txBody>
          <a:bodyPr wrap="none">
            <a:spAutoFit/>
          </a:bodyPr>
          <a:lstStyle/>
          <a:p>
            <a:r>
              <a:rPr lang="zh-CN" altLang="en-US" sz="2400" dirty="0" smtClean="0">
                <a:latin typeface="Bodoni MT Black" pitchFamily="18" charset="0"/>
              </a:rPr>
              <a:t>循环调</a:t>
            </a:r>
            <a:r>
              <a:rPr lang="zh-CN" altLang="en-US" sz="2400" dirty="0">
                <a:latin typeface="Bodoni MT Black" pitchFamily="18" charset="0"/>
              </a:rPr>
              <a:t>用</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904033" y="3390477"/>
            <a:ext cx="6218238" cy="2497137"/>
            <a:chOff x="2051720" y="3404567"/>
            <a:chExt cx="6218238" cy="2497137"/>
          </a:xfrm>
        </p:grpSpPr>
        <p:pic>
          <p:nvPicPr>
            <p:cNvPr id="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04567"/>
              <a:ext cx="6218238"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74232" y="4437111"/>
              <a:ext cx="1728192" cy="432048"/>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74232" y="4877011"/>
              <a:ext cx="1728192" cy="432048"/>
            </a:xfrm>
            <a:prstGeom prst="rect">
              <a:avLst/>
            </a:prstGeom>
            <a:solidFill>
              <a:srgbClr val="3333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574232" y="5346105"/>
              <a:ext cx="1728192" cy="432048"/>
            </a:xfrm>
            <a:prstGeom prst="rect">
              <a:avLst/>
            </a:prstGeom>
            <a:solidFill>
              <a:srgbClr val="FF00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33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6628" name="标题 3"/>
          <p:cNvSpPr>
            <a:spLocks noGrp="1"/>
          </p:cNvSpPr>
          <p:nvPr>
            <p:ph type="title"/>
          </p:nvPr>
        </p:nvSpPr>
        <p:spPr>
          <a:xfrm>
            <a:off x="323528" y="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设计过程</a:t>
            </a:r>
          </a:p>
        </p:txBody>
      </p:sp>
      <p:sp>
        <p:nvSpPr>
          <p:cNvPr id="1434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 name="矩形 2"/>
          <p:cNvSpPr/>
          <p:nvPr/>
        </p:nvSpPr>
        <p:spPr>
          <a:xfrm>
            <a:off x="256692" y="909589"/>
            <a:ext cx="8363272" cy="2477601"/>
          </a:xfrm>
          <a:prstGeom prst="rect">
            <a:avLst/>
          </a:prstGeom>
        </p:spPr>
        <p:txBody>
          <a:bodyPr wrap="square">
            <a:spAutoFit/>
          </a:bodyPr>
          <a:lstStyle/>
          <a:p>
            <a:pPr eaLnBrk="1" hangingPunct="1">
              <a:lnSpc>
                <a:spcPct val="125000"/>
              </a:lnSpc>
            </a:pPr>
            <a:r>
              <a:rPr lang="zh-CN" altLang="en-US" sz="2800" dirty="0">
                <a:latin typeface="+mn-ea"/>
                <a:ea typeface="+mn-ea"/>
              </a:rPr>
              <a:t>软件设计的阶段与任务</a:t>
            </a:r>
          </a:p>
          <a:p>
            <a:pPr marL="342900" indent="-342900" eaLnBrk="1" hangingPunct="1">
              <a:lnSpc>
                <a:spcPct val="125000"/>
              </a:lnSpc>
              <a:buSzPct val="100000"/>
              <a:buFont typeface="Wingdings" panose="05000000000000000000" pitchFamily="2" charset="2"/>
              <a:buChar char="l"/>
            </a:pPr>
            <a:r>
              <a:rPr lang="zh-CN" altLang="en-US" sz="2400" dirty="0">
                <a:latin typeface="+mn-ea"/>
                <a:ea typeface="+mn-ea"/>
              </a:rPr>
              <a:t>从工程管理的角度，可以将软件设计分为</a:t>
            </a:r>
            <a:r>
              <a:rPr lang="zh-CN" altLang="en-US" sz="2400" dirty="0">
                <a:solidFill>
                  <a:srgbClr val="FF0000"/>
                </a:solidFill>
                <a:latin typeface="+mn-ea"/>
                <a:ea typeface="+mn-ea"/>
              </a:rPr>
              <a:t>概要设计阶段</a:t>
            </a:r>
            <a:r>
              <a:rPr lang="zh-CN" altLang="en-US" sz="2400" dirty="0">
                <a:latin typeface="+mn-ea"/>
                <a:ea typeface="+mn-ea"/>
              </a:rPr>
              <a:t>和</a:t>
            </a:r>
            <a:r>
              <a:rPr lang="zh-CN" altLang="en-US" sz="2400" dirty="0">
                <a:solidFill>
                  <a:srgbClr val="FF0000"/>
                </a:solidFill>
                <a:latin typeface="+mn-ea"/>
                <a:ea typeface="+mn-ea"/>
              </a:rPr>
              <a:t>详细设计阶段</a:t>
            </a:r>
            <a:r>
              <a:rPr lang="zh-CN" altLang="en-US" sz="2400" dirty="0" smtClean="0">
                <a:latin typeface="+mn-ea"/>
                <a:ea typeface="+mn-ea"/>
              </a:rPr>
              <a:t>。</a:t>
            </a:r>
            <a:endParaRPr lang="en-US" altLang="zh-CN" sz="2400" dirty="0">
              <a:latin typeface="+mn-ea"/>
              <a:ea typeface="+mn-ea"/>
            </a:endParaRPr>
          </a:p>
          <a:p>
            <a:pPr marL="342900" indent="-342900" eaLnBrk="1" hangingPunct="1">
              <a:lnSpc>
                <a:spcPct val="125000"/>
              </a:lnSpc>
              <a:buSzPct val="100000"/>
              <a:buFont typeface="Wingdings" panose="05000000000000000000" pitchFamily="2" charset="2"/>
              <a:buChar char="l"/>
            </a:pPr>
            <a:r>
              <a:rPr lang="zh-CN" altLang="en-US" sz="2400" dirty="0" smtClean="0">
                <a:latin typeface="+mn-ea"/>
                <a:ea typeface="+mn-ea"/>
              </a:rPr>
              <a:t>从</a:t>
            </a:r>
            <a:r>
              <a:rPr lang="zh-CN" altLang="en-US" sz="2400" dirty="0">
                <a:latin typeface="+mn-ea"/>
                <a:ea typeface="+mn-ea"/>
              </a:rPr>
              <a:t>技术的角度，传统的结构化方法将软件设计划分为</a:t>
            </a:r>
            <a:r>
              <a:rPr lang="zh-CN" altLang="en-US" sz="2400" dirty="0">
                <a:solidFill>
                  <a:srgbClr val="FF0000"/>
                </a:solidFill>
                <a:latin typeface="+mn-ea"/>
                <a:ea typeface="+mn-ea"/>
              </a:rPr>
              <a:t>体系结构设计</a:t>
            </a:r>
            <a:r>
              <a:rPr lang="zh-CN" altLang="en-US" sz="2400" dirty="0">
                <a:latin typeface="+mn-ea"/>
                <a:ea typeface="+mn-ea"/>
              </a:rPr>
              <a:t>、</a:t>
            </a:r>
            <a:r>
              <a:rPr lang="zh-CN" altLang="en-US" sz="2400" dirty="0">
                <a:solidFill>
                  <a:srgbClr val="FF0000"/>
                </a:solidFill>
                <a:latin typeface="+mn-ea"/>
                <a:ea typeface="+mn-ea"/>
              </a:rPr>
              <a:t>数据设计</a:t>
            </a:r>
            <a:r>
              <a:rPr lang="zh-CN" altLang="en-US" sz="2400" dirty="0">
                <a:latin typeface="+mn-ea"/>
                <a:ea typeface="+mn-ea"/>
              </a:rPr>
              <a:t>、</a:t>
            </a:r>
            <a:r>
              <a:rPr lang="zh-CN" altLang="en-US" sz="2400" dirty="0">
                <a:solidFill>
                  <a:srgbClr val="FF0000"/>
                </a:solidFill>
                <a:latin typeface="+mn-ea"/>
                <a:ea typeface="+mn-ea"/>
              </a:rPr>
              <a:t>接口设计</a:t>
            </a:r>
            <a:r>
              <a:rPr lang="zh-CN" altLang="en-US" sz="2400" dirty="0">
                <a:latin typeface="+mn-ea"/>
                <a:ea typeface="+mn-ea"/>
              </a:rPr>
              <a:t>和</a:t>
            </a:r>
            <a:r>
              <a:rPr lang="zh-CN" altLang="en-US" sz="2400" dirty="0">
                <a:solidFill>
                  <a:srgbClr val="FF0000"/>
                </a:solidFill>
                <a:latin typeface="+mn-ea"/>
                <a:ea typeface="+mn-ea"/>
              </a:rPr>
              <a:t>过程设计</a:t>
            </a:r>
            <a:r>
              <a:rPr lang="en-US" altLang="zh-CN" sz="2400" dirty="0">
                <a:solidFill>
                  <a:srgbClr val="FF0000"/>
                </a:solidFill>
                <a:latin typeface="+mn-ea"/>
                <a:ea typeface="+mn-ea"/>
              </a:rPr>
              <a:t>4</a:t>
            </a:r>
            <a:r>
              <a:rPr lang="zh-CN" altLang="en-US" sz="2400" dirty="0">
                <a:latin typeface="+mn-ea"/>
                <a:ea typeface="+mn-ea"/>
              </a:rPr>
              <a:t>部</a:t>
            </a:r>
            <a:r>
              <a:rPr lang="zh-CN" altLang="en-US" sz="2400" dirty="0" smtClean="0">
                <a:latin typeface="+mn-ea"/>
                <a:ea typeface="+mn-ea"/>
              </a:rPr>
              <a:t>分。</a:t>
            </a:r>
            <a:endParaRPr lang="zh-CN" altLang="en-US" sz="2400" dirty="0">
              <a:latin typeface="+mn-ea"/>
              <a:ea typeface="+mn-ea"/>
            </a:endParaRPr>
          </a:p>
        </p:txBody>
      </p:sp>
      <p:sp>
        <p:nvSpPr>
          <p:cNvPr id="4" name="矩形 3"/>
          <p:cNvSpPr/>
          <p:nvPr/>
        </p:nvSpPr>
        <p:spPr>
          <a:xfrm>
            <a:off x="67965" y="3263095"/>
            <a:ext cx="3135883" cy="646331"/>
          </a:xfrm>
          <a:prstGeom prst="rect">
            <a:avLst/>
          </a:prstGeom>
          <a:solidFill>
            <a:srgbClr val="FFFF00">
              <a:alpha val="25098"/>
            </a:srgbClr>
          </a:solidFill>
        </p:spPr>
        <p:txBody>
          <a:bodyPr wrap="square">
            <a:spAutoFit/>
          </a:bodyPr>
          <a:lstStyle/>
          <a:p>
            <a:r>
              <a:rPr lang="zh-CN" altLang="en-US" dirty="0">
                <a:latin typeface="+mn-ea"/>
                <a:ea typeface="+mn-ea"/>
              </a:rPr>
              <a:t>定义软件的主要结构元素及其之间的关系</a:t>
            </a:r>
          </a:p>
        </p:txBody>
      </p:sp>
      <p:sp>
        <p:nvSpPr>
          <p:cNvPr id="21" name="矩形 20"/>
          <p:cNvSpPr/>
          <p:nvPr/>
        </p:nvSpPr>
        <p:spPr>
          <a:xfrm>
            <a:off x="86978" y="3989301"/>
            <a:ext cx="3116870" cy="1200329"/>
          </a:xfrm>
          <a:prstGeom prst="rect">
            <a:avLst/>
          </a:prstGeom>
          <a:solidFill>
            <a:srgbClr val="3333FF">
              <a:alpha val="24706"/>
            </a:srgbClr>
          </a:solidFill>
        </p:spPr>
        <p:txBody>
          <a:bodyPr wrap="square">
            <a:spAutoFit/>
          </a:bodyPr>
          <a:lstStyle/>
          <a:p>
            <a:r>
              <a:rPr lang="zh-CN" altLang="en-US" dirty="0">
                <a:latin typeface="+mn-ea"/>
                <a:ea typeface="+mn-ea"/>
              </a:rPr>
              <a:t>描述用户界面，软件和其他硬件设备、其他软件系统及使用人员的外部接口，以及各种构件之间的内部接口</a:t>
            </a:r>
          </a:p>
        </p:txBody>
      </p:sp>
      <p:sp>
        <p:nvSpPr>
          <p:cNvPr id="24" name="矩形 23"/>
          <p:cNvSpPr/>
          <p:nvPr/>
        </p:nvSpPr>
        <p:spPr>
          <a:xfrm>
            <a:off x="86978" y="5270113"/>
            <a:ext cx="3116870" cy="646331"/>
          </a:xfrm>
          <a:prstGeom prst="rect">
            <a:avLst/>
          </a:prstGeom>
          <a:solidFill>
            <a:srgbClr val="FF0000">
              <a:alpha val="24706"/>
            </a:srgbClr>
          </a:solidFill>
        </p:spPr>
        <p:txBody>
          <a:bodyPr wrap="square">
            <a:spAutoFit/>
          </a:bodyPr>
          <a:lstStyle/>
          <a:p>
            <a:r>
              <a:rPr lang="zh-CN" altLang="en-US" dirty="0">
                <a:latin typeface="+mn-ea"/>
                <a:ea typeface="+mn-ea"/>
              </a:rPr>
              <a:t>确定软件涉及的文件系统的结构及数据库的表结构</a:t>
            </a:r>
          </a:p>
        </p:txBody>
      </p:sp>
      <p:sp>
        <p:nvSpPr>
          <p:cNvPr id="8" name="矩形 7"/>
          <p:cNvSpPr/>
          <p:nvPr/>
        </p:nvSpPr>
        <p:spPr>
          <a:xfrm>
            <a:off x="5714442" y="5310250"/>
            <a:ext cx="3419872" cy="923330"/>
          </a:xfrm>
          <a:prstGeom prst="rect">
            <a:avLst/>
          </a:prstGeom>
          <a:solidFill>
            <a:srgbClr val="33CC33">
              <a:alpha val="25098"/>
            </a:srgbClr>
          </a:solidFill>
        </p:spPr>
        <p:txBody>
          <a:bodyPr wrap="square">
            <a:spAutoFit/>
          </a:bodyPr>
          <a:lstStyle/>
          <a:p>
            <a:pPr eaLnBrk="1" hangingPunct="1">
              <a:buClr>
                <a:schemeClr val="accent2"/>
              </a:buClr>
              <a:buSzPct val="75000"/>
            </a:pPr>
            <a:r>
              <a:rPr lang="zh-CN" altLang="en-US" dirty="0">
                <a:latin typeface="+mn-ea"/>
                <a:ea typeface="+mn-ea"/>
              </a:rPr>
              <a:t>确定软件各个组成部分内的算法及内部数据结构，并选定某种过程的表达形式来描述各种算法。</a:t>
            </a:r>
          </a:p>
        </p:txBody>
      </p:sp>
      <p:sp>
        <p:nvSpPr>
          <p:cNvPr id="9" name="矩形 8"/>
          <p:cNvSpPr/>
          <p:nvPr/>
        </p:nvSpPr>
        <p:spPr>
          <a:xfrm>
            <a:off x="6154737" y="4423021"/>
            <a:ext cx="1729631" cy="1341042"/>
          </a:xfrm>
          <a:prstGeom prst="rect">
            <a:avLst/>
          </a:prstGeom>
          <a:solidFill>
            <a:srgbClr val="33CC33">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164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9421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9421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421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94214"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4215"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421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421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9421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 </a:t>
            </a:r>
            <a:r>
              <a:rPr lang="zh-CN" altLang="en-US" sz="2400">
                <a:solidFill>
                  <a:srgbClr val="D9D9D9"/>
                </a:solidFill>
                <a:latin typeface="Bodoni MT Black" pitchFamily="18" charset="0"/>
              </a:rPr>
              <a:t>面向数据流</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的设计方法程</a:t>
            </a:r>
          </a:p>
        </p:txBody>
      </p:sp>
      <p:sp>
        <p:nvSpPr>
          <p:cNvPr id="9422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solidFill>
                  <a:srgbClr val="FF0000"/>
                </a:solidFill>
                <a:latin typeface="Bodoni MT Black" pitchFamily="18" charset="0"/>
              </a:rPr>
              <a:t>面向数据流的设计方法把信息流映射成软件结构</a:t>
            </a:r>
            <a:r>
              <a:rPr lang="zh-CN" altLang="en-US" sz="2400" dirty="0">
                <a:latin typeface="Bodoni MT Black" pitchFamily="18" charset="0"/>
              </a:rPr>
              <a:t>，信息流的类型决定了映射的方法。信息流有下述</a:t>
            </a:r>
            <a:r>
              <a:rPr lang="zh-CN" altLang="en-US" sz="2400" dirty="0">
                <a:solidFill>
                  <a:srgbClr val="FF0000"/>
                </a:solidFill>
                <a:latin typeface="Bodoni MT Black" pitchFamily="18" charset="0"/>
              </a:rPr>
              <a:t>两</a:t>
            </a:r>
            <a:r>
              <a:rPr lang="zh-CN" altLang="en-US" sz="2400" dirty="0">
                <a:latin typeface="Bodoni MT Black" pitchFamily="18" charset="0"/>
              </a:rPr>
              <a:t>种类型。</a:t>
            </a:r>
            <a:endParaRPr lang="en-US" altLang="zh-CN" sz="2400" dirty="0">
              <a:latin typeface="Bodoni MT Black" pitchFamily="18" charset="0"/>
            </a:endParaRPr>
          </a:p>
          <a:p>
            <a:pPr marL="0" indent="0" eaLnBrk="1" hangingPunct="1">
              <a:lnSpc>
                <a:spcPct val="125000"/>
              </a:lnSpc>
              <a:defRPr/>
            </a:pPr>
            <a:r>
              <a:rPr lang="en-US" altLang="zh-CN" sz="2400" b="1" dirty="0" smtClean="0">
                <a:latin typeface="Bodoni MT Black" pitchFamily="18" charset="0"/>
              </a:rPr>
              <a:t>1</a:t>
            </a:r>
            <a:r>
              <a:rPr lang="zh-CN" altLang="en-US" sz="2400" b="1" dirty="0" smtClean="0">
                <a:latin typeface="Bodoni MT Black" pitchFamily="18" charset="0"/>
              </a:rPr>
              <a:t>）</a:t>
            </a:r>
            <a:r>
              <a:rPr lang="zh-CN" altLang="en-US" sz="2400" b="1" dirty="0" smtClean="0">
                <a:solidFill>
                  <a:srgbClr val="FF0000"/>
                </a:solidFill>
                <a:latin typeface="Bodoni MT Black" pitchFamily="18" charset="0"/>
              </a:rPr>
              <a:t>变换流</a:t>
            </a:r>
            <a:endParaRPr lang="en-US" altLang="zh-CN" sz="2400" b="1" dirty="0" smtClean="0">
              <a:solidFill>
                <a:srgbClr val="FF0000"/>
              </a:solidFill>
              <a:latin typeface="Bodoni MT Black" pitchFamily="18" charset="0"/>
            </a:endParaRPr>
          </a:p>
          <a:p>
            <a:pPr marL="0" indent="0" eaLnBrk="1" hangingPunct="1">
              <a:lnSpc>
                <a:spcPct val="125000"/>
              </a:lnSpc>
              <a:defRPr/>
            </a:pPr>
            <a:r>
              <a:rPr lang="zh-CN" altLang="en-US" sz="2400" dirty="0">
                <a:latin typeface="Bodoni MT Black" pitchFamily="18" charset="0"/>
              </a:rPr>
              <a:t>信息沿输入通路进入系统</a:t>
            </a:r>
            <a:r>
              <a:rPr lang="zh-CN" altLang="en-US" sz="2400" dirty="0" smtClean="0">
                <a:latin typeface="Bodoni MT Black" pitchFamily="18" charset="0"/>
              </a:rPr>
              <a:t>，由</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外部</a:t>
            </a:r>
            <a:r>
              <a:rPr lang="zh-CN" altLang="en-US" sz="2400" dirty="0">
                <a:latin typeface="Bodoni MT Black" pitchFamily="18" charset="0"/>
              </a:rPr>
              <a:t>形式变换成内部形式，</a:t>
            </a:r>
            <a:r>
              <a:rPr lang="zh-CN" altLang="en-US" sz="2400" dirty="0" smtClean="0">
                <a:latin typeface="Bodoni MT Black" pitchFamily="18" charset="0"/>
              </a:rPr>
              <a:t>进</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入</a:t>
            </a:r>
            <a:r>
              <a:rPr lang="zh-CN" altLang="en-US" sz="2400" dirty="0">
                <a:latin typeface="Bodoni MT Black" pitchFamily="18" charset="0"/>
              </a:rPr>
              <a:t>系统的信息通过变换中心</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经</a:t>
            </a:r>
            <a:r>
              <a:rPr lang="zh-CN" altLang="en-US" sz="2400" dirty="0">
                <a:latin typeface="Bodoni MT Black" pitchFamily="18" charset="0"/>
              </a:rPr>
              <a:t>加工处理以后再沿输出</a:t>
            </a:r>
            <a:r>
              <a:rPr lang="zh-CN" altLang="en-US" sz="2400" dirty="0" smtClean="0">
                <a:latin typeface="Bodoni MT Black" pitchFamily="18" charset="0"/>
              </a:rPr>
              <a:t>通路</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变换</a:t>
            </a:r>
            <a:r>
              <a:rPr lang="zh-CN" altLang="en-US" sz="2400" dirty="0">
                <a:latin typeface="Bodoni MT Black" pitchFamily="18" charset="0"/>
              </a:rPr>
              <a:t>成外部形式离开软件系统</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当</a:t>
            </a:r>
            <a:r>
              <a:rPr lang="zh-CN" altLang="en-US" sz="2400" dirty="0">
                <a:latin typeface="Bodoni MT Black" pitchFamily="18" charset="0"/>
              </a:rPr>
              <a:t>数据流图具有这些特征时，</a:t>
            </a:r>
            <a:r>
              <a:rPr lang="zh-CN" altLang="en-US" sz="2400" dirty="0" smtClean="0">
                <a:latin typeface="Bodoni MT Black" pitchFamily="18" charset="0"/>
              </a:rPr>
              <a:t>这</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种</a:t>
            </a:r>
            <a:r>
              <a:rPr lang="zh-CN" altLang="en-US" sz="2400" dirty="0">
                <a:latin typeface="Bodoni MT Black" pitchFamily="18" charset="0"/>
              </a:rPr>
              <a:t>信息流就叫作</a:t>
            </a:r>
            <a:r>
              <a:rPr lang="zh-CN" altLang="en-US" sz="2400" dirty="0">
                <a:solidFill>
                  <a:srgbClr val="FF0000"/>
                </a:solidFill>
                <a:latin typeface="Bodoni MT Black" pitchFamily="18" charset="0"/>
              </a:rPr>
              <a:t>变换流</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endParaRPr lang="zh-CN" altLang="en-US" sz="2400" dirty="0">
              <a:latin typeface="Bodoni MT Black" pitchFamily="18" charset="0"/>
            </a:endParaRPr>
          </a:p>
        </p:txBody>
      </p:sp>
      <p:sp>
        <p:nvSpPr>
          <p:cNvPr id="6" name="内容占位符 4"/>
          <p:cNvSpPr>
            <a:spLocks noGrp="1"/>
          </p:cNvSpPr>
          <p:nvPr>
            <p:ph idx="1"/>
          </p:nvPr>
        </p:nvSpPr>
        <p:spPr>
          <a:xfrm>
            <a:off x="180975" y="836615"/>
            <a:ext cx="8229600" cy="604837"/>
          </a:xfrm>
        </p:spPr>
        <p:txBody>
          <a:bodyPr/>
          <a:lstStyle/>
          <a:p>
            <a:pPr marL="0" indent="0">
              <a:buFont typeface="Arial" charset="0"/>
              <a:buNone/>
              <a:defRPr/>
            </a:pPr>
            <a:r>
              <a:rPr lang="en-US" altLang="zh-CN" b="1" dirty="0">
                <a:latin typeface="Bodoni MT Black" pitchFamily="18" charset="0"/>
              </a:rPr>
              <a:t>5.5.1</a:t>
            </a:r>
            <a:r>
              <a:rPr lang="en-US" altLang="zh-CN" b="1" dirty="0" smtClean="0">
                <a:latin typeface="Bodoni MT Black" pitchFamily="18" charset="0"/>
              </a:rPr>
              <a:t> </a:t>
            </a:r>
            <a:r>
              <a:rPr lang="zh-CN" altLang="en-US" b="1" dirty="0" smtClean="0">
                <a:latin typeface="Bodoni MT Black" pitchFamily="18" charset="0"/>
              </a:rPr>
              <a:t>概念</a:t>
            </a:r>
          </a:p>
        </p:txBody>
      </p:sp>
      <p:pic>
        <p:nvPicPr>
          <p:cNvPr id="96261" name="图片 1"/>
          <p:cNvPicPr>
            <a:picLocks noChangeAspect="1"/>
          </p:cNvPicPr>
          <p:nvPr/>
        </p:nvPicPr>
        <p:blipFill>
          <a:blip r:embed="rId3" cstate="print"/>
          <a:srcRect/>
          <a:stretch>
            <a:fillRect/>
          </a:stretch>
        </p:blipFill>
        <p:spPr bwMode="auto">
          <a:xfrm>
            <a:off x="4573588" y="2378075"/>
            <a:ext cx="4389437" cy="3009900"/>
          </a:xfrm>
          <a:prstGeom prst="rect">
            <a:avLst/>
          </a:prstGeom>
          <a:noFill/>
          <a:ln w="9525">
            <a:noFill/>
            <a:miter lim="800000"/>
            <a:headEnd/>
            <a:tailEnd/>
          </a:ln>
        </p:spPr>
      </p:pic>
      <p:sp>
        <p:nvSpPr>
          <p:cNvPr id="9626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9626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8" name="Picture 4" descr="04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7778" y="5695276"/>
            <a:ext cx="4896222" cy="60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6" name="内容占位符 4"/>
          <p:cNvSpPr>
            <a:spLocks noGrp="1"/>
          </p:cNvSpPr>
          <p:nvPr>
            <p:ph idx="1"/>
          </p:nvPr>
        </p:nvSpPr>
        <p:spPr>
          <a:xfrm>
            <a:off x="251520" y="908720"/>
            <a:ext cx="8229600" cy="604837"/>
          </a:xfrm>
        </p:spPr>
        <p:txBody>
          <a:bodyPr/>
          <a:lstStyle/>
          <a:p>
            <a:pPr marL="0" indent="0">
              <a:buFont typeface="Arial" charset="0"/>
              <a:buNone/>
              <a:defRPr/>
            </a:pPr>
            <a:r>
              <a:rPr lang="en-US" altLang="zh-CN" b="1" dirty="0">
                <a:latin typeface="Bodoni MT Black" pitchFamily="18" charset="0"/>
              </a:rPr>
              <a:t>5.5.1</a:t>
            </a:r>
            <a:r>
              <a:rPr lang="en-US" altLang="zh-CN" b="1" dirty="0" smtClean="0">
                <a:latin typeface="Bodoni MT Black" pitchFamily="18" charset="0"/>
              </a:rPr>
              <a:t> </a:t>
            </a:r>
            <a:r>
              <a:rPr lang="zh-CN" altLang="en-US" b="1" dirty="0" smtClean="0">
                <a:latin typeface="Bodoni MT Black" pitchFamily="18" charset="0"/>
              </a:rPr>
              <a:t>概念</a:t>
            </a:r>
          </a:p>
        </p:txBody>
      </p:sp>
      <p:sp>
        <p:nvSpPr>
          <p:cNvPr id="9626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9626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9" name="Picture 4" descr="04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8012" y="1525364"/>
            <a:ext cx="6490303" cy="32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616352" y="5113997"/>
            <a:ext cx="2731838" cy="461665"/>
          </a:xfrm>
          <a:prstGeom prst="rect">
            <a:avLst/>
          </a:prstGeom>
        </p:spPr>
        <p:txBody>
          <a:bodyPr wrap="none">
            <a:spAutoFit/>
          </a:bodyPr>
          <a:lstStyle/>
          <a:p>
            <a:pPr eaLnBrk="1" hangingPunct="1"/>
            <a:r>
              <a:rPr lang="zh-CN" altLang="en-US" sz="2400" dirty="0"/>
              <a:t>变换型系统结构图 </a:t>
            </a:r>
          </a:p>
        </p:txBody>
      </p:sp>
      <p:sp>
        <p:nvSpPr>
          <p:cNvPr id="3" name="矩形 2"/>
          <p:cNvSpPr/>
          <p:nvPr/>
        </p:nvSpPr>
        <p:spPr>
          <a:xfrm>
            <a:off x="2555776" y="4293096"/>
            <a:ext cx="1296144" cy="443855"/>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03848" y="3385915"/>
            <a:ext cx="1296144" cy="443855"/>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64918" y="2405882"/>
            <a:ext cx="1296144" cy="443855"/>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10275" y="3395439"/>
            <a:ext cx="1296144" cy="443855"/>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02031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latin typeface="Bodoni MT Black" pitchFamily="18" charset="0"/>
              </a:rPr>
              <a:t>2</a:t>
            </a:r>
            <a:r>
              <a:rPr lang="zh-CN" altLang="en-US" sz="2400" b="1" dirty="0">
                <a:latin typeface="Bodoni MT Black" pitchFamily="18" charset="0"/>
              </a:rPr>
              <a:t>）</a:t>
            </a:r>
            <a:r>
              <a:rPr lang="zh-CN" altLang="en-US" sz="2400" b="1" dirty="0">
                <a:solidFill>
                  <a:srgbClr val="FF0000"/>
                </a:solidFill>
                <a:latin typeface="Bodoni MT Black" pitchFamily="18" charset="0"/>
              </a:rPr>
              <a:t>事务流</a:t>
            </a:r>
            <a:endParaRPr lang="en-US" altLang="zh-CN" sz="2400" b="1" dirty="0">
              <a:solidFill>
                <a:srgbClr val="FF0000"/>
              </a:solidFill>
              <a:latin typeface="Bodoni MT Black" pitchFamily="18" charset="0"/>
            </a:endParaRPr>
          </a:p>
          <a:p>
            <a:pPr marL="0" indent="540000" eaLnBrk="1" hangingPunct="1">
              <a:lnSpc>
                <a:spcPct val="125000"/>
              </a:lnSpc>
              <a:defRPr/>
            </a:pPr>
            <a:r>
              <a:rPr lang="zh-CN" altLang="en-US" sz="2400" dirty="0">
                <a:latin typeface="Bodoni MT Black" pitchFamily="18" charset="0"/>
              </a:rPr>
              <a:t>数据沿输入通路到达一个处理</a:t>
            </a:r>
            <a:r>
              <a:rPr lang="en-US" altLang="zh-CN" sz="2400" dirty="0">
                <a:latin typeface="Bodoni MT Black" pitchFamily="18" charset="0"/>
              </a:rPr>
              <a:t>T</a:t>
            </a:r>
            <a:r>
              <a:rPr lang="zh-CN" altLang="en-US" sz="2400" dirty="0">
                <a:latin typeface="Bodoni MT Black" pitchFamily="18" charset="0"/>
              </a:rPr>
              <a:t>，这个处理根据输入数据的类型在若干个动作序列中选出一个来执行。这类数据流应该划为一类特殊的数据流，称为事务流。</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图中的处理</a:t>
            </a:r>
            <a:r>
              <a:rPr lang="en-US" altLang="zh-CN" sz="2400" dirty="0">
                <a:latin typeface="Bodoni MT Black" pitchFamily="18" charset="0"/>
              </a:rPr>
              <a:t>T</a:t>
            </a:r>
            <a:r>
              <a:rPr lang="zh-CN" altLang="en-US" sz="2400" dirty="0">
                <a:latin typeface="Bodoni MT Black" pitchFamily="18" charset="0"/>
              </a:rPr>
              <a:t>称为</a:t>
            </a:r>
            <a:r>
              <a:rPr lang="zh-CN" altLang="en-US" sz="2400" dirty="0">
                <a:solidFill>
                  <a:srgbClr val="FF0000"/>
                </a:solidFill>
                <a:latin typeface="Bodoni MT Black" pitchFamily="18" charset="0"/>
              </a:rPr>
              <a:t>事务中心</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它</a:t>
            </a:r>
            <a:r>
              <a:rPr lang="zh-CN" altLang="en-US" sz="2400" dirty="0">
                <a:latin typeface="Bodoni MT Black" pitchFamily="18" charset="0"/>
              </a:rPr>
              <a:t>完成下述任务。</a:t>
            </a:r>
          </a:p>
          <a:p>
            <a:pPr marL="0" indent="0" eaLnBrk="1" hangingPunct="1">
              <a:lnSpc>
                <a:spcPct val="125000"/>
              </a:lnSpc>
              <a:defRPr/>
            </a:pPr>
            <a:r>
              <a:rPr lang="zh-CN" altLang="en-US" sz="2400" dirty="0" smtClean="0">
                <a:latin typeface="Bodoni MT Black" pitchFamily="18" charset="0"/>
              </a:rPr>
              <a:t>① 接收输入数据（输入数据又称</a:t>
            </a:r>
            <a:endParaRPr lang="en-US" altLang="zh-CN" sz="2400" dirty="0" smtClean="0">
              <a:latin typeface="Bodoni MT Black" pitchFamily="18" charset="0"/>
            </a:endParaRPr>
          </a:p>
          <a:p>
            <a:pPr marL="457200" indent="-457200" eaLnBrk="1" hangingPunct="1">
              <a:lnSpc>
                <a:spcPct val="125000"/>
              </a:lnSpc>
              <a:defRPr/>
            </a:pPr>
            <a:r>
              <a:rPr lang="zh-CN" altLang="en-US" sz="2400" dirty="0" smtClean="0">
                <a:latin typeface="Bodoni MT Black" pitchFamily="18" charset="0"/>
              </a:rPr>
              <a:t>    为事务）。</a:t>
            </a:r>
            <a:endParaRPr lang="zh-CN" altLang="en-US" sz="24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② 分析</a:t>
            </a:r>
            <a:r>
              <a:rPr lang="zh-CN" altLang="en-US" sz="2400" dirty="0">
                <a:latin typeface="Bodoni MT Black" pitchFamily="18" charset="0"/>
              </a:rPr>
              <a:t>每个事务以确定它的类型。</a:t>
            </a:r>
          </a:p>
          <a:p>
            <a:pPr marL="0" indent="0" eaLnBrk="1" hangingPunct="1">
              <a:lnSpc>
                <a:spcPct val="125000"/>
              </a:lnSpc>
              <a:defRPr/>
            </a:pPr>
            <a:r>
              <a:rPr lang="zh-CN" altLang="en-US" sz="2400" dirty="0" smtClean="0">
                <a:latin typeface="Bodoni MT Black" pitchFamily="18" charset="0"/>
              </a:rPr>
              <a:t>③ 根据</a:t>
            </a:r>
            <a:r>
              <a:rPr lang="zh-CN" altLang="en-US" sz="2400" dirty="0">
                <a:latin typeface="Bodoni MT Black" pitchFamily="18" charset="0"/>
              </a:rPr>
              <a:t>事务类型选取一条活动通路。</a:t>
            </a:r>
          </a:p>
        </p:txBody>
      </p:sp>
      <p:pic>
        <p:nvPicPr>
          <p:cNvPr id="98308" name="图片 2"/>
          <p:cNvPicPr>
            <a:picLocks noChangeAspect="1"/>
          </p:cNvPicPr>
          <p:nvPr/>
        </p:nvPicPr>
        <p:blipFill>
          <a:blip r:embed="rId3" cstate="print"/>
          <a:srcRect/>
          <a:stretch>
            <a:fillRect/>
          </a:stretch>
        </p:blipFill>
        <p:spPr bwMode="auto">
          <a:xfrm>
            <a:off x="5508625" y="2889250"/>
            <a:ext cx="3325813" cy="2871788"/>
          </a:xfrm>
          <a:prstGeom prst="rect">
            <a:avLst/>
          </a:prstGeom>
          <a:noFill/>
          <a:ln w="9525">
            <a:noFill/>
            <a:miter lim="800000"/>
            <a:headEnd/>
            <a:tailEnd/>
          </a:ln>
        </p:spPr>
      </p:pic>
      <p:sp>
        <p:nvSpPr>
          <p:cNvPr id="9830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9831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6" name="内容占位符 4"/>
          <p:cNvSpPr>
            <a:spLocks noGrp="1"/>
          </p:cNvSpPr>
          <p:nvPr>
            <p:ph idx="1"/>
          </p:nvPr>
        </p:nvSpPr>
        <p:spPr>
          <a:xfrm>
            <a:off x="251520" y="908720"/>
            <a:ext cx="8229600" cy="604837"/>
          </a:xfrm>
        </p:spPr>
        <p:txBody>
          <a:bodyPr/>
          <a:lstStyle/>
          <a:p>
            <a:pPr marL="0" indent="0">
              <a:buFont typeface="Arial" charset="0"/>
              <a:buNone/>
              <a:defRPr/>
            </a:pPr>
            <a:r>
              <a:rPr lang="en-US" altLang="zh-CN" b="1" dirty="0">
                <a:latin typeface="Bodoni MT Black" pitchFamily="18" charset="0"/>
              </a:rPr>
              <a:t>5.5.1</a:t>
            </a:r>
            <a:r>
              <a:rPr lang="en-US" altLang="zh-CN" b="1" dirty="0" smtClean="0">
                <a:latin typeface="Bodoni MT Black" pitchFamily="18" charset="0"/>
              </a:rPr>
              <a:t> </a:t>
            </a:r>
            <a:r>
              <a:rPr lang="zh-CN" altLang="en-US" b="1" dirty="0" smtClean="0">
                <a:latin typeface="Bodoni MT Black" pitchFamily="18" charset="0"/>
              </a:rPr>
              <a:t>概念</a:t>
            </a:r>
          </a:p>
        </p:txBody>
      </p:sp>
      <p:sp>
        <p:nvSpPr>
          <p:cNvPr id="9626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9626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矩形 1"/>
          <p:cNvSpPr/>
          <p:nvPr/>
        </p:nvSpPr>
        <p:spPr>
          <a:xfrm>
            <a:off x="3347864" y="5517232"/>
            <a:ext cx="2731838" cy="461665"/>
          </a:xfrm>
          <a:prstGeom prst="rect">
            <a:avLst/>
          </a:prstGeom>
        </p:spPr>
        <p:txBody>
          <a:bodyPr wrap="none">
            <a:spAutoFit/>
          </a:bodyPr>
          <a:lstStyle/>
          <a:p>
            <a:pPr eaLnBrk="1" hangingPunct="1"/>
            <a:r>
              <a:rPr lang="zh-CN" altLang="en-US" sz="2400" dirty="0" smtClean="0"/>
              <a:t>事务型</a:t>
            </a:r>
            <a:r>
              <a:rPr lang="zh-CN" altLang="en-US" sz="2400" dirty="0"/>
              <a:t>系统结构图 </a:t>
            </a:r>
          </a:p>
        </p:txBody>
      </p:sp>
      <p:pic>
        <p:nvPicPr>
          <p:cNvPr id="15" name="Picture 4" descr="04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869" y="1490576"/>
            <a:ext cx="6398902" cy="388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076056" y="2276872"/>
            <a:ext cx="1003646" cy="648072"/>
          </a:xfrm>
          <a:prstGeom prst="rect">
            <a:avLst/>
          </a:prstGeom>
          <a:solidFill>
            <a:srgbClr val="33CC33">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75438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00355" name="TextBox 7"/>
          <p:cNvSpPr txBox="1">
            <a:spLocks noChangeArrowheads="1"/>
          </p:cNvSpPr>
          <p:nvPr/>
        </p:nvSpPr>
        <p:spPr bwMode="auto">
          <a:xfrm>
            <a:off x="395288" y="1906588"/>
            <a:ext cx="8291512" cy="512448"/>
          </a:xfrm>
          <a:prstGeom prst="rect">
            <a:avLst/>
          </a:prstGeom>
          <a:noFill/>
          <a:ln w="9525">
            <a:noFill/>
            <a:miter lim="800000"/>
            <a:headEnd/>
            <a:tailEnd/>
          </a:ln>
        </p:spPr>
        <p:txBody>
          <a:bodyPr>
            <a:spAutoFit/>
          </a:bodyPr>
          <a:lstStyle/>
          <a:p>
            <a:pPr eaLnBrk="1" hangingPunct="1">
              <a:lnSpc>
                <a:spcPct val="125000"/>
              </a:lnSpc>
            </a:pPr>
            <a:r>
              <a:rPr lang="en-US" altLang="zh-CN" sz="2400" b="1">
                <a:latin typeface="Bodoni MT Black" pitchFamily="18" charset="0"/>
              </a:rPr>
              <a:t>3</a:t>
            </a:r>
            <a:r>
              <a:rPr lang="zh-CN" altLang="en-US" sz="2400" b="1">
                <a:latin typeface="Bodoni MT Black" pitchFamily="18" charset="0"/>
              </a:rPr>
              <a:t>）设计过程</a:t>
            </a:r>
            <a:endParaRPr lang="en-US" altLang="zh-CN" sz="2400" b="1">
              <a:latin typeface="Bodoni MT Black" pitchFamily="18" charset="0"/>
            </a:endParaRPr>
          </a:p>
        </p:txBody>
      </p:sp>
      <p:pic>
        <p:nvPicPr>
          <p:cNvPr id="100356" name="图片 1"/>
          <p:cNvPicPr>
            <a:picLocks noChangeAspect="1"/>
          </p:cNvPicPr>
          <p:nvPr/>
        </p:nvPicPr>
        <p:blipFill>
          <a:blip r:embed="rId3" cstate="print"/>
          <a:srcRect/>
          <a:stretch>
            <a:fillRect/>
          </a:stretch>
        </p:blipFill>
        <p:spPr bwMode="auto">
          <a:xfrm>
            <a:off x="2339975" y="908050"/>
            <a:ext cx="4948238" cy="5141913"/>
          </a:xfrm>
          <a:prstGeom prst="rect">
            <a:avLst/>
          </a:prstGeom>
          <a:noFill/>
          <a:ln w="9525">
            <a:noFill/>
            <a:miter lim="800000"/>
            <a:headEnd/>
            <a:tailEnd/>
          </a:ln>
        </p:spPr>
      </p:pic>
      <p:sp>
        <p:nvSpPr>
          <p:cNvPr id="10035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10035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349375"/>
            <a:ext cx="8435975"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solidFill>
                  <a:srgbClr val="FF0000"/>
                </a:solidFill>
                <a:latin typeface="Bodoni MT Black" pitchFamily="18" charset="0"/>
              </a:rPr>
              <a:t>变换分析</a:t>
            </a:r>
            <a:r>
              <a:rPr lang="zh-CN" altLang="en-US" sz="2400" dirty="0">
                <a:latin typeface="Bodoni MT Black" pitchFamily="18" charset="0"/>
              </a:rPr>
              <a:t>是一系列设计步骤的总称，经过这些步骤把具有变换流特点的</a:t>
            </a:r>
            <a:r>
              <a:rPr lang="zh-CN" altLang="en-US" sz="2400" dirty="0">
                <a:solidFill>
                  <a:srgbClr val="FF0000"/>
                </a:solidFill>
                <a:latin typeface="Bodoni MT Black" pitchFamily="18" charset="0"/>
              </a:rPr>
              <a:t>数据流图</a:t>
            </a:r>
            <a:r>
              <a:rPr lang="zh-CN" altLang="en-US" sz="2400" dirty="0">
                <a:latin typeface="Bodoni MT Black" pitchFamily="18" charset="0"/>
              </a:rPr>
              <a:t>按预先确定的模式</a:t>
            </a:r>
            <a:r>
              <a:rPr lang="zh-CN" altLang="en-US" sz="2400" dirty="0">
                <a:solidFill>
                  <a:srgbClr val="FF0000"/>
                </a:solidFill>
                <a:latin typeface="Bodoni MT Black" pitchFamily="18" charset="0"/>
              </a:rPr>
              <a:t>映射成软件结构</a:t>
            </a:r>
            <a:r>
              <a:rPr lang="zh-CN" altLang="en-US" sz="2400" dirty="0">
                <a:latin typeface="Bodoni MT Black" pitchFamily="18" charset="0"/>
              </a:rPr>
              <a:t>。</a:t>
            </a:r>
            <a:endParaRPr lang="en-US" altLang="zh-CN" sz="2400" dirty="0">
              <a:latin typeface="Bodoni MT Black" pitchFamily="18" charset="0"/>
            </a:endParaRPr>
          </a:p>
          <a:p>
            <a:pPr marL="457200" indent="-457200" eaLnBrk="1" hangingPunct="1">
              <a:lnSpc>
                <a:spcPct val="125000"/>
              </a:lnSpc>
              <a:buFont typeface="+mj-ea"/>
              <a:buAutoNum type="circleNumDbPlain"/>
              <a:defRPr/>
            </a:pPr>
            <a:r>
              <a:rPr lang="zh-CN" altLang="en-US" sz="2400" b="1" dirty="0" smtClean="0">
                <a:solidFill>
                  <a:srgbClr val="0070C0"/>
                </a:solidFill>
                <a:latin typeface="Bodoni MT Black" pitchFamily="18" charset="0"/>
              </a:rPr>
              <a:t>例子</a:t>
            </a:r>
            <a:r>
              <a:rPr lang="en-US" altLang="zh-CN" sz="2400" b="1" dirty="0">
                <a:solidFill>
                  <a:srgbClr val="0070C0"/>
                </a:solidFill>
                <a:latin typeface="Bodoni MT Black" pitchFamily="18" charset="0"/>
              </a:rPr>
              <a:t> </a:t>
            </a:r>
            <a:r>
              <a:rPr lang="zh-CN" altLang="en-US" sz="2400" b="1" dirty="0" smtClean="0">
                <a:solidFill>
                  <a:srgbClr val="0070C0"/>
                </a:solidFill>
                <a:latin typeface="Bodoni MT Black" pitchFamily="18" charset="0"/>
              </a:rPr>
              <a:t>：汽车</a:t>
            </a:r>
            <a:r>
              <a:rPr lang="zh-CN" altLang="en-US" sz="2400" b="1" dirty="0">
                <a:solidFill>
                  <a:srgbClr val="0070C0"/>
                </a:solidFill>
                <a:latin typeface="Bodoni MT Black" pitchFamily="18" charset="0"/>
              </a:rPr>
              <a:t>数字仪表板的</a:t>
            </a:r>
            <a:r>
              <a:rPr lang="zh-CN" altLang="en-US" sz="2400" b="1" dirty="0" smtClean="0">
                <a:solidFill>
                  <a:srgbClr val="0070C0"/>
                </a:solidFill>
                <a:latin typeface="Bodoni MT Black" pitchFamily="18" charset="0"/>
              </a:rPr>
              <a:t>设计</a:t>
            </a:r>
            <a:endParaRPr lang="en-US" altLang="zh-CN" sz="2400" b="1" dirty="0" smtClean="0">
              <a:solidFill>
                <a:srgbClr val="0070C0"/>
              </a:solidFill>
              <a:latin typeface="Bodoni MT Black" pitchFamily="18" charset="0"/>
            </a:endParaRPr>
          </a:p>
          <a:p>
            <a:pPr marL="0" indent="0" eaLnBrk="1" hangingPunct="1">
              <a:lnSpc>
                <a:spcPct val="125000"/>
              </a:lnSpc>
              <a:defRPr/>
            </a:pPr>
            <a:r>
              <a:rPr lang="zh-CN" altLang="en-US" sz="2400" dirty="0">
                <a:latin typeface="Bodoni MT Black" pitchFamily="18" charset="0"/>
              </a:rPr>
              <a:t>假设的仪表板将完成下述功能。</a:t>
            </a:r>
          </a:p>
          <a:p>
            <a:pPr marL="0" indent="0" eaLnBrk="1" hangingPunct="1">
              <a:lnSpc>
                <a:spcPct val="125000"/>
              </a:lnSpc>
              <a:defRPr/>
            </a:pPr>
            <a:r>
              <a:rPr lang="en-US" altLang="zh-CN" sz="2000" dirty="0">
                <a:latin typeface="Bodoni MT Black" pitchFamily="18" charset="0"/>
              </a:rPr>
              <a:t>(1) </a:t>
            </a:r>
            <a:r>
              <a:rPr lang="zh-CN" altLang="en-US" sz="2000" dirty="0">
                <a:latin typeface="Bodoni MT Black" pitchFamily="18" charset="0"/>
              </a:rPr>
              <a:t>通过模数转换实现传感器和微处理机</a:t>
            </a:r>
            <a:r>
              <a:rPr lang="zh-CN" altLang="en-US" sz="2000" dirty="0">
                <a:solidFill>
                  <a:srgbClr val="0070C0"/>
                </a:solidFill>
                <a:latin typeface="Bodoni MT Black" pitchFamily="18" charset="0"/>
              </a:rPr>
              <a:t>接口</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(2) </a:t>
            </a:r>
            <a:r>
              <a:rPr lang="zh-CN" altLang="en-US" sz="2000" dirty="0">
                <a:latin typeface="Bodoni MT Black" pitchFamily="18" charset="0"/>
              </a:rPr>
              <a:t>在发光二极管面板上</a:t>
            </a:r>
            <a:r>
              <a:rPr lang="zh-CN" altLang="en-US" sz="2000" dirty="0">
                <a:solidFill>
                  <a:srgbClr val="0070C0"/>
                </a:solidFill>
                <a:latin typeface="Bodoni MT Black" pitchFamily="18" charset="0"/>
              </a:rPr>
              <a:t>显示数据</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(3) </a:t>
            </a:r>
            <a:r>
              <a:rPr lang="zh-CN" altLang="en-US" sz="2000" dirty="0">
                <a:latin typeface="Bodoni MT Black" pitchFamily="18" charset="0"/>
              </a:rPr>
              <a:t>指示</a:t>
            </a:r>
            <a:r>
              <a:rPr lang="zh-CN" altLang="en-US" sz="2000" dirty="0">
                <a:solidFill>
                  <a:srgbClr val="0070C0"/>
                </a:solidFill>
                <a:latin typeface="Bodoni MT Black" pitchFamily="18" charset="0"/>
              </a:rPr>
              <a:t>每小时英里</a:t>
            </a:r>
            <a:r>
              <a:rPr lang="zh-CN" altLang="en-US" sz="2000" dirty="0" smtClean="0">
                <a:solidFill>
                  <a:srgbClr val="0070C0"/>
                </a:solidFill>
                <a:latin typeface="Bodoni MT Black" pitchFamily="18" charset="0"/>
              </a:rPr>
              <a:t>数</a:t>
            </a:r>
            <a:r>
              <a:rPr lang="en-US" altLang="zh-CN" sz="2000" dirty="0" smtClean="0">
                <a:solidFill>
                  <a:srgbClr val="0070C0"/>
                </a:solidFill>
                <a:latin typeface="Bodoni MT Black" pitchFamily="18" charset="0"/>
              </a:rPr>
              <a:t>mph</a:t>
            </a:r>
            <a:r>
              <a:rPr lang="zh-CN" altLang="en-US" sz="2000" dirty="0" smtClean="0">
                <a:latin typeface="Bodoni MT Black" pitchFamily="18" charset="0"/>
              </a:rPr>
              <a:t>，</a:t>
            </a:r>
            <a:r>
              <a:rPr lang="zh-CN" altLang="en-US" sz="2000" dirty="0">
                <a:latin typeface="Bodoni MT Black" pitchFamily="18" charset="0"/>
              </a:rPr>
              <a:t>行驶的</a:t>
            </a:r>
            <a:r>
              <a:rPr lang="zh-CN" altLang="en-US" sz="2000" dirty="0" smtClean="0">
                <a:solidFill>
                  <a:srgbClr val="0070C0"/>
                </a:solidFill>
                <a:latin typeface="Bodoni MT Black" pitchFamily="18" charset="0"/>
              </a:rPr>
              <a:t>里程</a:t>
            </a:r>
            <a:r>
              <a:rPr lang="zh-CN" altLang="en-US" sz="2000" dirty="0" smtClean="0">
                <a:latin typeface="Bodoni MT Black" pitchFamily="18" charset="0"/>
              </a:rPr>
              <a:t>，</a:t>
            </a:r>
            <a:r>
              <a:rPr lang="zh-CN" altLang="en-US" sz="2000" dirty="0" smtClean="0">
                <a:solidFill>
                  <a:srgbClr val="0070C0"/>
                </a:solidFill>
                <a:latin typeface="Bodoni MT Black" pitchFamily="18" charset="0"/>
              </a:rPr>
              <a:t>每</a:t>
            </a:r>
            <a:r>
              <a:rPr lang="zh-CN" altLang="en-US" sz="2000" dirty="0">
                <a:solidFill>
                  <a:srgbClr val="0070C0"/>
                </a:solidFill>
                <a:latin typeface="Bodoni MT Black" pitchFamily="18" charset="0"/>
              </a:rPr>
              <a:t>加仑油行驶的英里</a:t>
            </a:r>
            <a:r>
              <a:rPr lang="zh-CN" altLang="en-US" sz="2000" dirty="0" smtClean="0">
                <a:solidFill>
                  <a:srgbClr val="0070C0"/>
                </a:solidFill>
                <a:latin typeface="Bodoni MT Black" pitchFamily="18" charset="0"/>
              </a:rPr>
              <a:t>数</a:t>
            </a:r>
            <a:r>
              <a:rPr lang="en-US" altLang="zh-CN" sz="2000" dirty="0" smtClean="0">
                <a:solidFill>
                  <a:srgbClr val="0070C0"/>
                </a:solidFill>
                <a:latin typeface="Bodoni MT Black" pitchFamily="18" charset="0"/>
              </a:rPr>
              <a:t>mpg</a:t>
            </a:r>
            <a:r>
              <a:rPr lang="zh-CN" altLang="en-US" sz="2000" dirty="0" smtClean="0">
                <a:latin typeface="Bodoni MT Black" pitchFamily="18" charset="0"/>
              </a:rPr>
              <a:t>等</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(4) </a:t>
            </a:r>
            <a:r>
              <a:rPr lang="zh-CN" altLang="en-US" sz="2000" dirty="0">
                <a:latin typeface="Bodoni MT Black" pitchFamily="18" charset="0"/>
              </a:rPr>
              <a:t>指示</a:t>
            </a:r>
            <a:r>
              <a:rPr lang="zh-CN" altLang="en-US" sz="2000" dirty="0">
                <a:solidFill>
                  <a:srgbClr val="0070C0"/>
                </a:solidFill>
                <a:latin typeface="Bodoni MT Black" pitchFamily="18" charset="0"/>
              </a:rPr>
              <a:t>加速或减速</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(5) </a:t>
            </a:r>
            <a:r>
              <a:rPr lang="zh-CN" altLang="en-US" sz="2000" dirty="0">
                <a:solidFill>
                  <a:srgbClr val="0070C0"/>
                </a:solidFill>
                <a:latin typeface="Bodoni MT Black" pitchFamily="18" charset="0"/>
              </a:rPr>
              <a:t>超速警告</a:t>
            </a:r>
            <a:r>
              <a:rPr lang="zh-CN" altLang="en-US" sz="2000" dirty="0">
                <a:latin typeface="Bodoni MT Black" pitchFamily="18" charset="0"/>
              </a:rPr>
              <a:t>：如果车速超过</a:t>
            </a:r>
            <a:r>
              <a:rPr lang="en-US" altLang="zh-CN" sz="2000" dirty="0">
                <a:latin typeface="Bodoni MT Black" pitchFamily="18" charset="0"/>
              </a:rPr>
              <a:t>55</a:t>
            </a:r>
            <a:r>
              <a:rPr lang="zh-CN" altLang="en-US" sz="2000" dirty="0">
                <a:latin typeface="Bodoni MT Black" pitchFamily="18" charset="0"/>
              </a:rPr>
              <a:t>英里</a:t>
            </a:r>
            <a:r>
              <a:rPr lang="en-US" altLang="zh-CN" sz="2000" dirty="0">
                <a:latin typeface="Bodoni MT Black" pitchFamily="18" charset="0"/>
              </a:rPr>
              <a:t>/</a:t>
            </a:r>
            <a:r>
              <a:rPr lang="zh-CN" altLang="en-US" sz="2000" dirty="0">
                <a:latin typeface="Bodoni MT Black" pitchFamily="18" charset="0"/>
              </a:rPr>
              <a:t>小时，则发出超速警告铃声。</a:t>
            </a:r>
            <a:endParaRPr lang="en-US" altLang="zh-CN" sz="20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在</a:t>
            </a:r>
            <a:r>
              <a:rPr lang="zh-CN" altLang="en-US" sz="2400" dirty="0">
                <a:solidFill>
                  <a:srgbClr val="FF0000"/>
                </a:solidFill>
                <a:latin typeface="Bodoni MT Black" pitchFamily="18" charset="0"/>
              </a:rPr>
              <a:t>软件需求分析阶段</a:t>
            </a:r>
            <a:r>
              <a:rPr lang="zh-CN" altLang="en-US" sz="2400" dirty="0">
                <a:latin typeface="Bodoni MT Black" pitchFamily="18" charset="0"/>
              </a:rPr>
              <a:t>应该对上述每条要求以及系统的其他特点进行全面的分析评价，</a:t>
            </a:r>
            <a:r>
              <a:rPr lang="zh-CN" altLang="en-US" sz="2400" dirty="0" smtClean="0">
                <a:latin typeface="Bodoni MT Black" pitchFamily="18" charset="0"/>
              </a:rPr>
              <a:t>建立必要</a:t>
            </a:r>
            <a:r>
              <a:rPr lang="zh-CN" altLang="en-US" sz="2400" dirty="0">
                <a:latin typeface="Bodoni MT Black" pitchFamily="18" charset="0"/>
              </a:rPr>
              <a:t>的文档资料，特别是</a:t>
            </a:r>
            <a:r>
              <a:rPr lang="zh-CN" altLang="en-US" sz="2400" dirty="0">
                <a:solidFill>
                  <a:srgbClr val="FF0000"/>
                </a:solidFill>
                <a:latin typeface="Bodoni MT Black" pitchFamily="18" charset="0"/>
              </a:rPr>
              <a:t>数据流图</a:t>
            </a:r>
            <a:r>
              <a:rPr lang="zh-CN" altLang="en-US" sz="2400" dirty="0">
                <a:latin typeface="Bodoni MT Black" pitchFamily="18" charset="0"/>
              </a:rPr>
              <a:t>。</a:t>
            </a:r>
            <a:endParaRPr lang="en-US" altLang="zh-CN"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Bodoni MT Black" pitchFamily="18" charset="0"/>
              </a:rPr>
              <a:t>5.5.2 </a:t>
            </a:r>
            <a:r>
              <a:rPr lang="zh-CN" altLang="en-US" b="1" dirty="0" smtClean="0">
                <a:latin typeface="Bodoni MT Black" pitchFamily="18" charset="0"/>
              </a:rPr>
              <a:t>变换分析</a:t>
            </a:r>
          </a:p>
        </p:txBody>
      </p:sp>
      <p:pic>
        <p:nvPicPr>
          <p:cNvPr id="102405" name="图片 1"/>
          <p:cNvPicPr>
            <a:picLocks noChangeAspect="1"/>
          </p:cNvPicPr>
          <p:nvPr/>
        </p:nvPicPr>
        <p:blipFill>
          <a:blip r:embed="rId3"/>
          <a:srcRect/>
          <a:stretch>
            <a:fillRect/>
          </a:stretch>
        </p:blipFill>
        <p:spPr bwMode="auto">
          <a:xfrm>
            <a:off x="5724525" y="2500313"/>
            <a:ext cx="2986088" cy="1397000"/>
          </a:xfrm>
          <a:prstGeom prst="rect">
            <a:avLst/>
          </a:prstGeom>
          <a:noFill/>
          <a:ln w="9525">
            <a:noFill/>
            <a:miter lim="800000"/>
            <a:headEnd/>
            <a:tailEnd/>
          </a:ln>
        </p:spPr>
      </p:pic>
      <p:sp>
        <p:nvSpPr>
          <p:cNvPr id="10240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240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906588"/>
            <a:ext cx="34559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2"/>
              <a:defRPr/>
            </a:pPr>
            <a:r>
              <a:rPr lang="zh-CN" altLang="en-US" sz="2400" b="1" dirty="0" smtClean="0">
                <a:solidFill>
                  <a:srgbClr val="0070C0"/>
                </a:solidFill>
                <a:latin typeface="Bodoni MT Black" pitchFamily="18" charset="0"/>
              </a:rPr>
              <a:t>设计步骤</a:t>
            </a:r>
            <a:endParaRPr lang="en-US" altLang="zh-CN" sz="2400" b="1" dirty="0" smtClean="0">
              <a:solidFill>
                <a:srgbClr val="0070C0"/>
              </a:solidFill>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1</a:t>
            </a:r>
            <a:r>
              <a:rPr lang="zh-CN" altLang="en-US" sz="2400" b="1" dirty="0" smtClean="0">
                <a:latin typeface="Bodoni MT Black" pitchFamily="18" charset="0"/>
              </a:rPr>
              <a:t>步：</a:t>
            </a:r>
            <a:r>
              <a:rPr lang="zh-CN" altLang="en-US" sz="2400" dirty="0" smtClean="0">
                <a:latin typeface="Bodoni MT Black" pitchFamily="18" charset="0"/>
              </a:rPr>
              <a:t>复查</a:t>
            </a:r>
            <a:r>
              <a:rPr lang="zh-CN" altLang="en-US" sz="2400" dirty="0">
                <a:latin typeface="Bodoni MT Black" pitchFamily="18" charset="0"/>
              </a:rPr>
              <a:t>基本系统模型</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2</a:t>
            </a:r>
            <a:r>
              <a:rPr lang="zh-CN" altLang="en-US" sz="2400" b="1" dirty="0" smtClean="0">
                <a:latin typeface="Bodoni MT Black" pitchFamily="18" charset="0"/>
              </a:rPr>
              <a:t>步：</a:t>
            </a:r>
            <a:r>
              <a:rPr lang="zh-CN" altLang="en-US" sz="2400" dirty="0" smtClean="0">
                <a:latin typeface="Bodoni MT Black" pitchFamily="18" charset="0"/>
              </a:rPr>
              <a:t>复查</a:t>
            </a:r>
            <a:r>
              <a:rPr lang="zh-CN" altLang="en-US" sz="2400" dirty="0">
                <a:latin typeface="Bodoni MT Black" pitchFamily="18" charset="0"/>
              </a:rPr>
              <a:t>并精化数据流图</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假设在需求分析阶段产生</a:t>
            </a:r>
            <a:r>
              <a:rPr lang="zh-CN" altLang="en-US" sz="2400" dirty="0" smtClean="0">
                <a:latin typeface="Bodoni MT Black" pitchFamily="18" charset="0"/>
              </a:rPr>
              <a:t>的数字仪表</a:t>
            </a:r>
            <a:r>
              <a:rPr lang="zh-CN" altLang="en-US" sz="2400" dirty="0">
                <a:latin typeface="Bodoni MT Black" pitchFamily="18" charset="0"/>
              </a:rPr>
              <a:t>板系统的</a:t>
            </a:r>
            <a:r>
              <a:rPr lang="zh-CN" altLang="en-US" sz="2400" dirty="0" smtClean="0">
                <a:latin typeface="Bodoni MT Black" pitchFamily="18" charset="0"/>
              </a:rPr>
              <a:t>数据流图如图所</a:t>
            </a:r>
            <a:r>
              <a:rPr lang="zh-CN" altLang="en-US" sz="2400" dirty="0">
                <a:latin typeface="Bodoni MT Black" pitchFamily="18" charset="0"/>
              </a:rPr>
              <a:t>示</a:t>
            </a:r>
            <a:r>
              <a:rPr lang="zh-CN" altLang="en-US" sz="2000" dirty="0">
                <a:latin typeface="Bodoni MT Black" pitchFamily="18" charset="0"/>
              </a:rPr>
              <a:t>。</a:t>
            </a:r>
            <a:endParaRPr lang="en-US" altLang="zh-CN" sz="2000" dirty="0" smtClean="0">
              <a:latin typeface="Bodoni MT Black" pitchFamily="18" charset="0"/>
            </a:endParaRPr>
          </a:p>
        </p:txBody>
      </p:sp>
      <p:pic>
        <p:nvPicPr>
          <p:cNvPr id="104452" name="图片 1"/>
          <p:cNvPicPr>
            <a:picLocks noChangeAspect="1"/>
          </p:cNvPicPr>
          <p:nvPr/>
        </p:nvPicPr>
        <p:blipFill>
          <a:blip r:embed="rId3" cstate="print"/>
          <a:srcRect/>
          <a:stretch>
            <a:fillRect/>
          </a:stretch>
        </p:blipFill>
        <p:spPr bwMode="auto">
          <a:xfrm>
            <a:off x="4071938" y="953057"/>
            <a:ext cx="4927600" cy="5789056"/>
          </a:xfrm>
          <a:prstGeom prst="rect">
            <a:avLst/>
          </a:prstGeom>
          <a:noFill/>
          <a:ln w="9525">
            <a:noFill/>
            <a:miter lim="800000"/>
            <a:headEnd/>
            <a:tailEnd/>
          </a:ln>
        </p:spPr>
      </p:pic>
      <p:sp>
        <p:nvSpPr>
          <p:cNvPr id="10445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445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06499" name="TextBox 7"/>
          <p:cNvSpPr txBox="1">
            <a:spLocks noChangeArrowheads="1"/>
          </p:cNvSpPr>
          <p:nvPr/>
        </p:nvSpPr>
        <p:spPr bwMode="auto">
          <a:xfrm>
            <a:off x="251520" y="1700808"/>
            <a:ext cx="3960812" cy="2401887"/>
          </a:xfrm>
          <a:prstGeom prst="rect">
            <a:avLst/>
          </a:prstGeom>
          <a:noFill/>
          <a:ln w="9525">
            <a:noFill/>
            <a:miter lim="800000"/>
            <a:headEnd/>
            <a:tailEnd/>
          </a:ln>
        </p:spPr>
        <p:txBody>
          <a:bodyPr>
            <a:spAutoFit/>
          </a:bodyPr>
          <a:lstStyle/>
          <a:p>
            <a:pPr eaLnBrk="1" hangingPunct="1">
              <a:lnSpc>
                <a:spcPct val="125000"/>
              </a:lnSpc>
            </a:pPr>
            <a:r>
              <a:rPr lang="zh-CN" altLang="en-US" sz="2400" b="1" dirty="0">
                <a:latin typeface="Bodoni MT Black" pitchFamily="18" charset="0"/>
              </a:rPr>
              <a:t>第</a:t>
            </a:r>
            <a:r>
              <a:rPr lang="en-US" altLang="zh-CN" sz="2400" b="1" dirty="0">
                <a:latin typeface="Bodoni MT Black" pitchFamily="18" charset="0"/>
              </a:rPr>
              <a:t>3</a:t>
            </a:r>
            <a:r>
              <a:rPr lang="zh-CN" altLang="en-US" sz="2400" b="1" dirty="0" smtClean="0">
                <a:latin typeface="Bodoni MT Black" pitchFamily="18" charset="0"/>
              </a:rPr>
              <a:t>步：</a:t>
            </a:r>
            <a:r>
              <a:rPr lang="zh-CN" altLang="en-US" sz="2400" dirty="0" smtClean="0">
                <a:latin typeface="Bodoni MT Black" pitchFamily="18" charset="0"/>
              </a:rPr>
              <a:t>确定</a:t>
            </a:r>
            <a:r>
              <a:rPr lang="zh-CN" altLang="en-US" sz="2400" dirty="0">
                <a:latin typeface="Bodoni MT Black" pitchFamily="18" charset="0"/>
              </a:rPr>
              <a:t>数据流图具有</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变换特性还是事务特性。</a:t>
            </a:r>
            <a:endParaRPr lang="en-US" altLang="zh-CN" sz="2400" dirty="0">
              <a:latin typeface="Bodoni MT Black" pitchFamily="18" charset="0"/>
            </a:endParaRPr>
          </a:p>
          <a:p>
            <a:pPr eaLnBrk="1" hangingPunct="1">
              <a:lnSpc>
                <a:spcPct val="125000"/>
              </a:lnSpc>
            </a:pPr>
            <a:r>
              <a:rPr lang="zh-CN" altLang="en-US" sz="2400" b="1" dirty="0">
                <a:latin typeface="Bodoni MT Black" pitchFamily="18" charset="0"/>
              </a:rPr>
              <a:t>第</a:t>
            </a:r>
            <a:r>
              <a:rPr lang="en-US" altLang="zh-CN" sz="2400" b="1" dirty="0">
                <a:latin typeface="Bodoni MT Black" pitchFamily="18" charset="0"/>
              </a:rPr>
              <a:t>4</a:t>
            </a:r>
            <a:r>
              <a:rPr lang="zh-CN" altLang="en-US" sz="2400" b="1" dirty="0" smtClean="0">
                <a:latin typeface="Bodoni MT Black" pitchFamily="18" charset="0"/>
              </a:rPr>
              <a:t>步：</a:t>
            </a:r>
            <a:r>
              <a:rPr lang="zh-CN" altLang="en-US" sz="2400" dirty="0" smtClean="0">
                <a:latin typeface="Bodoni MT Black" pitchFamily="18" charset="0"/>
              </a:rPr>
              <a:t>确定</a:t>
            </a:r>
            <a:r>
              <a:rPr lang="zh-CN" altLang="en-US" sz="2400" dirty="0">
                <a:latin typeface="Bodoni MT Black" pitchFamily="18" charset="0"/>
              </a:rPr>
              <a:t>输入流和输出</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流的边界，从而孤立出变</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换中心。</a:t>
            </a:r>
            <a:endParaRPr lang="en-US" altLang="zh-CN" sz="2400" dirty="0">
              <a:latin typeface="Bodoni MT Black" pitchFamily="18" charset="0"/>
            </a:endParaRPr>
          </a:p>
        </p:txBody>
      </p:sp>
      <p:sp>
        <p:nvSpPr>
          <p:cNvPr id="10650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650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106500" name="图片 1"/>
          <p:cNvPicPr>
            <a:picLocks noChangeAspect="1"/>
          </p:cNvPicPr>
          <p:nvPr/>
        </p:nvPicPr>
        <p:blipFill>
          <a:blip r:embed="rId3"/>
          <a:srcRect/>
          <a:stretch>
            <a:fillRect/>
          </a:stretch>
        </p:blipFill>
        <p:spPr bwMode="auto">
          <a:xfrm>
            <a:off x="4356100" y="994749"/>
            <a:ext cx="4787900" cy="5747364"/>
          </a:xfrm>
          <a:prstGeom prst="rect">
            <a:avLst/>
          </a:prstGeom>
          <a:noFill/>
          <a:ln w="9525">
            <a:noFill/>
            <a:miter lim="800000"/>
            <a:headEnd/>
            <a:tailEnd/>
          </a:ln>
        </p:spPr>
      </p:pic>
      <p:sp>
        <p:nvSpPr>
          <p:cNvPr id="5" name="任意多边形 4"/>
          <p:cNvSpPr/>
          <p:nvPr/>
        </p:nvSpPr>
        <p:spPr>
          <a:xfrm>
            <a:off x="5657850" y="1685925"/>
            <a:ext cx="1256965" cy="3295650"/>
          </a:xfrm>
          <a:custGeom>
            <a:avLst/>
            <a:gdLst>
              <a:gd name="connsiteX0" fmla="*/ 466725 w 1256965"/>
              <a:gd name="connsiteY0" fmla="*/ 0 h 3295650"/>
              <a:gd name="connsiteX1" fmla="*/ 1247775 w 1256965"/>
              <a:gd name="connsiteY1" fmla="*/ 1485900 h 3295650"/>
              <a:gd name="connsiteX2" fmla="*/ 0 w 1256965"/>
              <a:gd name="connsiteY2" fmla="*/ 3295650 h 3295650"/>
              <a:gd name="connsiteX3" fmla="*/ 0 w 1256965"/>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256965" h="3295650">
                <a:moveTo>
                  <a:pt x="466725" y="0"/>
                </a:moveTo>
                <a:cubicBezTo>
                  <a:pt x="896144" y="468312"/>
                  <a:pt x="1325563" y="936625"/>
                  <a:pt x="1247775" y="1485900"/>
                </a:cubicBezTo>
                <a:cubicBezTo>
                  <a:pt x="1169987" y="2035175"/>
                  <a:pt x="0" y="3295650"/>
                  <a:pt x="0" y="3295650"/>
                </a:cubicBezTo>
                <a:lnTo>
                  <a:pt x="0" y="329565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任意多边形 5"/>
          <p:cNvSpPr/>
          <p:nvPr/>
        </p:nvSpPr>
        <p:spPr>
          <a:xfrm>
            <a:off x="5829300" y="1819275"/>
            <a:ext cx="2188216" cy="4038600"/>
          </a:xfrm>
          <a:custGeom>
            <a:avLst/>
            <a:gdLst>
              <a:gd name="connsiteX0" fmla="*/ 2152650 w 2188216"/>
              <a:gd name="connsiteY0" fmla="*/ 0 h 4038600"/>
              <a:gd name="connsiteX1" fmla="*/ 1657350 w 2188216"/>
              <a:gd name="connsiteY1" fmla="*/ 800100 h 4038600"/>
              <a:gd name="connsiteX2" fmla="*/ 2181225 w 2188216"/>
              <a:gd name="connsiteY2" fmla="*/ 1628775 h 4038600"/>
              <a:gd name="connsiteX3" fmla="*/ 1190625 w 2188216"/>
              <a:gd name="connsiteY3" fmla="*/ 3467100 h 4038600"/>
              <a:gd name="connsiteX4" fmla="*/ 0 w 2188216"/>
              <a:gd name="connsiteY4" fmla="*/ 403860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8216" h="4038600">
                <a:moveTo>
                  <a:pt x="2152650" y="0"/>
                </a:moveTo>
                <a:cubicBezTo>
                  <a:pt x="1902619" y="264319"/>
                  <a:pt x="1652588" y="528638"/>
                  <a:pt x="1657350" y="800100"/>
                </a:cubicBezTo>
                <a:cubicBezTo>
                  <a:pt x="1662112" y="1071562"/>
                  <a:pt x="2259013" y="1184275"/>
                  <a:pt x="2181225" y="1628775"/>
                </a:cubicBezTo>
                <a:cubicBezTo>
                  <a:pt x="2103437" y="2073275"/>
                  <a:pt x="1554162" y="3065463"/>
                  <a:pt x="1190625" y="3467100"/>
                </a:cubicBezTo>
                <a:cubicBezTo>
                  <a:pt x="827088" y="3868737"/>
                  <a:pt x="413544" y="3953668"/>
                  <a:pt x="0" y="4038600"/>
                </a:cubicBezTo>
              </a:path>
            </a:pathLst>
          </a:cu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76238" y="1187450"/>
            <a:ext cx="829151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5</a:t>
            </a:r>
            <a:r>
              <a:rPr lang="zh-CN" altLang="en-US" sz="2400" b="1" dirty="0" smtClean="0">
                <a:latin typeface="Bodoni MT Black" pitchFamily="18" charset="0"/>
              </a:rPr>
              <a:t>步：完成“第一级分解”</a:t>
            </a:r>
            <a:endParaRPr lang="en-US" altLang="zh-CN" sz="2400" dirty="0">
              <a:latin typeface="Bodoni MT Black" pitchFamily="18" charset="0"/>
            </a:endParaRPr>
          </a:p>
          <a:p>
            <a:pPr marL="0" indent="540000" eaLnBrk="1" hangingPunct="1">
              <a:lnSpc>
                <a:spcPct val="125000"/>
              </a:lnSpc>
              <a:defRPr/>
            </a:pPr>
            <a:r>
              <a:rPr lang="zh-CN" altLang="en-US" sz="2400" dirty="0">
                <a:latin typeface="Bodoni MT Black" pitchFamily="18" charset="0"/>
              </a:rPr>
              <a:t>软件结构代表对控制的自顶向下的分配，所谓分解就是分配控制的过程。对于变换流的情况，</a:t>
            </a:r>
            <a:r>
              <a:rPr lang="zh-CN" altLang="en-US" sz="2400" dirty="0">
                <a:solidFill>
                  <a:srgbClr val="FF0000"/>
                </a:solidFill>
                <a:latin typeface="Bodoni MT Black" pitchFamily="18" charset="0"/>
              </a:rPr>
              <a:t>数据流图被映射成一个特殊的软件结构</a:t>
            </a:r>
            <a:r>
              <a:rPr lang="zh-CN" altLang="en-US" sz="2400" dirty="0">
                <a:latin typeface="Bodoni MT Black" pitchFamily="18" charset="0"/>
              </a:rPr>
              <a:t>，这个结构控制输入、变换和输出等信息处理过程</a:t>
            </a:r>
            <a:r>
              <a:rPr lang="zh-CN" altLang="en-US" sz="2400" dirty="0" smtClean="0">
                <a:latin typeface="Bodoni MT Black" pitchFamily="18" charset="0"/>
              </a:rPr>
              <a:t>。位</a:t>
            </a:r>
            <a:r>
              <a:rPr lang="zh-CN" altLang="en-US" sz="2400" dirty="0">
                <a:latin typeface="Bodoni MT Black" pitchFamily="18" charset="0"/>
              </a:rPr>
              <a:t>于软件结构最顶层的</a:t>
            </a:r>
            <a:r>
              <a:rPr lang="zh-CN" altLang="en-US" sz="2400" dirty="0">
                <a:solidFill>
                  <a:srgbClr val="0070C0"/>
                </a:solidFill>
                <a:latin typeface="Bodoni MT Black" pitchFamily="18" charset="0"/>
              </a:rPr>
              <a:t>控制模块</a:t>
            </a:r>
            <a:r>
              <a:rPr lang="en-US" altLang="zh-CN" sz="2400" dirty="0">
                <a:solidFill>
                  <a:srgbClr val="0070C0"/>
                </a:solidFill>
                <a:latin typeface="Bodoni MT Black" pitchFamily="18" charset="0"/>
              </a:rPr>
              <a:t>Cm</a:t>
            </a:r>
            <a:r>
              <a:rPr lang="zh-CN" altLang="en-US" sz="2400" dirty="0">
                <a:latin typeface="Bodoni MT Black" pitchFamily="18" charset="0"/>
              </a:rPr>
              <a:t>协调下述从属的控制功能。</a:t>
            </a:r>
          </a:p>
          <a:p>
            <a:pPr eaLnBrk="1" hangingPunct="1">
              <a:lnSpc>
                <a:spcPct val="125000"/>
              </a:lnSpc>
              <a:buFont typeface="Wingdings" panose="05000000000000000000" pitchFamily="2" charset="2"/>
              <a:buChar char="l"/>
              <a:defRPr/>
            </a:pPr>
            <a:r>
              <a:rPr lang="zh-CN" altLang="en-US" sz="2400" dirty="0" smtClean="0">
                <a:solidFill>
                  <a:srgbClr val="0070C0"/>
                </a:solidFill>
                <a:latin typeface="Bodoni MT Black" pitchFamily="18" charset="0"/>
              </a:rPr>
              <a:t>输入</a:t>
            </a:r>
            <a:r>
              <a:rPr lang="zh-CN" altLang="en-US" sz="2400" dirty="0">
                <a:solidFill>
                  <a:srgbClr val="0070C0"/>
                </a:solidFill>
                <a:latin typeface="Bodoni MT Black" pitchFamily="18" charset="0"/>
              </a:rPr>
              <a:t>信息处理控制模块</a:t>
            </a:r>
            <a:r>
              <a:rPr lang="en-US" altLang="zh-CN" sz="2400" dirty="0" smtClean="0">
                <a:solidFill>
                  <a:srgbClr val="0070C0"/>
                </a:solidFill>
                <a:latin typeface="Bodoni MT Black" pitchFamily="18" charset="0"/>
              </a:rPr>
              <a:t>Ca</a:t>
            </a:r>
            <a:r>
              <a:rPr lang="zh-CN" altLang="en-US" sz="2400" dirty="0" smtClean="0">
                <a:latin typeface="Bodoni MT Black" pitchFamily="18" charset="0"/>
              </a:rPr>
              <a:t>，协调</a:t>
            </a:r>
            <a:r>
              <a:rPr lang="zh-CN" altLang="en-US" sz="2400" dirty="0">
                <a:latin typeface="Bodoni MT Black" pitchFamily="18" charset="0"/>
              </a:rPr>
              <a:t>对</a:t>
            </a:r>
            <a:r>
              <a:rPr lang="zh-CN" altLang="en-US" sz="2400" dirty="0">
                <a:solidFill>
                  <a:srgbClr val="FF0000"/>
                </a:solidFill>
                <a:latin typeface="Bodoni MT Black" pitchFamily="18" charset="0"/>
              </a:rPr>
              <a:t>所有输入数据的接收</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smtClean="0">
                <a:solidFill>
                  <a:srgbClr val="0070C0"/>
                </a:solidFill>
                <a:latin typeface="Bodoni MT Black" pitchFamily="18" charset="0"/>
              </a:rPr>
              <a:t>变换中心</a:t>
            </a:r>
            <a:r>
              <a:rPr lang="zh-CN" altLang="en-US" sz="2400" dirty="0">
                <a:solidFill>
                  <a:srgbClr val="0070C0"/>
                </a:solidFill>
                <a:latin typeface="Bodoni MT Black" pitchFamily="18" charset="0"/>
              </a:rPr>
              <a:t>控制模块</a:t>
            </a:r>
            <a:r>
              <a:rPr lang="en-US" altLang="zh-CN" sz="2400" dirty="0" smtClean="0">
                <a:solidFill>
                  <a:srgbClr val="0070C0"/>
                </a:solidFill>
                <a:latin typeface="Bodoni MT Black" pitchFamily="18" charset="0"/>
              </a:rPr>
              <a:t>Ct</a:t>
            </a:r>
            <a:r>
              <a:rPr lang="zh-CN" altLang="en-US" sz="2400" dirty="0" smtClean="0">
                <a:latin typeface="Bodoni MT Black" pitchFamily="18" charset="0"/>
              </a:rPr>
              <a:t>，管理</a:t>
            </a:r>
            <a:r>
              <a:rPr lang="zh-CN" altLang="en-US" sz="2400" dirty="0">
                <a:latin typeface="Bodoni MT Black" pitchFamily="18" charset="0"/>
              </a:rPr>
              <a:t>对内部形式的数据的</a:t>
            </a:r>
            <a:r>
              <a:rPr lang="zh-CN" altLang="en-US" sz="2400" dirty="0">
                <a:solidFill>
                  <a:srgbClr val="FF0000"/>
                </a:solidFill>
                <a:latin typeface="Bodoni MT Black" pitchFamily="18" charset="0"/>
              </a:rPr>
              <a:t>所有操作</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smtClean="0">
                <a:solidFill>
                  <a:srgbClr val="0070C0"/>
                </a:solidFill>
                <a:latin typeface="Bodoni MT Black" pitchFamily="18" charset="0"/>
              </a:rPr>
              <a:t>输出</a:t>
            </a:r>
            <a:r>
              <a:rPr lang="zh-CN" altLang="en-US" sz="2400" dirty="0">
                <a:solidFill>
                  <a:srgbClr val="0070C0"/>
                </a:solidFill>
                <a:latin typeface="Bodoni MT Black" pitchFamily="18" charset="0"/>
              </a:rPr>
              <a:t>信息处理控制模块</a:t>
            </a:r>
            <a:r>
              <a:rPr lang="en-US" altLang="zh-CN" sz="2400" dirty="0" err="1">
                <a:solidFill>
                  <a:srgbClr val="0070C0"/>
                </a:solidFill>
                <a:latin typeface="Bodoni MT Black" pitchFamily="18" charset="0"/>
              </a:rPr>
              <a:t>Ce</a:t>
            </a:r>
            <a:r>
              <a:rPr lang="zh-CN" altLang="en-US" sz="2400" dirty="0">
                <a:latin typeface="Bodoni MT Black" pitchFamily="18" charset="0"/>
              </a:rPr>
              <a:t>，协调</a:t>
            </a:r>
            <a:r>
              <a:rPr lang="zh-CN" altLang="en-US" sz="2400" dirty="0">
                <a:solidFill>
                  <a:srgbClr val="FF0000"/>
                </a:solidFill>
                <a:latin typeface="Bodoni MT Black" pitchFamily="18" charset="0"/>
              </a:rPr>
              <a:t>输出信息</a:t>
            </a:r>
            <a:r>
              <a:rPr lang="zh-CN" altLang="en-US" sz="2400" dirty="0">
                <a:latin typeface="Bodoni MT Black" pitchFamily="18" charset="0"/>
              </a:rPr>
              <a:t>的产生过程。</a:t>
            </a:r>
            <a:endParaRPr lang="en-US" altLang="zh-CN" sz="2400" dirty="0" smtClean="0">
              <a:latin typeface="Bodoni MT Black" pitchFamily="18" charset="0"/>
            </a:endParaRPr>
          </a:p>
        </p:txBody>
      </p:sp>
      <p:sp>
        <p:nvSpPr>
          <p:cNvPr id="10854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854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设计过程</a:t>
            </a:r>
          </a:p>
        </p:txBody>
      </p:sp>
      <p:sp>
        <p:nvSpPr>
          <p:cNvPr id="1434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20" name="Picture 4" descr="04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450" y="1415356"/>
            <a:ext cx="8388350"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27784" y="5035128"/>
            <a:ext cx="4493538" cy="461665"/>
          </a:xfrm>
          <a:prstGeom prst="rect">
            <a:avLst/>
          </a:prstGeom>
        </p:spPr>
        <p:txBody>
          <a:bodyPr wrap="none">
            <a:spAutoFit/>
          </a:bodyPr>
          <a:lstStyle/>
          <a:p>
            <a:r>
              <a:rPr lang="zh-CN" altLang="en-US" sz="2400" dirty="0"/>
              <a:t>结构化设计与结构化分析的关系</a:t>
            </a:r>
          </a:p>
        </p:txBody>
      </p:sp>
    </p:spTree>
    <p:extLst>
      <p:ext uri="{BB962C8B-B14F-4D97-AF65-F5344CB8AC3E}">
        <p14:creationId xmlns:p14="http://schemas.microsoft.com/office/powerpoint/2010/main" val="37221900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10595" name="TextBox 7"/>
          <p:cNvSpPr txBox="1">
            <a:spLocks noChangeArrowheads="1"/>
          </p:cNvSpPr>
          <p:nvPr/>
        </p:nvSpPr>
        <p:spPr bwMode="auto">
          <a:xfrm>
            <a:off x="395288" y="1052513"/>
            <a:ext cx="8291512" cy="512448"/>
          </a:xfrm>
          <a:prstGeom prst="rect">
            <a:avLst/>
          </a:prstGeom>
          <a:noFill/>
          <a:ln w="9525">
            <a:noFill/>
            <a:miter lim="800000"/>
            <a:headEnd/>
            <a:tailEnd/>
          </a:ln>
        </p:spPr>
        <p:txBody>
          <a:bodyPr>
            <a:spAutoFit/>
          </a:bodyPr>
          <a:lstStyle/>
          <a:p>
            <a:pPr eaLnBrk="1" hangingPunct="1">
              <a:lnSpc>
                <a:spcPct val="125000"/>
              </a:lnSpc>
            </a:pPr>
            <a:r>
              <a:rPr lang="zh-CN" altLang="en-US" sz="2400" dirty="0" smtClean="0">
                <a:latin typeface="Bodoni MT Black" pitchFamily="18" charset="0"/>
              </a:rPr>
              <a:t>图中说</a:t>
            </a:r>
            <a:r>
              <a:rPr lang="zh-CN" altLang="en-US" sz="2400" dirty="0">
                <a:latin typeface="Bodoni MT Black" pitchFamily="18" charset="0"/>
              </a:rPr>
              <a:t>明了第一级分解的方法。</a:t>
            </a:r>
            <a:endParaRPr lang="en-US" altLang="zh-CN" sz="2400" dirty="0">
              <a:latin typeface="Bodoni MT Black" pitchFamily="18" charset="0"/>
            </a:endParaRPr>
          </a:p>
        </p:txBody>
      </p:sp>
      <p:pic>
        <p:nvPicPr>
          <p:cNvPr id="110596" name="图片 2"/>
          <p:cNvPicPr>
            <a:picLocks noChangeAspect="1"/>
          </p:cNvPicPr>
          <p:nvPr/>
        </p:nvPicPr>
        <p:blipFill>
          <a:blip r:embed="rId3" cstate="print"/>
          <a:srcRect/>
          <a:stretch>
            <a:fillRect/>
          </a:stretch>
        </p:blipFill>
        <p:spPr bwMode="auto">
          <a:xfrm>
            <a:off x="1925638" y="1968500"/>
            <a:ext cx="5476875" cy="3170238"/>
          </a:xfrm>
          <a:prstGeom prst="rect">
            <a:avLst/>
          </a:prstGeom>
          <a:noFill/>
          <a:ln w="9525">
            <a:noFill/>
            <a:miter lim="800000"/>
            <a:headEnd/>
            <a:tailEnd/>
          </a:ln>
        </p:spPr>
      </p:pic>
      <p:sp>
        <p:nvSpPr>
          <p:cNvPr id="1105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059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12643" name="TextBox 7"/>
          <p:cNvSpPr txBox="1">
            <a:spLocks noChangeArrowheads="1"/>
          </p:cNvSpPr>
          <p:nvPr/>
        </p:nvSpPr>
        <p:spPr bwMode="auto">
          <a:xfrm>
            <a:off x="376238" y="1268413"/>
            <a:ext cx="8291512" cy="1015663"/>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对于数字仪表板的例子，第一级分解得出的结构如图所示。每个控制模块的名字表明了为它所控制的那些模块的功能。</a:t>
            </a:r>
          </a:p>
        </p:txBody>
      </p:sp>
      <p:pic>
        <p:nvPicPr>
          <p:cNvPr id="112644" name="图片 1"/>
          <p:cNvPicPr>
            <a:picLocks noChangeAspect="1"/>
          </p:cNvPicPr>
          <p:nvPr/>
        </p:nvPicPr>
        <p:blipFill>
          <a:blip r:embed="rId3" cstate="print"/>
          <a:srcRect/>
          <a:stretch>
            <a:fillRect/>
          </a:stretch>
        </p:blipFill>
        <p:spPr bwMode="auto">
          <a:xfrm>
            <a:off x="2576513" y="2716550"/>
            <a:ext cx="3959225" cy="2478087"/>
          </a:xfrm>
          <a:prstGeom prst="rect">
            <a:avLst/>
          </a:prstGeom>
          <a:noFill/>
          <a:ln w="9525">
            <a:noFill/>
            <a:miter lim="800000"/>
            <a:headEnd/>
            <a:tailEnd/>
          </a:ln>
        </p:spPr>
      </p:pic>
      <p:sp>
        <p:nvSpPr>
          <p:cNvPr id="11264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264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25538"/>
            <a:ext cx="849719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smtClean="0">
                <a:latin typeface="Bodoni MT Black" pitchFamily="18" charset="0"/>
              </a:rPr>
              <a:t>步：完成</a:t>
            </a:r>
            <a:r>
              <a:rPr lang="zh-CN" altLang="en-US" sz="2400" b="1" dirty="0">
                <a:latin typeface="Bodoni MT Black" pitchFamily="18" charset="0"/>
              </a:rPr>
              <a:t>“第二级分解”</a:t>
            </a:r>
            <a:endParaRPr lang="en-US" altLang="zh-CN" sz="2400" b="1" dirty="0" smtClean="0">
              <a:latin typeface="Bodoni MT Black" pitchFamily="18" charset="0"/>
            </a:endParaRPr>
          </a:p>
          <a:p>
            <a:pPr marL="0" indent="540000" eaLnBrk="1" hangingPunct="1">
              <a:lnSpc>
                <a:spcPct val="125000"/>
              </a:lnSpc>
              <a:defRPr/>
            </a:pPr>
            <a:r>
              <a:rPr lang="zh-CN" altLang="en-US" sz="2400" dirty="0">
                <a:latin typeface="Bodoni MT Black" pitchFamily="18" charset="0"/>
              </a:rPr>
              <a:t>第二级分解就是</a:t>
            </a:r>
            <a:r>
              <a:rPr lang="zh-CN" altLang="en-US" sz="2400" dirty="0">
                <a:solidFill>
                  <a:srgbClr val="FF0000"/>
                </a:solidFill>
                <a:latin typeface="Bodoni MT Black" pitchFamily="18" charset="0"/>
              </a:rPr>
              <a:t>把数据流图中的每个处理映射成软件结构中一个适当的模块</a:t>
            </a:r>
            <a:r>
              <a:rPr lang="zh-CN" altLang="en-US" sz="2400" dirty="0" smtClean="0">
                <a:latin typeface="Bodoni MT Black" pitchFamily="18" charset="0"/>
              </a:rPr>
              <a:t>。</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完</a:t>
            </a:r>
            <a:r>
              <a:rPr lang="zh-CN" altLang="en-US" sz="2400" dirty="0">
                <a:latin typeface="Bodoni MT Black" pitchFamily="18" charset="0"/>
              </a:rPr>
              <a:t>成第二级分解的方法</a:t>
            </a:r>
            <a:r>
              <a:rPr lang="zh-CN" altLang="en-US" sz="2400" dirty="0" smtClean="0">
                <a:latin typeface="Bodoni MT Black" pitchFamily="18" charset="0"/>
              </a:rPr>
              <a:t>是：</a:t>
            </a:r>
            <a:endParaRPr lang="en-US" altLang="zh-CN" sz="2400" dirty="0">
              <a:latin typeface="Bodoni MT Black" pitchFamily="18" charset="0"/>
            </a:endParaRPr>
          </a:p>
          <a:p>
            <a:pPr marL="457200" indent="-457200" eaLnBrk="1" hangingPunct="1">
              <a:lnSpc>
                <a:spcPct val="125000"/>
              </a:lnSpc>
              <a:buAutoNum type="arabicParenBoth"/>
              <a:defRPr/>
            </a:pPr>
            <a:r>
              <a:rPr lang="zh-CN" altLang="en-US" sz="2400" dirty="0" smtClean="0">
                <a:latin typeface="Bodoni MT Black" pitchFamily="18" charset="0"/>
              </a:rPr>
              <a:t>从</a:t>
            </a:r>
            <a:r>
              <a:rPr lang="zh-CN" altLang="en-US" sz="2400" dirty="0">
                <a:latin typeface="Bodoni MT Black" pitchFamily="18" charset="0"/>
              </a:rPr>
              <a:t>变换中心的边界开始逆着输入通路向外移动，把输入通路中每个处理映射成软件结构中</a:t>
            </a:r>
            <a:r>
              <a:rPr lang="en-US" altLang="zh-CN" sz="2400" dirty="0" err="1">
                <a:latin typeface="Bodoni MT Black" pitchFamily="18" charset="0"/>
              </a:rPr>
              <a:t>Ca</a:t>
            </a:r>
            <a:r>
              <a:rPr lang="zh-CN" altLang="en-US" sz="2400" dirty="0">
                <a:latin typeface="Bodoni MT Black" pitchFamily="18" charset="0"/>
              </a:rPr>
              <a:t>控制下的一个低层模块</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25000"/>
              </a:lnSpc>
              <a:buAutoNum type="arabicParenBoth"/>
              <a:defRPr/>
            </a:pPr>
            <a:r>
              <a:rPr lang="zh-CN" altLang="en-US" sz="2400" dirty="0" smtClean="0">
                <a:latin typeface="Bodoni MT Black" pitchFamily="18" charset="0"/>
              </a:rPr>
              <a:t>然后</a:t>
            </a:r>
            <a:r>
              <a:rPr lang="zh-CN" altLang="en-US" sz="2400" dirty="0">
                <a:latin typeface="Bodoni MT Black" pitchFamily="18" charset="0"/>
              </a:rPr>
              <a:t>沿输出通路向外移动，把输出通路中每个处理映射成直接或间接受模块</a:t>
            </a:r>
            <a:r>
              <a:rPr lang="en-US" altLang="zh-CN" sz="2400" dirty="0" err="1">
                <a:latin typeface="Bodoni MT Black" pitchFamily="18" charset="0"/>
              </a:rPr>
              <a:t>Ce</a:t>
            </a:r>
            <a:r>
              <a:rPr lang="zh-CN" altLang="en-US" sz="2400" dirty="0">
                <a:latin typeface="Bodoni MT Black" pitchFamily="18" charset="0"/>
              </a:rPr>
              <a:t>控制的一个低层模块</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25000"/>
              </a:lnSpc>
              <a:buAutoNum type="arabicParenBoth"/>
              <a:defRPr/>
            </a:pPr>
            <a:r>
              <a:rPr lang="zh-CN" altLang="en-US" sz="2400" dirty="0" smtClean="0">
                <a:latin typeface="Bodoni MT Black" pitchFamily="18" charset="0"/>
              </a:rPr>
              <a:t>最后</a:t>
            </a:r>
            <a:r>
              <a:rPr lang="zh-CN" altLang="en-US" sz="2400" dirty="0">
                <a:latin typeface="Bodoni MT Black" pitchFamily="18" charset="0"/>
              </a:rPr>
              <a:t>把变换中心内的每个处理映射成受</a:t>
            </a:r>
            <a:r>
              <a:rPr lang="en-US" altLang="zh-CN" sz="2400" dirty="0">
                <a:latin typeface="Bodoni MT Black" pitchFamily="18" charset="0"/>
              </a:rPr>
              <a:t>Ct</a:t>
            </a:r>
            <a:r>
              <a:rPr lang="zh-CN" altLang="en-US" sz="2400" dirty="0">
                <a:latin typeface="Bodoni MT Black" pitchFamily="18" charset="0"/>
              </a:rPr>
              <a:t>控制的一个模块。</a:t>
            </a:r>
          </a:p>
        </p:txBody>
      </p:sp>
      <p:sp>
        <p:nvSpPr>
          <p:cNvPr id="1146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469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107504" y="1597472"/>
            <a:ext cx="85792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smtClean="0">
                <a:latin typeface="Bodoni MT Black" pitchFamily="18" charset="0"/>
              </a:rPr>
              <a:t>步：完成</a:t>
            </a:r>
            <a:r>
              <a:rPr lang="zh-CN" altLang="en-US" sz="2400" b="1" dirty="0">
                <a:latin typeface="Bodoni MT Black" pitchFamily="18" charset="0"/>
              </a:rPr>
              <a:t>“第二级</a:t>
            </a:r>
            <a:r>
              <a:rPr lang="zh-CN" altLang="en-US" sz="2400" b="1" dirty="0" smtClean="0">
                <a:latin typeface="Bodoni MT Black" pitchFamily="18" charset="0"/>
              </a:rPr>
              <a:t>分解”</a:t>
            </a:r>
            <a:endParaRPr lang="en-US" altLang="zh-CN" sz="2400" b="1" dirty="0" smtClean="0">
              <a:latin typeface="Bodoni MT Black" pitchFamily="18" charset="0"/>
            </a:endParaRPr>
          </a:p>
          <a:p>
            <a:pPr marL="0" indent="0" eaLnBrk="1" hangingPunct="1">
              <a:lnSpc>
                <a:spcPct val="125000"/>
              </a:lnSpc>
              <a:defRPr/>
            </a:pPr>
            <a:endParaRPr lang="en-US" altLang="zh-CN" sz="2400" b="1"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图表示</a:t>
            </a:r>
            <a:r>
              <a:rPr lang="zh-CN" altLang="en-US" sz="2400" dirty="0">
                <a:latin typeface="Bodoni MT Black" pitchFamily="18" charset="0"/>
              </a:rPr>
              <a:t>进行第二</a:t>
            </a:r>
            <a:r>
              <a:rPr lang="zh-CN" altLang="en-US" sz="2400" dirty="0" smtClean="0">
                <a:latin typeface="Bodoni MT Black" pitchFamily="18" charset="0"/>
              </a:rPr>
              <a:t>级分解的普</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遍</a:t>
            </a:r>
            <a:r>
              <a:rPr lang="zh-CN" altLang="en-US" sz="2400" dirty="0">
                <a:latin typeface="Bodoni MT Black" pitchFamily="18" charset="0"/>
              </a:rPr>
              <a:t>途径。</a:t>
            </a:r>
            <a:endParaRPr lang="en-US" altLang="zh-CN" sz="2400" dirty="0" smtClean="0">
              <a:latin typeface="Bodoni MT Black" pitchFamily="18" charset="0"/>
            </a:endParaRPr>
          </a:p>
        </p:txBody>
      </p:sp>
      <p:pic>
        <p:nvPicPr>
          <p:cNvPr id="116740" name="图片 1"/>
          <p:cNvPicPr>
            <a:picLocks noChangeAspect="1"/>
          </p:cNvPicPr>
          <p:nvPr/>
        </p:nvPicPr>
        <p:blipFill>
          <a:blip r:embed="rId3" cstate="print"/>
          <a:srcRect/>
          <a:stretch>
            <a:fillRect/>
          </a:stretch>
        </p:blipFill>
        <p:spPr bwMode="auto">
          <a:xfrm>
            <a:off x="3923928" y="1988840"/>
            <a:ext cx="4968875" cy="3860800"/>
          </a:xfrm>
          <a:prstGeom prst="rect">
            <a:avLst/>
          </a:prstGeom>
          <a:noFill/>
          <a:ln w="9525">
            <a:noFill/>
            <a:miter lim="800000"/>
            <a:headEnd/>
            <a:tailEnd/>
          </a:ln>
        </p:spPr>
      </p:pic>
      <p:sp>
        <p:nvSpPr>
          <p:cNvPr id="11674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674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56335"/>
            <a:ext cx="829151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smtClean="0">
                <a:latin typeface="Bodoni MT Black" pitchFamily="18" charset="0"/>
              </a:rPr>
              <a:t>步：完成</a:t>
            </a:r>
            <a:r>
              <a:rPr lang="zh-CN" altLang="en-US" sz="2400" b="1" dirty="0">
                <a:latin typeface="Bodoni MT Black" pitchFamily="18" charset="0"/>
              </a:rPr>
              <a:t>“第二级分解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应该</a:t>
            </a:r>
            <a:r>
              <a:rPr lang="zh-CN" altLang="en-US" sz="2400" dirty="0">
                <a:latin typeface="Bodoni MT Black" pitchFamily="18" charset="0"/>
              </a:rPr>
              <a:t>根据实际情况以及“好”设计的标准，进行实际的第二级分解。</a:t>
            </a:r>
          </a:p>
          <a:p>
            <a:pPr marL="0" indent="0" eaLnBrk="1" hangingPunct="1">
              <a:lnSpc>
                <a:spcPct val="125000"/>
              </a:lnSpc>
              <a:defRPr/>
            </a:pPr>
            <a:r>
              <a:rPr lang="zh-CN" altLang="en-US" sz="2400" dirty="0">
                <a:latin typeface="Bodoni MT Black" pitchFamily="18" charset="0"/>
              </a:rPr>
              <a:t>对于数字仪表板系统的例子，第二级</a:t>
            </a:r>
            <a:r>
              <a:rPr lang="zh-CN" altLang="en-US" sz="2400" dirty="0" smtClean="0">
                <a:latin typeface="Bodoni MT Black" pitchFamily="18" charset="0"/>
              </a:rPr>
              <a:t>分解的</a:t>
            </a:r>
            <a:r>
              <a:rPr lang="zh-CN" altLang="en-US" sz="2400" dirty="0">
                <a:latin typeface="Bodoni MT Black" pitchFamily="18" charset="0"/>
              </a:rPr>
              <a:t>结果分别</a:t>
            </a:r>
            <a:r>
              <a:rPr lang="zh-CN" altLang="en-US" sz="2400" dirty="0" smtClean="0">
                <a:latin typeface="Bodoni MT Black" pitchFamily="18" charset="0"/>
              </a:rPr>
              <a:t>用下面两个图和下一张的图描绘。</a:t>
            </a:r>
            <a:endParaRPr lang="en-US" altLang="zh-CN" sz="2400" dirty="0" smtClean="0">
              <a:latin typeface="Bodoni MT Black" pitchFamily="18" charset="0"/>
            </a:endParaRPr>
          </a:p>
        </p:txBody>
      </p:sp>
      <p:pic>
        <p:nvPicPr>
          <p:cNvPr id="118788" name="图片 2"/>
          <p:cNvPicPr>
            <a:picLocks noChangeAspect="1"/>
          </p:cNvPicPr>
          <p:nvPr/>
        </p:nvPicPr>
        <p:blipFill>
          <a:blip r:embed="rId3" cstate="print"/>
          <a:srcRect/>
          <a:stretch>
            <a:fillRect/>
          </a:stretch>
        </p:blipFill>
        <p:spPr bwMode="auto">
          <a:xfrm>
            <a:off x="6300788" y="2852738"/>
            <a:ext cx="2684462" cy="3084512"/>
          </a:xfrm>
          <a:prstGeom prst="rect">
            <a:avLst/>
          </a:prstGeom>
          <a:noFill/>
          <a:ln w="9525">
            <a:noFill/>
            <a:miter lim="800000"/>
            <a:headEnd/>
            <a:tailEnd/>
          </a:ln>
        </p:spPr>
      </p:pic>
      <p:pic>
        <p:nvPicPr>
          <p:cNvPr id="118789" name="图片 3"/>
          <p:cNvPicPr>
            <a:picLocks noChangeAspect="1"/>
          </p:cNvPicPr>
          <p:nvPr/>
        </p:nvPicPr>
        <p:blipFill>
          <a:blip r:embed="rId4" cstate="print"/>
          <a:srcRect/>
          <a:stretch>
            <a:fillRect/>
          </a:stretch>
        </p:blipFill>
        <p:spPr bwMode="auto">
          <a:xfrm>
            <a:off x="457200" y="3778250"/>
            <a:ext cx="3719513" cy="2046288"/>
          </a:xfrm>
          <a:prstGeom prst="rect">
            <a:avLst/>
          </a:prstGeom>
          <a:noFill/>
          <a:ln w="9525">
            <a:noFill/>
            <a:miter lim="800000"/>
            <a:headEnd/>
            <a:tailEnd/>
          </a:ln>
        </p:spPr>
      </p:pic>
      <p:sp>
        <p:nvSpPr>
          <p:cNvPr id="11879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879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文本框 1"/>
          <p:cNvSpPr txBox="1"/>
          <p:nvPr/>
        </p:nvSpPr>
        <p:spPr>
          <a:xfrm>
            <a:off x="3131840" y="4217171"/>
            <a:ext cx="957313" cy="369332"/>
          </a:xfrm>
          <a:prstGeom prst="rect">
            <a:avLst/>
          </a:prstGeom>
          <a:noFill/>
        </p:spPr>
        <p:txBody>
          <a:bodyPr wrap="none" rtlCol="0">
            <a:spAutoFit/>
          </a:bodyPr>
          <a:lstStyle/>
          <a:p>
            <a:r>
              <a:rPr lang="en-US" altLang="zh-CN" b="1" dirty="0" smtClean="0">
                <a:solidFill>
                  <a:srgbClr val="FF0000"/>
                </a:solidFill>
              </a:rPr>
              <a:t>Ct </a:t>
            </a:r>
            <a:r>
              <a:rPr lang="zh-CN" altLang="en-US" b="1" dirty="0" smtClean="0">
                <a:solidFill>
                  <a:srgbClr val="FF0000"/>
                </a:solidFill>
              </a:rPr>
              <a:t>模块</a:t>
            </a:r>
            <a:endParaRPr lang="zh-CN" altLang="en-US" b="1" dirty="0">
              <a:solidFill>
                <a:srgbClr val="FF0000"/>
              </a:solidFill>
            </a:endParaRPr>
          </a:p>
        </p:txBody>
      </p:sp>
      <p:sp>
        <p:nvSpPr>
          <p:cNvPr id="9" name="文本框 8"/>
          <p:cNvSpPr txBox="1"/>
          <p:nvPr/>
        </p:nvSpPr>
        <p:spPr>
          <a:xfrm>
            <a:off x="5940152" y="3454385"/>
            <a:ext cx="1008609" cy="369332"/>
          </a:xfrm>
          <a:prstGeom prst="rect">
            <a:avLst/>
          </a:prstGeom>
          <a:noFill/>
        </p:spPr>
        <p:txBody>
          <a:bodyPr wrap="none" rtlCol="0">
            <a:spAutoFit/>
          </a:bodyPr>
          <a:lstStyle/>
          <a:p>
            <a:r>
              <a:rPr lang="en-US" altLang="zh-CN" b="1" dirty="0" err="1" smtClean="0">
                <a:solidFill>
                  <a:srgbClr val="FF0000"/>
                </a:solidFill>
              </a:rPr>
              <a:t>Ca</a:t>
            </a:r>
            <a:r>
              <a:rPr lang="en-US" altLang="zh-CN" b="1" dirty="0" smtClean="0">
                <a:solidFill>
                  <a:srgbClr val="FF0000"/>
                </a:solidFill>
              </a:rPr>
              <a:t> </a:t>
            </a:r>
            <a:r>
              <a:rPr lang="zh-CN" altLang="en-US" b="1" dirty="0" smtClean="0">
                <a:solidFill>
                  <a:srgbClr val="FF0000"/>
                </a:solidFill>
              </a:rPr>
              <a:t>模块</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196975"/>
            <a:ext cx="829151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smtClean="0">
                <a:latin typeface="Bodoni MT Black" pitchFamily="18" charset="0"/>
              </a:rPr>
              <a:t>步</a:t>
            </a:r>
            <a:r>
              <a:rPr lang="zh-CN" altLang="en-US" sz="2400" b="1" dirty="0">
                <a:latin typeface="Bodoni MT Black" pitchFamily="18" charset="0"/>
              </a:rPr>
              <a:t>：</a:t>
            </a:r>
            <a:r>
              <a:rPr lang="zh-CN" altLang="en-US" sz="2400" b="1" dirty="0" smtClean="0">
                <a:latin typeface="Bodoni MT Black" pitchFamily="18" charset="0"/>
              </a:rPr>
              <a:t>完成</a:t>
            </a:r>
            <a:r>
              <a:rPr lang="zh-CN" altLang="en-US" sz="2400" b="1" dirty="0">
                <a:latin typeface="Bodoni MT Black" pitchFamily="18" charset="0"/>
              </a:rPr>
              <a:t>“第二级分解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为每个模块写一个简要说明</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描述</a:t>
            </a:r>
            <a:r>
              <a:rPr lang="zh-CN" altLang="en-US" sz="2400" dirty="0">
                <a:latin typeface="Bodoni MT Black" pitchFamily="18" charset="0"/>
              </a:rPr>
              <a:t>以下</a:t>
            </a:r>
            <a:r>
              <a:rPr lang="zh-CN" altLang="en-US" sz="2400" dirty="0" smtClean="0">
                <a:latin typeface="Bodoni MT Black" pitchFamily="18" charset="0"/>
              </a:rPr>
              <a:t>内容</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ü"/>
              <a:defRPr/>
            </a:pPr>
            <a:r>
              <a:rPr lang="en-US" altLang="zh-CN" sz="2400" dirty="0" smtClean="0">
                <a:latin typeface="Bodoni MT Black" pitchFamily="18" charset="0"/>
              </a:rPr>
              <a:t> </a:t>
            </a:r>
            <a:r>
              <a:rPr lang="zh-CN" altLang="en-US" sz="2400" dirty="0">
                <a:latin typeface="Bodoni MT Black" pitchFamily="18" charset="0"/>
              </a:rPr>
              <a:t>进出该模块的</a:t>
            </a:r>
            <a:r>
              <a:rPr lang="zh-CN" altLang="en-US" sz="2400" dirty="0" smtClean="0">
                <a:latin typeface="Bodoni MT Black" pitchFamily="18" charset="0"/>
              </a:rPr>
              <a:t>信息（接口描述）。</a:t>
            </a:r>
            <a:endParaRPr lang="zh-CN" altLang="en-US" sz="2400" dirty="0">
              <a:latin typeface="Bodoni MT Black" pitchFamily="18" charset="0"/>
            </a:endParaRPr>
          </a:p>
          <a:p>
            <a:pPr eaLnBrk="1" hangingPunct="1">
              <a:lnSpc>
                <a:spcPct val="125000"/>
              </a:lnSpc>
              <a:buFont typeface="Wingdings" panose="05000000000000000000" pitchFamily="2" charset="2"/>
              <a:buChar char="ü"/>
              <a:defRPr/>
            </a:pPr>
            <a:r>
              <a:rPr lang="en-US" altLang="zh-CN" sz="2400" dirty="0" smtClean="0">
                <a:latin typeface="Bodoni MT Black" pitchFamily="18" charset="0"/>
              </a:rPr>
              <a:t> </a:t>
            </a:r>
            <a:r>
              <a:rPr lang="zh-CN" altLang="en-US" sz="2400" dirty="0">
                <a:latin typeface="Bodoni MT Black" pitchFamily="18" charset="0"/>
              </a:rPr>
              <a:t>模块内部的信息。</a:t>
            </a:r>
          </a:p>
          <a:p>
            <a:pPr eaLnBrk="1" hangingPunct="1">
              <a:lnSpc>
                <a:spcPct val="125000"/>
              </a:lnSpc>
              <a:buFont typeface="Wingdings" panose="05000000000000000000" pitchFamily="2" charset="2"/>
              <a:buChar char="ü"/>
              <a:defRPr/>
            </a:pPr>
            <a:r>
              <a:rPr lang="en-US" altLang="zh-CN" sz="2400" dirty="0" smtClean="0">
                <a:latin typeface="Bodoni MT Black" pitchFamily="18" charset="0"/>
              </a:rPr>
              <a:t> </a:t>
            </a:r>
            <a:r>
              <a:rPr lang="zh-CN" altLang="en-US" sz="2400" dirty="0">
                <a:latin typeface="Bodoni MT Black" pitchFamily="18" charset="0"/>
              </a:rPr>
              <a:t>过程陈述，包括主要判定</a:t>
            </a:r>
            <a:r>
              <a:rPr lang="zh-CN" altLang="en-US" sz="2400" dirty="0" smtClean="0">
                <a:latin typeface="Bodoni MT Black" pitchFamily="18" charset="0"/>
              </a:rPr>
              <a:t>点</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及任务</a:t>
            </a:r>
            <a:r>
              <a:rPr lang="zh-CN" altLang="en-US" sz="2400" dirty="0">
                <a:latin typeface="Bodoni MT Black" pitchFamily="18" charset="0"/>
              </a:rPr>
              <a:t>等。</a:t>
            </a:r>
          </a:p>
          <a:p>
            <a:pPr eaLnBrk="1" hangingPunct="1">
              <a:lnSpc>
                <a:spcPct val="125000"/>
              </a:lnSpc>
              <a:buFont typeface="Wingdings" panose="05000000000000000000" pitchFamily="2" charset="2"/>
              <a:buChar char="ü"/>
              <a:defRPr/>
            </a:pPr>
            <a:r>
              <a:rPr lang="en-US" altLang="zh-CN" sz="2400" dirty="0" smtClean="0">
                <a:latin typeface="Bodoni MT Black" pitchFamily="18" charset="0"/>
              </a:rPr>
              <a:t> </a:t>
            </a:r>
            <a:r>
              <a:rPr lang="zh-CN" altLang="en-US" sz="2400" dirty="0">
                <a:latin typeface="Bodoni MT Black" pitchFamily="18" charset="0"/>
              </a:rPr>
              <a:t>对约束和特殊特点的简短讨论。</a:t>
            </a:r>
            <a:endParaRPr lang="en-US" altLang="zh-CN" sz="2400" dirty="0" smtClean="0">
              <a:latin typeface="Bodoni MT Black" pitchFamily="18" charset="0"/>
            </a:endParaRPr>
          </a:p>
        </p:txBody>
      </p:sp>
      <p:pic>
        <p:nvPicPr>
          <p:cNvPr id="120836" name="图片 4"/>
          <p:cNvPicPr>
            <a:picLocks noChangeAspect="1"/>
          </p:cNvPicPr>
          <p:nvPr/>
        </p:nvPicPr>
        <p:blipFill>
          <a:blip r:embed="rId3" cstate="print"/>
          <a:srcRect/>
          <a:stretch>
            <a:fillRect/>
          </a:stretch>
        </p:blipFill>
        <p:spPr bwMode="auto">
          <a:xfrm>
            <a:off x="4794250" y="2496086"/>
            <a:ext cx="4349750" cy="2447925"/>
          </a:xfrm>
          <a:prstGeom prst="rect">
            <a:avLst/>
          </a:prstGeom>
          <a:noFill/>
          <a:ln w="9525">
            <a:noFill/>
            <a:miter lim="800000"/>
            <a:headEnd/>
            <a:tailEnd/>
          </a:ln>
        </p:spPr>
      </p:pic>
      <p:sp>
        <p:nvSpPr>
          <p:cNvPr id="1208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2083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7" name="文本框 6"/>
          <p:cNvSpPr txBox="1"/>
          <p:nvPr/>
        </p:nvSpPr>
        <p:spPr>
          <a:xfrm>
            <a:off x="7561138" y="2710944"/>
            <a:ext cx="1008609" cy="369332"/>
          </a:xfrm>
          <a:prstGeom prst="rect">
            <a:avLst/>
          </a:prstGeom>
          <a:noFill/>
        </p:spPr>
        <p:txBody>
          <a:bodyPr wrap="none" rtlCol="0">
            <a:spAutoFit/>
          </a:bodyPr>
          <a:lstStyle/>
          <a:p>
            <a:r>
              <a:rPr lang="en-US" altLang="zh-CN" b="1" dirty="0" err="1" smtClean="0">
                <a:solidFill>
                  <a:srgbClr val="FF0000"/>
                </a:solidFill>
              </a:rPr>
              <a:t>Ce</a:t>
            </a:r>
            <a:r>
              <a:rPr lang="en-US" altLang="zh-CN" b="1" dirty="0" smtClean="0">
                <a:solidFill>
                  <a:srgbClr val="FF0000"/>
                </a:solidFill>
              </a:rPr>
              <a:t> </a:t>
            </a:r>
            <a:r>
              <a:rPr lang="zh-CN" altLang="en-US" b="1" dirty="0" smtClean="0">
                <a:solidFill>
                  <a:srgbClr val="FF0000"/>
                </a:solidFill>
              </a:rPr>
              <a:t>模块</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96975"/>
            <a:ext cx="82915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7</a:t>
            </a:r>
            <a:r>
              <a:rPr lang="zh-CN" altLang="en-US" sz="2400" b="1" dirty="0" smtClean="0">
                <a:latin typeface="Bodoni MT Black" pitchFamily="18" charset="0"/>
              </a:rPr>
              <a:t>步：使用</a:t>
            </a:r>
            <a:r>
              <a:rPr lang="zh-CN" altLang="en-US" sz="2400" b="1" dirty="0">
                <a:solidFill>
                  <a:srgbClr val="FF0000"/>
                </a:solidFill>
                <a:latin typeface="Bodoni MT Black" pitchFamily="18" charset="0"/>
              </a:rPr>
              <a:t>设计度量</a:t>
            </a:r>
            <a:r>
              <a:rPr lang="zh-CN" altLang="en-US" sz="2400" b="1" dirty="0">
                <a:latin typeface="Bodoni MT Black" pitchFamily="18" charset="0"/>
              </a:rPr>
              <a:t>和</a:t>
            </a:r>
            <a:r>
              <a:rPr lang="zh-CN" altLang="en-US" sz="2400" b="1" dirty="0">
                <a:solidFill>
                  <a:srgbClr val="FF0000"/>
                </a:solidFill>
                <a:latin typeface="Bodoni MT Black" pitchFamily="18" charset="0"/>
              </a:rPr>
              <a:t>启发式规则</a:t>
            </a:r>
            <a:r>
              <a:rPr lang="zh-CN" altLang="en-US" sz="2400" b="1" dirty="0">
                <a:latin typeface="Bodoni MT Black" pitchFamily="18" charset="0"/>
              </a:rPr>
              <a:t>对第一次分割得到的软件结构进一步精化</a:t>
            </a:r>
            <a:r>
              <a:rPr lang="zh-CN" altLang="en-US" sz="2400" b="1" dirty="0" smtClean="0">
                <a:latin typeface="Bodoni MT Black" pitchFamily="18" charset="0"/>
              </a:rPr>
              <a:t>。</a:t>
            </a:r>
            <a:endParaRPr lang="en-US" altLang="zh-CN" sz="2400" b="1" dirty="0" smtClean="0">
              <a:latin typeface="Bodoni MT Black" pitchFamily="18" charset="0"/>
            </a:endParaRPr>
          </a:p>
        </p:txBody>
      </p:sp>
      <p:pic>
        <p:nvPicPr>
          <p:cNvPr id="122884" name="图片 1"/>
          <p:cNvPicPr>
            <a:picLocks noChangeAspect="1"/>
          </p:cNvPicPr>
          <p:nvPr/>
        </p:nvPicPr>
        <p:blipFill>
          <a:blip r:embed="rId3" cstate="print"/>
          <a:srcRect/>
          <a:stretch>
            <a:fillRect/>
          </a:stretch>
        </p:blipFill>
        <p:spPr bwMode="auto">
          <a:xfrm>
            <a:off x="1476375" y="2420888"/>
            <a:ext cx="6264275" cy="3222625"/>
          </a:xfrm>
          <a:prstGeom prst="rect">
            <a:avLst/>
          </a:prstGeom>
          <a:noFill/>
          <a:ln w="9525">
            <a:noFill/>
            <a:miter lim="800000"/>
            <a:headEnd/>
            <a:tailEnd/>
          </a:ln>
        </p:spPr>
      </p:pic>
      <p:sp>
        <p:nvSpPr>
          <p:cNvPr id="12288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2288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椭圆 1"/>
          <p:cNvSpPr/>
          <p:nvPr/>
        </p:nvSpPr>
        <p:spPr>
          <a:xfrm>
            <a:off x="2792413" y="4221088"/>
            <a:ext cx="1059507" cy="1584176"/>
          </a:xfrm>
          <a:prstGeom prst="ellipse">
            <a:avLst/>
          </a:prstGeom>
          <a:solidFill>
            <a:srgbClr val="FF0000">
              <a:alpha val="2509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08637" y="4267587"/>
            <a:ext cx="1059507" cy="1584176"/>
          </a:xfrm>
          <a:prstGeom prst="ellipse">
            <a:avLst/>
          </a:prstGeom>
          <a:solidFill>
            <a:srgbClr val="FF0000">
              <a:alpha val="2509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51502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defRPr/>
            </a:pPr>
            <a:r>
              <a:rPr lang="zh-CN" altLang="en-US" sz="2400" dirty="0">
                <a:latin typeface="Bodoni MT Black" pitchFamily="18" charset="0"/>
              </a:rPr>
              <a:t>数据流具有明显的事务特点时采用</a:t>
            </a:r>
            <a:r>
              <a:rPr lang="zh-CN" altLang="en-US" sz="2400" dirty="0">
                <a:solidFill>
                  <a:srgbClr val="FF0000"/>
                </a:solidFill>
                <a:latin typeface="Bodoni MT Black" pitchFamily="18" charset="0"/>
              </a:rPr>
              <a:t>事务分析方法</a:t>
            </a:r>
            <a:r>
              <a:rPr lang="zh-CN" altLang="en-US" sz="2400" dirty="0">
                <a:latin typeface="Bodoni MT Black" pitchFamily="18" charset="0"/>
              </a:rPr>
              <a:t>。</a:t>
            </a:r>
          </a:p>
          <a:p>
            <a:pPr marL="0" indent="540000" eaLnBrk="1" hangingPunct="1">
              <a:lnSpc>
                <a:spcPct val="125000"/>
              </a:lnSpc>
              <a:defRPr/>
            </a:pPr>
            <a:r>
              <a:rPr lang="zh-CN" altLang="en-US" sz="2400" dirty="0">
                <a:latin typeface="Bodoni MT Black" pitchFamily="18" charset="0"/>
              </a:rPr>
              <a:t>事务分析的设计步骤和变换分析的设计步骤大部分相同或类似</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主要</a:t>
            </a:r>
            <a:r>
              <a:rPr lang="zh-CN" altLang="en-US" sz="2400" dirty="0">
                <a:solidFill>
                  <a:srgbClr val="FF0000"/>
                </a:solidFill>
                <a:latin typeface="Bodoni MT Black" pitchFamily="18" charset="0"/>
              </a:rPr>
              <a:t>差别仅</a:t>
            </a:r>
            <a:r>
              <a:rPr lang="zh-CN" altLang="en-US" sz="2400" dirty="0" smtClean="0">
                <a:solidFill>
                  <a:srgbClr val="FF0000"/>
                </a:solidFill>
                <a:latin typeface="Bodoni MT Black" pitchFamily="18" charset="0"/>
              </a:rPr>
              <a:t>在于</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由数据流图</a:t>
            </a:r>
            <a:r>
              <a:rPr lang="zh-CN" altLang="en-US" sz="2400" dirty="0">
                <a:solidFill>
                  <a:srgbClr val="FF0000"/>
                </a:solidFill>
                <a:latin typeface="Bodoni MT Black" pitchFamily="18" charset="0"/>
              </a:rPr>
              <a:t>到</a:t>
            </a:r>
            <a:r>
              <a:rPr lang="zh-CN" altLang="en-US" sz="2400" dirty="0" smtClean="0">
                <a:solidFill>
                  <a:srgbClr val="FF0000"/>
                </a:solidFill>
                <a:latin typeface="Bodoni MT Black" pitchFamily="18" charset="0"/>
              </a:rPr>
              <a:t>软件</a:t>
            </a:r>
            <a:r>
              <a:rPr lang="zh-CN" altLang="en-US" sz="2400" dirty="0">
                <a:solidFill>
                  <a:srgbClr val="FF0000"/>
                </a:solidFill>
                <a:latin typeface="Bodoni MT Black" pitchFamily="18" charset="0"/>
              </a:rPr>
              <a:t>结构</a:t>
            </a:r>
            <a:r>
              <a:rPr lang="zh-CN" altLang="en-US" sz="2400" dirty="0" smtClean="0">
                <a:solidFill>
                  <a:srgbClr val="FF0000"/>
                </a:solidFill>
                <a:latin typeface="Bodoni MT Black" pitchFamily="18" charset="0"/>
              </a:rPr>
              <a:t>的</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映射方法不同</a:t>
            </a:r>
            <a:r>
              <a:rPr lang="zh-CN" altLang="en-US" sz="2400" dirty="0" smtClean="0">
                <a:latin typeface="Bodoni MT Black" pitchFamily="18" charset="0"/>
              </a:rPr>
              <a:t>。由</a:t>
            </a:r>
            <a:r>
              <a:rPr lang="zh-CN" altLang="en-US" sz="2400" dirty="0">
                <a:latin typeface="Bodoni MT Black" pitchFamily="18" charset="0"/>
              </a:rPr>
              <a:t>事务</a:t>
            </a:r>
            <a:r>
              <a:rPr lang="zh-CN" altLang="en-US" sz="2400" dirty="0" smtClean="0">
                <a:latin typeface="Bodoni MT Black" pitchFamily="18" charset="0"/>
              </a:rPr>
              <a:t>流</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映射</a:t>
            </a:r>
            <a:r>
              <a:rPr lang="zh-CN" altLang="en-US" sz="2400" dirty="0">
                <a:latin typeface="Bodoni MT Black" pitchFamily="18" charset="0"/>
              </a:rPr>
              <a:t>成的</a:t>
            </a:r>
            <a:r>
              <a:rPr lang="zh-CN" altLang="en-US" sz="2400" dirty="0" smtClean="0">
                <a:latin typeface="Bodoni MT Black" pitchFamily="18" charset="0"/>
              </a:rPr>
              <a:t>软件</a:t>
            </a:r>
            <a:r>
              <a:rPr lang="zh-CN" altLang="en-US" sz="2400" dirty="0">
                <a:latin typeface="Bodoni MT Black" pitchFamily="18" charset="0"/>
              </a:rPr>
              <a:t>结构</a:t>
            </a:r>
            <a:r>
              <a:rPr lang="zh-CN" altLang="en-US" sz="2400" dirty="0" smtClean="0">
                <a:latin typeface="Bodoni MT Black" pitchFamily="18" charset="0"/>
              </a:rPr>
              <a:t>包括一</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个</a:t>
            </a:r>
            <a:r>
              <a:rPr lang="zh-CN" altLang="en-US" sz="2400" dirty="0">
                <a:solidFill>
                  <a:srgbClr val="FF0000"/>
                </a:solidFill>
                <a:latin typeface="Bodoni MT Black" pitchFamily="18" charset="0"/>
              </a:rPr>
              <a:t>接收分支</a:t>
            </a:r>
            <a:r>
              <a:rPr lang="zh-CN" altLang="en-US" sz="2400" dirty="0" smtClean="0">
                <a:latin typeface="Bodoni MT Black" pitchFamily="18" charset="0"/>
              </a:rPr>
              <a:t>和一</a:t>
            </a:r>
            <a:r>
              <a:rPr lang="zh-CN" altLang="en-US" sz="2400" dirty="0">
                <a:latin typeface="Bodoni MT Black" pitchFamily="18" charset="0"/>
              </a:rPr>
              <a:t>个</a:t>
            </a:r>
            <a:r>
              <a:rPr lang="zh-CN" altLang="en-US" sz="2400" dirty="0">
                <a:solidFill>
                  <a:srgbClr val="FF0000"/>
                </a:solidFill>
                <a:latin typeface="Bodoni MT Black" pitchFamily="18" charset="0"/>
              </a:rPr>
              <a:t>发送</a:t>
            </a:r>
            <a:r>
              <a:rPr lang="zh-CN" altLang="en-US" sz="2400" dirty="0" smtClean="0">
                <a:solidFill>
                  <a:srgbClr val="FF0000"/>
                </a:solidFill>
                <a:latin typeface="Bodoni MT Black" pitchFamily="18" charset="0"/>
              </a:rPr>
              <a:t>分</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支</a:t>
            </a:r>
            <a:r>
              <a:rPr lang="zh-CN" altLang="en-US" sz="2400" dirty="0">
                <a:latin typeface="Bodoni MT Black" pitchFamily="18" charset="0"/>
              </a:rPr>
              <a:t>。</a:t>
            </a:r>
            <a:endParaRPr lang="en-US" altLang="zh-CN" sz="2400" dirty="0" smtClean="0">
              <a:latin typeface="Bodoni MT Black" pitchFamily="18" charset="0"/>
            </a:endParaRPr>
          </a:p>
        </p:txBody>
      </p:sp>
      <p:sp>
        <p:nvSpPr>
          <p:cNvPr id="6" name="内容占位符 4"/>
          <p:cNvSpPr>
            <a:spLocks noGrp="1"/>
          </p:cNvSpPr>
          <p:nvPr>
            <p:ph idx="1"/>
          </p:nvPr>
        </p:nvSpPr>
        <p:spPr>
          <a:xfrm>
            <a:off x="395288" y="980728"/>
            <a:ext cx="8229600" cy="604838"/>
          </a:xfrm>
        </p:spPr>
        <p:txBody>
          <a:bodyPr/>
          <a:lstStyle/>
          <a:p>
            <a:pPr marL="0" indent="0">
              <a:buFont typeface="Arial" charset="0"/>
              <a:buNone/>
              <a:defRPr/>
            </a:pPr>
            <a:r>
              <a:rPr lang="en-US" altLang="zh-CN" b="1" dirty="0" smtClean="0">
                <a:latin typeface="Bodoni MT Black" pitchFamily="18" charset="0"/>
              </a:rPr>
              <a:t>5.5.3</a:t>
            </a:r>
            <a:r>
              <a:rPr lang="en-US" altLang="zh-CN" b="1" dirty="0">
                <a:latin typeface="Bodoni MT Black" pitchFamily="18" charset="0"/>
              </a:rPr>
              <a:t> </a:t>
            </a:r>
            <a:r>
              <a:rPr lang="zh-CN" altLang="en-US" b="1" dirty="0" smtClean="0">
                <a:latin typeface="Bodoni MT Black" pitchFamily="18" charset="0"/>
              </a:rPr>
              <a:t>事务分析</a:t>
            </a:r>
          </a:p>
        </p:txBody>
      </p:sp>
      <p:pic>
        <p:nvPicPr>
          <p:cNvPr id="124933" name="图片 2"/>
          <p:cNvPicPr>
            <a:picLocks noChangeAspect="1"/>
          </p:cNvPicPr>
          <p:nvPr/>
        </p:nvPicPr>
        <p:blipFill>
          <a:blip r:embed="rId3" cstate="print"/>
          <a:srcRect/>
          <a:stretch>
            <a:fillRect/>
          </a:stretch>
        </p:blipFill>
        <p:spPr bwMode="auto">
          <a:xfrm>
            <a:off x="4139505" y="2420888"/>
            <a:ext cx="4752975" cy="3697288"/>
          </a:xfrm>
          <a:prstGeom prst="rect">
            <a:avLst/>
          </a:prstGeom>
          <a:noFill/>
          <a:ln w="9525">
            <a:noFill/>
            <a:miter lim="800000"/>
            <a:headEnd/>
            <a:tailEnd/>
          </a:ln>
        </p:spPr>
      </p:pic>
      <p:sp>
        <p:nvSpPr>
          <p:cNvPr id="12493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5.5.3 </a:t>
            </a:r>
            <a:r>
              <a:rPr lang="zh-CN" altLang="en-US" sz="2400">
                <a:solidFill>
                  <a:srgbClr val="D9D9D9"/>
                </a:solidFill>
                <a:latin typeface="Bodoni MT Black" pitchFamily="18" charset="0"/>
              </a:rPr>
              <a:t>事务分析</a:t>
            </a:r>
          </a:p>
        </p:txBody>
      </p:sp>
      <p:sp>
        <p:nvSpPr>
          <p:cNvPr id="12493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26979" name="TextBox 7"/>
          <p:cNvSpPr txBox="1">
            <a:spLocks noChangeArrowheads="1"/>
          </p:cNvSpPr>
          <p:nvPr/>
        </p:nvSpPr>
        <p:spPr bwMode="auto">
          <a:xfrm>
            <a:off x="395288" y="1412875"/>
            <a:ext cx="8291512" cy="4901342"/>
          </a:xfrm>
          <a:prstGeom prst="rect">
            <a:avLst/>
          </a:prstGeom>
          <a:noFill/>
          <a:ln w="9525">
            <a:noFill/>
            <a:miter lim="800000"/>
            <a:headEnd/>
            <a:tailEnd/>
          </a:ln>
        </p:spPr>
        <p:txBody>
          <a:bodyPr>
            <a:spAutoFit/>
          </a:bodyPr>
          <a:lstStyle/>
          <a:p>
            <a:pPr indent="540000" eaLnBrk="1" hangingPunct="1">
              <a:lnSpc>
                <a:spcPct val="125000"/>
              </a:lnSpc>
            </a:pPr>
            <a:r>
              <a:rPr lang="zh-CN" altLang="en-US" sz="2400" dirty="0">
                <a:latin typeface="Bodoni MT Black" pitchFamily="18" charset="0"/>
              </a:rPr>
              <a:t>设计人员应该致力于开发能够满足所有</a:t>
            </a:r>
            <a:r>
              <a:rPr lang="zh-CN" altLang="en-US" sz="2400" dirty="0">
                <a:solidFill>
                  <a:srgbClr val="FF0000"/>
                </a:solidFill>
                <a:latin typeface="Bodoni MT Black" pitchFamily="18" charset="0"/>
              </a:rPr>
              <a:t>功能</a:t>
            </a:r>
            <a:r>
              <a:rPr lang="zh-CN" altLang="en-US" sz="2400" dirty="0">
                <a:latin typeface="Bodoni MT Black" pitchFamily="18" charset="0"/>
              </a:rPr>
              <a:t>和</a:t>
            </a:r>
            <a:r>
              <a:rPr lang="zh-CN" altLang="en-US" sz="2400" dirty="0">
                <a:solidFill>
                  <a:srgbClr val="FF0000"/>
                </a:solidFill>
                <a:latin typeface="Bodoni MT Black" pitchFamily="18" charset="0"/>
              </a:rPr>
              <a:t>性能</a:t>
            </a:r>
            <a:r>
              <a:rPr lang="zh-CN" altLang="en-US" sz="2400" dirty="0">
                <a:latin typeface="Bodoni MT Black" pitchFamily="18" charset="0"/>
              </a:rPr>
              <a:t>要求，而且按照</a:t>
            </a:r>
            <a:r>
              <a:rPr lang="zh-CN" altLang="en-US" sz="2400" dirty="0">
                <a:solidFill>
                  <a:srgbClr val="FF0000"/>
                </a:solidFill>
                <a:latin typeface="Bodoni MT Black" pitchFamily="18" charset="0"/>
              </a:rPr>
              <a:t>设计原理</a:t>
            </a:r>
            <a:r>
              <a:rPr lang="zh-CN" altLang="en-US" sz="2400" dirty="0">
                <a:latin typeface="Bodoni MT Black" pitchFamily="18" charset="0"/>
              </a:rPr>
              <a:t>和</a:t>
            </a:r>
            <a:r>
              <a:rPr lang="zh-CN" altLang="en-US" sz="2400" dirty="0">
                <a:solidFill>
                  <a:srgbClr val="FF0000"/>
                </a:solidFill>
                <a:latin typeface="Bodoni MT Black" pitchFamily="18" charset="0"/>
              </a:rPr>
              <a:t>启发式设计规则</a:t>
            </a:r>
            <a:r>
              <a:rPr lang="zh-CN" altLang="en-US" sz="2400" dirty="0">
                <a:latin typeface="Bodoni MT Black" pitchFamily="18" charset="0"/>
              </a:rPr>
              <a:t>衡量是值得接收的软件</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设</a:t>
            </a:r>
            <a:r>
              <a:rPr lang="zh-CN" altLang="en-US" sz="2400" dirty="0">
                <a:solidFill>
                  <a:srgbClr val="FF0000"/>
                </a:solidFill>
                <a:latin typeface="Bodoni MT Black" pitchFamily="18" charset="0"/>
              </a:rPr>
              <a:t>计的早期阶段尽量对</a:t>
            </a:r>
            <a:r>
              <a:rPr lang="zh-CN" altLang="en-US" sz="2400" b="1" dirty="0">
                <a:solidFill>
                  <a:srgbClr val="FF0000"/>
                </a:solidFill>
                <a:latin typeface="Bodoni MT Black" pitchFamily="18" charset="0"/>
              </a:rPr>
              <a:t>软件结构</a:t>
            </a:r>
            <a:r>
              <a:rPr lang="zh-CN" altLang="en-US" sz="2400" dirty="0">
                <a:solidFill>
                  <a:srgbClr val="FF0000"/>
                </a:solidFill>
                <a:latin typeface="Bodoni MT Black" pitchFamily="18" charset="0"/>
              </a:rPr>
              <a:t>进行精化</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对</a:t>
            </a:r>
            <a:r>
              <a:rPr lang="zh-CN" altLang="en-US" sz="2400" dirty="0">
                <a:latin typeface="Bodoni MT Black" pitchFamily="18" charset="0"/>
              </a:rPr>
              <a:t>时间起决定性作用的软件进行优化是合理的</a:t>
            </a:r>
            <a:r>
              <a:rPr lang="zh-CN" altLang="en-US" sz="2400" dirty="0" smtClean="0">
                <a:latin typeface="Bodoni MT Black" pitchFamily="18" charset="0"/>
              </a:rPr>
              <a:t>。</a:t>
            </a:r>
            <a:endParaRPr lang="en-US" altLang="zh-CN" sz="2400" dirty="0" smtClean="0">
              <a:latin typeface="Bodoni MT Black" pitchFamily="18" charset="0"/>
            </a:endParaRPr>
          </a:p>
          <a:p>
            <a:pPr indent="540000" eaLnBrk="1" hangingPunct="1">
              <a:lnSpc>
                <a:spcPct val="125000"/>
              </a:lnSpc>
            </a:pPr>
            <a:r>
              <a:rPr lang="zh-CN" altLang="en-US" sz="2200" dirty="0" smtClean="0">
                <a:latin typeface="Bodoni MT Black" pitchFamily="18" charset="0"/>
              </a:rPr>
              <a:t>① 在</a:t>
            </a:r>
            <a:r>
              <a:rPr lang="zh-CN" altLang="en-US" sz="2200" dirty="0">
                <a:latin typeface="Bodoni MT Black" pitchFamily="18" charset="0"/>
              </a:rPr>
              <a:t>不考虑时间因素的前提下开发并</a:t>
            </a:r>
            <a:r>
              <a:rPr lang="zh-CN" altLang="en-US" sz="2200" dirty="0">
                <a:solidFill>
                  <a:srgbClr val="FF0000"/>
                </a:solidFill>
                <a:latin typeface="Bodoni MT Black" pitchFamily="18" charset="0"/>
              </a:rPr>
              <a:t>精化软件结构</a:t>
            </a:r>
            <a:r>
              <a:rPr lang="zh-CN" altLang="en-US" sz="2200" dirty="0" smtClean="0">
                <a:latin typeface="Bodoni MT Black" pitchFamily="18" charset="0"/>
              </a:rPr>
              <a:t>。</a:t>
            </a:r>
            <a:endParaRPr lang="en-US" altLang="zh-CN" sz="2200" dirty="0" smtClean="0">
              <a:latin typeface="Bodoni MT Black" pitchFamily="18" charset="0"/>
            </a:endParaRPr>
          </a:p>
          <a:p>
            <a:pPr indent="540000" eaLnBrk="1" hangingPunct="1">
              <a:lnSpc>
                <a:spcPct val="125000"/>
              </a:lnSpc>
            </a:pPr>
            <a:r>
              <a:rPr lang="zh-CN" altLang="en-US" sz="2200" dirty="0" smtClean="0">
                <a:latin typeface="Bodoni MT Black" pitchFamily="18" charset="0"/>
              </a:rPr>
              <a:t>② 在</a:t>
            </a:r>
            <a:r>
              <a:rPr lang="zh-CN" altLang="en-US" sz="2200" dirty="0">
                <a:latin typeface="Bodoni MT Black" pitchFamily="18" charset="0"/>
              </a:rPr>
              <a:t>详细设计阶段选出</a:t>
            </a:r>
            <a:r>
              <a:rPr lang="zh-CN" altLang="en-US" sz="2200" dirty="0">
                <a:solidFill>
                  <a:srgbClr val="FF0000"/>
                </a:solidFill>
                <a:latin typeface="Bodoni MT Black" pitchFamily="18" charset="0"/>
              </a:rPr>
              <a:t>最耗费时间</a:t>
            </a:r>
            <a:r>
              <a:rPr lang="zh-CN" altLang="en-US" sz="2200" dirty="0">
                <a:latin typeface="Bodoni MT Black" pitchFamily="18" charset="0"/>
              </a:rPr>
              <a:t>的那些模块，仔细地设计它们的处理</a:t>
            </a:r>
            <a:r>
              <a:rPr lang="zh-CN" altLang="en-US" sz="2200" dirty="0" smtClean="0">
                <a:latin typeface="Bodoni MT Black" pitchFamily="18" charset="0"/>
              </a:rPr>
              <a:t>过程（算法），</a:t>
            </a:r>
            <a:r>
              <a:rPr lang="zh-CN" altLang="en-US" sz="2200" dirty="0">
                <a:latin typeface="Bodoni MT Black" pitchFamily="18" charset="0"/>
              </a:rPr>
              <a:t>以求提高效率</a:t>
            </a:r>
            <a:r>
              <a:rPr lang="zh-CN" altLang="en-US" sz="2200" dirty="0" smtClean="0">
                <a:latin typeface="Bodoni MT Black" pitchFamily="18" charset="0"/>
              </a:rPr>
              <a:t>。</a:t>
            </a:r>
            <a:endParaRPr lang="en-US" altLang="zh-CN" sz="2200" dirty="0" smtClean="0">
              <a:latin typeface="Bodoni MT Black" pitchFamily="18" charset="0"/>
            </a:endParaRPr>
          </a:p>
          <a:p>
            <a:pPr indent="540000" eaLnBrk="1" hangingPunct="1">
              <a:lnSpc>
                <a:spcPct val="125000"/>
              </a:lnSpc>
            </a:pPr>
            <a:r>
              <a:rPr lang="zh-CN" altLang="en-US" sz="2200" dirty="0" smtClean="0">
                <a:latin typeface="Bodoni MT Black" pitchFamily="18" charset="0"/>
              </a:rPr>
              <a:t>③ 使用</a:t>
            </a:r>
            <a:r>
              <a:rPr lang="zh-CN" altLang="en-US" sz="2200" dirty="0">
                <a:solidFill>
                  <a:srgbClr val="FF0000"/>
                </a:solidFill>
                <a:latin typeface="Bodoni MT Black" pitchFamily="18" charset="0"/>
              </a:rPr>
              <a:t>高级程序设计语言</a:t>
            </a:r>
            <a:r>
              <a:rPr lang="zh-CN" altLang="en-US" sz="2200" dirty="0">
                <a:latin typeface="Bodoni MT Black" pitchFamily="18" charset="0"/>
              </a:rPr>
              <a:t>编写程序</a:t>
            </a:r>
            <a:r>
              <a:rPr lang="zh-CN" altLang="en-US" sz="2200" dirty="0" smtClean="0">
                <a:latin typeface="Bodoni MT Black" pitchFamily="18" charset="0"/>
              </a:rPr>
              <a:t>。</a:t>
            </a:r>
            <a:endParaRPr lang="en-US" altLang="zh-CN" sz="2200" dirty="0" smtClean="0">
              <a:latin typeface="Bodoni MT Black" pitchFamily="18" charset="0"/>
            </a:endParaRPr>
          </a:p>
          <a:p>
            <a:pPr indent="540000" eaLnBrk="1" hangingPunct="1">
              <a:lnSpc>
                <a:spcPct val="125000"/>
              </a:lnSpc>
            </a:pPr>
            <a:r>
              <a:rPr lang="zh-CN" altLang="en-US" sz="2200" dirty="0" smtClean="0">
                <a:latin typeface="Bodoni MT Black" pitchFamily="18" charset="0"/>
              </a:rPr>
              <a:t>④ 在</a:t>
            </a:r>
            <a:r>
              <a:rPr lang="zh-CN" altLang="en-US" sz="2200" dirty="0">
                <a:latin typeface="Bodoni MT Black" pitchFamily="18" charset="0"/>
              </a:rPr>
              <a:t>软件中孤立出那些大量占用处理机资源的模块</a:t>
            </a:r>
            <a:r>
              <a:rPr lang="zh-CN" altLang="en-US" sz="2200" dirty="0" smtClean="0">
                <a:latin typeface="Bodoni MT Black" pitchFamily="18" charset="0"/>
              </a:rPr>
              <a:t>。</a:t>
            </a:r>
            <a:endParaRPr lang="en-US" altLang="zh-CN" sz="2200" dirty="0" smtClean="0">
              <a:latin typeface="Bodoni MT Black" pitchFamily="18" charset="0"/>
            </a:endParaRPr>
          </a:p>
          <a:p>
            <a:pPr indent="540000" eaLnBrk="1" hangingPunct="1">
              <a:lnSpc>
                <a:spcPct val="125000"/>
              </a:lnSpc>
            </a:pPr>
            <a:r>
              <a:rPr lang="zh-CN" altLang="en-US" sz="2200" dirty="0" smtClean="0">
                <a:latin typeface="Bodoni MT Black" pitchFamily="18" charset="0"/>
              </a:rPr>
              <a:t>⑤ 必要</a:t>
            </a:r>
            <a:r>
              <a:rPr lang="zh-CN" altLang="en-US" sz="2200" dirty="0">
                <a:latin typeface="Bodoni MT Black" pitchFamily="18" charset="0"/>
              </a:rPr>
              <a:t>时重新设计或用依赖于机器的语言重写上述大量占用资源的模块的代码，以求提高效率。</a:t>
            </a:r>
            <a:endParaRPr lang="en-US" altLang="zh-CN" sz="2200" dirty="0">
              <a:latin typeface="Bodoni MT Black"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charset="0"/>
              <a:buNone/>
              <a:defRPr/>
            </a:pPr>
            <a:r>
              <a:rPr lang="en-US" altLang="zh-CN" b="1" dirty="0">
                <a:latin typeface="Bodoni MT Black" pitchFamily="18" charset="0"/>
              </a:rPr>
              <a:t>5.5.4 </a:t>
            </a:r>
            <a:r>
              <a:rPr lang="zh-CN" altLang="en-US" b="1" dirty="0" smtClean="0">
                <a:latin typeface="Bodoni MT Black" pitchFamily="18" charset="0"/>
              </a:rPr>
              <a:t>设计优化</a:t>
            </a:r>
          </a:p>
        </p:txBody>
      </p:sp>
      <p:sp>
        <p:nvSpPr>
          <p:cNvPr id="12698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5.5.4 </a:t>
            </a:r>
            <a:r>
              <a:rPr lang="zh-CN" altLang="en-US" sz="2400">
                <a:solidFill>
                  <a:srgbClr val="D9D9D9"/>
                </a:solidFill>
                <a:latin typeface="Bodoni MT Black" pitchFamily="18" charset="0"/>
              </a:rPr>
              <a:t>设计优化</a:t>
            </a:r>
          </a:p>
        </p:txBody>
      </p:sp>
      <p:sp>
        <p:nvSpPr>
          <p:cNvPr id="12698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b="1" smtClean="0">
                <a:latin typeface="Bodoni MT Black" pitchFamily="18" charset="0"/>
              </a:rPr>
              <a:t>本章小结</a:t>
            </a:r>
          </a:p>
        </p:txBody>
      </p:sp>
      <p:sp>
        <p:nvSpPr>
          <p:cNvPr id="129027" name="内容占位符 2"/>
          <p:cNvSpPr>
            <a:spLocks noGrp="1"/>
          </p:cNvSpPr>
          <p:nvPr>
            <p:ph idx="1"/>
          </p:nvPr>
        </p:nvSpPr>
        <p:spPr>
          <a:xfrm>
            <a:off x="539750" y="1341438"/>
            <a:ext cx="8229600" cy="4525962"/>
          </a:xfrm>
        </p:spPr>
        <p:txBody>
          <a:bodyPr/>
          <a:lstStyle/>
          <a:p>
            <a:pPr marL="0" indent="0">
              <a:lnSpc>
                <a:spcPct val="150000"/>
              </a:lnSpc>
              <a:spcBef>
                <a:spcPct val="0"/>
              </a:spcBef>
              <a:buFont typeface="Arial" charset="0"/>
              <a:buNone/>
            </a:pPr>
            <a:r>
              <a:rPr lang="en-US" altLang="zh-CN" sz="2400" dirty="0" smtClean="0">
                <a:latin typeface="Bodoni MT Black" pitchFamily="18" charset="0"/>
              </a:rPr>
              <a:t>1. </a:t>
            </a:r>
            <a:r>
              <a:rPr lang="zh-CN" altLang="en-US" sz="2400" dirty="0" smtClean="0">
                <a:latin typeface="Bodoni MT Black" pitchFamily="18" charset="0"/>
              </a:rPr>
              <a:t>总体设计阶段主要由</a:t>
            </a:r>
            <a:r>
              <a:rPr lang="zh-CN" altLang="en-US" sz="2400" dirty="0" smtClean="0">
                <a:solidFill>
                  <a:srgbClr val="FF0000"/>
                </a:solidFill>
                <a:latin typeface="Bodoni MT Black" pitchFamily="18" charset="0"/>
              </a:rPr>
              <a:t>系统设计</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结构设计</a:t>
            </a:r>
            <a:r>
              <a:rPr lang="zh-CN" altLang="en-US" sz="2400" dirty="0" smtClean="0">
                <a:latin typeface="Bodoni MT Black" pitchFamily="18" charset="0"/>
              </a:rPr>
              <a:t>两阶段组成。</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2. </a:t>
            </a:r>
            <a:r>
              <a:rPr lang="zh-CN" altLang="en-US" sz="2400" dirty="0" smtClean="0">
                <a:latin typeface="Bodoni MT Black" pitchFamily="18" charset="0"/>
              </a:rPr>
              <a:t>进行软件结构设计时应该遵循的最主要的原理是</a:t>
            </a:r>
            <a:r>
              <a:rPr lang="zh-CN" altLang="en-US" sz="2400" dirty="0" smtClean="0">
                <a:solidFill>
                  <a:srgbClr val="FF0000"/>
                </a:solidFill>
                <a:latin typeface="Bodoni MT Black" pitchFamily="18" charset="0"/>
              </a:rPr>
              <a:t>模块独立原理</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3. </a:t>
            </a:r>
            <a:r>
              <a:rPr lang="zh-CN" altLang="en-US" sz="2400" dirty="0" smtClean="0">
                <a:latin typeface="Bodoni MT Black" pitchFamily="18" charset="0"/>
              </a:rPr>
              <a:t>在软件开发过程中既要充分重视和利用这些</a:t>
            </a:r>
            <a:r>
              <a:rPr lang="zh-CN" altLang="en-US" sz="2400" dirty="0" smtClean="0">
                <a:solidFill>
                  <a:srgbClr val="FF0000"/>
                </a:solidFill>
                <a:latin typeface="Bodoni MT Black" pitchFamily="18" charset="0"/>
              </a:rPr>
              <a:t>启发式规则</a:t>
            </a:r>
            <a:r>
              <a:rPr lang="zh-CN" altLang="en-US" sz="2400" dirty="0" smtClean="0">
                <a:latin typeface="Bodoni MT Black" pitchFamily="18" charset="0"/>
              </a:rPr>
              <a:t>，又要从实际情况出发避免生搬硬套。</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4. </a:t>
            </a:r>
            <a:r>
              <a:rPr lang="zh-CN" altLang="en-US" sz="2400" dirty="0" smtClean="0">
                <a:solidFill>
                  <a:srgbClr val="FF0000"/>
                </a:solidFill>
                <a:latin typeface="Bodoni MT Black" pitchFamily="18" charset="0"/>
              </a:rPr>
              <a:t>层次图</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结构图</a:t>
            </a:r>
            <a:r>
              <a:rPr lang="zh-CN" altLang="en-US" sz="2400" dirty="0" smtClean="0">
                <a:latin typeface="Bodoni MT Black" pitchFamily="18" charset="0"/>
              </a:rPr>
              <a:t>是描绘软件结构的常用工具。</a:t>
            </a:r>
            <a:endParaRPr lang="en-US" altLang="zh-CN" sz="2400" dirty="0" smtClean="0">
              <a:latin typeface="Bodoni MT Black" pitchFamily="18" charset="0"/>
            </a:endParaRPr>
          </a:p>
          <a:p>
            <a:pPr marL="0" indent="0">
              <a:lnSpc>
                <a:spcPct val="150000"/>
              </a:lnSpc>
              <a:spcBef>
                <a:spcPct val="0"/>
              </a:spcBef>
              <a:buFont typeface="Arial" charset="0"/>
              <a:buNone/>
            </a:pPr>
            <a:r>
              <a:rPr lang="en-US" altLang="zh-CN" sz="2400" dirty="0" smtClean="0">
                <a:latin typeface="Bodoni MT Black" pitchFamily="18" charset="0"/>
              </a:rPr>
              <a:t>5. </a:t>
            </a:r>
            <a:r>
              <a:rPr lang="zh-CN" altLang="en-US" sz="2400" dirty="0" smtClean="0">
                <a:latin typeface="Bodoni MT Black" pitchFamily="18" charset="0"/>
              </a:rPr>
              <a:t>用形式化的方法由</a:t>
            </a:r>
            <a:r>
              <a:rPr lang="zh-CN" altLang="en-US" sz="2400" dirty="0" smtClean="0">
                <a:solidFill>
                  <a:srgbClr val="FF0000"/>
                </a:solidFill>
                <a:latin typeface="Bodoni MT Black" pitchFamily="18" charset="0"/>
              </a:rPr>
              <a:t>数据流图映射出软件结构</a:t>
            </a:r>
            <a:r>
              <a:rPr lang="zh-CN" altLang="en-US" sz="2400" dirty="0" smtClean="0">
                <a:latin typeface="Bodoni MT Black" pitchFamily="18" charset="0"/>
              </a:rPr>
              <a:t>。</a:t>
            </a:r>
          </a:p>
        </p:txBody>
      </p:sp>
      <p:sp>
        <p:nvSpPr>
          <p:cNvPr id="12902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
        <p:nvSpPr>
          <p:cNvPr id="12902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7384"/>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286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86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 name="Rectangle 3"/>
          <p:cNvSpPr txBox="1">
            <a:spLocks noChangeArrowheads="1"/>
          </p:cNvSpPr>
          <p:nvPr/>
        </p:nvSpPr>
        <p:spPr bwMode="auto">
          <a:xfrm>
            <a:off x="107504" y="910432"/>
            <a:ext cx="8928992"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5000"/>
              </a:lnSpc>
              <a:buNone/>
            </a:pPr>
            <a:r>
              <a:rPr lang="zh-CN" altLang="en-US" sz="2800" b="1" dirty="0" smtClean="0">
                <a:solidFill>
                  <a:srgbClr val="FF0000"/>
                </a:solidFill>
                <a:ea typeface="宋体" panose="02010600030101010101" pitchFamily="2" charset="-122"/>
              </a:rPr>
              <a:t>结构化设计方法的实施要点</a:t>
            </a:r>
          </a:p>
          <a:p>
            <a:pPr eaLnBrk="1" hangingPunct="1">
              <a:lnSpc>
                <a:spcPct val="125000"/>
              </a:lnSpc>
              <a:buFontTx/>
              <a:buNone/>
            </a:pPr>
            <a:r>
              <a:rPr lang="zh-CN" altLang="en-US" sz="2400" dirty="0" smtClean="0">
                <a:latin typeface="+mn-ea"/>
              </a:rPr>
              <a:t>① 研究、分析和审查</a:t>
            </a:r>
            <a:r>
              <a:rPr lang="zh-CN" altLang="en-US" sz="2400" dirty="0" smtClean="0">
                <a:solidFill>
                  <a:srgbClr val="0070C0"/>
                </a:solidFill>
                <a:latin typeface="+mn-ea"/>
              </a:rPr>
              <a:t>数据流图</a:t>
            </a:r>
            <a:r>
              <a:rPr lang="zh-CN" altLang="en-US" sz="2400" dirty="0" smtClean="0">
                <a:latin typeface="+mn-ea"/>
              </a:rPr>
              <a:t>。</a:t>
            </a:r>
          </a:p>
          <a:p>
            <a:pPr eaLnBrk="1" hangingPunct="1">
              <a:lnSpc>
                <a:spcPct val="125000"/>
              </a:lnSpc>
              <a:buFontTx/>
              <a:buNone/>
            </a:pPr>
            <a:r>
              <a:rPr lang="zh-CN" altLang="en-US" sz="2400" dirty="0" smtClean="0">
                <a:latin typeface="+mn-ea"/>
              </a:rPr>
              <a:t>② 根据</a:t>
            </a:r>
            <a:r>
              <a:rPr lang="zh-CN" altLang="en-US" sz="2400" dirty="0" smtClean="0">
                <a:solidFill>
                  <a:srgbClr val="0070C0"/>
                </a:solidFill>
                <a:latin typeface="+mn-ea"/>
              </a:rPr>
              <a:t>数据流图</a:t>
            </a:r>
            <a:r>
              <a:rPr lang="zh-CN" altLang="en-US" sz="2400" dirty="0" smtClean="0">
                <a:latin typeface="+mn-ea"/>
              </a:rPr>
              <a:t>确定</a:t>
            </a:r>
            <a:r>
              <a:rPr lang="zh-CN" altLang="en-US" sz="2400" dirty="0" smtClean="0">
                <a:solidFill>
                  <a:srgbClr val="FF0000"/>
                </a:solidFill>
                <a:latin typeface="+mn-ea"/>
              </a:rPr>
              <a:t>变换型和事务型类型</a:t>
            </a:r>
            <a:r>
              <a:rPr lang="zh-CN" altLang="en-US" sz="2400" dirty="0" smtClean="0">
                <a:latin typeface="+mn-ea"/>
              </a:rPr>
              <a:t>，分别进行分析处理。</a:t>
            </a:r>
          </a:p>
          <a:p>
            <a:pPr eaLnBrk="1" hangingPunct="1">
              <a:lnSpc>
                <a:spcPct val="125000"/>
              </a:lnSpc>
              <a:buFontTx/>
              <a:buNone/>
            </a:pPr>
            <a:r>
              <a:rPr lang="zh-CN" altLang="en-US" sz="2400" dirty="0" smtClean="0">
                <a:latin typeface="+mn-ea"/>
              </a:rPr>
              <a:t>③ 由</a:t>
            </a:r>
            <a:r>
              <a:rPr lang="zh-CN" altLang="en-US" sz="2400" dirty="0" smtClean="0">
                <a:solidFill>
                  <a:srgbClr val="0070C0"/>
                </a:solidFill>
                <a:latin typeface="+mn-ea"/>
              </a:rPr>
              <a:t>数据流图</a:t>
            </a:r>
            <a:r>
              <a:rPr lang="zh-CN" altLang="en-US" sz="2400" dirty="0" smtClean="0">
                <a:latin typeface="+mn-ea"/>
              </a:rPr>
              <a:t>推导出系统的</a:t>
            </a:r>
            <a:r>
              <a:rPr lang="zh-CN" altLang="en-US" sz="2400" dirty="0" smtClean="0">
                <a:solidFill>
                  <a:srgbClr val="FF0000"/>
                </a:solidFill>
                <a:latin typeface="+mn-ea"/>
              </a:rPr>
              <a:t>初始结构图</a:t>
            </a:r>
            <a:r>
              <a:rPr lang="zh-CN" altLang="en-US" sz="2400" dirty="0" smtClean="0">
                <a:latin typeface="+mn-ea"/>
              </a:rPr>
              <a:t>。</a:t>
            </a:r>
          </a:p>
          <a:p>
            <a:pPr eaLnBrk="1" hangingPunct="1">
              <a:lnSpc>
                <a:spcPct val="125000"/>
              </a:lnSpc>
              <a:buFontTx/>
              <a:buNone/>
            </a:pPr>
            <a:r>
              <a:rPr lang="zh-CN" altLang="en-US" sz="2400" dirty="0" smtClean="0">
                <a:latin typeface="+mn-ea"/>
              </a:rPr>
              <a:t>④ 利用</a:t>
            </a:r>
            <a:r>
              <a:rPr lang="zh-CN" altLang="en-US" sz="2400" dirty="0" smtClean="0">
                <a:solidFill>
                  <a:srgbClr val="FF0000"/>
                </a:solidFill>
                <a:latin typeface="+mn-ea"/>
              </a:rPr>
              <a:t>启发式原则</a:t>
            </a:r>
            <a:r>
              <a:rPr lang="zh-CN" altLang="en-US" sz="2400" dirty="0" smtClean="0">
                <a:latin typeface="+mn-ea"/>
              </a:rPr>
              <a:t>来改进系统的初始结构图，直到符合要求。</a:t>
            </a:r>
            <a:endParaRPr lang="en-US" altLang="zh-CN" sz="2400" dirty="0">
              <a:latin typeface="+mn-ea"/>
            </a:endParaRPr>
          </a:p>
          <a:p>
            <a:pPr eaLnBrk="1" hangingPunct="1">
              <a:lnSpc>
                <a:spcPct val="125000"/>
              </a:lnSpc>
              <a:buFontTx/>
              <a:buNone/>
            </a:pPr>
            <a:r>
              <a:rPr lang="zh-CN" altLang="en-US" sz="2400" dirty="0" smtClean="0">
                <a:latin typeface="+mn-ea"/>
              </a:rPr>
              <a:t>⑤ 根据</a:t>
            </a:r>
            <a:r>
              <a:rPr lang="zh-CN" altLang="en-US" sz="2400" dirty="0" smtClean="0">
                <a:solidFill>
                  <a:srgbClr val="0070C0"/>
                </a:solidFill>
                <a:latin typeface="+mn-ea"/>
              </a:rPr>
              <a:t>实体关系图</a:t>
            </a:r>
            <a:r>
              <a:rPr lang="zh-CN" altLang="en-US" sz="2400" dirty="0" smtClean="0">
                <a:latin typeface="+mn-ea"/>
              </a:rPr>
              <a:t>和</a:t>
            </a:r>
            <a:r>
              <a:rPr lang="zh-CN" altLang="en-US" sz="2400" dirty="0" smtClean="0">
                <a:solidFill>
                  <a:srgbClr val="0070C0"/>
                </a:solidFill>
                <a:latin typeface="+mn-ea"/>
              </a:rPr>
              <a:t>数据字典</a:t>
            </a:r>
            <a:r>
              <a:rPr lang="zh-CN" altLang="en-US" sz="2400" dirty="0" smtClean="0">
                <a:latin typeface="+mn-ea"/>
              </a:rPr>
              <a:t>进行数据设计，包括</a:t>
            </a:r>
            <a:r>
              <a:rPr lang="zh-CN" altLang="en-US" sz="2400" dirty="0" smtClean="0">
                <a:solidFill>
                  <a:srgbClr val="FF0000"/>
                </a:solidFill>
                <a:latin typeface="+mn-ea"/>
              </a:rPr>
              <a:t>数据库设计</a:t>
            </a:r>
            <a:r>
              <a:rPr lang="zh-CN" altLang="en-US" sz="2400" dirty="0" smtClean="0">
                <a:latin typeface="+mn-ea"/>
              </a:rPr>
              <a:t>或</a:t>
            </a:r>
            <a:r>
              <a:rPr lang="zh-CN" altLang="en-US" sz="2400" dirty="0" smtClean="0">
                <a:solidFill>
                  <a:srgbClr val="FF0000"/>
                </a:solidFill>
                <a:latin typeface="+mn-ea"/>
              </a:rPr>
              <a:t>数据文件的设计</a:t>
            </a:r>
            <a:r>
              <a:rPr lang="zh-CN" altLang="en-US" sz="2400" dirty="0" smtClean="0">
                <a:latin typeface="+mn-ea"/>
              </a:rPr>
              <a:t>。</a:t>
            </a:r>
          </a:p>
          <a:p>
            <a:pPr eaLnBrk="1" hangingPunct="1">
              <a:lnSpc>
                <a:spcPct val="125000"/>
              </a:lnSpc>
              <a:buFontTx/>
              <a:buNone/>
            </a:pPr>
            <a:r>
              <a:rPr lang="zh-CN" altLang="en-US" sz="2400" dirty="0" smtClean="0">
                <a:latin typeface="+mn-ea"/>
              </a:rPr>
              <a:t>⑥ 在上面设计的基础上，依据分析模型中的</a:t>
            </a:r>
            <a:r>
              <a:rPr lang="zh-CN" altLang="en-US" sz="2400" dirty="0" smtClean="0">
                <a:solidFill>
                  <a:srgbClr val="0070C0"/>
                </a:solidFill>
                <a:latin typeface="+mn-ea"/>
              </a:rPr>
              <a:t>加工规格说明</a:t>
            </a:r>
            <a:r>
              <a:rPr lang="zh-CN" altLang="en-US" sz="2400" dirty="0" smtClean="0">
                <a:latin typeface="+mn-ea"/>
              </a:rPr>
              <a:t>、</a:t>
            </a:r>
            <a:r>
              <a:rPr lang="zh-CN" altLang="en-US" sz="2400" dirty="0" smtClean="0">
                <a:solidFill>
                  <a:srgbClr val="0070C0"/>
                </a:solidFill>
                <a:latin typeface="+mn-ea"/>
              </a:rPr>
              <a:t>状态转换图</a:t>
            </a:r>
            <a:r>
              <a:rPr lang="zh-CN" altLang="en-US" sz="2400" dirty="0" smtClean="0">
                <a:latin typeface="+mn-ea"/>
              </a:rPr>
              <a:t>进行</a:t>
            </a:r>
            <a:r>
              <a:rPr lang="zh-CN" altLang="en-US" sz="2400" dirty="0" smtClean="0">
                <a:solidFill>
                  <a:srgbClr val="FF0000"/>
                </a:solidFill>
                <a:latin typeface="+mn-ea"/>
              </a:rPr>
              <a:t>过程设计</a:t>
            </a:r>
            <a:r>
              <a:rPr lang="zh-CN" altLang="en-US" sz="2400" dirty="0" smtClean="0">
                <a:latin typeface="+mn-ea"/>
              </a:rPr>
              <a:t>。</a:t>
            </a:r>
          </a:p>
          <a:p>
            <a:pPr eaLnBrk="1" hangingPunct="1">
              <a:lnSpc>
                <a:spcPct val="125000"/>
              </a:lnSpc>
              <a:buFontTx/>
              <a:buNone/>
            </a:pPr>
            <a:r>
              <a:rPr lang="zh-CN" altLang="en-US" sz="2400" dirty="0" smtClean="0">
                <a:latin typeface="+mn-ea"/>
              </a:rPr>
              <a:t>⑦ 制定</a:t>
            </a:r>
            <a:r>
              <a:rPr lang="zh-CN" altLang="en-US" sz="2400" dirty="0" smtClean="0">
                <a:solidFill>
                  <a:srgbClr val="FF0000"/>
                </a:solidFill>
                <a:latin typeface="+mn-ea"/>
              </a:rPr>
              <a:t>测试计划</a:t>
            </a:r>
            <a:r>
              <a:rPr lang="zh-CN" altLang="en-US" sz="2400" dirty="0" smtClean="0">
                <a:latin typeface="+mn-ea"/>
              </a:rPr>
              <a:t>。</a:t>
            </a:r>
          </a:p>
        </p:txBody>
      </p:sp>
    </p:spTree>
    <p:extLst>
      <p:ext uri="{BB962C8B-B14F-4D97-AF65-F5344CB8AC3E}">
        <p14:creationId xmlns:p14="http://schemas.microsoft.com/office/powerpoint/2010/main" val="34433589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设计过程</a:t>
            </a:r>
          </a:p>
        </p:txBody>
      </p:sp>
      <p:sp>
        <p:nvSpPr>
          <p:cNvPr id="5" name="矩形 4"/>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总体设计过程</a:t>
            </a:r>
          </a:p>
        </p:txBody>
      </p:sp>
      <p:sp>
        <p:nvSpPr>
          <p:cNvPr id="11" name="矩形 10"/>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系统设计阶段</a:t>
            </a:r>
          </a:p>
        </p:txBody>
      </p:sp>
      <p:sp>
        <p:nvSpPr>
          <p:cNvPr id="12" name="矩形 11"/>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结构设计阶段</a:t>
            </a:r>
          </a:p>
        </p:txBody>
      </p:sp>
      <p:cxnSp>
        <p:nvCxnSpPr>
          <p:cNvPr id="13" name="直接箭头连接符 12"/>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圆角矩形 18"/>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ln w="0"/>
                <a:solidFill>
                  <a:schemeClr val="accent1"/>
                </a:solidFill>
                <a:effectLst>
                  <a:outerShdw blurRad="38100" dist="25400" dir="5400000" algn="ctr" rotWithShape="0">
                    <a:srgbClr val="6E747A">
                      <a:alpha val="43000"/>
                    </a:srgbClr>
                  </a:outerShdw>
                </a:effectLst>
                <a:latin typeface="Bodoni MT Black" pitchFamily="18" charset="0"/>
              </a:rPr>
              <a:t>总体设计步骤</a:t>
            </a:r>
          </a:p>
        </p:txBody>
      </p:sp>
      <p:sp>
        <p:nvSpPr>
          <p:cNvPr id="1434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文本框 1"/>
          <p:cNvSpPr txBox="1"/>
          <p:nvPr/>
        </p:nvSpPr>
        <p:spPr>
          <a:xfrm>
            <a:off x="5735801" y="1447840"/>
            <a:ext cx="2723823" cy="369332"/>
          </a:xfrm>
          <a:prstGeom prst="rect">
            <a:avLst/>
          </a:prstGeom>
          <a:noFill/>
        </p:spPr>
        <p:txBody>
          <a:bodyPr wrap="none" rtlCol="0">
            <a:spAutoFit/>
          </a:bodyPr>
          <a:lstStyle/>
          <a:p>
            <a:r>
              <a:rPr lang="zh-CN" altLang="en-US" dirty="0" smtClean="0">
                <a:solidFill>
                  <a:srgbClr val="FF0000"/>
                </a:solidFill>
              </a:rPr>
              <a:t>确定系统的具体实现方案</a:t>
            </a:r>
            <a:endParaRPr lang="zh-CN" altLang="en-US" dirty="0">
              <a:solidFill>
                <a:srgbClr val="FF0000"/>
              </a:solidFill>
            </a:endParaRPr>
          </a:p>
        </p:txBody>
      </p:sp>
      <p:sp>
        <p:nvSpPr>
          <p:cNvPr id="14" name="文本框 13"/>
          <p:cNvSpPr txBox="1"/>
          <p:nvPr/>
        </p:nvSpPr>
        <p:spPr>
          <a:xfrm>
            <a:off x="5774289" y="2721069"/>
            <a:ext cx="1569660" cy="369332"/>
          </a:xfrm>
          <a:prstGeom prst="rect">
            <a:avLst/>
          </a:prstGeom>
          <a:noFill/>
        </p:spPr>
        <p:txBody>
          <a:bodyPr wrap="none" rtlCol="0">
            <a:spAutoFit/>
          </a:bodyPr>
          <a:lstStyle/>
          <a:p>
            <a:r>
              <a:rPr lang="zh-CN" altLang="en-US" dirty="0" smtClean="0">
                <a:solidFill>
                  <a:srgbClr val="FF0000"/>
                </a:solidFill>
              </a:rPr>
              <a:t>确定软件结构</a:t>
            </a:r>
            <a:endParaRPr lang="zh-CN" altLang="en-US" dirty="0">
              <a:solidFill>
                <a:srgbClr val="FF0000"/>
              </a:solidFill>
            </a:endParaRPr>
          </a:p>
        </p:txBody>
      </p:sp>
      <p:sp>
        <p:nvSpPr>
          <p:cNvPr id="16" name="文本框 15"/>
          <p:cNvSpPr txBox="1"/>
          <p:nvPr/>
        </p:nvSpPr>
        <p:spPr>
          <a:xfrm>
            <a:off x="457200" y="3630583"/>
            <a:ext cx="2602632"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pPr algn="ctr"/>
            <a:r>
              <a:rPr lang="zh-CN" altLang="en-US" b="1" dirty="0" smtClean="0">
                <a:solidFill>
                  <a:srgbClr val="FF0000"/>
                </a:solidFill>
                <a:effectLst>
                  <a:outerShdw blurRad="38100" dist="38100" dir="2700000" algn="tl">
                    <a:srgbClr val="000000">
                      <a:alpha val="43137"/>
                    </a:srgbClr>
                  </a:outerShdw>
                </a:effectLst>
              </a:rPr>
              <a:t>系统设计阶段</a:t>
            </a:r>
            <a:endParaRPr lang="zh-CN" altLang="en-US" b="1" dirty="0">
              <a:solidFill>
                <a:srgbClr val="FF0000"/>
              </a:solidFill>
              <a:effectLst>
                <a:outerShdw blurRad="38100" dist="38100" dir="2700000" algn="tl">
                  <a:srgbClr val="000000">
                    <a:alpha val="43137"/>
                  </a:srgbClr>
                </a:outerShdw>
              </a:effectLst>
            </a:endParaRPr>
          </a:p>
        </p:txBody>
      </p:sp>
      <p:sp>
        <p:nvSpPr>
          <p:cNvPr id="17" name="文本框 16"/>
          <p:cNvSpPr txBox="1"/>
          <p:nvPr/>
        </p:nvSpPr>
        <p:spPr>
          <a:xfrm>
            <a:off x="3193504" y="3645024"/>
            <a:ext cx="2602632"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pPr algn="ctr"/>
            <a:r>
              <a:rPr lang="zh-CN" altLang="en-US" b="1" dirty="0" smtClean="0">
                <a:solidFill>
                  <a:srgbClr val="FF0000"/>
                </a:solidFill>
                <a:effectLst>
                  <a:outerShdw blurRad="38100" dist="38100" dir="2700000" algn="tl">
                    <a:srgbClr val="000000">
                      <a:alpha val="43137"/>
                    </a:srgbClr>
                  </a:outerShdw>
                </a:effectLst>
              </a:rPr>
              <a:t>结构设计阶段</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a:t>
            </a:r>
            <a:r>
              <a:rPr lang="zh-CN" altLang="en-US" b="1" dirty="0">
                <a:latin typeface="Bodoni MT Black" pitchFamily="18" charset="0"/>
              </a:rPr>
              <a:t>过程</a:t>
            </a:r>
            <a:endParaRPr lang="zh-CN" altLang="en-US" b="1" dirty="0" smtClean="0">
              <a:latin typeface="Bodoni MT Black" pitchFamily="18" charset="0"/>
            </a:endParaRPr>
          </a:p>
        </p:txBody>
      </p:sp>
      <p:sp>
        <p:nvSpPr>
          <p:cNvPr id="16387" name="内容占位符 4"/>
          <p:cNvSpPr>
            <a:spLocks noGrp="1"/>
          </p:cNvSpPr>
          <p:nvPr>
            <p:ph idx="1"/>
          </p:nvPr>
        </p:nvSpPr>
        <p:spPr>
          <a:xfrm>
            <a:off x="383531" y="1085088"/>
            <a:ext cx="8229600" cy="604838"/>
          </a:xfrm>
        </p:spPr>
        <p:txBody>
          <a:bodyPr/>
          <a:lstStyle/>
          <a:p>
            <a:pPr marL="0" indent="0">
              <a:buFont typeface="Arial" charset="0"/>
              <a:buNone/>
            </a:pPr>
            <a:r>
              <a:rPr lang="zh-CN" altLang="en-US" sz="2800" b="1" dirty="0" smtClean="0">
                <a:latin typeface="Bodoni MT Black" pitchFamily="18" charset="0"/>
              </a:rPr>
              <a:t>典型的总体设计步骤</a:t>
            </a:r>
          </a:p>
        </p:txBody>
      </p:sp>
      <p:sp>
        <p:nvSpPr>
          <p:cNvPr id="32775" name="TextBox 7"/>
          <p:cNvSpPr txBox="1">
            <a:spLocks noChangeArrowheads="1"/>
          </p:cNvSpPr>
          <p:nvPr/>
        </p:nvSpPr>
        <p:spPr bwMode="auto">
          <a:xfrm>
            <a:off x="395288" y="1587564"/>
            <a:ext cx="84251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solidFill>
                  <a:srgbClr val="0070C0"/>
                </a:solidFill>
                <a:latin typeface="Bodoni MT Black" pitchFamily="18" charset="0"/>
              </a:rPr>
              <a:t>1. </a:t>
            </a:r>
            <a:r>
              <a:rPr lang="zh-CN" altLang="en-US" sz="2400" b="1" dirty="0">
                <a:solidFill>
                  <a:srgbClr val="0070C0"/>
                </a:solidFill>
                <a:latin typeface="Bodoni MT Black" pitchFamily="18" charset="0"/>
              </a:rPr>
              <a:t>设想供选择的</a:t>
            </a:r>
            <a:r>
              <a:rPr lang="zh-CN" altLang="en-US" sz="2400" b="1" dirty="0" smtClean="0">
                <a:solidFill>
                  <a:srgbClr val="0070C0"/>
                </a:solidFill>
                <a:latin typeface="Bodoni MT Black" pitchFamily="18" charset="0"/>
              </a:rPr>
              <a:t>方案</a:t>
            </a:r>
            <a:endParaRPr lang="en-US" altLang="zh-CN" sz="2400" b="1" dirty="0" smtClean="0">
              <a:solidFill>
                <a:srgbClr val="0070C0"/>
              </a:solidFill>
              <a:latin typeface="Bodoni MT Black" pitchFamily="18" charset="0"/>
            </a:endParaRPr>
          </a:p>
          <a:p>
            <a:pPr marL="0" indent="540000" eaLnBrk="1" hangingPunct="1">
              <a:lnSpc>
                <a:spcPct val="125000"/>
              </a:lnSpc>
              <a:defRPr/>
            </a:pPr>
            <a:r>
              <a:rPr lang="zh-CN" altLang="en-US" sz="2400" dirty="0" smtClean="0">
                <a:latin typeface="Bodoni MT Black" pitchFamily="18" charset="0"/>
              </a:rPr>
              <a:t>在总体设计阶段分析员应该考虑各种可能的实现方案，并且力求从中选出最佳方案。需求分析阶段得出的</a:t>
            </a:r>
            <a:r>
              <a:rPr lang="zh-CN" altLang="en-US" sz="2400" dirty="0" smtClean="0">
                <a:solidFill>
                  <a:srgbClr val="FF0000"/>
                </a:solidFill>
                <a:latin typeface="Bodoni MT Black" pitchFamily="18" charset="0"/>
              </a:rPr>
              <a:t>数据流图</a:t>
            </a:r>
            <a:r>
              <a:rPr lang="zh-CN" altLang="en-US" sz="2400" dirty="0" smtClean="0">
                <a:latin typeface="Bodoni MT Black" pitchFamily="18" charset="0"/>
              </a:rPr>
              <a:t>是总体设计的极好的出发点。</a:t>
            </a:r>
            <a:endParaRPr lang="en-US" altLang="zh-CN" sz="2400" dirty="0">
              <a:latin typeface="Bodoni MT Black" pitchFamily="18" charset="0"/>
            </a:endParaRPr>
          </a:p>
          <a:p>
            <a:pPr marL="0" indent="540000" eaLnBrk="1" hangingPunct="1">
              <a:lnSpc>
                <a:spcPct val="125000"/>
              </a:lnSpc>
              <a:defRPr/>
            </a:pPr>
            <a:r>
              <a:rPr lang="zh-CN" altLang="en-US" sz="2400" dirty="0" smtClean="0">
                <a:latin typeface="Bodoni MT Black" pitchFamily="18" charset="0"/>
              </a:rPr>
              <a:t>设</a:t>
            </a:r>
            <a:r>
              <a:rPr lang="zh-CN" altLang="en-US" sz="2400" dirty="0">
                <a:latin typeface="Bodoni MT Black" pitchFamily="18" charset="0"/>
              </a:rPr>
              <a:t>想供选择的方案的一种常用的方法是，</a:t>
            </a:r>
            <a:r>
              <a:rPr lang="zh-CN" altLang="en-US" sz="2400" dirty="0" smtClean="0">
                <a:latin typeface="Bodoni MT Black" pitchFamily="18" charset="0"/>
              </a:rPr>
              <a:t>设想数据流图</a:t>
            </a:r>
            <a:r>
              <a:rPr lang="zh-CN" altLang="en-US" sz="2400" dirty="0">
                <a:latin typeface="Bodoni MT Black" pitchFamily="18" charset="0"/>
              </a:rPr>
              <a:t>中的处理分组的各种可能的方法，</a:t>
            </a:r>
            <a:r>
              <a:rPr lang="zh-CN" altLang="en-US" sz="2400" dirty="0">
                <a:solidFill>
                  <a:srgbClr val="FF0000"/>
                </a:solidFill>
                <a:latin typeface="Bodoni MT Black" pitchFamily="18" charset="0"/>
              </a:rPr>
              <a:t>抛弃在技术上行不通的分组</a:t>
            </a:r>
            <a:r>
              <a:rPr lang="zh-CN" altLang="en-US" sz="2400" dirty="0" smtClean="0">
                <a:solidFill>
                  <a:srgbClr val="FF0000"/>
                </a:solidFill>
                <a:latin typeface="Bodoni MT Black" pitchFamily="18" charset="0"/>
              </a:rPr>
              <a:t>方法</a:t>
            </a:r>
            <a:r>
              <a:rPr lang="zh-CN" altLang="en-US" sz="2400" dirty="0" smtClean="0">
                <a:latin typeface="Bodoni MT Black" pitchFamily="18" charset="0"/>
              </a:rPr>
              <a:t>（例如，组内不同处理的执行时间不相容），余下</a:t>
            </a:r>
            <a:r>
              <a:rPr lang="zh-CN" altLang="en-US" sz="2400" dirty="0">
                <a:latin typeface="Bodoni MT Black" pitchFamily="18" charset="0"/>
              </a:rPr>
              <a:t>的分组方法代表可能的实现策略，并且可以启示供选择的</a:t>
            </a:r>
            <a:r>
              <a:rPr lang="zh-CN" altLang="en-US" sz="2400" dirty="0">
                <a:solidFill>
                  <a:srgbClr val="FF0000"/>
                </a:solidFill>
                <a:latin typeface="Bodoni MT Black" pitchFamily="18" charset="0"/>
              </a:rPr>
              <a:t>物理系统</a:t>
            </a:r>
            <a:r>
              <a:rPr lang="zh-CN" altLang="en-US" sz="2400" dirty="0">
                <a:latin typeface="Bodoni MT Black" pitchFamily="18" charset="0"/>
              </a:rPr>
              <a:t>。</a:t>
            </a:r>
            <a:endParaRPr lang="zh-CN" altLang="en-US" sz="2400" dirty="0" smtClean="0">
              <a:latin typeface="Bodoni MT Black" pitchFamily="18" charset="0"/>
            </a:endParaRPr>
          </a:p>
        </p:txBody>
      </p:sp>
      <p:sp>
        <p:nvSpPr>
          <p:cNvPr id="163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1639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12912</TotalTime>
  <Words>9318</Words>
  <Application>Microsoft Office PowerPoint</Application>
  <PresentationFormat>全屏显示(4:3)</PresentationFormat>
  <Paragraphs>716</Paragraphs>
  <Slides>70</Slides>
  <Notes>69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黑体</vt:lpstr>
      <vt:lpstr>宋体</vt:lpstr>
      <vt:lpstr>Arial</vt:lpstr>
      <vt:lpstr>Bodoni MT Black</vt:lpstr>
      <vt:lpstr>Calibri</vt:lpstr>
      <vt:lpstr>Times New Roman</vt:lpstr>
      <vt:lpstr>Wingdings</vt:lpstr>
      <vt:lpstr>Tema de Office</vt:lpstr>
      <vt:lpstr>PowerPoint 演示文稿</vt:lpstr>
      <vt:lpstr>第5章  总体设计</vt:lpstr>
      <vt:lpstr>PowerPoint 演示文稿</vt:lpstr>
      <vt:lpstr>PowerPoint 演示文稿</vt:lpstr>
      <vt:lpstr>5.1 设计过程</vt:lpstr>
      <vt:lpstr>5.1 设计过程</vt:lpstr>
      <vt:lpstr>5.1 设计过程</vt:lpstr>
      <vt:lpstr>5.1 设计过程</vt:lpstr>
      <vt:lpstr>5.1  设计过程</vt:lpstr>
      <vt:lpstr>5.1  设计过程</vt:lpstr>
      <vt:lpstr>5.1  设计过程</vt:lpstr>
      <vt:lpstr>5.1  设计过程</vt:lpstr>
      <vt:lpstr>5.1  设计过程</vt:lpstr>
      <vt:lpstr>5.1  设计过程</vt:lpstr>
      <vt:lpstr>5.1 设计过程</vt:lpstr>
      <vt:lpstr>PowerPoint 演示文稿</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PowerPoint 演示文稿</vt:lpstr>
      <vt:lpstr>5.3  启发规则</vt:lpstr>
      <vt:lpstr>5.3  启发规则</vt:lpstr>
      <vt:lpstr>5.3  启发规则</vt:lpstr>
      <vt:lpstr>5.3  启发规则</vt:lpstr>
      <vt:lpstr>5.3  启发规则</vt:lpstr>
      <vt:lpstr>5.3  启发规则</vt:lpstr>
      <vt:lpstr>PowerPoint 演示文稿</vt:lpstr>
      <vt:lpstr>5.4  描绘软件结构的图形工具</vt:lpstr>
      <vt:lpstr>5.4  描绘软件结构的图形工具</vt:lpstr>
      <vt:lpstr>5.4  描绘软件结构的图形工具</vt:lpstr>
      <vt:lpstr>5.4  描绘软件结构的图形工具</vt:lpstr>
      <vt:lpstr>PowerPoint 演示文稿</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WRGHO</cp:lastModifiedBy>
  <cp:revision>856</cp:revision>
  <dcterms:created xsi:type="dcterms:W3CDTF">2010-06-24T19:27:56Z</dcterms:created>
  <dcterms:modified xsi:type="dcterms:W3CDTF">2022-03-28T23:44:24Z</dcterms:modified>
</cp:coreProperties>
</file>