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2" r:id="rId5"/>
    <p:sldId id="281" r:id="rId6"/>
    <p:sldId id="280" r:id="rId7"/>
    <p:sldId id="263" r:id="rId8"/>
    <p:sldId id="267" r:id="rId9"/>
    <p:sldId id="269" r:id="rId10"/>
    <p:sldId id="264" r:id="rId11"/>
    <p:sldId id="272" r:id="rId12"/>
    <p:sldId id="274" r:id="rId13"/>
    <p:sldId id="265" r:id="rId14"/>
    <p:sldId id="275" r:id="rId15"/>
    <p:sldId id="278" r:id="rId16"/>
    <p:sldId id="282" r:id="rId17"/>
    <p:sldId id="261" r:id="rId18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D7D0CE"/>
    <a:srgbClr val="F2F2F2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9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20" y="-1620"/>
      </p:cViewPr>
      <p:guideLst>
        <p:guide orient="horz" pos="2170"/>
        <p:guide pos="38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4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DC59CFF5-5CBA-43DA-BCE4-F7D80CAB005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B1190207-0793-4749-AC41-0B35562AFFE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90207-0793-4749-AC41-0B35562AF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90207-0793-4749-AC41-0B35562AF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90207-0793-4749-AC41-0B35562AF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90207-0793-4749-AC41-0B35562AF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90207-0793-4749-AC41-0B35562AF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90207-0793-4749-AC41-0B35562AF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90207-0793-4749-AC41-0B35562AF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90207-0793-4749-AC41-0B35562AF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90207-0793-4749-AC41-0B35562AF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90207-0793-4749-AC41-0B35562AF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90207-0793-4749-AC41-0B35562AF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90207-0793-4749-AC41-0B35562AF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90207-0793-4749-AC41-0B35562AF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90207-0793-4749-AC41-0B35562AF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90207-0793-4749-AC41-0B35562AF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jpeg"/><Relationship Id="rId6" Type="http://schemas.openxmlformats.org/officeDocument/2006/relationships/image" Target="../media/image7.png"/><Relationship Id="rId5" Type="http://schemas.openxmlformats.org/officeDocument/2006/relationships/tags" Target="../tags/tag3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47556" y="-92222"/>
            <a:ext cx="4130903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154323" y="885945"/>
            <a:ext cx="2538484" cy="503602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3307" y="1038222"/>
            <a:ext cx="1746913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坚持</a:t>
            </a:r>
            <a:endParaRPr lang="en-US" altLang="zh-CN" sz="8800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06723" y="1038345"/>
            <a:ext cx="2538484" cy="503602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998890" y="1904662"/>
            <a:ext cx="5192973" cy="519297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863897" y="3279029"/>
            <a:ext cx="3431371" cy="289378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945630" y="2708275"/>
            <a:ext cx="427545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pc="6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19</a:t>
            </a:r>
            <a:r>
              <a:rPr lang="zh-CN" altLang="en-US" sz="2000" spc="6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物联网工程</a:t>
            </a:r>
            <a:r>
              <a:rPr lang="en-US" altLang="zh-CN" sz="2000" spc="6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-2</a:t>
            </a:r>
            <a:r>
              <a:rPr lang="zh-CN" altLang="en-US" sz="2000" spc="6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班</a:t>
            </a:r>
            <a:r>
              <a:rPr lang="en-US" altLang="zh-CN" sz="2000" spc="6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 </a:t>
            </a:r>
            <a:r>
              <a:rPr lang="zh-CN" altLang="en-US" sz="2000" spc="6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付炎平</a:t>
            </a:r>
            <a:endParaRPr lang="zh-CN" altLang="en-US" sz="2000" spc="600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endParaRPr lang="en-US" altLang="zh-CN" sz="2800" spc="600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266768" y="3374553"/>
            <a:ext cx="1632688" cy="16326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47556" y="-25547"/>
            <a:ext cx="413090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 animBg="1"/>
      <p:bldP spid="9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3402" y="400050"/>
            <a:ext cx="11087100" cy="5962650"/>
          </a:xfrm>
          <a:prstGeom prst="rect">
            <a:avLst/>
          </a:prstGeom>
          <a:noFill/>
          <a:ln>
            <a:solidFill>
              <a:srgbClr val="D7D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551" y="1847850"/>
            <a:ext cx="647700" cy="2762250"/>
          </a:xfrm>
          <a:prstGeom prst="rect">
            <a:avLst/>
          </a:prstGeom>
          <a:solidFill>
            <a:srgbClr val="D7D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549" y="2227213"/>
            <a:ext cx="62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第二章节</a:t>
            </a:r>
            <a:endParaRPr lang="zh-CN" altLang="en-US" sz="36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974356" y="4722182"/>
            <a:ext cx="1632688" cy="16326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79705" y="5064310"/>
            <a:ext cx="491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肆月</a:t>
            </a:r>
            <a:endParaRPr lang="zh-CN" altLang="en-US" sz="24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79880" y="597535"/>
            <a:ext cx="2540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台儿庄战役的胜利，在政治上增强了全国军民抗战必胜的信心，鼓舞了抗日军队的士气，说明了只要众志成城、精诚团结，坚持到底，中国人民是不可战胜的。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75765" y="3079115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台儿庄战役的胜利，同时改变了国际上对中日战争前途的看法，提高了中国在国际上的地位，并为中国争取外援增强了有利条件。</a:t>
            </a:r>
            <a:endParaRPr lang="zh-CN" altLang="en-US"/>
          </a:p>
        </p:txBody>
      </p:sp>
      <p:pic>
        <p:nvPicPr>
          <p:cNvPr id="15" name="图片 14" descr="src=http---www.sdzcjy.com-hongseyou-wp-content-uploads-15-11-115.jpg&amp;refer=http---www.sdzcj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777875"/>
            <a:ext cx="6286500" cy="4286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232111" y="0"/>
            <a:ext cx="44577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96488" y="1540237"/>
            <a:ext cx="1066800" cy="3276600"/>
          </a:xfrm>
          <a:prstGeom prst="rect">
            <a:avLst/>
          </a:prstGeom>
          <a:solidFill>
            <a:srgbClr val="D7D0C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6037" y="1995800"/>
            <a:ext cx="62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第三章节</a:t>
            </a:r>
            <a:endParaRPr lang="zh-CN" altLang="en-US" sz="36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48890" y="1749787"/>
            <a:ext cx="723900" cy="28003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9672" y="2092646"/>
            <a:ext cx="49573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spc="6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自我感想</a:t>
            </a:r>
            <a:endParaRPr lang="zh-CN" altLang="en-US" sz="6000" spc="600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216200" y="4571993"/>
            <a:ext cx="1632688" cy="163268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821549" y="4914121"/>
            <a:ext cx="491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肆月</a:t>
            </a:r>
            <a:endParaRPr lang="zh-CN" altLang="en-US" sz="24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55" y="3445231"/>
            <a:ext cx="3602439" cy="3602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6" grpId="0" animBg="1"/>
      <p:bldP spid="7" grpId="0"/>
      <p:bldP spid="8" grpId="0" animBg="1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3402" y="400050"/>
            <a:ext cx="11087100" cy="5962650"/>
          </a:xfrm>
          <a:prstGeom prst="rect">
            <a:avLst/>
          </a:prstGeom>
          <a:noFill/>
          <a:ln>
            <a:solidFill>
              <a:srgbClr val="D7D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551" y="1847850"/>
            <a:ext cx="647700" cy="2762250"/>
          </a:xfrm>
          <a:prstGeom prst="rect">
            <a:avLst/>
          </a:prstGeom>
          <a:solidFill>
            <a:srgbClr val="D7D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549" y="2227213"/>
            <a:ext cx="62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第三章节</a:t>
            </a:r>
            <a:endParaRPr lang="zh-CN" altLang="en-US" sz="36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330230" y="2096961"/>
            <a:ext cx="438148" cy="43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323358" y="4075451"/>
            <a:ext cx="438148" cy="43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25740" y="752475"/>
            <a:ext cx="329819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台儿庄战役的胜利，来源于全中国人民的坚持，尽管我们装备不如敌军，我们仍然能够取得胜利。</a:t>
            </a:r>
            <a:endParaRPr lang="zh-CN" altLang="en-US" sz="2000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给我印象最深的是，在《血战台儿庄》影片的最后，仅剩一名断臂的军人把我们的旗帜插在了堆满敌人的尸体上，我们仅剩一人，却坚持到了最后。</a:t>
            </a:r>
            <a:endParaRPr lang="zh-CN" altLang="en-US" sz="2000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290" y="509270"/>
            <a:ext cx="6263005" cy="4175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6" grpId="0" animBg="1"/>
      <p:bldP spid="7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3402" y="400050"/>
            <a:ext cx="11087100" cy="5962650"/>
          </a:xfrm>
          <a:prstGeom prst="rect">
            <a:avLst/>
          </a:prstGeom>
          <a:noFill/>
          <a:ln>
            <a:solidFill>
              <a:srgbClr val="D7D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551" y="1847850"/>
            <a:ext cx="647700" cy="2762250"/>
          </a:xfrm>
          <a:prstGeom prst="rect">
            <a:avLst/>
          </a:prstGeom>
          <a:solidFill>
            <a:srgbClr val="D7D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549" y="2227213"/>
            <a:ext cx="62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第三章节</a:t>
            </a:r>
            <a:endParaRPr lang="zh-CN" altLang="en-US" sz="36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57253" y="954040"/>
            <a:ext cx="4949927" cy="494992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10175" y="241300"/>
            <a:ext cx="685609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而我们今天的美好生活，真的是英勇的中国军人用血肉之躯迎来的，一寸山河一寸血，他们坚持到了最后，我们没有理由不爱我们的国家，向先烈们致敬。</a:t>
            </a:r>
            <a:endParaRPr lang="zh-CN" altLang="en-US" sz="24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同时我们也应该向先烈们学习，继承他们坚持的品质，在生活中，我们有很多事情需要坚持，比如：坚持每天按时上课，坚持完成老师布置的作业，坚持做完自己想做的事情，或许坚持了不一定成功，但不坚持一定会失败，我们作为当代大学生，应该坚持学习自己的专业知识，砥砺前行，为国家贡献出自己的一份力量。</a:t>
            </a:r>
            <a:endParaRPr lang="zh-CN" altLang="en-US" sz="2400">
              <a:sym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3402" y="400050"/>
            <a:ext cx="11087100" cy="5962650"/>
          </a:xfrm>
          <a:prstGeom prst="rect">
            <a:avLst/>
          </a:prstGeom>
          <a:noFill/>
          <a:ln>
            <a:solidFill>
              <a:srgbClr val="D7D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551" y="1847850"/>
            <a:ext cx="647700" cy="2762250"/>
          </a:xfrm>
          <a:prstGeom prst="rect">
            <a:avLst/>
          </a:prstGeom>
          <a:solidFill>
            <a:srgbClr val="D7D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549" y="2227213"/>
            <a:ext cx="62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第三章节</a:t>
            </a:r>
            <a:endParaRPr lang="zh-CN" altLang="en-US" sz="36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57253" y="954040"/>
            <a:ext cx="4949927" cy="494992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35905" y="1285875"/>
            <a:ext cx="58731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ym typeface="+mn-ea"/>
              </a:rPr>
              <a:t>清明节即将到来，大家可以在清明节假期到宣城烈士陵园进行参观，了解我们革命先烈们的事迹。</a:t>
            </a:r>
            <a:endParaRPr lang="zh-CN" altLang="en-US" sz="24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ym typeface="+mn-ea"/>
              </a:rPr>
              <a:t>最后提前祝大家清明节快乐！</a:t>
            </a:r>
            <a:endParaRPr lang="en-US" altLang="zh-CN" sz="24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47556" y="-112542"/>
            <a:ext cx="4130903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154323" y="885945"/>
            <a:ext cx="2538484" cy="503602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3642" y="1088200"/>
            <a:ext cx="174691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9600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02977" y="566417"/>
            <a:ext cx="1746913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谢谢观看</a:t>
            </a:r>
            <a:endParaRPr lang="zh-CN" altLang="en-US" sz="8800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06723" y="1038345"/>
            <a:ext cx="2538484" cy="503602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970315" y="1935142"/>
            <a:ext cx="5192973" cy="519297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27707" y="3725434"/>
            <a:ext cx="3431371" cy="289378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266768" y="3374553"/>
            <a:ext cx="1632688" cy="1632688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872116" y="3716679"/>
            <a:ext cx="491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肆月</a:t>
            </a:r>
            <a:endParaRPr lang="zh-CN" altLang="en-US" sz="24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 animBg="1"/>
      <p:bldP spid="5" grpId="0"/>
      <p:bldP spid="6" grpId="0"/>
      <p:bldP spid="9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900" y="1612545"/>
            <a:ext cx="3840083" cy="36329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09849" y="2343150"/>
            <a:ext cx="1009651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前言</a:t>
            </a:r>
            <a:endParaRPr lang="zh-CN" altLang="en-US" sz="6600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72785" y="1344295"/>
            <a:ext cx="51542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清明节即将到来，很多人选择在清明节祭祖、扫墓，而我想去祭拜我们革命先烈的墓碑，所以我想在此叙述抗日战争以来一次伟大的战役</a:t>
            </a:r>
            <a:r>
              <a:rPr lang="en-US" altLang="zh-CN" sz="2800" dirty="0" smtClean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--</a:t>
            </a:r>
            <a:r>
              <a:rPr lang="zh-CN" altLang="en-US" sz="2800" dirty="0" smtClean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台儿庄战役。</a:t>
            </a:r>
            <a:endParaRPr lang="zh-CN" altLang="en-US" sz="2800" dirty="0" smtClean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900" y="1612545"/>
            <a:ext cx="3840083" cy="36329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09849" y="2343150"/>
            <a:ext cx="10096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目录</a:t>
            </a:r>
            <a:endParaRPr lang="zh-CN" altLang="en-US" sz="6600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0925168" y="2150635"/>
            <a:ext cx="0" cy="2185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165075" y="705026"/>
            <a:ext cx="438151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壹 </a:t>
            </a:r>
            <a:r>
              <a:rPr lang="en-US" altLang="zh-CN" sz="3600" dirty="0" smtClean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.</a:t>
            </a:r>
            <a:r>
              <a:rPr lang="zh-CN" altLang="en-US" sz="3600" dirty="0" smtClean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台儿庄战役介绍</a:t>
            </a:r>
            <a:endParaRPr lang="zh-CN" altLang="en-US" sz="3600" dirty="0" smtClean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653583" y="2150635"/>
            <a:ext cx="0" cy="2185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202734" y="2194450"/>
            <a:ext cx="0" cy="2185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584247" y="765986"/>
            <a:ext cx="438151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贰 </a:t>
            </a:r>
            <a:r>
              <a:rPr lang="en-US" altLang="zh-CN" sz="36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.</a:t>
            </a:r>
            <a:r>
              <a:rPr lang="zh-CN" altLang="en-US" sz="36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台儿庄战役意义</a:t>
            </a:r>
            <a:endParaRPr lang="zh-CN" altLang="en-US" sz="3600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7931150" y="2194450"/>
            <a:ext cx="0" cy="2185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303137" y="765986"/>
            <a:ext cx="438151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参 </a:t>
            </a:r>
            <a:r>
              <a:rPr lang="en-US" altLang="zh-CN" sz="3600" dirty="0" smtClean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.</a:t>
            </a:r>
            <a:r>
              <a:rPr lang="zh-CN" altLang="en-US" sz="3600" dirty="0" smtClean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自我感想</a:t>
            </a:r>
            <a:endParaRPr lang="zh-CN" altLang="en-US" sz="3600" dirty="0" smtClean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6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232111" y="16231"/>
            <a:ext cx="44577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96488" y="1540237"/>
            <a:ext cx="1066800" cy="3276600"/>
          </a:xfrm>
          <a:prstGeom prst="rect">
            <a:avLst/>
          </a:prstGeom>
          <a:solidFill>
            <a:srgbClr val="D7D0C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6037" y="1995800"/>
            <a:ext cx="628651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第一章节</a:t>
            </a:r>
            <a:endParaRPr lang="zh-CN" altLang="en-US" sz="36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48890" y="1749787"/>
            <a:ext cx="723900" cy="28003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13517" y="1311596"/>
            <a:ext cx="495731" cy="403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6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台儿庄战役的介绍</a:t>
            </a:r>
            <a:endParaRPr lang="zh-CN" altLang="en-US" sz="3200" spc="600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216835" y="4550403"/>
            <a:ext cx="1632688" cy="163268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821549" y="4914121"/>
            <a:ext cx="491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肆月</a:t>
            </a:r>
            <a:endParaRPr lang="zh-CN" altLang="en-US" sz="24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55" y="3445231"/>
            <a:ext cx="3602439" cy="3602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6" grpId="0" animBg="1"/>
      <p:bldP spid="7" grpId="0"/>
      <p:bldP spid="8" grpId="0" animBg="1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screen"/>
          <a:stretch>
            <a:fillRect/>
          </a:stretch>
        </p:blipFill>
        <p:spPr>
          <a:xfrm>
            <a:off x="8201631" y="189669"/>
            <a:ext cx="44577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07035" y="879475"/>
            <a:ext cx="6506210" cy="3599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pc="6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  </a:t>
            </a:r>
            <a:r>
              <a:rPr lang="zh-CN" altLang="en-US" sz="2000" spc="6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台儿庄是山东省峄县的一个小镇（今属枣庄市），位于津浦线台庄支线及台坊公路的交会点，扼运河的咽喉，是徐州的门户，在军事上有着重要的地位。1938年3-4月，中国军队同日本侵略军在这里进行了一次大规模的会战，击败了日军两个精锐师团，取得了震惊世界的辉煌胜利。因为这次会战的地点在台儿庄，故称为台儿庄会战。</a:t>
            </a:r>
            <a:endParaRPr lang="zh-CN" altLang="en-US" sz="2000" spc="600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r>
              <a:rPr lang="en-US" altLang="zh-CN" sz="2000" spc="6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	</a:t>
            </a:r>
            <a:r>
              <a:rPr lang="zh-CN" altLang="en-US" sz="2000" spc="6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相信大家小时候都看过一个电影</a:t>
            </a:r>
            <a:r>
              <a:rPr lang="en-US" altLang="zh-CN" sz="2000" spc="6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--</a:t>
            </a:r>
            <a:r>
              <a:rPr lang="zh-CN" altLang="en-US" sz="2000" spc="6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《血战台儿庄》。</a:t>
            </a:r>
            <a:endParaRPr lang="zh-CN" altLang="en-US" sz="2000" spc="600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endParaRPr lang="en-US" altLang="zh-CN" sz="2800" spc="600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5280335" y="4734553"/>
            <a:ext cx="1632688" cy="163268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821549" y="4914121"/>
            <a:ext cx="491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肆月</a:t>
            </a:r>
            <a:endParaRPr lang="zh-CN" altLang="en-US" sz="24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3055" y="3445231"/>
            <a:ext cx="3602439" cy="3602438"/>
          </a:xfrm>
          <a:prstGeom prst="rect">
            <a:avLst/>
          </a:prstGeom>
        </p:spPr>
      </p:pic>
      <p:pic>
        <p:nvPicPr>
          <p:cNvPr id="2" name="图片 1" descr="u=1053791185,1494442982&amp;fm=26&amp;gp=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3735" y="788035"/>
            <a:ext cx="5168265" cy="366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3402" y="400050"/>
            <a:ext cx="11087100" cy="5962650"/>
          </a:xfrm>
          <a:prstGeom prst="rect">
            <a:avLst/>
          </a:prstGeom>
          <a:noFill/>
          <a:ln>
            <a:solidFill>
              <a:srgbClr val="D7D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551" y="1847850"/>
            <a:ext cx="647700" cy="2762250"/>
          </a:xfrm>
          <a:prstGeom prst="rect">
            <a:avLst/>
          </a:prstGeom>
          <a:solidFill>
            <a:srgbClr val="D7D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8" name="图片 7" descr="9bfb4f56807640d3a1697c67cc544f92~tplv-shrink-1080-8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495300"/>
            <a:ext cx="5219700" cy="62712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45860" y="5163820"/>
            <a:ext cx="41929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这是台儿庄战役的场景，可以看出，浑身绑满手榴弹的中国军人、独自步行去医院医治的伤员，还有带领敢死队员夜袭敌方阵地、浴血奋战，等到阵地夺回后，却仅有几名队员生还！</a:t>
            </a:r>
            <a:endParaRPr lang="zh-CN" altLang="en-US"/>
          </a:p>
        </p:txBody>
      </p:sp>
      <p:pic>
        <p:nvPicPr>
          <p:cNvPr id="10" name="图片 9" descr="src=http---img1001.pocoimg.cn-image-poco-works-10-2010-0902-14-55664051201009021455211474390673932_006_55664051.jpg&amp;refer=http---img1001.poco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010" y="586740"/>
            <a:ext cx="3183890" cy="4412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3402" y="400050"/>
            <a:ext cx="11087100" cy="5962650"/>
          </a:xfrm>
          <a:prstGeom prst="rect">
            <a:avLst/>
          </a:prstGeom>
          <a:noFill/>
          <a:ln>
            <a:solidFill>
              <a:srgbClr val="D7D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551" y="1847850"/>
            <a:ext cx="647700" cy="2762250"/>
          </a:xfrm>
          <a:prstGeom prst="rect">
            <a:avLst/>
          </a:prstGeom>
          <a:solidFill>
            <a:srgbClr val="D7D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549" y="2227213"/>
            <a:ext cx="62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第一章节</a:t>
            </a:r>
            <a:endParaRPr lang="zh-CN" altLang="en-US" sz="36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590527" y="4279533"/>
            <a:ext cx="1632688" cy="16326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61583" y="4610231"/>
            <a:ext cx="491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肆月</a:t>
            </a:r>
            <a:endParaRPr lang="zh-CN" altLang="en-US" sz="24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9" name="图片 8" descr="src=http---www.52shici.com-upload-works-59666-640575.jpg&amp;refer=http---www.52shic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10" y="553720"/>
            <a:ext cx="7620000" cy="3822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51280" y="4915535"/>
            <a:ext cx="48621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这场战斗，历时一个月，中国参战约29万人，日军参战约5万人，根据战后的统计：我们伤亡约5万余人，毙伤日军约2万余人。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232111" y="16231"/>
            <a:ext cx="44577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96488" y="1540237"/>
            <a:ext cx="1066800" cy="3276600"/>
          </a:xfrm>
          <a:prstGeom prst="rect">
            <a:avLst/>
          </a:prstGeom>
          <a:solidFill>
            <a:srgbClr val="D7D0C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6037" y="1995800"/>
            <a:ext cx="62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第二章节</a:t>
            </a:r>
            <a:endParaRPr lang="zh-CN" altLang="en-US" sz="36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48890" y="1749787"/>
            <a:ext cx="723900" cy="28003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13517" y="1311596"/>
            <a:ext cx="495731" cy="403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6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台儿庄战役的意义</a:t>
            </a:r>
            <a:endParaRPr lang="zh-CN" altLang="en-US" sz="3200" spc="600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216835" y="4550403"/>
            <a:ext cx="1632688" cy="163268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821549" y="4914121"/>
            <a:ext cx="491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肆月</a:t>
            </a:r>
            <a:endParaRPr lang="zh-CN" altLang="en-US" sz="24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55" y="3445231"/>
            <a:ext cx="3602439" cy="3602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6" grpId="0" animBg="1"/>
      <p:bldP spid="7" grpId="0"/>
      <p:bldP spid="8" grpId="0" animBg="1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3402" y="400050"/>
            <a:ext cx="11087100" cy="5962650"/>
          </a:xfrm>
          <a:prstGeom prst="rect">
            <a:avLst/>
          </a:prstGeom>
          <a:noFill/>
          <a:ln>
            <a:solidFill>
              <a:srgbClr val="D7D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551" y="1847850"/>
            <a:ext cx="647700" cy="2762250"/>
          </a:xfrm>
          <a:prstGeom prst="rect">
            <a:avLst/>
          </a:prstGeom>
          <a:solidFill>
            <a:srgbClr val="D7D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549" y="2227213"/>
            <a:ext cx="62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第二章节</a:t>
            </a:r>
            <a:endParaRPr lang="zh-CN" altLang="en-US" sz="36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33240" y="4730117"/>
            <a:ext cx="1632688" cy="1632688"/>
          </a:xfrm>
          <a:prstGeom prst="rect">
            <a:avLst/>
          </a:prstGeom>
        </p:spPr>
      </p:pic>
      <p:pic>
        <p:nvPicPr>
          <p:cNvPr id="9" name="图片 8" descr="src=http---www.sdzcjy.com-hongseyou-wp-content-uploads-15-11-115.jpg&amp;refer=http---www.sdzcj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5" y="400050"/>
            <a:ext cx="6286500" cy="42862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31480" y="1129030"/>
            <a:ext cx="30480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台儿庄战役的胜利打击了日本侵略者的嚣张气焰，坚定了全国军民坚持抗战的信心。这次战役鼓舞了全民族的士气，改变了国际视听，消灭了日本侵略者的威风，歼灭了日军大量有生力量。此次大捷是中华民族全面抗战以来，继长城战役、平型关大捷等战役后，中国人民取得的又一次胜利，是抗日战争以来取得的最大胜利，也是徐州会战中国革命军取得的一次重大胜利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0800,&quot;width&quot;:7020}"/>
</p:tagLst>
</file>

<file path=ppt/tags/tag2.xml><?xml version="1.0" encoding="utf-8"?>
<p:tagLst xmlns:p="http://schemas.openxmlformats.org/presentationml/2006/main">
  <p:tag name="KSO_WM_UNIT_PLACING_PICTURE_USER_VIEWPORT" val="{&quot;height&quot;:2571.1622047244095,&quot;width&quot;:2571.1622047244095}"/>
</p:tagLst>
</file>

<file path=ppt/tags/tag3.xml><?xml version="1.0" encoding="utf-8"?>
<p:tagLst xmlns:p="http://schemas.openxmlformats.org/presentationml/2006/main">
  <p:tag name="KSO_WM_UNIT_PLACING_PICTURE_USER_VIEWPORT" val="{&quot;height&quot;:5673.130708661417,&quot;width&quot;:5673.132283464567}"/>
</p:tagLst>
</file>

<file path=ppt/tags/tag4.xml><?xml version="1.0" encoding="utf-8"?>
<p:tagLst xmlns:p="http://schemas.openxmlformats.org/presentationml/2006/main">
  <p:tag name="ISPRING_ULTRA_SCORM_COURSE_ID" val="3F419E94-A631-4589-A787-AA9CC6FEDB5E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40"/>
  <p:tag name="ISPRING_SCORM_PASSING_SCORE" val="100.000000"/>
  <p:tag name="ISPRING_OUTPUT_FOLDER" val="D:\ppt\第11批\642938"/>
  <p:tag name="ISPRING_FIRST_PUBLISH" val="1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自定义 18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F79646"/>
      </a:folHlink>
    </a:clrScheme>
    <a:fontScheme name="nimgqaz5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1170</Words>
  <Application>WPS 演示</Application>
  <PresentationFormat>自定义</PresentationFormat>
  <Paragraphs>82</Paragraphs>
  <Slides>15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字魂59号-创粗黑</vt:lpstr>
      <vt:lpstr>黑体</vt:lpstr>
      <vt:lpstr>微软雅黑</vt:lpstr>
      <vt:lpstr>Arial Unicode MS</vt:lpstr>
      <vt:lpstr>字魂59号-创粗黑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四月你好</dc:title>
  <dc:creator>第一PPT</dc:creator>
  <cp:keywords>www.1ppt.com</cp:keywords>
  <dc:description>www.1ppt.com</dc:description>
  <cp:lastModifiedBy>言清欢</cp:lastModifiedBy>
  <cp:revision>154</cp:revision>
  <dcterms:created xsi:type="dcterms:W3CDTF">2017-08-18T03:02:00Z</dcterms:created>
  <dcterms:modified xsi:type="dcterms:W3CDTF">2021-03-29T13:46:25Z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8CB69417C7B846E2A4DD09096369B353</vt:lpwstr>
  </property>
</Properties>
</file>