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1" r:id="rId7"/>
    <p:sldId id="269" r:id="rId8"/>
    <p:sldId id="268" r:id="rId9"/>
    <p:sldId id="267" r:id="rId10"/>
    <p:sldId id="265" r:id="rId11"/>
    <p:sldId id="266" r:id="rId12"/>
    <p:sldId id="271" r:id="rId13"/>
    <p:sldId id="270" r:id="rId14"/>
    <p:sldId id="264" r:id="rId15"/>
    <p:sldId id="273" r:id="rId16"/>
    <p:sldId id="276" r:id="rId17"/>
    <p:sldId id="28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58" d="100"/>
          <a:sy n="58" d="100"/>
        </p:scale>
        <p:origin x="-102" y="-1176"/>
      </p:cViewPr>
      <p:guideLst>
        <p:guide orient="horz" pos="2214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8915" y="6447451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0.xml"/><Relationship Id="rId3" Type="http://schemas.openxmlformats.org/officeDocument/2006/relationships/image" Target="file:///C:\Users\Administrator\AppData\Local\Temp\wps\INetCache\28994138caa7d23aa565c910379a1a46" TargetMode="Externa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1.xml"/><Relationship Id="rId5" Type="http://schemas.openxmlformats.org/officeDocument/2006/relationships/image" Target="file:///C:\Users\Administrator\AppData\Local\Temp\wps\INetCache\cc10a4f3857fd481e173331aae901ecf" TargetMode="External"/><Relationship Id="rId4" Type="http://schemas.openxmlformats.org/officeDocument/2006/relationships/image" Target="../media/image16.jpeg"/><Relationship Id="rId3" Type="http://schemas.openxmlformats.org/officeDocument/2006/relationships/image" Target="file:///C:\Users\Administrator\AppData\Local\Temp\wps\INetCache\5485540e3397663eae68a22508f8616c" TargetMode="External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3.xml"/><Relationship Id="rId3" Type="http://schemas.openxmlformats.org/officeDocument/2006/relationships/image" Target="file:///C:\Users\Administrator\AppData\Local\Temp\wps\INetCache\5bb4f9562d2b45a61e85d8e1f3b59d34" TargetMode="Externa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4.xml"/><Relationship Id="rId4" Type="http://schemas.openxmlformats.org/officeDocument/2006/relationships/image" Target="file:///C:\Users\Administrator\AppData\Local\Temp\wps\INetCache\0e192be7fc02ecdbdf79097263627c6d" TargetMode="Externa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slide" Target="slide15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slide" Target="slide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slide" Target="slide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2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.xml"/><Relationship Id="rId4" Type="http://schemas.openxmlformats.org/officeDocument/2006/relationships/image" Target="file:///C:\Users\Administrator\AppData\Local\Temp\wps\INetCache\51060a0fb70b8bcc7ff3925a3cce06e9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hemeOverride" Target="../theme/themeOverride5.xml"/><Relationship Id="rId6" Type="http://schemas.openxmlformats.org/officeDocument/2006/relationships/image" Target="file:///C:\Users\Administrator\AppData\Local\Temp\wps\INetCache\64d8d4294803f357c97cafbf9abc3bee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file:///C:\Users\Administrator\AppData\Local\Temp\wps\INetCache\51060a0fb70b8bcc7ff3925a3cce06e9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Administrator\AppData\Local\Temp\wps\INetCache\dd2743c51a55f50047009a1a72698b72" TargetMode="External"/><Relationship Id="rId8" Type="http://schemas.openxmlformats.org/officeDocument/2006/relationships/image" Target="../media/image9.jpeg"/><Relationship Id="rId7" Type="http://schemas.openxmlformats.org/officeDocument/2006/relationships/image" Target="file:///C:\Users\Administrator\AppData\Local\Temp\wps\INetCache\f4e360b10eb16873ee75a537d318ceb1" TargetMode="External"/><Relationship Id="rId6" Type="http://schemas.openxmlformats.org/officeDocument/2006/relationships/image" Target="../media/image8.jpeg"/><Relationship Id="rId5" Type="http://schemas.openxmlformats.org/officeDocument/2006/relationships/image" Target="file:///C:\Users\Administrator\AppData\Local\Temp\wps\INetCache\dd3c276f95435bdaa879317985367d17" TargetMode="External"/><Relationship Id="rId4" Type="http://schemas.openxmlformats.org/officeDocument/2006/relationships/image" Target="../media/image7.jpeg"/><Relationship Id="rId3" Type="http://schemas.openxmlformats.org/officeDocument/2006/relationships/image" Target="file:///C:\Users\Administrator\AppData\Local\Temp\wps\INetCache\edd4b1d842e051145a7a97426ad2bef3" TargetMode="External"/><Relationship Id="rId2" Type="http://schemas.openxmlformats.org/officeDocument/2006/relationships/image" Target="../media/image6.jpe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9.xml"/><Relationship Id="rId5" Type="http://schemas.openxmlformats.org/officeDocument/2006/relationships/image" Target="file:///C:\Users\Administrator\AppData\Local\Temp\wps\INetCache\a90ad7fcd663c5521b2984bf803b4016" TargetMode="External"/><Relationship Id="rId4" Type="http://schemas.openxmlformats.org/officeDocument/2006/relationships/image" Target="../media/image13.jpeg"/><Relationship Id="rId3" Type="http://schemas.openxmlformats.org/officeDocument/2006/relationships/image" Target="file:///C:\Users\Administrator\AppData\Local\Temp\wps\INetCache\706fbfdb897636debf690497908aa495" TargetMode="Externa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326005" y="2486660"/>
            <a:ext cx="7863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中华民族的伟大复兴和青年人的使命担当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5554" y="4686012"/>
            <a:ext cx="343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：付炎平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3"/>
            </p:custDataLst>
          </p:nvPr>
        </p:nvSpPr>
        <p:spPr>
          <a:xfrm>
            <a:off x="4846789" y="655153"/>
            <a:ext cx="2396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6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6000" spc="6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411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中华民族的复兴之路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7225" y="1229360"/>
            <a:ext cx="477901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“两弹一星”分别为：原子弹、核弹、人造卫星。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它们的研制成功，铸就了共和国的核盾牌，奠定了我国国防安全体系的基石。“两弹一星”为我国战略核力量的建立和发展提供了有力的武器装备保障，促进了我国战略威慑体系的形成。从此，我们中华民族从此站起来了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14" name="图片 113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158750" y="1229360"/>
            <a:ext cx="6603365" cy="4975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512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中华民族的复兴之路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40705" y="1482725"/>
            <a:ext cx="55295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而现在的中国，已然成为世界第二大经济体，加入了</a:t>
            </a:r>
            <a:r>
              <a:rPr lang="en-US" altLang="zh-CN" sz="2800">
                <a:solidFill>
                  <a:schemeClr val="bg1"/>
                </a:solidFill>
              </a:rPr>
              <a:t>WTO</a:t>
            </a:r>
            <a:r>
              <a:rPr lang="zh-CN" altLang="en-US" sz="2800">
                <a:solidFill>
                  <a:schemeClr val="bg1"/>
                </a:solidFill>
              </a:rPr>
              <a:t>世界贸易组织，是五大常任理事国之一，人民的生活走向了小康社会，中国的</a:t>
            </a:r>
            <a:r>
              <a:rPr lang="en-US" altLang="zh-CN" sz="2800">
                <a:solidFill>
                  <a:schemeClr val="bg1"/>
                </a:solidFill>
              </a:rPr>
              <a:t>5G</a:t>
            </a:r>
            <a:r>
              <a:rPr lang="zh-CN" altLang="en-US" sz="2800">
                <a:solidFill>
                  <a:schemeClr val="bg1"/>
                </a:solidFill>
              </a:rPr>
              <a:t>成为世界第一，中国的科技发展迈向了世界的前列，中国离实现中华民族的伟大复兴已经越来越近了。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15" name="图片 114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883920" y="1317625"/>
            <a:ext cx="4222115" cy="2500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883920" y="3817620"/>
            <a:ext cx="4222115" cy="2685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885940" cy="1407160"/>
            <a:chOff x="5608320" y="1899674"/>
            <a:chExt cx="6885940" cy="1407160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0" y="1899674"/>
              <a:ext cx="6885940" cy="14071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青年人的使命担当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75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青年人的使命担当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77230" y="1188085"/>
            <a:ext cx="54965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>
                <a:solidFill>
                  <a:schemeClr val="bg1"/>
                </a:solidFill>
              </a:rPr>
              <a:t>习近平总书记说过：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100年来，中国青年满怀对祖国和人民的赤子之心，积极投身党领导的革命、建设、改革伟大事业，为人民战斗、为祖国献身、为幸福生活奋斗，把最美好的青春献给祖国和人民，谱写了一曲又一曲壮丽的青春之歌”。青年是最富活力、最具创造性的群体，是推动社会发展进步的重要力量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梁启超先生说过：少年富，则国富，少年强，则国强，我们身为当代大学生，是中华民族未来的希望，我们有责任和担当为中华民族的伟大复兴而奋斗。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47040" y="1410970"/>
            <a:ext cx="4986020" cy="412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4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青年人的使命担当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648960" y="1769745"/>
            <a:ext cx="5547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	</a:t>
            </a:r>
            <a:r>
              <a:rPr lang="zh-CN" altLang="en-US" sz="2800">
                <a:solidFill>
                  <a:schemeClr val="bg1"/>
                </a:solidFill>
              </a:rPr>
              <a:t>红日初升，其道大光，河出伏流，一泻汪洋。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</a:t>
            </a:r>
            <a:r>
              <a:rPr lang="zh-CN" altLang="en-US" sz="2800">
                <a:solidFill>
                  <a:schemeClr val="bg1"/>
                </a:solidFill>
              </a:rPr>
              <a:t>我们大学生是中华民族明天初升的太阳，我们应该不忘初心，牢记使命，肩负起青年人的使命担当。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42290" y="1031240"/>
            <a:ext cx="4336415" cy="2766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542290" y="3796665"/>
            <a:ext cx="4336415" cy="2974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333079" y="2176066"/>
            <a:ext cx="550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solidFill>
                  <a:srgbClr val="5A6C90">
                    <a:lumMod val="60000"/>
                    <a:lumOff val="40000"/>
                  </a:srgbClr>
                </a:solidFill>
                <a:latin typeface="Agency FB" panose="020B0503020202020204" pitchFamily="34" charset="0"/>
                <a:cs typeface="+mn-ea"/>
                <a:sym typeface="+mn-lt"/>
              </a:rPr>
              <a:t>BUSINESS REPORT</a:t>
            </a:r>
            <a:endParaRPr lang="zh-CN" altLang="en-US" sz="4000" spc="300" dirty="0">
              <a:solidFill>
                <a:srgbClr val="5A6C90">
                  <a:lumMod val="60000"/>
                  <a:lumOff val="40000"/>
                </a:srgb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 smtClean="0">
                <a:solidFill>
                  <a:srgbClr val="FFFFFF"/>
                </a:solidFill>
                <a:cs typeface="+mn-ea"/>
                <a:sym typeface="+mn-lt"/>
              </a:rPr>
              <a:t>感谢观看</a:t>
            </a:r>
            <a:endParaRPr lang="en-US" altLang="zh-CN" sz="5400" b="1" spc="6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85376" y="4639752"/>
            <a:ext cx="343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cs typeface="+mn-ea"/>
                <a:sym typeface="+mn-lt"/>
              </a:rPr>
              <a:t>汇报人：付炎平</a:t>
            </a:r>
            <a:endParaRPr lang="en-US" altLang="zh-CN" sz="16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600" dirty="0" smtClean="0">
                <a:solidFill>
                  <a:srgbClr val="FFFFFF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6000" spc="600" dirty="0">
              <a:solidFill>
                <a:srgbClr val="FFFFF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67794" y="1147159"/>
            <a:ext cx="6244046" cy="3282503"/>
            <a:chOff x="5399314" y="1916338"/>
            <a:chExt cx="4140001" cy="2176404"/>
          </a:xfrm>
        </p:grpSpPr>
        <p:sp>
          <p:nvSpPr>
            <p:cNvPr id="6" name="MH_Entry_1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中华民族的历史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中华民族的复兴之路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8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青年人的使命担当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MH_Number_3">
              <a:hlinkClick r:id="rId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1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录</a:t>
            </a:r>
            <a:endParaRPr lang="zh-CN" altLang="en-US" sz="6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A_MH_Others_2"/>
          <p:cNvSpPr txBox="1"/>
          <p:nvPr>
            <p:custDataLst>
              <p:tags r:id="rId12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中华民族的历史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49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中华民族的历史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4040" y="1165860"/>
            <a:ext cx="7588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	</a:t>
            </a:r>
            <a:r>
              <a:rPr lang="zh-CN" altLang="en-US" sz="2800">
                <a:solidFill>
                  <a:schemeClr val="bg1"/>
                </a:solidFill>
              </a:rPr>
              <a:t>中国是世界文明古国之一，中华文明亦称华夏文明，是世界上最古老的文明之一，也是世界上持续时间最长的文明之一。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83300" y="6858000"/>
            <a:ext cx="5578475" cy="3392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1844040" y="2618740"/>
            <a:ext cx="7872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	</a:t>
            </a:r>
            <a:r>
              <a:rPr lang="zh-CN" altLang="en-US" sz="2800">
                <a:solidFill>
                  <a:schemeClr val="bg1"/>
                </a:solidFill>
              </a:rPr>
              <a:t>中华民族是炎黄子孙，龙的传人，在浩瀚的历史长河中，我们的祖先为我们创造了大好河山。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175" name="0c93663c-500d-4796-926b-9803a34e9438"/>
          <p:cNvGrpSpPr>
            <a:grpSpLocks noChangeAspect="1"/>
          </p:cNvGrpSpPr>
          <p:nvPr/>
        </p:nvGrpSpPr>
        <p:grpSpPr>
          <a:xfrm>
            <a:off x="1136015" y="4146808"/>
            <a:ext cx="9804400" cy="2420462"/>
            <a:chOff x="1193800" y="3140968"/>
            <a:chExt cx="9804400" cy="2420462"/>
          </a:xfrm>
        </p:grpSpPr>
        <p:cxnSp>
          <p:nvCxnSpPr>
            <p:cNvPr id="189" name="iS1ide-Straight Connector 6"/>
            <p:cNvCxnSpPr/>
            <p:nvPr/>
          </p:nvCxnSpPr>
          <p:spPr>
            <a:xfrm flipV="1">
              <a:off x="2672120" y="3140968"/>
              <a:ext cx="0" cy="84206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iS1ide-任意多边形: 形状 18"/>
            <p:cNvSpPr/>
            <p:nvPr/>
          </p:nvSpPr>
          <p:spPr>
            <a:xfrm flipV="1">
              <a:off x="1193800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iS1ide-任意多边形: 形状 19"/>
            <p:cNvSpPr/>
            <p:nvPr/>
          </p:nvSpPr>
          <p:spPr>
            <a:xfrm flipV="1">
              <a:off x="3459819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iS1ide-任意多边形: 形状 20"/>
            <p:cNvSpPr/>
            <p:nvPr/>
          </p:nvSpPr>
          <p:spPr>
            <a:xfrm flipV="1">
              <a:off x="5725836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iS1ide-任意多边形: 形状 21"/>
            <p:cNvSpPr/>
            <p:nvPr/>
          </p:nvSpPr>
          <p:spPr>
            <a:xfrm flipV="1">
              <a:off x="7991855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94" name="iS1ide-Straight Connector 11"/>
            <p:cNvCxnSpPr/>
            <p:nvPr/>
          </p:nvCxnSpPr>
          <p:spPr>
            <a:xfrm flipV="1">
              <a:off x="7183676" y="3140968"/>
              <a:ext cx="0" cy="842068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iS1ide-Straight Connector 12"/>
            <p:cNvCxnSpPr/>
            <p:nvPr/>
          </p:nvCxnSpPr>
          <p:spPr>
            <a:xfrm flipV="1">
              <a:off x="9504561" y="3140968"/>
              <a:ext cx="0" cy="842068"/>
            </a:xfrm>
            <a:prstGeom prst="line">
              <a:avLst/>
            </a:prstGeom>
            <a:ln w="12700">
              <a:solidFill>
                <a:schemeClr val="accent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iS1ide-Straight Connector 13"/>
            <p:cNvCxnSpPr/>
            <p:nvPr/>
          </p:nvCxnSpPr>
          <p:spPr>
            <a:xfrm flipV="1">
              <a:off x="4993005" y="3140968"/>
              <a:ext cx="0" cy="842068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iS1ide-任意多边形: 形状 85"/>
            <p:cNvSpPr/>
            <p:nvPr/>
          </p:nvSpPr>
          <p:spPr bwMode="auto">
            <a:xfrm>
              <a:off x="6943494" y="4522241"/>
              <a:ext cx="509753" cy="43077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iS1ide-任意多边形: 形状 86"/>
            <p:cNvSpPr>
              <a:spLocks noChangeAspect="1"/>
            </p:cNvSpPr>
            <p:nvPr/>
          </p:nvSpPr>
          <p:spPr bwMode="auto">
            <a:xfrm>
              <a:off x="4711876" y="4487110"/>
              <a:ext cx="592896" cy="501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iS1ide-任意多边形: 形状 87"/>
            <p:cNvSpPr/>
            <p:nvPr/>
          </p:nvSpPr>
          <p:spPr bwMode="auto">
            <a:xfrm>
              <a:off x="2388711" y="4498130"/>
              <a:ext cx="566817" cy="47900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iS1ide-任意多边形: 形状 88"/>
            <p:cNvSpPr/>
            <p:nvPr/>
          </p:nvSpPr>
          <p:spPr bwMode="auto">
            <a:xfrm>
              <a:off x="9192885" y="4482298"/>
              <a:ext cx="604285" cy="5106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52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中华民族的历史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685800" y="1149985"/>
            <a:ext cx="4412615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" y="3856355"/>
            <a:ext cx="4413250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文本框 47"/>
          <p:cNvSpPr txBox="1"/>
          <p:nvPr/>
        </p:nvSpPr>
        <p:spPr>
          <a:xfrm>
            <a:off x="5760720" y="4023360"/>
            <a:ext cx="46869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我们有绵延不绝的万里长城，也有规模浩瀚的兵马俑，这都是中华民族的文化瑰宝，也是我们祖先给我们创造的灿烂文明。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5760720" y="1149985"/>
            <a:ext cx="4455795" cy="2706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519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中华民族的历史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12330" y="2835275"/>
            <a:ext cx="42265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我们祖先创造了四大发明，分别为：火药、造纸术、印刷术、指南针。这些发明仍给我们当今的发展带来了很大的价值。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1014730" y="1035050"/>
            <a:ext cx="2884170" cy="2516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1014730" y="3551555"/>
            <a:ext cx="2884170" cy="2883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6" r:link="rId7"/>
          <a:stretch>
            <a:fillRect/>
          </a:stretch>
        </p:blipFill>
        <p:spPr>
          <a:xfrm>
            <a:off x="3898900" y="1038225"/>
            <a:ext cx="2850515" cy="251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8" r:link="rId9"/>
          <a:stretch>
            <a:fillRect/>
          </a:stretch>
        </p:blipFill>
        <p:spPr>
          <a:xfrm>
            <a:off x="3898900" y="3551555"/>
            <a:ext cx="2850515" cy="2883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449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中华民族的历史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956945" y="954405"/>
            <a:ext cx="4180840" cy="2950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957580" y="4053840"/>
            <a:ext cx="4180840" cy="2804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5899150" y="946150"/>
            <a:ext cx="541337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然而就在1840年，全国爆发了鸦片战争，一系列不平等条约的前端，以后，中国逐渐沦为半殖民地半封建社会，各族人民遭受帝国主义和封建主义的双重压迫和剥削，中华民族经历了长达百年的屈辱历史。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从此中华民族开始走向伟大的民族复兴之路。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287770" cy="1305560"/>
            <a:chOff x="5608320" y="1899674"/>
            <a:chExt cx="6287770" cy="1305560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0" y="1899674"/>
              <a:ext cx="6287770" cy="1305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中华民族的复兴之路</a:t>
              </a:r>
              <a:endParaRPr lang="zh-CN" altLang="en-US" sz="40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269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中华民族的复兴之路</a:t>
            </a:r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1" name="图片 110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47040" y="1273810"/>
            <a:ext cx="2894330" cy="4507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3341370" y="1273810"/>
            <a:ext cx="3078480" cy="4446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文本框 46"/>
          <p:cNvSpPr txBox="1"/>
          <p:nvPr/>
        </p:nvSpPr>
        <p:spPr>
          <a:xfrm>
            <a:off x="6718300" y="1518285"/>
            <a:ext cx="48488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神舟五号和天宫一号的顺利起飞标志着我国航天事业的重大发展,这是综合国力的体现。中国在世界上的地位有所提高。这是中国建立空间站的第一步,也是最重要的一步,中国正一步步走向航天大国，也是我们中华民族向复兴之路的不断迈进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1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12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13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14.xml><?xml version="1.0" encoding="utf-8"?>
<p:tagLst xmlns:p="http://schemas.openxmlformats.org/presentationml/2006/main">
  <p:tag name="KSO_WM_UNIT_PLACING_PICTURE_USER_VIEWPORT" val="{&quot;height&quot;:2160,&quot;width&quot;:3240}"/>
</p:tagLst>
</file>

<file path=ppt/tags/tag15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16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17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18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19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ISPRING_PRESENTATION_TITLE" val="8"/>
</p:tagLst>
</file>

<file path=ppt/tags/tag3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4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5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2"/>
</p:tagLst>
</file>

<file path=ppt/tags/tag6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7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8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9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xb1lbs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自定义</PresentationFormat>
  <Paragraphs>89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Agency FB</vt:lpstr>
      <vt:lpstr>Trebuchet MS</vt:lpstr>
      <vt:lpstr>微软雅黑</vt:lpstr>
      <vt:lpstr>Arial Unicode MS</vt:lpstr>
      <vt:lpstr>等线</vt:lpstr>
      <vt:lpstr>华文细黑</vt:lpstr>
      <vt:lpstr>Arial Narrow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</cp:keywords>
  <dc:description>www.1ppt.com</dc:description>
  <cp:lastModifiedBy>言清欢</cp:lastModifiedBy>
  <cp:revision>12</cp:revision>
  <dcterms:created xsi:type="dcterms:W3CDTF">2017-08-03T14:47:00Z</dcterms:created>
  <dcterms:modified xsi:type="dcterms:W3CDTF">2021-05-27T09:46:11Z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A53B142C014849CD9B9BAD76AD4B591A</vt:lpwstr>
  </property>
  <property fmtid="{D5CDD505-2E9C-101B-9397-08002B2CF9AE}" pid="3" name="KSOProductBuildVer">
    <vt:lpwstr>2052-11.1.0.10495</vt:lpwstr>
  </property>
</Properties>
</file>