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81" r:id="rId3"/>
    <p:sldId id="688" r:id="rId4"/>
    <p:sldId id="979" r:id="rId5"/>
    <p:sldId id="1003" r:id="rId6"/>
    <p:sldId id="980" r:id="rId7"/>
    <p:sldId id="981" r:id="rId8"/>
    <p:sldId id="1004" r:id="rId9"/>
    <p:sldId id="856" r:id="rId10"/>
    <p:sldId id="858" r:id="rId11"/>
    <p:sldId id="859" r:id="rId12"/>
    <p:sldId id="861" r:id="rId13"/>
    <p:sldId id="863" r:id="rId14"/>
    <p:sldId id="865" r:id="rId15"/>
    <p:sldId id="866" r:id="rId16"/>
    <p:sldId id="867" r:id="rId17"/>
    <p:sldId id="869" r:id="rId18"/>
    <p:sldId id="871" r:id="rId19"/>
    <p:sldId id="873" r:id="rId20"/>
    <p:sldId id="875" r:id="rId21"/>
    <p:sldId id="877" r:id="rId22"/>
    <p:sldId id="982" r:id="rId23"/>
    <p:sldId id="879" r:id="rId24"/>
    <p:sldId id="883" r:id="rId25"/>
    <p:sldId id="885" r:id="rId26"/>
    <p:sldId id="888" r:id="rId27"/>
    <p:sldId id="889" r:id="rId28"/>
    <p:sldId id="892" r:id="rId29"/>
    <p:sldId id="894" r:id="rId30"/>
    <p:sldId id="983" r:id="rId31"/>
    <p:sldId id="896" r:id="rId32"/>
    <p:sldId id="899" r:id="rId33"/>
    <p:sldId id="901" r:id="rId34"/>
    <p:sldId id="911" r:id="rId35"/>
    <p:sldId id="913" r:id="rId36"/>
    <p:sldId id="914" r:id="rId37"/>
    <p:sldId id="917" r:id="rId38"/>
    <p:sldId id="919" r:id="rId39"/>
    <p:sldId id="920" r:id="rId40"/>
    <p:sldId id="932" r:id="rId41"/>
    <p:sldId id="943" r:id="rId42"/>
    <p:sldId id="956" r:id="rId43"/>
    <p:sldId id="957" r:id="rId44"/>
    <p:sldId id="958" r:id="rId45"/>
    <p:sldId id="972" r:id="rId46"/>
    <p:sldId id="991" r:id="rId47"/>
    <p:sldId id="992" r:id="rId48"/>
    <p:sldId id="993" r:id="rId49"/>
    <p:sldId id="994" r:id="rId50"/>
    <p:sldId id="995" r:id="rId51"/>
    <p:sldId id="996" r:id="rId52"/>
    <p:sldId id="514" r:id="rId53"/>
    <p:sldId id="448" r:id="rId54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FF6600"/>
    <a:srgbClr val="000000"/>
    <a:srgbClr val="FFFFFF"/>
    <a:srgbClr val="5E889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87665" autoAdjust="0"/>
  </p:normalViewPr>
  <p:slideViewPr>
    <p:cSldViewPr>
      <p:cViewPr varScale="1">
        <p:scale>
          <a:sx n="62" d="100"/>
          <a:sy n="62" d="100"/>
        </p:scale>
        <p:origin x="-7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A68CD2-329B-4822-90FD-0DF6644F7487}" type="datetime1">
              <a:rPr lang="zh-CN" altLang="en-US" smtClean="0"/>
              <a:t>2020-10-10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183818-EDC0-447C-B774-8C82B399DCC5}" type="datetime1">
              <a:rPr lang="zh-CN" altLang="en-US" smtClean="0"/>
              <a:t>2020-10-10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2F2BB9-FD8F-44F6-97ED-1175FDEA7817}" type="datetime1">
              <a:rPr lang="zh-CN" altLang="en-US" smtClean="0"/>
              <a:t>2020-10-10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0855D-697C-4E5B-AA98-A5FE94B17EE7}" type="datetime1">
              <a:rPr lang="zh-CN" altLang="en-US" smtClean="0"/>
              <a:t>2020-10-10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6C26E6-116C-4675-ADFD-34B4048E1790}" type="datetime1">
              <a:rPr lang="zh-CN" altLang="en-US" smtClean="0"/>
              <a:t>2020-10-10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C92555-B4D8-417A-B60F-416484AF165F}" type="datetime1">
              <a:rPr lang="zh-CN" altLang="en-US" smtClean="0"/>
              <a:t>2020-10-10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F3A989-C374-4C70-BA12-E531EBA584D6}" type="datetime1">
              <a:rPr lang="zh-CN" altLang="en-US" smtClean="0"/>
              <a:t>2020-10-10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E795AA-83D2-4FE8-9D96-A868B2B22F56}" type="datetime1">
              <a:rPr lang="zh-CN" altLang="en-US" smtClean="0"/>
              <a:t>2020-10-10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68A0F1-73E2-4B64-BD34-01048912D950}" type="datetime1">
              <a:rPr lang="zh-CN" altLang="en-US" smtClean="0"/>
              <a:t>2020-10-10</a:t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4" r:id="rId6"/>
    <p:sldLayoutId id="2147483653" r:id="rId7"/>
    <p:sldLayoutId id="2147483651" r:id="rId8"/>
  </p:sldLayoutIdLst>
  <p:transition spd="slow" advClick="0">
    <p:pull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jpeg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jpeg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jpe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564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latin typeface="Comic Sans MS" panose="030F0702030302020204" pitchFamily="66" charset="0"/>
              </a:rPr>
              <a:t>Python</a:t>
            </a:r>
            <a:r>
              <a:rPr lang="zh-CN" altLang="en-US" sz="3600" b="1" dirty="0" smtClean="0">
                <a:latin typeface="Comic Sans MS" panose="030F0702030302020204" pitchFamily="66" charset="0"/>
              </a:rPr>
              <a:t>语言与系统设计</a:t>
            </a:r>
            <a:endParaRPr lang="zh-CN" altLang="en-US" sz="36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 smtClean="0">
                <a:latin typeface="Comic Sans MS" panose="030F0702030302020204" pitchFamily="66" charset="0"/>
              </a:rPr>
              <a:t>（</a:t>
            </a:r>
            <a:r>
              <a:rPr lang="en-US" altLang="zh-CN" sz="14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Control Structures of Program</a:t>
            </a:r>
            <a:r>
              <a:rPr lang="zh-CN" altLang="en-US" sz="1400" b="1" dirty="0" smtClean="0">
                <a:latin typeface="Comic Sans MS" panose="030F0702030302020204" pitchFamily="66" charset="0"/>
              </a:rPr>
              <a:t>）</a:t>
            </a: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Python Language &amp; System Design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 smtClean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章 程序的控制结构</a:t>
            </a:r>
            <a:endParaRPr lang="en-US" altLang="zh-CN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(Control Structures of Program)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 smtClean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语言与系统设计课程组</a:t>
            </a: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李培培 马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学</a:t>
            </a:r>
            <a:r>
              <a:rPr lang="zh-CN" altLang="en-US" sz="2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森 李俊照</a:t>
            </a:r>
            <a:endParaRPr lang="en-US" altLang="zh-CN" sz="26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2020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占位符 19458"/>
          <p:cNvSpPr>
            <a:spLocks noGrp="1"/>
          </p:cNvSpPr>
          <p:nvPr>
            <p:ph idx="1"/>
          </p:nvPr>
        </p:nvSpPr>
        <p:spPr>
          <a:xfrm>
            <a:off x="3851920" y="1809115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 =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while i &lt;= 10:    </a:t>
            </a:r>
            <a:r>
              <a:rPr lang="en-US" altLang="zh-CN" sz="1400" dirty="0" smtClean="0">
                <a:latin typeface="Consolas" panose="020B0609020204030204" charset="0"/>
                <a:ea typeface="+mn-ea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使用关系表达式作为条件表达式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s += i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 += 1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 =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while True:       </a:t>
            </a:r>
            <a:r>
              <a:rPr lang="en-US" altLang="zh-CN" sz="1400" dirty="0" smtClean="0">
                <a:latin typeface="Consolas" panose="020B0609020204030204" charset="0"/>
                <a:ea typeface="+mn-ea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使用常量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True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作为条件表达式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s += i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 += 1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if i &gt; 10: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		break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for i in range(0, 11, </a:t>
            </a:r>
            <a:r>
              <a:rPr lang="en-US" altLang="zh-CN" sz="1400" dirty="0" smtClean="0">
                <a:latin typeface="Consolas" panose="020B0609020204030204" charset="0"/>
                <a:ea typeface="+mn-ea"/>
              </a:rPr>
              <a:t>1):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遍历迭代对象中的所有元素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    s += </a:t>
            </a:r>
            <a:r>
              <a:rPr lang="en-US" altLang="zh-CN" sz="1400" dirty="0" err="1" smtClean="0">
                <a:latin typeface="Consolas" panose="020B0609020204030204" charset="0"/>
                <a:ea typeface="+mn-ea"/>
              </a:rPr>
              <a:t>i</a:t>
            </a:r>
            <a:endParaRPr lang="en-US" altLang="zh-CN" sz="140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&gt;&gt;&gt;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</p:txBody>
      </p:sp>
      <p:sp>
        <p:nvSpPr>
          <p:cNvPr id="4" name="文本占位符 18434"/>
          <p:cNvSpPr txBox="1">
            <a:spLocks/>
          </p:cNvSpPr>
          <p:nvPr/>
        </p:nvSpPr>
        <p:spPr bwMode="auto">
          <a:xfrm>
            <a:off x="251520" y="1916832"/>
            <a:ext cx="36004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&gt;&gt;&gt; if 3: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使用整数作为条件表达式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	    </a:t>
            </a:r>
            <a:r>
              <a:rPr lang="en-US" altLang="zh-CN" sz="1400" dirty="0" smtClean="0">
                <a:latin typeface="Consolas" panose="020B0609020204030204" charset="0"/>
                <a:ea typeface="+mn-ea"/>
              </a:rPr>
              <a:t>print(5)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&gt;&gt;&gt; a = [1, 2, 3]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&gt;&gt;&gt; if a: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使用列表作为条件表达式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	    </a:t>
            </a:r>
            <a:r>
              <a:rPr lang="en-US" altLang="zh-CN" sz="1400" dirty="0" smtClean="0">
                <a:latin typeface="Consolas" panose="020B0609020204030204" charset="0"/>
                <a:ea typeface="+mn-ea"/>
              </a:rPr>
              <a:t>print(a)	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[1, 2, 3]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&gt;&gt;&gt; a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&gt;&gt;&gt; if a: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	    print(a)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else: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    print('empty')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endParaRPr lang="en-US" altLang="zh-CN" sz="140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empty</a:t>
            </a:r>
            <a:endParaRPr lang="en-US" altLang="zh-CN" sz="1400" dirty="0">
              <a:solidFill>
                <a:srgbClr val="0000FF"/>
              </a:solidFill>
              <a:latin typeface="Consolas" panose="020B0609020204030204" charset="0"/>
              <a:ea typeface="+mn-ea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 smtClean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 smtClean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844048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577226" y="1555168"/>
            <a:ext cx="7263765" cy="3395345"/>
          </a:xfrm>
        </p:spPr>
        <p:txBody>
          <a:bodyPr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lt"/>
                <a:ea typeface="+mn-ea"/>
              </a:rPr>
              <a:t>逻辑运算符</a:t>
            </a:r>
            <a:r>
              <a:rPr lang="en-US" altLang="zh-CN" sz="1800" dirty="0">
                <a:latin typeface="+mn-lt"/>
                <a:ea typeface="+mn-ea"/>
              </a:rPr>
              <a:t>and</a:t>
            </a:r>
            <a:r>
              <a:rPr lang="zh-CN" altLang="en-US" sz="1800" dirty="0">
                <a:latin typeface="+mn-lt"/>
                <a:ea typeface="+mn-ea"/>
              </a:rPr>
              <a:t>和</a:t>
            </a:r>
            <a:r>
              <a:rPr lang="en-US" altLang="zh-CN" sz="1800" dirty="0">
                <a:latin typeface="+mn-lt"/>
                <a:ea typeface="+mn-ea"/>
              </a:rPr>
              <a:t>or</a:t>
            </a:r>
            <a:r>
              <a:rPr lang="zh-CN" altLang="en-US" sz="1800" dirty="0">
                <a:latin typeface="+mn-lt"/>
                <a:ea typeface="+mn-ea"/>
              </a:rPr>
              <a:t>以及关系运算符具有惰性求值特点，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</a:rPr>
              <a:t>只计算必须计算的表达式</a:t>
            </a:r>
            <a:r>
              <a:rPr lang="zh-CN" altLang="en-US" sz="1800" dirty="0">
                <a:latin typeface="+mn-lt"/>
                <a:ea typeface="+mn-ea"/>
              </a:rPr>
              <a:t>。</a:t>
            </a:r>
          </a:p>
        </p:txBody>
      </p:sp>
      <p:grpSp>
        <p:nvGrpSpPr>
          <p:cNvPr id="3" name="画布 207"/>
          <p:cNvGrpSpPr/>
          <p:nvPr/>
        </p:nvGrpSpPr>
        <p:grpSpPr>
          <a:xfrm>
            <a:off x="950256" y="2276872"/>
            <a:ext cx="7209790" cy="2185035"/>
            <a:chOff x="0" y="0"/>
            <a:chExt cx="7430" cy="3007"/>
          </a:xfrm>
        </p:grpSpPr>
        <p:sp>
          <p:nvSpPr>
            <p:cNvPr id="4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 smtClean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 smtClean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6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71" name="图片 7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72" name="文本占位符 20482"/>
          <p:cNvSpPr txBox="1">
            <a:spLocks/>
          </p:cNvSpPr>
          <p:nvPr/>
        </p:nvSpPr>
        <p:spPr bwMode="auto">
          <a:xfrm>
            <a:off x="652860" y="4666821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以“</a:t>
            </a:r>
            <a:r>
              <a:rPr lang="en-US" altLang="zh-CN" sz="1800" dirty="0" smtClean="0">
                <a:latin typeface="宋体" panose="02010600030101010101" pitchFamily="2" charset="-122"/>
                <a:ea typeface="+mn-ea"/>
              </a:rPr>
              <a:t>and”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为例，对于表达式“表达式</a:t>
            </a:r>
            <a:r>
              <a:rPr lang="en-US" altLang="zh-CN" sz="1800" dirty="0" smtClean="0">
                <a:latin typeface="宋体" panose="02010600030101010101" pitchFamily="2" charset="-122"/>
                <a:ea typeface="+mn-ea"/>
              </a:rPr>
              <a:t>1 and 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表达式</a:t>
            </a:r>
            <a:r>
              <a:rPr lang="en-US" altLang="zh-CN" sz="1800" dirty="0" smtClean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而言，如果“表达式</a:t>
            </a:r>
            <a:r>
              <a:rPr lang="en-US" altLang="zh-CN" sz="1800" dirty="0" smtClean="0">
                <a:latin typeface="宋体" panose="02010600030101010101" pitchFamily="2" charset="-122"/>
                <a:ea typeface="+mn-ea"/>
              </a:rPr>
              <a:t>1”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的值为“</a:t>
            </a:r>
            <a:r>
              <a:rPr lang="en-US" altLang="zh-CN" sz="1800" dirty="0" smtClean="0">
                <a:latin typeface="宋体" panose="02010600030101010101" pitchFamily="2" charset="-122"/>
                <a:ea typeface="+mn-ea"/>
              </a:rPr>
              <a:t>False”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或其他等价值时，不论“表达式</a:t>
            </a:r>
            <a:r>
              <a:rPr lang="en-US" altLang="zh-CN" sz="1800" dirty="0" smtClean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的值是什么，整个表达式的值都是“</a:t>
            </a:r>
            <a:r>
              <a:rPr lang="en-US" altLang="zh-CN" sz="1800" dirty="0" smtClean="0">
                <a:latin typeface="宋体" panose="02010600030101010101" pitchFamily="2" charset="-122"/>
                <a:ea typeface="+mn-ea"/>
              </a:rPr>
              <a:t>False”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，此时“表达式</a:t>
            </a:r>
            <a:r>
              <a:rPr lang="en-US" altLang="zh-CN" sz="1800" dirty="0" smtClean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的值无论是什么都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不影响整个表达式的值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，因此将不会被计算，从而减少不必要的计算和判断。</a:t>
            </a:r>
            <a:endParaRPr lang="zh-CN" altLang="en-US" sz="1800" dirty="0">
              <a:latin typeface="宋体" panose="02010600030101010101" pitchFamily="2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53615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文本占位符 2150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在设计条件表达式时，如果能够大概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预测不同条件失败的概率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，并将多个条件根据“and”和“or”运算的短路求值特性来组织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先后顺序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，可以大幅度提高程序运行效率</a:t>
            </a:r>
            <a:r>
              <a:rPr lang="zh-CN" altLang="en-US" sz="2000" noProof="1" smtClean="0">
                <a:latin typeface="宋体" panose="02010600030101010101" pitchFamily="2" charset="-122"/>
                <a:ea typeface="+mn-ea"/>
              </a:rPr>
              <a:t>。</a:t>
            </a:r>
            <a:endParaRPr lang="en-US" altLang="zh-CN" sz="2000" noProof="1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文本占位符 22530"/>
          <p:cNvSpPr txBox="1">
            <a:spLocks/>
          </p:cNvSpPr>
          <p:nvPr/>
        </p:nvSpPr>
        <p:spPr bwMode="auto">
          <a:xfrm>
            <a:off x="539552" y="2996952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000" noProof="1" smtClean="0">
                <a:latin typeface="宋体" panose="02010600030101010101" pitchFamily="2" charset="-122"/>
                <a:ea typeface="+mn-ea"/>
              </a:rPr>
              <a:t>在</a:t>
            </a:r>
            <a:r>
              <a:rPr lang="en-US" altLang="zh-CN" sz="2000" noProof="1" smtClean="0"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noProof="1" smtClean="0">
                <a:latin typeface="宋体" panose="02010600030101010101" pitchFamily="2" charset="-122"/>
                <a:ea typeface="+mn-ea"/>
              </a:rPr>
              <a:t>中，</a:t>
            </a:r>
            <a:r>
              <a:rPr lang="zh-CN" altLang="en-US" sz="2000" noProof="1" smtClean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条件表达式中不允许使用赋值运算符“</a:t>
            </a:r>
            <a:r>
              <a:rPr lang="en-US" altLang="zh-CN" sz="2000" noProof="1" smtClean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=”</a:t>
            </a:r>
            <a:r>
              <a:rPr lang="zh-CN" altLang="en-US" sz="2000" noProof="1" smtClean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800" noProof="1" smtClean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&gt;&gt;&gt; if a=3: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SyntaxError: invalid syntax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&gt;&gt;&gt; if (a=3) and (b=4):	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SyntaxError: invalid syntax</a:t>
            </a:r>
            <a:endParaRPr lang="en-US" altLang="zh-CN" sz="1350" noProof="1">
              <a:solidFill>
                <a:srgbClr val="FF0000"/>
              </a:solidFill>
              <a:latin typeface="Consolas" panose="020B0609020204030204" charset="0"/>
              <a:ea typeface="+mn-ea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 smtClean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 smtClean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251128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23554"/>
          <p:cNvSpPr>
            <a:spLocks noGrp="1"/>
          </p:cNvSpPr>
          <p:nvPr>
            <p:ph idx="1"/>
          </p:nvPr>
        </p:nvSpPr>
        <p:spPr>
          <a:xfrm>
            <a:off x="914400" y="1566189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</a:rPr>
              <a:t>if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&lt;</a:t>
            </a:r>
            <a:r>
              <a:rPr lang="zh-CN" altLang="en-US" sz="2000" b="1" dirty="0" smtClean="0"/>
              <a:t>表达式</a:t>
            </a:r>
            <a:r>
              <a:rPr lang="en-US" altLang="zh-CN" sz="2000" b="1" dirty="0" smtClean="0"/>
              <a:t>&gt;: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smtClean="0"/>
              <a:t>      &lt;</a:t>
            </a:r>
            <a:r>
              <a:rPr lang="zh-CN" altLang="en-US" sz="2000" b="1" dirty="0" smtClean="0"/>
              <a:t>语句块</a:t>
            </a:r>
            <a:r>
              <a:rPr lang="en-US" altLang="zh-CN" sz="2000" b="1" dirty="0" smtClean="0"/>
              <a:t>&gt;</a:t>
            </a:r>
            <a:endParaRPr lang="zh-CN" altLang="en-US" sz="2000" b="1" dirty="0"/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1350" dirty="0" smtClean="0">
                <a:latin typeface="Consolas" panose="020B0609020204030204" charset="0"/>
                <a:ea typeface="+mn-ea"/>
              </a:rPr>
              <a:t>x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= input('Input two number:')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</a:rPr>
              <a:t>    a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, b = map(int, x.split())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</a:rPr>
              <a:t>    if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a &gt; b: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     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a, b = b, a 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       </a:t>
            </a:r>
            <a:endParaRPr lang="zh-CN" altLang="en-US" sz="1350" dirty="0" smtClean="0">
              <a:solidFill>
                <a:srgbClr val="0000FF"/>
              </a:solidFill>
              <a:latin typeface="Consolas" panose="020B0609020204030204" charset="0"/>
              <a:ea typeface="+mn-ea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</a:rPr>
              <a:t>        print(a, b)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graphicFrame>
        <p:nvGraphicFramePr>
          <p:cNvPr id="25603" name="Object -2147482619"/>
          <p:cNvGraphicFramePr/>
          <p:nvPr>
            <p:extLst>
              <p:ext uri="{D42A27DB-BD31-4B8C-83A1-F6EECF244321}">
                <p14:modId xmlns:p14="http://schemas.microsoft.com/office/powerpoint/2010/main" val="2857633948"/>
              </p:ext>
            </p:extLst>
          </p:nvPr>
        </p:nvGraphicFramePr>
        <p:xfrm>
          <a:off x="5796136" y="1405746"/>
          <a:ext cx="2094676" cy="247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r:id="rId3" imgW="2381250" imgH="3064510" progId="Visio.Drawing.11">
                  <p:embed/>
                </p:oleObj>
              </mc:Choice>
              <mc:Fallback>
                <p:oleObj r:id="rId3" imgW="2381250" imgH="3064510" progId="Visio.Drawing.11">
                  <p:embed/>
                  <p:pic>
                    <p:nvPicPr>
                      <p:cNvPr id="25603" name="Object -21474826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136" y="1405746"/>
                        <a:ext cx="2094676" cy="2476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14"/>
          <p:cNvGrpSpPr/>
          <p:nvPr/>
        </p:nvGrpSpPr>
        <p:grpSpPr>
          <a:xfrm>
            <a:off x="516206" y="113695"/>
            <a:ext cx="6504066" cy="662730"/>
            <a:chOff x="933887" y="3380765"/>
            <a:chExt cx="6504066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3887" y="3380765"/>
              <a:ext cx="6504066" cy="662730"/>
              <a:chOff x="933887" y="3380765"/>
              <a:chExt cx="6504066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212913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分支结构 </a:t>
                </a:r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选择结构）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51111"/>
            <a:ext cx="558922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Times New Roman" pitchFamily="18" charset="0"/>
                <a:ea typeface="仿宋" panose="02010609060101010101" pitchFamily="49" charset="-122"/>
              </a:rPr>
              <a:t>单分支结构</a:t>
            </a:r>
            <a:r>
              <a:rPr lang="en-US" altLang="zh-CN" sz="2400" b="1" dirty="0" smtClean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Single Branch Structure</a:t>
            </a:r>
            <a:r>
              <a:rPr lang="en-US" altLang="zh-CN" sz="2400" b="1" dirty="0" smtClean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10" name="Object -21474826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36642"/>
              </p:ext>
            </p:extLst>
          </p:nvPr>
        </p:nvGraphicFramePr>
        <p:xfrm>
          <a:off x="5496068" y="3774533"/>
          <a:ext cx="2412628" cy="26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r:id="rId6" imgW="3255645" imgH="3547110" progId="Visio.Drawing.11">
                  <p:embed/>
                </p:oleObj>
              </mc:Choice>
              <mc:Fallback>
                <p:oleObj r:id="rId6" imgW="3255645" imgH="3547110" progId="Visio.Drawing.11">
                  <p:embed/>
                  <p:pic>
                    <p:nvPicPr>
                      <p:cNvPr id="26627" name="Object -21474826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6068" y="3774533"/>
                        <a:ext cx="2412628" cy="263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600" y="4459402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&lt;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&gt;:</a:t>
            </a:r>
            <a:endParaRPr lang="en-US" altLang="zh-CN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&lt;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语句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块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1&gt;</a:t>
            </a:r>
            <a:endParaRPr lang="en-US" altLang="zh-CN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  else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: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&lt;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语句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块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2&gt;</a:t>
            </a:r>
            <a:endParaRPr lang="en-US" altLang="zh-CN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3854165"/>
            <a:ext cx="572708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  <a:r>
              <a:rPr lang="en-US" altLang="zh-CN" sz="2400" b="1" dirty="0" smtClean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Double Branch Structure</a:t>
            </a:r>
            <a:r>
              <a:rPr lang="en-US" altLang="zh-CN" sz="2400" b="1" dirty="0" smtClean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68306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占位符 2560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678451"/>
          </a:xfrm>
        </p:spPr>
        <p:txBody>
          <a:bodyPr/>
          <a:lstStyle/>
          <a:p>
            <a:pPr marL="1905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000" b="1" noProof="1" smtClean="0">
                <a:latin typeface="Consolas" panose="020B0609020204030204" charset="0"/>
                <a:ea typeface="+mn-ea"/>
              </a:rPr>
              <a:t> value1 </a:t>
            </a:r>
            <a:r>
              <a:rPr lang="en-US" altLang="zh-CN" sz="2000" b="1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2000" b="1" noProof="1">
                <a:latin typeface="Consolas" panose="020B0609020204030204" charset="0"/>
                <a:ea typeface="+mn-ea"/>
              </a:rPr>
              <a:t> condition </a:t>
            </a:r>
            <a:r>
              <a:rPr lang="en-US" altLang="zh-CN" sz="2000" b="1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en-US" altLang="zh-CN" sz="2000" b="1" noProof="1">
                <a:latin typeface="Consolas" panose="020B0609020204030204" charset="0"/>
                <a:ea typeface="+mn-ea"/>
              </a:rPr>
              <a:t> value2</a:t>
            </a:r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 smtClean="0"/>
              <a:t>当条件</a:t>
            </a:r>
            <a:r>
              <a:rPr lang="zh-CN" altLang="en-US" sz="1800" b="1" noProof="1"/>
              <a:t>表达式</a:t>
            </a:r>
            <a:r>
              <a:rPr lang="en-US" altLang="zh-CN" sz="1800" b="1" noProof="1"/>
              <a:t>condition</a:t>
            </a:r>
            <a:r>
              <a:rPr lang="zh-CN" altLang="en-US" sz="1800" b="1" noProof="1"/>
              <a:t>的值与</a:t>
            </a:r>
            <a:r>
              <a:rPr lang="en-US" altLang="zh-CN" sz="1800" b="1" noProof="1"/>
              <a:t>True</a:t>
            </a:r>
            <a:r>
              <a:rPr lang="zh-CN" altLang="en-US" sz="1800" b="1" noProof="1"/>
              <a:t>等价时，表达式的值为</a:t>
            </a:r>
            <a:r>
              <a:rPr lang="en-US" altLang="zh-CN" sz="1800" b="1" noProof="1"/>
              <a:t>value1</a:t>
            </a:r>
            <a:r>
              <a:rPr lang="zh-CN" altLang="en-US" sz="1800" b="1" noProof="1"/>
              <a:t>，否则表达式的值为</a:t>
            </a:r>
            <a:r>
              <a:rPr lang="en-US" altLang="zh-CN" sz="1800" b="1" noProof="1" smtClean="0"/>
              <a:t>value2</a:t>
            </a:r>
            <a:r>
              <a:rPr lang="zh-CN" altLang="en-US" sz="1800" b="1" noProof="1" smtClean="0"/>
              <a:t>；</a:t>
            </a:r>
            <a:endParaRPr lang="en-US" altLang="zh-CN" sz="1800" b="1" noProof="1" smtClean="0"/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 smtClean="0"/>
              <a:t>在</a:t>
            </a:r>
            <a:r>
              <a:rPr lang="en-US" altLang="zh-CN" sz="1800" b="1" noProof="1"/>
              <a:t>value1</a:t>
            </a:r>
            <a:r>
              <a:rPr lang="zh-CN" altLang="en-US" sz="1800" b="1" noProof="1"/>
              <a:t>和</a:t>
            </a:r>
            <a:r>
              <a:rPr lang="en-US" altLang="zh-CN" sz="1800" b="1" noProof="1"/>
              <a:t>value2</a:t>
            </a:r>
            <a:r>
              <a:rPr lang="zh-CN" altLang="en-US" sz="1800" b="1" noProof="1"/>
              <a:t>中还可以使用复杂表达式，包括函数调用和基本</a:t>
            </a:r>
            <a:r>
              <a:rPr lang="zh-CN" altLang="en-US" sz="1800" b="1" noProof="1" smtClean="0"/>
              <a:t>输出语句；</a:t>
            </a:r>
            <a:endParaRPr lang="en-US" altLang="zh-CN" sz="1800" b="1" noProof="1" smtClean="0"/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 smtClean="0"/>
              <a:t>这个</a:t>
            </a:r>
            <a:r>
              <a:rPr lang="zh-CN" altLang="en-US" sz="1800" b="1" noProof="1"/>
              <a:t>结构的</a:t>
            </a:r>
            <a:r>
              <a:rPr lang="zh-CN" altLang="en-US" sz="1800" b="1" noProof="1" smtClean="0"/>
              <a:t>表达式</a:t>
            </a:r>
            <a:r>
              <a:rPr lang="zh-CN" altLang="en-US" sz="1800" b="1" noProof="1"/>
              <a:t>也具有</a:t>
            </a:r>
            <a:r>
              <a:rPr lang="zh-CN" altLang="en-US" sz="1800" b="1" noProof="1">
                <a:solidFill>
                  <a:srgbClr val="FF0000"/>
                </a:solidFill>
              </a:rPr>
              <a:t>惰性求值</a:t>
            </a:r>
            <a:r>
              <a:rPr lang="zh-CN" altLang="en-US" sz="1800" b="1" noProof="1"/>
              <a:t>的特点</a:t>
            </a:r>
            <a:r>
              <a:rPr lang="zh-CN" altLang="en-US" sz="1800" b="1" noProof="1" smtClean="0"/>
              <a:t>。</a:t>
            </a:r>
            <a:endParaRPr lang="zh-CN" altLang="en-US" sz="1800" b="1" noProof="1"/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30177"/>
            <a:ext cx="21932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3896017"/>
            <a:ext cx="4572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a = 5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print(6) if a&gt;3 else print(5)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6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print(6 if a&gt;3 else 5)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6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b = 6 if a&gt;13 else 9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b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999294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占位符 26626"/>
          <p:cNvSpPr>
            <a:spLocks noGrp="1"/>
          </p:cNvSpPr>
          <p:nvPr>
            <p:ph idx="1"/>
          </p:nvPr>
        </p:nvSpPr>
        <p:spPr>
          <a:xfrm>
            <a:off x="727989" y="162880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 smtClean="0">
                <a:latin typeface="Consolas" panose="020B0609020204030204" charset="0"/>
                <a:ea typeface="+mn-ea"/>
              </a:rPr>
              <a:t>&gt;&gt;&gt;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x = math.sqrt(9) if 5&gt;3 else random.randint(1, 100)</a:t>
            </a:r>
            <a:endParaRPr lang="zh-CN" altLang="en-US" sz="1600" dirty="0"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NameError: name 'math' is not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defined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math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模块</a:t>
            </a:r>
            <a:endParaRPr lang="en-US" altLang="zh-CN" sz="1600" dirty="0" smtClean="0">
              <a:solidFill>
                <a:srgbClr val="0000FF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charset="0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 smtClean="0">
                <a:latin typeface="Consolas" panose="020B0609020204030204" charset="0"/>
                <a:ea typeface="+mn-ea"/>
              </a:rPr>
              <a:t>&gt;&gt;&gt;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import math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 smtClean="0">
                <a:latin typeface="Consolas" panose="020B0609020204030204" charset="0"/>
                <a:ea typeface="+mn-ea"/>
              </a:rPr>
              <a:t>&gt;&gt;&gt;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x = math.sqrt(9) if 5&gt;3 else random.randint(1,100) </a:t>
            </a:r>
            <a:endParaRPr lang="en-US" altLang="zh-CN" sz="160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random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模块，但由于条件表达式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5&gt;3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的值为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True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，所以可以正常运行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 smtClean="0">
                <a:latin typeface="Consolas" panose="020B0609020204030204" charset="0"/>
                <a:ea typeface="+mn-ea"/>
              </a:rPr>
              <a:t>&gt;&gt;&gt;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x = math.sqrt(9) if 2&gt;3 else random.randint(1, 100)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NameError: name 'random' is not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defined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random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模块，由于条件表达式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2&gt;3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的值为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False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，需要计算第二个表达式的值，因此出错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solidFill>
                <a:srgbClr val="FF0000"/>
              </a:solidFill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import random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2&gt;3 else random.randint(1, 100)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30177"/>
            <a:ext cx="21932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3271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占位符 27650"/>
          <p:cNvSpPr>
            <a:spLocks noGrp="1"/>
          </p:cNvSpPr>
          <p:nvPr>
            <p:ph idx="1"/>
          </p:nvPr>
        </p:nvSpPr>
        <p:spPr>
          <a:xfrm>
            <a:off x="914400" y="1434902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 smtClean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 smtClean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 smtClean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 smtClean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 smtClean="0"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51111"/>
            <a:ext cx="59130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Times New Roman" pitchFamily="18" charset="0"/>
                <a:ea typeface="仿宋" panose="02010609060101010101" pitchFamily="49" charset="-122"/>
              </a:rPr>
              <a:t>多分支结构</a:t>
            </a:r>
            <a:r>
              <a:rPr lang="en-US" altLang="zh-CN" sz="2400" b="1" dirty="0" smtClean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Multiple Branch Structure</a:t>
            </a:r>
            <a:r>
              <a:rPr lang="en-US" altLang="zh-CN" sz="2400" b="1" dirty="0" smtClean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2" name="文本占位符 28674"/>
          <p:cNvSpPr txBox="1">
            <a:spLocks/>
          </p:cNvSpPr>
          <p:nvPr/>
        </p:nvSpPr>
        <p:spPr bwMode="auto">
          <a:xfrm>
            <a:off x="3332968" y="141277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b="1" noProof="1" smtClean="0">
                <a:latin typeface="宋体" panose="02010600030101010101" pitchFamily="2" charset="-122"/>
                <a:ea typeface="+mn-ea"/>
              </a:rPr>
              <a:t>利用多分支选择结构将成绩从百分制变换到等级制。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   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        score = eval(input(“score:”))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	        if score &gt; 100: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		 print(</a:t>
            </a:r>
            <a:r>
              <a:rPr lang="en-US" altLang="zh-CN" sz="1350" noProof="1" smtClean="0">
                <a:latin typeface="Consolas" panose="020B0609020204030204" charset="0"/>
              </a:rPr>
              <a:t>'</a:t>
            </a: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wrong score.must &lt;= 100.</a:t>
            </a:r>
            <a:r>
              <a:rPr lang="en-US" altLang="zh-CN" sz="1350" noProof="1" smtClean="0">
                <a:latin typeface="Consolas" panose="020B0609020204030204" charset="0"/>
              </a:rPr>
              <a:t>'</a:t>
            </a: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	        elif score &gt;= 90: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		</a:t>
            </a:r>
            <a:r>
              <a:rPr lang="en-US" altLang="zh-CN" sz="1350" noProof="1">
                <a:latin typeface="Consolas" panose="020B0609020204030204" charset="0"/>
              </a:rPr>
              <a:t> print</a:t>
            </a:r>
            <a:r>
              <a:rPr lang="en-US" altLang="zh-CN" sz="1350" noProof="1" smtClean="0">
                <a:latin typeface="Consolas" panose="020B0609020204030204" charset="0"/>
              </a:rPr>
              <a:t>(</a:t>
            </a: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'A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        elif score &gt;= 80: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		</a:t>
            </a:r>
            <a:r>
              <a:rPr lang="en-US" altLang="zh-CN" sz="1350" noProof="1">
                <a:latin typeface="Consolas" panose="020B0609020204030204" charset="0"/>
              </a:rPr>
              <a:t> print</a:t>
            </a:r>
            <a:r>
              <a:rPr lang="en-US" altLang="zh-CN" sz="1350" noProof="1" smtClean="0">
                <a:latin typeface="Consolas" panose="020B0609020204030204" charset="0"/>
              </a:rPr>
              <a:t>(</a:t>
            </a: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'B</a:t>
            </a:r>
            <a:r>
              <a:rPr lang="en-US" altLang="zh-CN" sz="1350" noProof="1">
                <a:latin typeface="Consolas" panose="020B0609020204030204" charset="0"/>
              </a:rPr>
              <a:t>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        elif score &gt;= 70: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 smtClean="0">
                <a:latin typeface="Consolas" panose="020B0609020204030204" charset="0"/>
              </a:rPr>
              <a:t>print</a:t>
            </a:r>
            <a:r>
              <a:rPr lang="en-US" altLang="zh-CN" sz="1350" noProof="1">
                <a:latin typeface="Consolas" panose="020B0609020204030204" charset="0"/>
              </a:rPr>
              <a:t>('B')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        elif score &gt;= 60: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 smtClean="0">
                <a:latin typeface="Consolas" panose="020B0609020204030204" charset="0"/>
              </a:rPr>
              <a:t>print(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 smtClean="0">
                <a:latin typeface="Consolas" panose="020B0609020204030204" charset="0"/>
              </a:rPr>
              <a:t>C')</a:t>
            </a:r>
            <a:endParaRPr lang="en-US" altLang="zh-CN" sz="1350" noProof="1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        elif score &gt;= 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 smtClean="0">
                <a:latin typeface="Consolas" panose="020B0609020204030204" charset="0"/>
              </a:rPr>
              <a:t>print(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 smtClean="0">
                <a:latin typeface="Consolas" panose="020B0609020204030204" charset="0"/>
              </a:rPr>
              <a:t>E')</a:t>
            </a:r>
            <a:endParaRPr lang="en-US" altLang="zh-CN" sz="1350" noProof="1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        else: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 smtClean="0">
                <a:latin typeface="Consolas" panose="020B0609020204030204" charset="0"/>
              </a:rPr>
              <a:t>print(</a:t>
            </a: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'wrong score.must &gt;0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 smtClean="0">
                <a:latin typeface="Consolas" panose="020B0609020204030204" charset="0"/>
                <a:ea typeface="+mn-ea"/>
              </a:rPr>
              <a:t>)	</a:t>
            </a:r>
            <a:endParaRPr lang="en-US" altLang="zh-CN" sz="1350" noProof="1">
              <a:latin typeface="Consolas" panose="020B0609020204030204" charset="0"/>
              <a:ea typeface="+mn-ea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82054B2A-8D97-4852-B399-B0CE7C59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9" y="1434902"/>
            <a:ext cx="82804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>
              <a:spcBef>
                <a:spcPts val="600"/>
              </a:spcBef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if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&gt;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1&gt;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&gt;: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2&gt;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... 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else: 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N&gt;  </a:t>
            </a:r>
          </a:p>
        </p:txBody>
      </p:sp>
    </p:spTree>
    <p:extLst>
      <p:ext uri="{BB962C8B-B14F-4D97-AF65-F5344CB8AC3E}">
        <p14:creationId xmlns:p14="http://schemas.microsoft.com/office/powerpoint/2010/main" val="425229357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占位符 29698"/>
          <p:cNvSpPr>
            <a:spLocks noGrp="1"/>
          </p:cNvSpPr>
          <p:nvPr>
            <p:ph idx="1"/>
          </p:nvPr>
        </p:nvSpPr>
        <p:spPr>
          <a:xfrm>
            <a:off x="832967" y="1359087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表达式1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: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语句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块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1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表达式2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: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语句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块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2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else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语句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块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3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else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表达式4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: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语句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块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</a:rPr>
              <a:t>4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dirty="0" smtClean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注意</a:t>
            </a:r>
            <a:r>
              <a:rPr lang="zh-CN" altLang="en-US" sz="1500" dirty="0">
                <a:latin typeface="宋体" panose="02010600030101010101" pitchFamily="2" charset="-122"/>
                <a:ea typeface="+mn-ea"/>
              </a:rPr>
              <a:t>：</a:t>
            </a:r>
            <a:r>
              <a:rPr lang="zh-CN" altLang="en-US" sz="15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缩进必须要正确并且一致</a:t>
            </a:r>
            <a:r>
              <a:rPr lang="zh-CN" altLang="en-US" sz="1500" dirty="0">
                <a:latin typeface="宋体" panose="02010600030101010101" pitchFamily="2" charset="-122"/>
                <a:ea typeface="+mn-ea"/>
              </a:rPr>
              <a:t>。</a:t>
            </a:r>
          </a:p>
        </p:txBody>
      </p:sp>
      <p:pic>
        <p:nvPicPr>
          <p:cNvPr id="31747" name="Picture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5871"/>
            <a:ext cx="1819593" cy="238166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2914580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Times New Roman" pitchFamily="18" charset="0"/>
                <a:ea typeface="仿宋" panose="02010609060101010101" pitchFamily="49" charset="-122"/>
              </a:rPr>
              <a:t>选择语句的嵌套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2" name="文本占位符 30722"/>
          <p:cNvSpPr txBox="1">
            <a:spLocks/>
          </p:cNvSpPr>
          <p:nvPr/>
        </p:nvSpPr>
        <p:spPr bwMode="auto">
          <a:xfrm>
            <a:off x="709336" y="4005064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 smtClean="0">
                <a:latin typeface="宋体" panose="02010600030101010101" pitchFamily="2" charset="-122"/>
                <a:ea typeface="+mn-ea"/>
              </a:rPr>
              <a:t>使用嵌套的选择结构实现百分制成绩到等级制的转换。</a:t>
            </a:r>
            <a:endParaRPr lang="en-US" altLang="zh-CN" sz="1800" b="1" dirty="0" smtClean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sz="1800" b="1" dirty="0" smtClean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score </a:t>
            </a:r>
            <a:r>
              <a:rPr lang="en-US" altLang="zh-CN" sz="1400" noProof="1">
                <a:latin typeface="Consolas" panose="020B0609020204030204" pitchFamily="49" charset="0"/>
                <a:cs typeface="Consolas" panose="020B0609020204030204" pitchFamily="49" charset="0"/>
              </a:rPr>
              <a:t>= eval(input(“score:”)) </a:t>
            </a:r>
            <a:endParaRPr lang="en-US" altLang="zh-CN" sz="14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degree = 'DCBAAE'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score &gt; 100 or score &lt; 0: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('wrong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score.must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between 0 and 100.')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index = (score - 60)//10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index &gt;= 0: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(degree[index])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(degree[-1])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549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03" y="1577451"/>
            <a:ext cx="8229600" cy="467845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sz="2000" b="1" noProof="1"/>
              <a:t>使用列表、元组或字典可以很容易构建</a:t>
            </a:r>
            <a:r>
              <a:rPr lang="en-US" sz="2000" b="1" noProof="1">
                <a:solidFill>
                  <a:srgbClr val="FF0000"/>
                </a:solidFill>
              </a:rPr>
              <a:t>跳转表</a:t>
            </a:r>
            <a:r>
              <a:rPr lang="en-US" sz="2000" b="1" noProof="1"/>
              <a:t>，在某些场合下可以更快速地实现</a:t>
            </a:r>
            <a:r>
              <a:rPr lang="en-US" sz="2000" b="1" noProof="1">
                <a:solidFill>
                  <a:srgbClr val="FF0000"/>
                </a:solidFill>
              </a:rPr>
              <a:t>类似于多分支选择结构</a:t>
            </a:r>
            <a:r>
              <a:rPr lang="en-US" sz="2000" b="1" noProof="1"/>
              <a:t>的功</a:t>
            </a:r>
            <a:r>
              <a:rPr lang="zh-CN" altLang="en-US" sz="2000" b="1" noProof="1"/>
              <a:t>能。</a:t>
            </a:r>
          </a:p>
          <a:p>
            <a:pPr marL="0" indent="0">
              <a:buNone/>
            </a:pPr>
            <a:endParaRPr lang="en-US" sz="1350" noProof="1"/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569579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构建跳转表实现多分支选择结构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2638" y="2624014"/>
            <a:ext cx="82322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funcDict = {'1':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1'),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'2':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2'),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'3':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3')}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x = 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input</a:t>
            </a:r>
            <a:r>
              <a:rPr lang="en-US" altLang="zh-CN" noProof="1">
                <a:latin typeface="Consolas" panose="020B0609020204030204" charset="0"/>
              </a:rPr>
              <a:t>('Input an integer to call different function:')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func = funcDict.get(x, None)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if</a:t>
            </a:r>
            <a:r>
              <a:rPr lang="en-US" altLang="zh-CN" noProof="1">
                <a:latin typeface="Consolas" panose="020B0609020204030204" charset="0"/>
              </a:rPr>
              <a:t> func: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func()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else</a:t>
            </a:r>
            <a:r>
              <a:rPr lang="en-US" altLang="zh-CN" noProof="1">
                <a:latin typeface="Consolas" panose="020B0609020204030204" charset="0"/>
              </a:rPr>
              <a:t>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print</a:t>
            </a:r>
            <a:r>
              <a:rPr lang="en-US" altLang="zh-CN" noProof="1">
                <a:latin typeface="Consolas" panose="020B0609020204030204" charset="0"/>
              </a:rPr>
              <a:t>('Wrong integer.')</a:t>
            </a:r>
          </a:p>
        </p:txBody>
      </p:sp>
    </p:spTree>
    <p:extLst>
      <p:ext uri="{BB962C8B-B14F-4D97-AF65-F5344CB8AC3E}">
        <p14:creationId xmlns:p14="http://schemas.microsoft.com/office/powerpoint/2010/main" val="13099003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32770"/>
          <p:cNvSpPr>
            <a:spLocks noGrp="1"/>
          </p:cNvSpPr>
          <p:nvPr>
            <p:ph idx="1"/>
          </p:nvPr>
        </p:nvSpPr>
        <p:spPr/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宋体" panose="02010600030101010101" pitchFamily="2" charset="-122"/>
                <a:ea typeface="+mn-ea"/>
              </a:rPr>
              <a:t>例：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用户输入若干个分数，求所有分数的平均分。每输入一个分数</a:t>
            </a:r>
            <a:r>
              <a:rPr lang="zh-CN" altLang="en-US" sz="2000" b="1" dirty="0" smtClean="0">
                <a:latin typeface="宋体" panose="02010600030101010101" pitchFamily="2" charset="-122"/>
                <a:ea typeface="+mn-ea"/>
              </a:rPr>
              <a:t>后</a:t>
            </a:r>
            <a:endParaRPr lang="en-US" altLang="zh-CN" sz="2000" b="1" dirty="0" smtClean="0">
              <a:latin typeface="宋体" panose="02010600030101010101" pitchFamily="2" charset="-122"/>
              <a:ea typeface="+mn-ea"/>
            </a:endParaRPr>
          </a:p>
          <a:p>
            <a:pPr marL="0" indent="0"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+mn-ea"/>
              </a:rPr>
              <a:t>     </a:t>
            </a:r>
            <a:r>
              <a:rPr lang="zh-CN" altLang="en-US" sz="2000" b="1" dirty="0" smtClean="0">
                <a:latin typeface="宋体" panose="02010600030101010101" pitchFamily="2" charset="-122"/>
                <a:ea typeface="+mn-ea"/>
              </a:rPr>
              <a:t>询问是否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继续输入下一个分数，回答“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yes”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就继续输入下一</a:t>
            </a:r>
            <a:r>
              <a:rPr lang="zh-CN" altLang="en-US" sz="2000" b="1" dirty="0" smtClean="0">
                <a:latin typeface="宋体" panose="02010600030101010101" pitchFamily="2" charset="-122"/>
                <a:ea typeface="+mn-ea"/>
              </a:rPr>
              <a:t>个</a:t>
            </a:r>
            <a:endParaRPr lang="en-US" altLang="zh-CN" sz="2000" b="1" dirty="0" smtClean="0">
              <a:latin typeface="宋体" panose="02010600030101010101" pitchFamily="2" charset="-122"/>
              <a:ea typeface="+mn-ea"/>
            </a:endParaRPr>
          </a:p>
          <a:p>
            <a:pPr marL="0" indent="0"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+mn-ea"/>
              </a:rPr>
              <a:t>     </a:t>
            </a:r>
            <a:r>
              <a:rPr lang="zh-CN" altLang="en-US" sz="2000" b="1" dirty="0" smtClean="0">
                <a:latin typeface="宋体" panose="02010600030101010101" pitchFamily="2" charset="-122"/>
                <a:ea typeface="+mn-ea"/>
              </a:rPr>
              <a:t>分数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，回答“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no</a:t>
            </a:r>
            <a:r>
              <a:rPr lang="en-US" altLang="zh-CN" sz="2000" b="1" dirty="0" smtClean="0">
                <a:latin typeface="宋体" panose="02010600030101010101" pitchFamily="2" charset="-122"/>
                <a:ea typeface="+mn-ea"/>
              </a:rPr>
              <a:t>”</a:t>
            </a:r>
            <a:r>
              <a:rPr lang="zh-CN" altLang="en-US" sz="2000" b="1" dirty="0" smtClean="0">
                <a:latin typeface="宋体" panose="02010600030101010101" pitchFamily="2" charset="-122"/>
                <a:ea typeface="+mn-ea"/>
              </a:rPr>
              <a:t>就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停止输入分数。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33794"/>
          <p:cNvSpPr txBox="1">
            <a:spLocks/>
          </p:cNvSpPr>
          <p:nvPr/>
        </p:nvSpPr>
        <p:spPr bwMode="auto">
          <a:xfrm>
            <a:off x="1317908" y="2636912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numbers = []                          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#使用列表存放临时数据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while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 True: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x = input('请输入一个成绩：')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try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:                              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#异常处理结构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numbers.append(float(x))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except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print('不是合法成绩')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while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 True: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flag = input('继续输入吗？（yes/no）')</a:t>
            </a:r>
            <a:r>
              <a:rPr lang="en-US" altLang="zh-CN" sz="1400" dirty="0" smtClean="0">
                <a:latin typeface="Consolas" panose="020B0609020204030204" charset="0"/>
                <a:ea typeface="+mn-ea"/>
              </a:rPr>
              <a:t>.lower()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 flag not in ('yes', 'no'): 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#限定用户输入内容必须为yes或no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    print('只能输入yes或no')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break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 flag=='no':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break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400" dirty="0" smtClean="0">
              <a:latin typeface="Consolas" panose="020B0609020204030204" charset="0"/>
              <a:ea typeface="+mn-ea"/>
            </a:endParaRP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(sum(numbers)/len(numbers))</a:t>
            </a:r>
            <a:endParaRPr lang="zh-CN" altLang="en-US" sz="1400" dirty="0">
              <a:latin typeface="Consolas" panose="020B060902020403020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510624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章 程序的控制结构 </a:t>
            </a:r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6DC911D-46DE-485C-8777-064FD0BC3DF5}" type="slidenum">
              <a:rPr lang="zh-CN" altLang="en-US" sz="1200" dirty="0" smtClean="0"/>
              <a:pPr>
                <a:defRPr/>
              </a:pPr>
              <a:t>2</a:t>
            </a:fld>
            <a:endParaRPr lang="zh-CN" altLang="en-US" sz="1200" dirty="0"/>
          </a:p>
        </p:txBody>
      </p:sp>
      <p:grpSp>
        <p:nvGrpSpPr>
          <p:cNvPr id="5" name="组合 107"/>
          <p:cNvGrpSpPr/>
          <p:nvPr/>
        </p:nvGrpSpPr>
        <p:grpSpPr>
          <a:xfrm>
            <a:off x="1279322" y="5709787"/>
            <a:ext cx="3952223" cy="684275"/>
            <a:chOff x="939802" y="5062184"/>
            <a:chExt cx="3952223" cy="684275"/>
          </a:xfrm>
        </p:grpSpPr>
        <p:grpSp>
          <p:nvGrpSpPr>
            <p:cNvPr id="6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KSO_Shape"/>
              <p:cNvSpPr>
                <a:spLocks/>
              </p:cNvSpPr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b="1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384785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 3.6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本章小结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7401" y="1451506"/>
            <a:ext cx="5018847" cy="684042"/>
            <a:chOff x="958665" y="1326432"/>
            <a:chExt cx="5018847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746364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3" name="图片 12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14" name="组合 114"/>
          <p:cNvGrpSpPr/>
          <p:nvPr/>
        </p:nvGrpSpPr>
        <p:grpSpPr>
          <a:xfrm>
            <a:off x="438572" y="2243594"/>
            <a:ext cx="6225040" cy="662730"/>
            <a:chOff x="93137" y="3380765"/>
            <a:chExt cx="6225040" cy="662730"/>
          </a:xfrm>
        </p:grpSpPr>
        <p:grpSp>
          <p:nvGrpSpPr>
            <p:cNvPr id="1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1234435" y="3012625"/>
            <a:ext cx="8237489" cy="727935"/>
            <a:chOff x="936625" y="4149796"/>
            <a:chExt cx="8237489" cy="727935"/>
          </a:xfrm>
        </p:grpSpPr>
        <p:grpSp>
          <p:nvGrpSpPr>
            <p:cNvPr id="20" name="组合 106"/>
            <p:cNvGrpSpPr/>
            <p:nvPr/>
          </p:nvGrpSpPr>
          <p:grpSpPr>
            <a:xfrm>
              <a:off x="936625" y="4149796"/>
              <a:ext cx="8237489" cy="727935"/>
              <a:chOff x="927100" y="4149796"/>
              <a:chExt cx="8237489" cy="727935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847349" y="4149796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3.3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循环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902972" y="3865065"/>
            <a:ext cx="4320480" cy="651944"/>
            <a:chOff x="605162" y="4599564"/>
            <a:chExt cx="4320480" cy="651944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67401" y="4699301"/>
            <a:ext cx="4029379" cy="722883"/>
            <a:chOff x="939802" y="5096024"/>
            <a:chExt cx="4029379" cy="722883"/>
          </a:xfrm>
        </p:grpSpPr>
        <p:grpSp>
          <p:nvGrpSpPr>
            <p:cNvPr id="29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32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30" name="图片 29"/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215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34818"/>
          <p:cNvSpPr>
            <a:spLocks noGrp="1"/>
          </p:cNvSpPr>
          <p:nvPr>
            <p:ph idx="1"/>
          </p:nvPr>
        </p:nvSpPr>
        <p:spPr>
          <a:xfrm>
            <a:off x="709336" y="1445682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宋体" panose="02010600030101010101" pitchFamily="2" charset="-122"/>
              </a:rPr>
              <a:t>例：编写程序，判断今天是今年的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第几天？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import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time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date = time.localtime()                         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           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获取当前日期时间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year, month, day = date[:3]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day_month = [31, 28, 31, 30, 31, 30, 31, 31, 30, 31, 30, 31]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year % 400 == 0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or (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year % 4 == 0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and 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year % 100 != 0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):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#判断是否为闰年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day_month[1] = 29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month==1: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(day)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(sum(day_month[:month-1])+day)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844377" y="4869160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b="1" noProof="1" smtClean="0">
                <a:latin typeface="宋体" panose="02010600030101010101" pitchFamily="2" charset="-122"/>
                <a:sym typeface="+mn-ea"/>
              </a:rPr>
              <a:t>其中闰年判断可以直接使用</a:t>
            </a:r>
            <a:r>
              <a:rPr lang="en-US" altLang="zh-CN" sz="1800" b="1" noProof="1" smtClean="0">
                <a:latin typeface="宋体" panose="02010600030101010101" pitchFamily="2" charset="-122"/>
                <a:sym typeface="+mn-ea"/>
              </a:rPr>
              <a:t>calendar</a:t>
            </a:r>
            <a:r>
              <a:rPr lang="zh-CN" altLang="en-US" sz="1800" b="1" noProof="1" smtClean="0">
                <a:latin typeface="宋体" panose="02010600030101010101" pitchFamily="2" charset="-122"/>
                <a:sym typeface="+mn-ea"/>
              </a:rPr>
              <a:t>模块的方法。</a:t>
            </a:r>
            <a:endParaRPr lang="zh-CN" altLang="en-US" sz="1800" b="1" noProof="1" smtClean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endParaRPr lang="zh-CN" altLang="en-US" sz="1350" noProof="1" smtClean="0">
              <a:latin typeface="Consolas" panose="020B0609020204030204" charset="0"/>
              <a:sym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noProof="1" smtClean="0">
                <a:latin typeface="Consolas" panose="020B0609020204030204" charset="0"/>
                <a:sym typeface="+mn-ea"/>
              </a:rPr>
              <a:t>&gt;&gt;&gt; import calendar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calendar.isleap(2016)</a:t>
            </a:r>
            <a:endParaRPr lang="zh-CN" altLang="en-US" sz="1350" noProof="1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 smtClean="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True</a:t>
            </a:r>
            <a:endParaRPr lang="zh-CN" altLang="en-US" sz="1350" noProof="1" smtClean="0">
              <a:solidFill>
                <a:srgbClr val="0000FF"/>
              </a:solidFill>
              <a:latin typeface="Consolas" panose="020B0609020204030204" charset="0"/>
              <a:ea typeface="+mn-ea"/>
              <a:sym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calendar.isleap(2015)</a:t>
            </a:r>
            <a:endParaRPr lang="zh-CN" altLang="en-US" sz="1350" noProof="1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 smtClean="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False</a:t>
            </a:r>
            <a:endParaRPr lang="zh-CN" altLang="en-US" sz="1350" noProof="1" smtClean="0">
              <a:solidFill>
                <a:srgbClr val="0000FF"/>
              </a:solidFill>
              <a:latin typeface="Consolas" panose="020B0609020204030204" charset="0"/>
              <a:ea typeface="+mn-ea"/>
              <a:sym typeface="+mn-ea"/>
            </a:endParaRPr>
          </a:p>
          <a:p>
            <a:pPr marL="0" indent="0">
              <a:buFont typeface="Arial" charset="0"/>
              <a:buNone/>
            </a:pPr>
            <a:endParaRPr lang="zh-CN" altLang="en-US" sz="1500" noProof="1"/>
          </a:p>
        </p:txBody>
      </p:sp>
    </p:spTree>
    <p:extLst>
      <p:ext uri="{BB962C8B-B14F-4D97-AF65-F5344CB8AC3E}">
        <p14:creationId xmlns:p14="http://schemas.microsoft.com/office/powerpoint/2010/main" val="275002985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占位符 35842"/>
          <p:cNvSpPr>
            <a:spLocks noGrp="1"/>
          </p:cNvSpPr>
          <p:nvPr>
            <p:ph idx="1"/>
          </p:nvPr>
        </p:nvSpPr>
        <p:spPr>
          <a:xfrm>
            <a:off x="758677" y="143194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或者</a:t>
            </a:r>
            <a:r>
              <a:rPr lang="zh-CN" altLang="en-US" sz="2000" b="1" dirty="0">
                <a:solidFill>
                  <a:srgbClr val="FF0000"/>
                </a:solidFill>
                <a:cs typeface="Times New Roman" pitchFamily="18" charset="0"/>
              </a:rPr>
              <a:t>使用标准函数库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itchFamily="18" charset="0"/>
              </a:rPr>
              <a:t>datetime</a:t>
            </a:r>
            <a:r>
              <a:rPr lang="zh-CN" altLang="en-US" sz="2000" b="1" dirty="0">
                <a:solidFill>
                  <a:srgbClr val="FF0000"/>
                </a:solidFill>
                <a:cs typeface="Times New Roman" pitchFamily="18" charset="0"/>
              </a:rPr>
              <a:t>直接计算今天是今年的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第几天</a:t>
            </a:r>
            <a:endParaRPr lang="en-US" altLang="zh-CN" sz="20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cs typeface="Times New Roman" pitchFamily="18" charset="0"/>
              </a:rPr>
              <a:t>datetime</a:t>
            </a:r>
            <a:r>
              <a:rPr lang="zh-CN" altLang="zh-CN" sz="2000" b="1" dirty="0">
                <a:cs typeface="Times New Roman" pitchFamily="18" charset="0"/>
              </a:rPr>
              <a:t>库以类的方式提供多种日期和时间表达方式</a:t>
            </a:r>
            <a:endParaRPr lang="zh-CN" altLang="zh-CN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 b="1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589371" y="2115692"/>
            <a:ext cx="81551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datetime.date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：日期表示类，可以表示年、月、日等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：时间表示类，可以表示小时、分钟、秒、毫秒等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datetime.datetime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：日期和时间表示的类，功能覆盖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</a:t>
            </a:r>
            <a:r>
              <a:rPr lang="zh-CN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和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itchFamily="18" charset="0"/>
            </a:endParaRP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                                  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类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datetime.timedelta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：时间间隔有关的类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datetime.tzinfo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：与时区有关的信息表示类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4701015"/>
            <a:ext cx="7246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import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charset="0"/>
              </a:rPr>
              <a:t>datetime</a:t>
            </a:r>
            <a:endParaRPr lang="en-US" altLang="zh-CN" dirty="0">
              <a:solidFill>
                <a:srgbClr val="0000FF"/>
              </a:solidFill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datetime.date.today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timetuple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tm_yday</a:t>
            </a:r>
            <a:endParaRPr lang="en-US" altLang="zh-CN" dirty="0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133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datetime.date</a:t>
            </a:r>
            <a:r>
              <a:rPr lang="en-US" altLang="zh-CN" dirty="0">
                <a:latin typeface="Consolas" panose="020B0609020204030204" charset="0"/>
              </a:rPr>
              <a:t>(2020,5,12).</a:t>
            </a:r>
            <a:r>
              <a:rPr lang="en-US" altLang="zh-CN" dirty="0" err="1">
                <a:latin typeface="Consolas" panose="020B0609020204030204" charset="0"/>
              </a:rPr>
              <a:t>timetuple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tm_yday</a:t>
            </a:r>
            <a:endParaRPr lang="en-US" altLang="zh-CN" dirty="0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133</a:t>
            </a:r>
            <a:endParaRPr lang="en-US" altLang="zh-CN" sz="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1859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27584" y="1549377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1800" b="1" dirty="0" smtClean="0">
                <a:latin typeface="+mn-lt"/>
                <a:ea typeface="+mn-ea"/>
                <a:sym typeface="Arial" panose="020B0604020202020204" pitchFamily="34" charset="0"/>
              </a:rPr>
              <a:t>也可以使用</a:t>
            </a:r>
            <a:r>
              <a:rPr lang="en-US" altLang="zh-CN" sz="1800" b="1" dirty="0" err="1" smtClean="0">
                <a:latin typeface="+mn-lt"/>
                <a:ea typeface="+mn-ea"/>
                <a:sym typeface="Arial" panose="020B0604020202020204" pitchFamily="34" charset="0"/>
              </a:rPr>
              <a:t>datetime</a:t>
            </a:r>
            <a:r>
              <a:rPr lang="zh-CN" altLang="en-US" sz="1800" b="1" dirty="0" smtClean="0">
                <a:latin typeface="+mn-lt"/>
                <a:ea typeface="+mn-ea"/>
                <a:sym typeface="Arial" panose="020B0604020202020204" pitchFamily="34" charset="0"/>
              </a:rPr>
              <a:t>模块提供的功能来计算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endParaRPr lang="en-US" altLang="zh-CN" sz="1500" dirty="0" smtClean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today = 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datetime.date.today</a:t>
            </a: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()</a:t>
            </a:r>
            <a:endParaRPr lang="en-US" altLang="zh-CN" sz="135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today</a:t>
            </a:r>
            <a:endParaRPr lang="en-US" altLang="zh-CN" sz="135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 err="1" smtClean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(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charset="0"/>
              </a:rPr>
              <a:t>2020,5,12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= 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(today.year,1,1)</a:t>
            </a:r>
            <a:endParaRPr lang="en-US" altLang="zh-CN" sz="135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endParaRPr lang="en-US" altLang="zh-CN" sz="135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err="1" smtClean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(2020, 1, 1)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daysDelta</a:t>
            </a: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= today-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+ 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datetime.timedelta</a:t>
            </a: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(days=1)</a:t>
            </a:r>
            <a:endParaRPr lang="en-US" altLang="zh-CN" sz="135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daysDelta.days</a:t>
            </a:r>
            <a:endParaRPr lang="en-US" altLang="zh-CN" sz="135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133</a:t>
            </a:r>
            <a:endParaRPr lang="en-US" altLang="zh-CN" sz="1350" dirty="0">
              <a:solidFill>
                <a:srgbClr val="0000FF"/>
              </a:solidFill>
              <a:latin typeface="Consolas" panose="020B0609020204030204" charset="0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24355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420" y="1446273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b="1" noProof="1"/>
              <a:t>datetime</a:t>
            </a:r>
            <a:r>
              <a:rPr lang="zh-CN" altLang="en-US" sz="2400" b="1" noProof="1"/>
              <a:t>还提供了其他功能</a:t>
            </a:r>
          </a:p>
          <a:p>
            <a:pPr marL="0" indent="0">
              <a:buNone/>
            </a:pPr>
            <a:endParaRPr lang="zh-CN" altLang="en-US" sz="1500" noProof="1"/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import datetime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now = datetime.datetime.now()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print(now)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2020-05-14 10:39:26.980760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now.strftime('%Y-%m-%d %H:%M:%S')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'2020-05-14 </a:t>
            </a:r>
            <a:r>
              <a:rPr lang="en-US" altLang="zh-CN" sz="1350" noProof="1" smtClean="0">
                <a:latin typeface="Consolas" panose="020B0609020204030204" charset="0"/>
              </a:rPr>
              <a:t>10:39:26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endParaRPr lang="en-US" altLang="zh-CN" sz="1350" noProof="1" smtClean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&gt;&gt;&gt; </a:t>
            </a:r>
            <a:r>
              <a:rPr lang="zh-CN" altLang="en-US" sz="1350" noProof="1">
                <a:latin typeface="Consolas" panose="020B0609020204030204" charset="0"/>
              </a:rPr>
              <a:t>now.replace(second=30)            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#替换日期时间中的秒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5, 14, 10, 39, 30, 980760) </a:t>
            </a:r>
            <a:endParaRPr lang="nn-NO" altLang="zh-CN" sz="1350" noProof="1" smtClean="0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&gt;&gt;&gt; </a:t>
            </a:r>
            <a:r>
              <a:rPr lang="zh-CN" altLang="en-US" sz="1350" noProof="1">
                <a:latin typeface="Consolas" panose="020B0609020204030204" charset="0"/>
              </a:rPr>
              <a:t>now+datetime.timedelta(days=5)    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#计算5天后的日期时间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5, 19, 10, 39, 26, 980760) </a:t>
            </a:r>
            <a:endParaRPr lang="nn-NO" altLang="zh-CN" sz="1350" noProof="1" smtClean="0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&gt;&gt;&gt; </a:t>
            </a:r>
            <a:r>
              <a:rPr lang="zh-CN" altLang="en-US" sz="1350" noProof="1">
                <a:latin typeface="Consolas" panose="020B0609020204030204" charset="0"/>
              </a:rPr>
              <a:t>now + datetime.timedelta(weeks=-5)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#计算5周前的日期时间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4, 9, 10, 39, 26, 980760)</a:t>
            </a:r>
            <a:endParaRPr lang="zh-CN" altLang="en-US" sz="1350" noProof="1">
              <a:solidFill>
                <a:srgbClr val="0000FF"/>
              </a:solidFill>
              <a:latin typeface="Consolas" panose="020B0609020204030204" charset="0"/>
            </a:endParaRP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分支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55" y="923053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7408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占位符 36866"/>
          <p:cNvSpPr>
            <a:spLocks noGrp="1"/>
          </p:cNvSpPr>
          <p:nvPr>
            <p:ph idx="1"/>
          </p:nvPr>
        </p:nvSpPr>
        <p:spPr>
          <a:xfrm>
            <a:off x="749331" y="1444655"/>
            <a:ext cx="8229600" cy="2645633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ea typeface="+mn-ea"/>
              </a:rPr>
              <a:t>Python</a:t>
            </a:r>
            <a:r>
              <a:rPr lang="zh-CN" altLang="en-US" sz="1800" b="1" dirty="0">
                <a:ea typeface="+mn-ea"/>
              </a:rPr>
              <a:t>提供了两种基本的循环结构语句</a:t>
            </a:r>
            <a:r>
              <a:rPr lang="en-US" altLang="zh-CN" sz="1800" b="1" dirty="0">
                <a:ea typeface="+mn-ea"/>
              </a:rPr>
              <a:t>——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while循环一般用于循环次数难以提前确定的情况，也可以用于循环次数确定的情况。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for循环一般用于循环次数可以提前确定的情况，尤其是用于枚举序列或迭代对象中的元素。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 smtClean="0">
                <a:ea typeface="+mn-ea"/>
                <a:sym typeface="Arial" panose="020B0604020202020204" pitchFamily="34" charset="0"/>
              </a:rPr>
              <a:t>相同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或不同的循环结构之间都可以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互相嵌套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，实现更为复杂的逻辑。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循环和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循环都可以带</a:t>
            </a:r>
            <a:r>
              <a:rPr lang="en-US" altLang="zh-CN" sz="1800" b="1" dirty="0" smtClean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else, </a:t>
            </a:r>
            <a:r>
              <a:rPr lang="zh-CN" altLang="en-US" sz="1800" b="1" dirty="0" smtClean="0">
                <a:solidFill>
                  <a:srgbClr val="0000FF"/>
                </a:solidFill>
                <a:sym typeface="Arial" panose="020B0604020202020204" pitchFamily="34" charset="0"/>
              </a:rPr>
              <a:t>如果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循环是因为</a:t>
            </a:r>
            <a:r>
              <a:rPr lang="en-US" altLang="zh-CN" sz="1800" b="1" dirty="0">
                <a:solidFill>
                  <a:srgbClr val="0000FF"/>
                </a:solidFill>
                <a:sym typeface="Arial" panose="020B0604020202020204" pitchFamily="34" charset="0"/>
              </a:rPr>
              <a:t>break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结束的，就不执行</a:t>
            </a:r>
            <a:r>
              <a:rPr lang="en-US" altLang="zh-CN" sz="1800" b="1" dirty="0">
                <a:solidFill>
                  <a:srgbClr val="0000FF"/>
                </a:solidFill>
                <a:sym typeface="Arial" panose="020B0604020202020204" pitchFamily="34" charset="0"/>
              </a:rPr>
              <a:t>else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中的代码</a:t>
            </a:r>
            <a:r>
              <a:rPr lang="zh-CN" altLang="en-US" sz="1800" b="1" dirty="0" smtClean="0">
                <a:ea typeface="+mn-ea"/>
                <a:sym typeface="Arial" panose="020B0604020202020204" pitchFamily="34" charset="0"/>
              </a:rPr>
              <a:t>。</a:t>
            </a:r>
            <a:endParaRPr lang="zh-CN" altLang="en-US" sz="1800" b="1" dirty="0"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3.3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615347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en-US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(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Loop Structure</a:t>
            </a:r>
            <a:r>
              <a:rPr lang="en-US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的基本用法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37890"/>
          <p:cNvSpPr txBox="1">
            <a:spLocks/>
          </p:cNvSpPr>
          <p:nvPr/>
        </p:nvSpPr>
        <p:spPr bwMode="auto">
          <a:xfrm>
            <a:off x="2699792" y="393305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 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条件表达式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循环体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&gt;</a:t>
            </a:r>
            <a:endParaRPr lang="zh-CN" altLang="en-US" sz="1600" b="1" dirty="0" smtClean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[</a:t>
            </a:r>
            <a:r>
              <a:rPr lang="zh-CN" altLang="en-US" sz="1600" b="1" dirty="0" smtClean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else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:</a:t>
            </a:r>
            <a:endParaRPr lang="zh-CN" altLang="en-US" sz="1600" b="1" dirty="0" smtClean="0">
              <a:solidFill>
                <a:srgbClr val="FF0000"/>
              </a:solidFill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else子句代码块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b="1" dirty="0" smtClean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b="1" dirty="0" smtClean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 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取值 in 序列或迭代对象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循环体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&gt;</a:t>
            </a:r>
            <a:endParaRPr lang="zh-CN" altLang="en-US" sz="1600" b="1" dirty="0" smtClean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[</a:t>
            </a:r>
            <a:r>
              <a:rPr lang="zh-CN" altLang="en-US" sz="1600" b="1" dirty="0" smtClean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else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    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else子句代码块</a:t>
            </a:r>
            <a:r>
              <a:rPr lang="en-US" altLang="zh-CN" sz="1600" b="1" dirty="0" smtClean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 smtClean="0">
                <a:ea typeface="+mn-ea"/>
                <a:sym typeface="Arial" panose="020B0604020202020204" pitchFamily="34" charset="0"/>
              </a:rPr>
              <a:t>]</a:t>
            </a:r>
            <a:endParaRPr lang="zh-CN" altLang="en-US" sz="1600" b="1" dirty="0"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265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39938"/>
          <p:cNvSpPr>
            <a:spLocks noGrp="1"/>
          </p:cNvSpPr>
          <p:nvPr>
            <p:ph idx="1"/>
          </p:nvPr>
        </p:nvSpPr>
        <p:spPr>
          <a:xfrm>
            <a:off x="678106" y="1398466"/>
            <a:ext cx="8358389" cy="963632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为了优化程序以获得更高的效率和运行速度，在编写循环语句时，应</a:t>
            </a:r>
            <a:r>
              <a:rPr lang="zh-CN" altLang="en-US" sz="1800" b="1" dirty="0">
                <a:solidFill>
                  <a:srgbClr val="FF0000"/>
                </a:solidFill>
              </a:rPr>
              <a:t>尽量减少循环内部不必要的计算</a:t>
            </a:r>
            <a:r>
              <a:rPr lang="zh-CN" altLang="en-US" sz="1800" b="1" dirty="0"/>
              <a:t>，将与循环变量无关的代码尽可能地提取到循环之外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同理处理多重</a:t>
            </a:r>
            <a:r>
              <a:rPr lang="zh-CN" altLang="en-US" sz="1800" b="1" dirty="0"/>
              <a:t>循环嵌套的</a:t>
            </a:r>
            <a:r>
              <a:rPr lang="zh-CN" altLang="en-US" sz="1800" b="1" dirty="0" smtClean="0"/>
              <a:t>情况。</a:t>
            </a:r>
            <a:endParaRPr lang="zh-CN" altLang="en-US" sz="1800" b="1" dirty="0"/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循环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的优化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0962"/>
          <p:cNvSpPr txBox="1">
            <a:spLocks/>
          </p:cNvSpPr>
          <p:nvPr/>
        </p:nvSpPr>
        <p:spPr bwMode="auto">
          <a:xfrm>
            <a:off x="678106" y="2348881"/>
            <a:ext cx="4325942" cy="19442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优化前的代码：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digits = (1, 2, 3, 4)</a:t>
            </a:r>
          </a:p>
          <a:p>
            <a:pPr marL="1905" indent="-344805">
              <a:lnSpc>
                <a:spcPct val="50000"/>
              </a:lnSpc>
              <a:buSzPct val="70000"/>
              <a:buFont typeface="Arial" charset="0"/>
              <a:buNone/>
            </a:pPr>
            <a:endParaRPr lang="zh-CN" altLang="en-US" sz="1400" dirty="0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result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for j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    for k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        </a:t>
            </a:r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result.append(i*100+j*10+k)</a:t>
            </a:r>
            <a:endParaRPr lang="zh-CN" altLang="en-US" sz="1400" dirty="0">
              <a:solidFill>
                <a:srgbClr val="FF0000"/>
              </a:solidFill>
              <a:latin typeface="Consolas" panose="020B0609020204030204" charset="0"/>
              <a:ea typeface="+mn-ea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248871" y="2313911"/>
            <a:ext cx="3673474" cy="241123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b="1" noProof="1" smtClean="0"/>
              <a:t>优化后的代码：</a:t>
            </a:r>
            <a:endParaRPr lang="en-US" altLang="zh-CN" sz="1800" b="1" noProof="1" smtClean="0"/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 smtClean="0">
                <a:latin typeface="Consolas" panose="020B0609020204030204" charset="0"/>
              </a:rPr>
              <a:t>digits = (1, 2, 3, 4)</a:t>
            </a:r>
          </a:p>
          <a:p>
            <a:pPr marL="1905" indent="-344805">
              <a:lnSpc>
                <a:spcPct val="50000"/>
              </a:lnSpc>
              <a:spcBef>
                <a:spcPts val="0"/>
              </a:spcBef>
              <a:buSzPct val="70000"/>
              <a:buFont typeface="Arial" charset="0"/>
              <a:buNone/>
            </a:pPr>
            <a:endParaRPr lang="zh-CN" altLang="en-US" sz="1400" noProof="1" smtClean="0">
              <a:latin typeface="宋体" panose="02010600030101010101" pitchFamily="2" charset="-122"/>
              <a:sym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 smtClean="0">
                <a:latin typeface="Consolas" panose="020B0609020204030204" charset="0"/>
                <a:sym typeface="+mn-ea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 smtClean="0">
                <a:latin typeface="Consolas" panose="020B0609020204030204" charset="0"/>
                <a:sym typeface="+mn-ea"/>
              </a:rPr>
              <a:t>    result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 smtClean="0">
                <a:latin typeface="Consolas" panose="020B0609020204030204" charset="0"/>
                <a:sym typeface="+mn-ea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 smtClean="0">
                <a:latin typeface="Consolas" panose="020B0609020204030204" charset="0"/>
                <a:sym typeface="+mn-ea"/>
              </a:rPr>
              <a:t>        i = i*100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 smtClean="0">
                <a:latin typeface="Consolas" panose="020B0609020204030204" charset="0"/>
                <a:sym typeface="+mn-ea"/>
              </a:rPr>
              <a:t>        for j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 smtClean="0">
                <a:latin typeface="Consolas" panose="020B0609020204030204" charset="0"/>
                <a:sym typeface="+mn-ea"/>
              </a:rPr>
              <a:t>            j = j*10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 smtClean="0">
                <a:latin typeface="Consolas" panose="020B0609020204030204" charset="0"/>
                <a:sym typeface="+mn-ea"/>
              </a:rPr>
              <a:t>            for k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 smtClean="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                result.append(i+j+k)</a:t>
            </a:r>
            <a:endParaRPr lang="zh-CN" altLang="en-US" sz="1400" noProof="1">
              <a:solidFill>
                <a:srgbClr val="0000FF"/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8105" y="4437112"/>
            <a:ext cx="4456615" cy="226132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digits = {1, 2, 3, 4}</a:t>
            </a:r>
          </a:p>
          <a:p>
            <a:pPr marL="1905" indent="-344805">
              <a:lnSpc>
                <a:spcPct val="50000"/>
              </a:lnSpc>
              <a:buSzPct val="70000"/>
              <a:buFont typeface="Arial" charset="0"/>
              <a:buNone/>
            </a:pPr>
            <a:endParaRPr lang="en-US" altLang="zh-CN" sz="1600" noProof="1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en-US" altLang="zh-CN" sz="1600" noProof="1">
                <a:solidFill>
                  <a:srgbClr val="FF0000"/>
                </a:solidFill>
                <a:latin typeface="Consolas" panose="020B0609020204030204" charset="0"/>
              </a:rPr>
              <a:t>result = set()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if i == 0:continue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ii = i * 100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for j in digits - {i}: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jj = j * 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for k in digits - {i, j}: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    result.add(ii + jj + k)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5724128" y="5229200"/>
            <a:ext cx="2520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</a:rPr>
              <a:t>运行时间</a:t>
            </a:r>
            <a:r>
              <a:rPr lang="zh-CN" altLang="en-US" sz="1600" dirty="0">
                <a:solidFill>
                  <a:srgbClr val="0000FF"/>
                </a:solidFill>
              </a:rPr>
              <a:t>：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zh-CN" altLang="en-US" sz="1600" dirty="0" smtClean="0">
                <a:solidFill>
                  <a:srgbClr val="0000FF"/>
                </a:solidFill>
              </a:rPr>
              <a:t>0</a:t>
            </a:r>
            <a:r>
              <a:rPr lang="zh-CN" altLang="en-US" sz="1600" dirty="0">
                <a:solidFill>
                  <a:srgbClr val="0000FF"/>
                </a:solidFill>
              </a:rPr>
              <a:t>.036002159118652344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0.026001691818237305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0.016000747680664062</a:t>
            </a:r>
          </a:p>
        </p:txBody>
      </p:sp>
    </p:spTree>
    <p:extLst>
      <p:ext uri="{BB962C8B-B14F-4D97-AF65-F5344CB8AC3E}">
        <p14:creationId xmlns:p14="http://schemas.microsoft.com/office/powerpoint/2010/main" val="244348947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占位符 4198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在循环中应尽量引用局部变量，因为</a:t>
            </a:r>
            <a:r>
              <a:rPr lang="zh-CN" altLang="en-US" sz="18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局部变量的查询和访问速度比全局变量略块</a:t>
            </a:r>
            <a:r>
              <a:rPr lang="zh-CN" altLang="en-US" sz="1800" noProof="1" smtClean="0">
                <a:latin typeface="宋体" panose="02010600030101010101" pitchFamily="2" charset="-122"/>
                <a:ea typeface="+mn-ea"/>
              </a:rPr>
              <a:t>。</a:t>
            </a:r>
            <a:endParaRPr lang="en-US" altLang="zh-CN" sz="1800" noProof="1" smtClean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noProof="1" smtClean="0">
                <a:latin typeface="宋体" panose="02010600030101010101" pitchFamily="2" charset="-122"/>
                <a:ea typeface="+mn-ea"/>
              </a:rPr>
              <a:t>在</a:t>
            </a: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使用模块中的方法时，可以通过将其直接导入来减少查询次数和提高运行速度</a:t>
            </a:r>
            <a:r>
              <a:rPr lang="zh-CN" altLang="en-US" sz="1800" noProof="1" smtClean="0">
                <a:latin typeface="宋体" panose="02010600030101010101" pitchFamily="2" charset="-122"/>
                <a:ea typeface="+mn-ea"/>
              </a:rPr>
              <a:t>。</a:t>
            </a:r>
            <a:endParaRPr lang="en-US" altLang="zh-CN" sz="1800" noProof="1" smtClean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endParaRPr lang="zh-CN" altLang="en-US" sz="135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import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time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import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math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en-US" altLang="zh-CN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start = time.time()                    #</a:t>
            </a:r>
            <a:r>
              <a:rPr lang="zh-CN" altLang="en-US" sz="1350" noProof="1">
                <a:latin typeface="Consolas" panose="020B0609020204030204" charset="0"/>
                <a:ea typeface="+mn-ea"/>
              </a:rPr>
              <a:t>获取当前时间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for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i 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in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range(10000000):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math.sin(i)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('Time Used:', time.time()-start) #</a:t>
            </a:r>
            <a:r>
              <a:rPr lang="zh-CN" altLang="en-US" sz="1350" noProof="1">
                <a:latin typeface="Consolas" panose="020B0609020204030204" charset="0"/>
                <a:ea typeface="+mn-ea"/>
              </a:rPr>
              <a:t>输出所用时间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loc_sin = math.sin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start = time.time()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for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i 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in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range(10000000):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loc_sin(i)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('Time Used:', time.time()-start)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循环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的优化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6016" y="465313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Time Used: 2.5671467781066895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Time Used: 2.0831191539764404</a:t>
            </a:r>
          </a:p>
        </p:txBody>
      </p:sp>
    </p:spTree>
    <p:extLst>
      <p:ext uri="{BB962C8B-B14F-4D97-AF65-F5344CB8AC3E}">
        <p14:creationId xmlns:p14="http://schemas.microsoft.com/office/powerpoint/2010/main" val="38948302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占位符 43010"/>
          <p:cNvSpPr>
            <a:spLocks noGrp="1"/>
          </p:cNvSpPr>
          <p:nvPr>
            <p:ph idx="1"/>
          </p:nvPr>
        </p:nvSpPr>
        <p:spPr>
          <a:xfrm>
            <a:off x="698248" y="1463705"/>
            <a:ext cx="8229600" cy="251821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break语句在while循环和for循环中都可以使用，一般放在if选择结构中，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一旦break语句被执行，将使得整个循环提前结束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语句的作用是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终止当前循环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，并忽略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之后的语句，然后回到循环的顶端，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提前进入下一次循环</a:t>
            </a:r>
            <a:r>
              <a:rPr lang="zh-CN" altLang="en-US" sz="1800" dirty="0">
                <a:latin typeface="+mn-lt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除非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break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语句让代码更简单或更清晰，否则不要轻易使用。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循环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4034"/>
          <p:cNvSpPr txBox="1">
            <a:spLocks/>
          </p:cNvSpPr>
          <p:nvPr/>
        </p:nvSpPr>
        <p:spPr bwMode="auto">
          <a:xfrm>
            <a:off x="914400" y="3140968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1800" noProof="1" smtClean="0">
                <a:latin typeface="宋体" panose="02010600030101010101" pitchFamily="2" charset="-122"/>
                <a:ea typeface="+mn-ea"/>
              </a:rPr>
              <a:t>计算小于100的最大素数，注意break语句和else子句的用法。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500" noProof="1" smtClean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 smtClean="0">
                <a:latin typeface="Consolas" panose="020B0609020204030204" charset="0"/>
                <a:ea typeface="+mn-ea"/>
              </a:rPr>
              <a:t>&gt;&gt;&gt; for n in range(100, 1, -1):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 smtClean="0">
                <a:latin typeface="Consolas" panose="020B0609020204030204" charset="0"/>
                <a:ea typeface="+mn-ea"/>
              </a:rPr>
              <a:t>    for i in range(2, n):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 smtClean="0">
                <a:latin typeface="Consolas" panose="020B0609020204030204" charset="0"/>
                <a:ea typeface="+mn-ea"/>
              </a:rPr>
              <a:t>	</a:t>
            </a:r>
            <a:r>
              <a:rPr lang="en-US" altLang="zh-CN" sz="1600" dirty="0" smtClean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 smtClean="0">
                <a:latin typeface="Consolas" panose="020B0609020204030204" charset="0"/>
                <a:ea typeface="+mn-ea"/>
              </a:rPr>
              <a:t>if n % i == 0: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600" dirty="0" smtClean="0">
                <a:latin typeface="Consolas" panose="020B0609020204030204" charset="0"/>
                <a:sym typeface="+mn-ea"/>
              </a:rPr>
              <a:t>            </a:t>
            </a:r>
            <a:r>
              <a:rPr lang="zh-CN" altLang="en-US" sz="1600" noProof="1" smtClean="0">
                <a:latin typeface="Consolas" panose="020B0609020204030204" charset="0"/>
                <a:ea typeface="+mn-ea"/>
              </a:rPr>
              <a:t>break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 smtClean="0">
                <a:latin typeface="Consolas" panose="020B0609020204030204" charset="0"/>
                <a:ea typeface="+mn-ea"/>
              </a:rPr>
              <a:t>    else: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 smtClean="0">
                <a:latin typeface="Consolas" panose="020B0609020204030204" charset="0"/>
                <a:ea typeface="+mn-ea"/>
              </a:rPr>
              <a:t>	</a:t>
            </a:r>
            <a:r>
              <a:rPr lang="en-US" altLang="zh-CN" sz="1600" dirty="0" smtClean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 smtClean="0">
                <a:latin typeface="Consolas" panose="020B0609020204030204" charset="0"/>
                <a:ea typeface="+mn-ea"/>
              </a:rPr>
              <a:t>print(n)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600" dirty="0" smtClean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 smtClean="0">
                <a:latin typeface="Consolas" panose="020B0609020204030204" charset="0"/>
                <a:ea typeface="+mn-ea"/>
              </a:rPr>
              <a:t>break	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600" noProof="1" smtClean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97</a:t>
            </a:r>
            <a:endParaRPr lang="zh-CN" altLang="en-US" sz="1600" noProof="1">
              <a:solidFill>
                <a:srgbClr val="0000FF"/>
              </a:solidFill>
              <a:latin typeface="Consolas" panose="020B0609020204030204" charset="0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1920" y="468241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noProof="1">
                <a:latin typeface="宋体" panose="02010600030101010101" pitchFamily="2" charset="-122"/>
                <a:sym typeface="+mn-ea"/>
              </a:rPr>
              <a:t>输出100以内的所有</a:t>
            </a:r>
            <a:r>
              <a:rPr lang="zh-CN" altLang="en-US" noProof="1" smtClean="0">
                <a:latin typeface="宋体" panose="02010600030101010101" pitchFamily="2" charset="-122"/>
                <a:sym typeface="+mn-ea"/>
              </a:rPr>
              <a:t>素数，怎么修订</a:t>
            </a:r>
            <a:r>
              <a:rPr lang="en-US" altLang="zh-CN" noProof="1" smtClean="0">
                <a:latin typeface="宋体" panose="02010600030101010101" pitchFamily="2" charset="-122"/>
                <a:sym typeface="+mn-ea"/>
              </a:rPr>
              <a:t>?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7789" y="4713776"/>
            <a:ext cx="304131" cy="3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57261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占位符 45058"/>
          <p:cNvSpPr>
            <a:spLocks noGrp="1"/>
          </p:cNvSpPr>
          <p:nvPr>
            <p:ph idx="1"/>
          </p:nvPr>
        </p:nvSpPr>
        <p:spPr>
          <a:xfrm>
            <a:off x="1034390" y="126876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i=0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while i&lt;10: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if i%2==0: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continue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print(i)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i+=1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8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警惕</a:t>
            </a:r>
            <a:r>
              <a:rPr lang="en-US" altLang="zh-CN" sz="1800" dirty="0" smtClean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带来的问题：永不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结束的死循环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,Ctrl+C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强行终止。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循环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7" name="文本占位符 46082"/>
          <p:cNvSpPr txBox="1">
            <a:spLocks/>
          </p:cNvSpPr>
          <p:nvPr/>
        </p:nvSpPr>
        <p:spPr bwMode="auto">
          <a:xfrm>
            <a:off x="1338521" y="411353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800" dirty="0" smtClean="0">
              <a:latin typeface="宋体" panose="02010600030101010101" pitchFamily="2" charset="-122"/>
              <a:ea typeface="+mn-ea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nsolas" panose="020B0609020204030204" charset="0"/>
                <a:ea typeface="+mn-ea"/>
              </a:rPr>
              <a:t>&gt;&gt;&gt; for </a:t>
            </a:r>
            <a:r>
              <a:rPr lang="en-US" altLang="zh-CN" sz="1600" dirty="0" err="1" smtClean="0">
                <a:latin typeface="Consolas" panose="020B0609020204030204" charset="0"/>
                <a:ea typeface="+mn-ea"/>
              </a:rPr>
              <a:t>i</a:t>
            </a:r>
            <a:r>
              <a:rPr lang="en-US" altLang="zh-CN" sz="1600" dirty="0" smtClean="0">
                <a:latin typeface="Consolas" panose="020B0609020204030204" charset="0"/>
                <a:ea typeface="+mn-ea"/>
              </a:rPr>
              <a:t> in range(10):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 smtClean="0">
                <a:latin typeface="Consolas" panose="020B0609020204030204" charset="0"/>
                <a:ea typeface="+mn-ea"/>
              </a:rPr>
              <a:t>if i%2==0: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 smtClean="0">
                <a:latin typeface="Consolas" panose="020B0609020204030204" charset="0"/>
                <a:ea typeface="+mn-ea"/>
              </a:rPr>
              <a:t>continue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 smtClean="0">
                <a:latin typeface="Consolas" panose="020B0609020204030204" charset="0"/>
                <a:ea typeface="+mn-ea"/>
              </a:rPr>
              <a:t>print(</a:t>
            </a:r>
            <a:r>
              <a:rPr lang="en-US" altLang="zh-CN" sz="1600" dirty="0" err="1" smtClean="0">
                <a:latin typeface="Consolas" panose="020B0609020204030204" charset="0"/>
                <a:ea typeface="+mn-ea"/>
              </a:rPr>
              <a:t>i</a:t>
            </a:r>
            <a:r>
              <a:rPr lang="en-US" altLang="zh-CN" sz="1600" dirty="0" smtClean="0">
                <a:latin typeface="Consolas" panose="020B0609020204030204" charset="0"/>
                <a:ea typeface="+mn-ea"/>
              </a:rPr>
              <a:t>, end=' ')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600" dirty="0" smtClean="0">
              <a:latin typeface="Consolas" panose="020B0609020204030204" charset="0"/>
              <a:ea typeface="+mn-ea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1 3 5 7 9</a:t>
            </a:r>
            <a:endParaRPr lang="en-US" altLang="zh-CN" sz="1600" dirty="0">
              <a:solidFill>
                <a:srgbClr val="0000FF"/>
              </a:solidFill>
              <a:latin typeface="Consolas" panose="020B0609020204030204" charset="0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7908" y="395181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noProof="1" smtClean="0">
                <a:latin typeface="宋体" panose="02010600030101010101" pitchFamily="2" charset="-122"/>
                <a:sym typeface="+mn-ea"/>
              </a:rPr>
              <a:t>怎么修订</a:t>
            </a:r>
            <a:r>
              <a:rPr lang="en-US" altLang="zh-CN" noProof="1" smtClean="0">
                <a:latin typeface="宋体" panose="02010600030101010101" pitchFamily="2" charset="-122"/>
                <a:sym typeface="+mn-ea"/>
              </a:rPr>
              <a:t>?</a:t>
            </a:r>
            <a:endParaRPr lang="zh-CN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3777" y="3983176"/>
            <a:ext cx="304131" cy="3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248260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本占位符 47106"/>
          <p:cNvSpPr>
            <a:spLocks noGrp="1"/>
          </p:cNvSpPr>
          <p:nvPr>
            <p:ph idx="1"/>
          </p:nvPr>
        </p:nvSpPr>
        <p:spPr>
          <a:xfrm>
            <a:off x="827584" y="143194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for i in range(10):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   if i%2==0: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i+=1 </a:t>
            </a:r>
            <a:endParaRPr lang="en-US" altLang="zh-CN" sz="1600" dirty="0" smtClean="0">
              <a:latin typeface="Consolas" panose="020B0609020204030204" charset="0"/>
              <a:ea typeface="+mn-ea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</a:t>
            </a:r>
            <a:r>
              <a:rPr lang="en-US" altLang="zh-CN" sz="1600" dirty="0" smtClean="0">
                <a:latin typeface="Consolas" panose="020B0609020204030204" charset="0"/>
                <a:ea typeface="+mn-ea"/>
              </a:rPr>
              <a:t>       continue</a:t>
            </a: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print(i, end=' ')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1 3 5 7 9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循环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8130"/>
          <p:cNvSpPr txBox="1">
            <a:spLocks/>
          </p:cNvSpPr>
          <p:nvPr/>
        </p:nvSpPr>
        <p:spPr bwMode="auto">
          <a:xfrm>
            <a:off x="709336" y="3645024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每次进入循环时的i已经不再是上一次的i</a:t>
            </a: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，所以修改其值并不会影响循环的执行。</a:t>
            </a:r>
            <a:endParaRPr lang="nn-NO" altLang="en-US" sz="1800" dirty="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nn-NO" altLang="en-US" sz="1800" b="1" dirty="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600" b="1" dirty="0" smtClean="0">
                <a:latin typeface="Consolas" panose="020B0609020204030204" charset="0"/>
                <a:ea typeface="+mn-ea"/>
              </a:rPr>
              <a:t>&gt;&gt;&gt; for i in range(</a:t>
            </a:r>
            <a:r>
              <a:rPr lang="en-US" altLang="zh-CN" sz="1600" b="1" dirty="0" smtClean="0">
                <a:latin typeface="Consolas" panose="020B0609020204030204" charset="0"/>
                <a:ea typeface="+mn-ea"/>
              </a:rPr>
              <a:t>5</a:t>
            </a:r>
            <a:r>
              <a:rPr lang="nn-NO" altLang="en-US" sz="1600" b="1" dirty="0" smtClean="0">
                <a:latin typeface="Consolas" panose="020B0609020204030204" charset="0"/>
                <a:ea typeface="+mn-ea"/>
              </a:rPr>
              <a:t>):	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latin typeface="Consolas" panose="020B0609020204030204" charset="0"/>
                <a:sym typeface="+mn-ea"/>
              </a:rPr>
              <a:t>    </a:t>
            </a:r>
            <a:r>
              <a:rPr lang="nn-NO" altLang="en-US" sz="1600" b="1" dirty="0" smtClean="0">
                <a:latin typeface="Consolas" panose="020B0609020204030204" charset="0"/>
                <a:ea typeface="+mn-ea"/>
              </a:rPr>
              <a:t>print</a:t>
            </a:r>
            <a:r>
              <a:rPr lang="en-US" altLang="nn-NO" sz="1600" b="1" dirty="0" smtClean="0">
                <a:latin typeface="Consolas" panose="020B0609020204030204" charset="0"/>
                <a:ea typeface="+mn-ea"/>
              </a:rPr>
              <a:t>(</a:t>
            </a:r>
            <a:r>
              <a:rPr lang="nn-NO" altLang="en-US" sz="1600" b="1" dirty="0" smtClean="0">
                <a:latin typeface="Consolas" panose="020B0609020204030204" charset="0"/>
                <a:ea typeface="+mn-ea"/>
              </a:rPr>
              <a:t>id(i), ':', </a:t>
            </a:r>
            <a:r>
              <a:rPr lang="en-US" altLang="nn-NO" sz="1600" b="1" dirty="0" err="1" smtClean="0">
                <a:latin typeface="Consolas" panose="020B0609020204030204" charset="0"/>
                <a:ea typeface="+mn-ea"/>
              </a:rPr>
              <a:t>i</a:t>
            </a:r>
            <a:r>
              <a:rPr lang="en-US" altLang="nn-NO" sz="1600" b="1" dirty="0" smtClean="0">
                <a:latin typeface="Consolas" panose="020B0609020204030204" charset="0"/>
                <a:ea typeface="+mn-ea"/>
              </a:rPr>
              <a:t>)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endParaRPr lang="en-US" altLang="nn-NO" sz="1350" dirty="0" smtClean="0">
              <a:latin typeface="Consolas" panose="020B0609020204030204" charset="0"/>
              <a:ea typeface="+mn-ea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493003840 : 0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493003872 : 1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493003904 : 2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493003936 : 3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493003968 : 4</a:t>
            </a:r>
          </a:p>
        </p:txBody>
      </p:sp>
    </p:spTree>
    <p:extLst>
      <p:ext uri="{BB962C8B-B14F-4D97-AF65-F5344CB8AC3E}">
        <p14:creationId xmlns:p14="http://schemas.microsoft.com/office/powerpoint/2010/main" val="220632452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3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85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86" name="图片 85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87" name="矩形 1"/>
          <p:cNvSpPr>
            <a:spLocks noChangeArrowheads="1"/>
          </p:cNvSpPr>
          <p:nvPr/>
        </p:nvSpPr>
        <p:spPr bwMode="auto">
          <a:xfrm>
            <a:off x="707170" y="1531019"/>
            <a:ext cx="796304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程序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流程图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用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一系列图形、流程线和文字说明描述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程</a:t>
            </a:r>
            <a:endParaRPr lang="en-US" altLang="zh-CN" sz="2400" b="1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序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的基本操作和控制流程，它是程序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分析</a:t>
            </a:r>
            <a:endParaRPr lang="en-US" altLang="zh-CN" sz="2400" b="1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过程描述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的最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基本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方式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8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281038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</a:rPr>
              <a:t>程序的流程图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09443" y="3324027"/>
            <a:ext cx="4104839" cy="2004625"/>
            <a:chOff x="4821383" y="2794721"/>
            <a:chExt cx="4104839" cy="2004625"/>
          </a:xfrm>
        </p:grpSpPr>
        <p:pic>
          <p:nvPicPr>
            <p:cNvPr id="90" name="图片 89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16272" y="3842039"/>
              <a:ext cx="305752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24"/>
            <p:cNvSpPr txBox="1"/>
            <p:nvPr/>
          </p:nvSpPr>
          <p:spPr>
            <a:xfrm>
              <a:off x="5673436" y="4499264"/>
              <a:ext cx="3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注释框               流向线             连接点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92" name="图片 91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35247" y="2794721"/>
              <a:ext cx="3990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" name="TextBox 26"/>
            <p:cNvSpPr txBox="1"/>
            <p:nvPr/>
          </p:nvSpPr>
          <p:spPr>
            <a:xfrm>
              <a:off x="4821383" y="3373583"/>
              <a:ext cx="393815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    起止框              判断框                处理框            输入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/                         </a:t>
              </a:r>
            </a:p>
            <a:p>
              <a:r>
                <a:rPr lang="en-US" altLang="zh-CN" b="1" dirty="0" smtClean="0">
                  <a:solidFill>
                    <a:srgbClr val="FF0000"/>
                  </a:solidFill>
                </a:rPr>
                <a:t>                                                                                     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输出框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4" name="图片 93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6125" y="3266011"/>
            <a:ext cx="22955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图片 94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9141" y="3238302"/>
            <a:ext cx="20478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矩形 95"/>
          <p:cNvSpPr/>
          <p:nvPr/>
        </p:nvSpPr>
        <p:spPr>
          <a:xfrm>
            <a:off x="5048638" y="2748788"/>
            <a:ext cx="2270173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程序的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流程图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5630" y="2748786"/>
            <a:ext cx="3587842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流程图的基本元素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(7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53617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6" grpId="0"/>
      <p:bldP spid="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78451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b="1" dirty="0" smtClean="0"/>
              <a:t>&gt;&gt;&gt;for </a:t>
            </a:r>
            <a:r>
              <a:rPr lang="en-US" altLang="zh-CN" sz="2400" b="1" dirty="0"/>
              <a:t>s in "Hello Python":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 smtClean="0"/>
              <a:t>       if </a:t>
            </a:r>
            <a:r>
              <a:rPr lang="en-US" altLang="zh-CN" sz="2400" b="1" dirty="0"/>
              <a:t>s=="o":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continue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 smtClean="0"/>
              <a:t>       print(s</a:t>
            </a:r>
            <a:r>
              <a:rPr lang="en-US" altLang="zh-CN" sz="2400" b="1" dirty="0"/>
              <a:t>, end="")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smtClean="0"/>
              <a:t>else</a:t>
            </a:r>
            <a:r>
              <a:rPr lang="en-US" altLang="zh-CN" sz="2400" b="1" dirty="0"/>
              <a:t>: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/>
              <a:t> </a:t>
            </a:r>
            <a:r>
              <a:rPr lang="en-US" altLang="zh-CN" sz="2400" b="1" smtClean="0"/>
              <a:t>      print</a:t>
            </a:r>
            <a:r>
              <a:rPr lang="en-US" altLang="zh-CN" sz="2400" b="1" dirty="0"/>
              <a:t>("exit") 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b="1" dirty="0" smtClean="0">
                <a:solidFill>
                  <a:srgbClr val="0000FF"/>
                </a:solidFill>
              </a:rPr>
              <a:t>输出</a:t>
            </a:r>
            <a:r>
              <a:rPr lang="zh-CN" altLang="zh-CN" sz="2400" b="1" dirty="0">
                <a:solidFill>
                  <a:srgbClr val="0000FF"/>
                </a:solidFill>
              </a:rPr>
              <a:t>结果：</a:t>
            </a:r>
            <a:r>
              <a:rPr lang="en-US" altLang="zh-CN" sz="2400" b="1" dirty="0">
                <a:solidFill>
                  <a:srgbClr val="0000FF"/>
                </a:solidFill>
              </a:rPr>
              <a:t>Hell </a:t>
            </a:r>
            <a:r>
              <a:rPr lang="en-US" altLang="zh-CN" sz="2400" b="1" dirty="0" err="1">
                <a:solidFill>
                  <a:srgbClr val="0000FF"/>
                </a:solidFill>
              </a:rPr>
              <a:t>Pythnexit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grpSp>
        <p:nvGrpSpPr>
          <p:cNvPr id="5" name="组合 114"/>
          <p:cNvGrpSpPr/>
          <p:nvPr/>
        </p:nvGrpSpPr>
        <p:grpSpPr>
          <a:xfrm>
            <a:off x="-756592" y="113695"/>
            <a:ext cx="6225040" cy="662730"/>
            <a:chOff x="-338911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-338911" y="3380765"/>
              <a:ext cx="6225040" cy="662730"/>
              <a:chOff x="-338911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338911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课堂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练习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5626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占位符 49154"/>
          <p:cNvSpPr>
            <a:spLocks noGrp="1"/>
          </p:cNvSpPr>
          <p:nvPr>
            <p:ph idx="1"/>
          </p:nvPr>
        </p:nvSpPr>
        <p:spPr/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例：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计算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1+2+3+…+100 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的值。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2089033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一些案例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5936" y="1814604"/>
            <a:ext cx="529208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70000"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解法二</a:t>
            </a:r>
            <a:r>
              <a:rPr lang="zh-CN" altLang="en-US" sz="1600" dirty="0" smtClean="0">
                <a:latin typeface="宋体" panose="02010600030101010101" pitchFamily="2" charset="-122"/>
              </a:rPr>
              <a:t>：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Consolas" panose="020B0609020204030204" charset="0"/>
              </a:rPr>
              <a:t>print</a:t>
            </a:r>
            <a:r>
              <a:rPr lang="en-US" altLang="zh-CN" sz="1600" dirty="0">
                <a:latin typeface="Consolas" panose="020B0609020204030204" charset="0"/>
              </a:rPr>
              <a:t>(</a:t>
            </a:r>
            <a:r>
              <a:rPr lang="zh-CN" altLang="en-US" sz="1600" dirty="0">
                <a:latin typeface="Consolas" panose="020B0609020204030204" charset="0"/>
              </a:rPr>
              <a:t>'1+2+3+</a:t>
            </a:r>
            <a:r>
              <a:rPr lang="zh-CN" altLang="en-US" sz="1600" dirty="0"/>
              <a:t>…</a:t>
            </a:r>
            <a:r>
              <a:rPr lang="zh-CN" altLang="en-US" sz="1600" dirty="0">
                <a:latin typeface="Consolas" panose="020B0609020204030204" charset="0"/>
              </a:rPr>
              <a:t>+100 = ', sum(range(1,101))</a:t>
            </a:r>
            <a:r>
              <a:rPr lang="en-US" altLang="zh-CN" sz="1600" dirty="0">
                <a:latin typeface="Consolas" panose="020B0609020204030204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917057" y="1814604"/>
            <a:ext cx="4572000" cy="14804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SzPct val="70000"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解法一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Consolas" panose="020B0609020204030204" charset="0"/>
              </a:rPr>
              <a:t>s</a:t>
            </a:r>
            <a:r>
              <a:rPr lang="zh-CN" altLang="en-US" sz="1600" dirty="0">
                <a:latin typeface="Consolas" panose="020B0609020204030204" charset="0"/>
              </a:rPr>
              <a:t>=0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for i in range(1,101):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s = s + i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print</a:t>
            </a:r>
            <a:r>
              <a:rPr lang="en-US" altLang="zh-CN" sz="1600" dirty="0">
                <a:latin typeface="Consolas" panose="020B0609020204030204" charset="0"/>
              </a:rPr>
              <a:t>(</a:t>
            </a:r>
            <a:r>
              <a:rPr lang="zh-CN" altLang="en-US" sz="1600" dirty="0">
                <a:latin typeface="Consolas" panose="020B0609020204030204" charset="0"/>
              </a:rPr>
              <a:t>'1+2+3+</a:t>
            </a:r>
            <a:r>
              <a:rPr lang="zh-CN" altLang="en-US" sz="1600" dirty="0"/>
              <a:t>…</a:t>
            </a:r>
            <a:r>
              <a:rPr lang="zh-CN" altLang="en-US" sz="1600" dirty="0">
                <a:latin typeface="Consolas" panose="020B0609020204030204" charset="0"/>
              </a:rPr>
              <a:t>+100 = ', s</a:t>
            </a:r>
            <a:r>
              <a:rPr lang="en-US" altLang="zh-CN" sz="1600" dirty="0">
                <a:latin typeface="Consolas" panose="020B0609020204030204" charset="0"/>
              </a:rPr>
              <a:t>)</a:t>
            </a:r>
          </a:p>
        </p:txBody>
      </p:sp>
      <p:sp>
        <p:nvSpPr>
          <p:cNvPr id="13" name="文本占位符 50178"/>
          <p:cNvSpPr txBox="1">
            <a:spLocks/>
          </p:cNvSpPr>
          <p:nvPr/>
        </p:nvSpPr>
        <p:spPr bwMode="auto">
          <a:xfrm>
            <a:off x="757808" y="357301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宋体" panose="02010600030101010101" pitchFamily="2" charset="-122"/>
                <a:ea typeface="+mn-ea"/>
              </a:rPr>
              <a:t>例：输出序列中的元素。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zh-CN" altLang="en-US" sz="1500" dirty="0" smtClean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a_list=['a', 'b', </a:t>
            </a:r>
            <a:r>
              <a:rPr lang="zh-CN" altLang="en-US" sz="1350" dirty="0" smtClean="0">
                <a:latin typeface="Consolas" panose="020B0609020204030204" charset="0"/>
              </a:rPr>
              <a:t>'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c</a:t>
            </a:r>
            <a:r>
              <a:rPr lang="zh-CN" altLang="en-US" sz="1350" dirty="0" smtClean="0">
                <a:latin typeface="Consolas" panose="020B0609020204030204" charset="0"/>
                <a:ea typeface="+mn-ea"/>
              </a:rPr>
              <a:t>', </a:t>
            </a:r>
            <a:r>
              <a:rPr lang="zh-CN" altLang="en-US" sz="1350" dirty="0" smtClean="0">
                <a:latin typeface="Consolas" panose="020B0609020204030204" charset="0"/>
              </a:rPr>
              <a:t>'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d</a:t>
            </a:r>
            <a:r>
              <a:rPr lang="zh-CN" altLang="en-US" sz="1350" dirty="0" smtClean="0">
                <a:latin typeface="Consolas" panose="020B0609020204030204" charset="0"/>
                <a:ea typeface="+mn-ea"/>
              </a:rPr>
              <a:t>', 'e']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for i, v in enumerate(a_list):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print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(</a:t>
            </a:r>
            <a:r>
              <a:rPr lang="zh-CN" altLang="en-US" sz="1350" dirty="0" smtClean="0">
                <a:latin typeface="Consolas" panose="020B0609020204030204" charset="0"/>
                <a:ea typeface="+mn-ea"/>
              </a:rPr>
              <a:t>'列表的第', i+1, '个元素是：', v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12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5" name="图片 1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87157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占位符 52226"/>
          <p:cNvSpPr>
            <a:spLocks noGrp="1"/>
          </p:cNvSpPr>
          <p:nvPr>
            <p:ph idx="1"/>
          </p:nvPr>
        </p:nvSpPr>
        <p:spPr>
          <a:xfrm>
            <a:off x="281367" y="980728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b="1" dirty="0" smtClean="0">
                <a:latin typeface="宋体" panose="02010600030101010101" pitchFamily="2" charset="-122"/>
                <a:ea typeface="+mn-ea"/>
              </a:rPr>
              <a:t>例：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输出“水仙花数”。所谓水仙花数是指1个3位的十进制数，其各位数字的立方和等于该数本身。例如：153是水仙花数，因为153 = 1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+ 5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+ 3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115616" y="4356156"/>
            <a:ext cx="527632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SzPct val="7000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#</a:t>
            </a:r>
            <a:r>
              <a:rPr lang="zh-CN" altLang="en-US" sz="18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解法二：</a:t>
            </a:r>
            <a:endParaRPr lang="en-US" altLang="zh-CN" sz="1800" dirty="0">
              <a:solidFill>
                <a:srgbClr val="0000FF"/>
              </a:solidFill>
              <a:latin typeface="宋体" panose="02010600030101010101" pitchFamily="2" charset="-122"/>
              <a:ea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</a:t>
            </a:r>
            <a:r>
              <a:rPr lang="zh-CN" altLang="en-US" sz="1600" dirty="0" smtClean="0">
                <a:latin typeface="Consolas" panose="020B0609020204030204" charset="0"/>
                <a:ea typeface="+mn-ea"/>
              </a:rPr>
              <a:t>for num in range(100, 1000):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 smtClean="0">
                <a:latin typeface="Consolas" panose="020B0609020204030204" charset="0"/>
                <a:ea typeface="+mn-ea"/>
              </a:rPr>
              <a:t>    r = map(lambda x:int(x)**3, str(num))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 smtClean="0">
                <a:latin typeface="Consolas" panose="020B0609020204030204" charset="0"/>
                <a:ea typeface="+mn-ea"/>
              </a:rPr>
              <a:t>    if sum(r) == num: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 smtClean="0">
                <a:latin typeface="Consolas" panose="020B0609020204030204" charset="0"/>
                <a:ea typeface="+mn-ea"/>
              </a:rPr>
              <a:t>        print(num)</a:t>
            </a:r>
            <a:endParaRPr lang="zh-CN" altLang="en-US" sz="160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5616" y="2076378"/>
            <a:ext cx="4572000" cy="186820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#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解法一：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for i in range(100, 1000):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bai, shi, ge = map(int, str(i))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if ge**3 + shi**3 + bai**3 == i: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    print(i)</a:t>
            </a:r>
          </a:p>
        </p:txBody>
      </p:sp>
    </p:spTree>
    <p:extLst>
      <p:ext uri="{BB962C8B-B14F-4D97-AF65-F5344CB8AC3E}">
        <p14:creationId xmlns:p14="http://schemas.microsoft.com/office/powerpoint/2010/main" val="2195936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占位符 53250"/>
          <p:cNvSpPr>
            <a:spLocks noGrp="1"/>
          </p:cNvSpPr>
          <p:nvPr>
            <p:ph idx="1"/>
          </p:nvPr>
        </p:nvSpPr>
        <p:spPr>
          <a:xfrm>
            <a:off x="712524" y="1052736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</a:t>
            </a:r>
            <a:r>
              <a:rPr lang="zh-CN" altLang="en-US" sz="2000" b="1" dirty="0" smtClean="0">
                <a:latin typeface="宋体" panose="02010600030101010101" pitchFamily="2" charset="-122"/>
                <a:ea typeface="+mn-ea"/>
              </a:rPr>
              <a:t>求</a:t>
            </a:r>
            <a:r>
              <a:rPr lang="zh-CN" altLang="en-US" sz="2000" dirty="0">
                <a:latin typeface="Consolas" panose="020B0609020204030204" charset="0"/>
              </a:rPr>
              <a:t>[70, 90, 78, 85, 97, 94, 65, 80</a:t>
            </a:r>
            <a:r>
              <a:rPr lang="zh-CN" altLang="en-US" sz="2000" dirty="0" smtClean="0">
                <a:latin typeface="Consolas" panose="020B0609020204030204" charset="0"/>
              </a:rPr>
              <a:t>]</a:t>
            </a:r>
            <a:r>
              <a:rPr lang="zh-CN" altLang="en-US" sz="2000" b="1" dirty="0" smtClean="0">
                <a:latin typeface="Consolas" panose="020B0609020204030204" charset="0"/>
              </a:rPr>
              <a:t>的</a:t>
            </a:r>
            <a:r>
              <a:rPr lang="zh-CN" altLang="en-US" sz="2000" b="1" dirty="0" smtClean="0">
                <a:latin typeface="宋体" panose="02010600030101010101" pitchFamily="2" charset="-122"/>
                <a:ea typeface="+mn-ea"/>
              </a:rPr>
              <a:t>平均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分。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score = [70, 90, 78, 85, 97, 94, 65, 80]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s = 0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 in score: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	s += i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s/len(score)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861" y="1484784"/>
            <a:ext cx="4673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70000"/>
            </a:pPr>
            <a:r>
              <a:rPr lang="zh-CN" altLang="en-US" sz="1600" dirty="0">
                <a:latin typeface="Consolas" panose="020B0609020204030204" charset="0"/>
              </a:rPr>
              <a:t>score = [70, 90, 78, 85, 97, 94, 65, 80]</a:t>
            </a:r>
          </a:p>
          <a:p>
            <a:pPr>
              <a:buSzPct val="70000"/>
            </a:pP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charset="0"/>
              </a:rPr>
              <a:t>print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</a:rPr>
              <a:t>sum(score) / len(score)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) </a:t>
            </a:r>
            <a:endParaRPr lang="zh-CN" altLang="en-US" sz="1600" dirty="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11" name="文本占位符 56322"/>
          <p:cNvSpPr txBox="1">
            <a:spLocks/>
          </p:cNvSpPr>
          <p:nvPr/>
        </p:nvSpPr>
        <p:spPr bwMode="auto">
          <a:xfrm>
            <a:off x="978361" y="3178210"/>
            <a:ext cx="8229600" cy="475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宋体" panose="02010600030101010101" pitchFamily="2" charset="-122"/>
                <a:ea typeface="+mn-ea"/>
              </a:rPr>
              <a:t>例：判断一个数是否为素数。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import math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dirty="0" smtClean="0">
              <a:latin typeface="Consolas" panose="020B0609020204030204" charset="0"/>
              <a:ea typeface="+mn-ea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n = input('Input an inte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</a:rPr>
              <a:t>ge</a:t>
            </a:r>
            <a:r>
              <a:rPr lang="zh-CN" altLang="en-US" sz="1350" dirty="0" smtClean="0">
                <a:latin typeface="Consolas" panose="020B0609020204030204" charset="0"/>
                <a:ea typeface="+mn-ea"/>
              </a:rPr>
              <a:t>r:')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n = int(n)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m = math.ceil(math.sqrt(n)+1)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for i in range(2, m):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if n%i == 0 and i&lt;n: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    print('No')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    break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else: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print('Yes')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13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5" name="图片 1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14565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文本占位符 60418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noProof="1" smtClean="0">
                <a:latin typeface="宋体" panose="02010600030101010101" pitchFamily="2" charset="-122"/>
                <a:ea typeface="+mn-ea"/>
              </a:rPr>
              <a:t>例：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编写程序，生成一个含有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20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个随机数的列表，要求所有元素不</a:t>
            </a:r>
            <a:r>
              <a:rPr lang="zh-CN" altLang="en-US" sz="2000" b="1" noProof="1" smtClean="0">
                <a:latin typeface="宋体" panose="02010600030101010101" pitchFamily="2" charset="-122"/>
                <a:ea typeface="+mn-ea"/>
              </a:rPr>
              <a:t>相</a:t>
            </a:r>
            <a:endParaRPr lang="en-US" altLang="zh-CN" sz="2000" b="1" noProof="1" smtClean="0">
              <a:latin typeface="宋体" panose="02010600030101010101" pitchFamily="2" charset="-122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2000" b="1" noProof="1" smtClean="0"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sz="2000" b="1" noProof="1" smtClean="0">
                <a:latin typeface="宋体" panose="02010600030101010101" pitchFamily="2" charset="-122"/>
                <a:ea typeface="+mn-ea"/>
              </a:rPr>
              <a:t>同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，</a:t>
            </a:r>
            <a:r>
              <a:rPr lang="zh-CN" altLang="en-US" sz="2000" b="1" noProof="1" smtClean="0">
                <a:latin typeface="宋体" panose="02010600030101010101" pitchFamily="2" charset="-122"/>
                <a:ea typeface="+mn-ea"/>
              </a:rPr>
              <a:t>并且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每个元素的值介于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到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100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之间。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zh-CN" altLang="en-US" sz="1500" noProof="1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8024" y="2158824"/>
            <a:ext cx="3672408" cy="3046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noProof="1" smtClean="0"/>
              <a:t>用集合更简单</a:t>
            </a:r>
          </a:p>
          <a:p>
            <a:pPr marL="0" indent="0">
              <a:buFont typeface="Arial" charset="0"/>
              <a:buNone/>
            </a:pPr>
            <a:endParaRPr lang="zh-CN" altLang="en-US" sz="1600" noProof="1" smtClean="0"/>
          </a:p>
          <a:p>
            <a:pPr marL="0" indent="0">
              <a:buFont typeface="Arial" charset="0"/>
              <a:buNone/>
            </a:pPr>
            <a:r>
              <a:rPr lang="zh-CN" altLang="en-US" sz="1600" noProof="1" smtClean="0">
                <a:latin typeface="Consolas" panose="020B0609020204030204" charset="0"/>
              </a:rPr>
              <a:t>from random import randint</a:t>
            </a:r>
          </a:p>
          <a:p>
            <a:pPr marL="0" indent="0">
              <a:buFont typeface="Arial" charset="0"/>
              <a:buNone/>
            </a:pPr>
            <a:endParaRPr lang="zh-CN" altLang="en-US" sz="1600" noProof="1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600" noProof="1" smtClean="0">
                <a:latin typeface="Consolas" panose="020B0609020204030204" charset="0"/>
              </a:rPr>
              <a:t>x = set()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 smtClean="0">
                <a:latin typeface="Consolas" panose="020B0609020204030204" charset="0"/>
              </a:rPr>
              <a:t>while len(x)&lt;20: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 smtClean="0">
                <a:latin typeface="Consolas" panose="020B0609020204030204" charset="0"/>
              </a:rPr>
              <a:t>    x.add(randint(1,100))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 smtClean="0">
                <a:latin typeface="Consolas" panose="020B0609020204030204" charset="0"/>
              </a:rPr>
              <a:t>print(x)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 smtClean="0">
                <a:latin typeface="Consolas" panose="020B0609020204030204" charset="0"/>
              </a:rPr>
              <a:t>print(sorted(x))</a:t>
            </a:r>
            <a:endParaRPr lang="zh-CN" altLang="en-US" sz="1600" noProof="1">
              <a:latin typeface="Consolas" panose="020B0609020204030204" charset="0"/>
            </a:endParaRP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01216" y="2158823"/>
            <a:ext cx="3888432" cy="30469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import random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endParaRPr lang="en-US" altLang="zh-CN" sz="1600" noProof="1">
              <a:latin typeface="Consolas" panose="020B0609020204030204" charset="0"/>
            </a:endParaRP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x = []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while True: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if len(x)==20: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break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n = random.randint(1, 100)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if n not in x: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x.append(n)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print(x)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print(len(x))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print(sorted(x))</a:t>
            </a:r>
          </a:p>
        </p:txBody>
      </p:sp>
    </p:spTree>
    <p:extLst>
      <p:ext uri="{BB962C8B-B14F-4D97-AF65-F5344CB8AC3E}">
        <p14:creationId xmlns:p14="http://schemas.microsoft.com/office/powerpoint/2010/main" val="153360432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99464"/>
            <a:ext cx="8424936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1800" b="1" noProof="1" smtClean="0">
                <a:latin typeface="+mn-lt"/>
                <a:ea typeface="+mn-ea"/>
              </a:rPr>
              <a:t>例 编写程序，计算组合数C(n,i)，即从n个元素中任选i个，有多少种选法。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zh-CN" altLang="en-US" sz="1350" noProof="1" smtClean="0">
                <a:latin typeface="+mn-lt"/>
                <a:ea typeface="+mn-ea"/>
              </a:rPr>
              <a:t>       根据组合数定义，需要计算3个数的阶乘，在很多编程语言中都很难直接使用整型变量表示大数的阶乘</a:t>
            </a:r>
            <a:r>
              <a:rPr lang="en-US" altLang="zh-CN" sz="1350" noProof="1">
                <a:latin typeface="+mn-lt"/>
                <a:ea typeface="+mn-ea"/>
              </a:rPr>
              <a:t> </a:t>
            </a:r>
            <a:r>
              <a:rPr lang="en-US" altLang="zh-CN" sz="1350" noProof="1" smtClean="0">
                <a:latin typeface="+mn-lt"/>
                <a:ea typeface="+mn-ea"/>
              </a:rPr>
              <a:t> </a:t>
            </a:r>
            <a:br>
              <a:rPr lang="en-US" altLang="zh-CN" sz="1350" noProof="1" smtClean="0">
                <a:latin typeface="+mn-lt"/>
                <a:ea typeface="+mn-ea"/>
              </a:rPr>
            </a:br>
            <a:r>
              <a:rPr lang="en-US" altLang="zh-CN" sz="1350" noProof="1" smtClean="0">
                <a:latin typeface="+mn-lt"/>
                <a:ea typeface="+mn-ea"/>
              </a:rPr>
              <a:t>       </a:t>
            </a:r>
            <a:r>
              <a:rPr lang="zh-CN" altLang="en-US" sz="1350" noProof="1" smtClean="0">
                <a:latin typeface="+mn-lt"/>
                <a:ea typeface="+mn-ea"/>
              </a:rPr>
              <a:t>结果，虽然Python并不存在这个问题，但是计算大数的阶乘仍需要相当多的时间。</a:t>
            </a:r>
            <a:endParaRPr lang="en-US" altLang="zh-CN" sz="1350" noProof="1" smtClean="0">
              <a:latin typeface="+mn-lt"/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zh-CN" altLang="en-US" sz="1350" noProof="1" smtClean="0">
                <a:latin typeface="+mn-lt"/>
                <a:ea typeface="+mn-ea"/>
              </a:rPr>
              <a:t>       以Cni(8,3)为例，按定义式展开如下，对于(5,8]区间的数，分子上出现一次而分母上没出现；(3,5]区间的数</a:t>
            </a:r>
            <a:endParaRPr lang="en-US" altLang="zh-CN" sz="1350" noProof="1" smtClean="0">
              <a:latin typeface="+mn-lt"/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+mn-lt"/>
                <a:ea typeface="+mn-ea"/>
              </a:rPr>
              <a:t> </a:t>
            </a:r>
            <a:r>
              <a:rPr lang="en-US" altLang="zh-CN" sz="1350" noProof="1" smtClean="0">
                <a:latin typeface="+mn-lt"/>
                <a:ea typeface="+mn-ea"/>
              </a:rPr>
              <a:t>       </a:t>
            </a:r>
            <a:r>
              <a:rPr lang="zh-CN" altLang="en-US" sz="1350" noProof="1" smtClean="0">
                <a:latin typeface="+mn-lt"/>
                <a:ea typeface="+mn-ea"/>
              </a:rPr>
              <a:t>在分子、分母上各出现一次；[1,3]区间的数分子上出现一次而分母上出现两次。</a:t>
            </a:r>
            <a:endParaRPr lang="zh-CN" altLang="en-US" sz="1350" noProof="1">
              <a:latin typeface="+mn-lt"/>
              <a:ea typeface="+mn-ea"/>
            </a:endParaRPr>
          </a:p>
        </p:txBody>
      </p:sp>
      <p:graphicFrame>
        <p:nvGraphicFramePr>
          <p:cNvPr id="76803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29976339"/>
              </p:ext>
            </p:extLst>
          </p:nvPr>
        </p:nvGraphicFramePr>
        <p:xfrm>
          <a:off x="1907704" y="2621324"/>
          <a:ext cx="4464496" cy="6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r:id="rId3" imgW="2705100" imgH="419100" progId="Equation.KSEE3">
                  <p:embed/>
                </p:oleObj>
              </mc:Choice>
              <mc:Fallback>
                <p:oleObj r:id="rId3" imgW="2705100" imgH="419100" progId="Equation.KSEE3">
                  <p:embed/>
                  <p:pic>
                    <p:nvPicPr>
                      <p:cNvPr id="76803" name="Content Placeholder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621324"/>
                        <a:ext cx="4464496" cy="6173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619672" y="3493181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zh-CN" sz="1350" dirty="0" smtClean="0">
                <a:latin typeface="Consolas" panose="020B0609020204030204" charset="0"/>
                <a:ea typeface="+mn-ea"/>
              </a:rPr>
              <a:t>    n, </a:t>
            </a:r>
            <a:r>
              <a:rPr lang="en-US" altLang="zh-CN" sz="1350" dirty="0" err="1" smtClean="0">
                <a:latin typeface="Consolas" panose="020B0609020204030204" charset="0"/>
                <a:ea typeface="+mn-ea"/>
              </a:rPr>
              <a:t>i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=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(input("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i:"))</a:t>
            </a:r>
            <a:endParaRPr lang="zh-CN" altLang="en-US" sz="1350" dirty="0" smtClean="0">
              <a:latin typeface="Consolas" panose="020B0609020204030204" charset="0"/>
              <a:ea typeface="+mn-ea"/>
            </a:endParaRP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if not (isinstance(n,int) and isinstance(i,int) and n&gt;=i):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    print('n and i must be integers and n </a:t>
            </a:r>
            <a:r>
              <a:rPr lang="en-US" altLang="zh-CN" sz="1350" dirty="0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&gt;=</a:t>
            </a:r>
            <a:r>
              <a:rPr lang="zh-CN" altLang="en-US" sz="1350" dirty="0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i.')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    return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result = 1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Min, Max = 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sorted(</a:t>
            </a:r>
            <a:r>
              <a:rPr lang="zh-CN" altLang="en-US" sz="1350" dirty="0" smtClean="0">
                <a:latin typeface="Consolas" panose="020B0609020204030204" charset="0"/>
                <a:ea typeface="+mn-ea"/>
              </a:rPr>
              <a:t>(i,n-i)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)</a:t>
            </a:r>
            <a:endParaRPr lang="zh-CN" altLang="en-US" sz="1350" dirty="0" smtClean="0">
              <a:latin typeface="Consolas" panose="020B0609020204030204" charset="0"/>
              <a:ea typeface="+mn-ea"/>
            </a:endParaRP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for i in </a:t>
            </a:r>
            <a:r>
              <a:rPr lang="zh-CN" altLang="en-US" sz="1350" b="1" dirty="0" smtClean="0">
                <a:latin typeface="Consolas" panose="020B0609020204030204" charset="0"/>
                <a:ea typeface="+mn-ea"/>
              </a:rPr>
              <a:t>range(n,0,-1)</a:t>
            </a:r>
            <a:r>
              <a:rPr lang="zh-CN" altLang="en-US" sz="1350" dirty="0" smtClean="0">
                <a:latin typeface="Consolas" panose="020B0609020204030204" charset="0"/>
                <a:ea typeface="+mn-ea"/>
              </a:rPr>
              <a:t>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    if i&gt;Max: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        result *= i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    elif i&lt;=Min: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        result /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/</a:t>
            </a:r>
            <a:r>
              <a:rPr lang="zh-CN" altLang="en-US" sz="1350" dirty="0" smtClean="0">
                <a:latin typeface="Consolas" panose="020B0609020204030204" charset="0"/>
                <a:ea typeface="+mn-ea"/>
              </a:rPr>
              <a:t>= i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 smtClean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print(</a:t>
            </a:r>
            <a:r>
              <a:rPr lang="zh-CN" altLang="en-US" sz="1350" dirty="0" smtClean="0">
                <a:latin typeface="Consolas" panose="020B0609020204030204" charset="0"/>
                <a:ea typeface="+mn-ea"/>
              </a:rPr>
              <a:t>result</a:t>
            </a:r>
            <a:r>
              <a:rPr lang="en-US" altLang="zh-CN" sz="1350" dirty="0" smtClean="0">
                <a:latin typeface="Consolas" panose="020B0609020204030204" charset="0"/>
                <a:ea typeface="+mn-ea"/>
              </a:rPr>
              <a:t>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21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3" name="图片 22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3344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96807" y="1916334"/>
            <a:ext cx="4599329" cy="151604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zh-CN" sz="1350" dirty="0" smtClean="0">
                <a:latin typeface="Consolas" panose="020B0609020204030204" charset="0"/>
              </a:rPr>
              <a:t>    n, </a:t>
            </a:r>
            <a:r>
              <a:rPr lang="en-US" altLang="zh-CN" sz="1350" dirty="0" err="1" smtClean="0">
                <a:latin typeface="Consolas" panose="020B0609020204030204" charset="0"/>
              </a:rPr>
              <a:t>i</a:t>
            </a:r>
            <a:r>
              <a:rPr lang="en-US" altLang="zh-CN" sz="1350" dirty="0" smtClean="0">
                <a:latin typeface="Consolas" panose="020B0609020204030204" charset="0"/>
              </a:rPr>
              <a:t> = </a:t>
            </a:r>
            <a:r>
              <a:rPr lang="en-US" altLang="zh-CN" sz="1350" dirty="0" err="1" smtClean="0">
                <a:latin typeface="Consolas" panose="020B0609020204030204" charset="0"/>
              </a:rPr>
              <a:t>eval</a:t>
            </a:r>
            <a:r>
              <a:rPr lang="en-US" altLang="zh-CN" sz="1350" dirty="0" smtClean="0">
                <a:latin typeface="Consolas" panose="020B0609020204030204" charset="0"/>
              </a:rPr>
              <a:t>(input("n:")),</a:t>
            </a:r>
            <a:r>
              <a:rPr lang="en-US" altLang="zh-CN" sz="1350" dirty="0" err="1" smtClean="0">
                <a:latin typeface="Consolas" panose="020B0609020204030204" charset="0"/>
              </a:rPr>
              <a:t>eval</a:t>
            </a:r>
            <a:r>
              <a:rPr lang="en-US" altLang="zh-CN" sz="1350" dirty="0" smtClean="0">
                <a:latin typeface="Consolas" panose="020B0609020204030204" charset="0"/>
              </a:rPr>
              <a:t>(input("i:"))</a:t>
            </a:r>
            <a:endParaRPr lang="zh-CN" altLang="en-US" sz="1350" dirty="0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minNI = min(i, n-i)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result = 1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for j in range(0, minNI):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    </a:t>
            </a:r>
            <a:r>
              <a:rPr lang="zh-CN" altLang="en-US" sz="1350" noProof="1" smtClean="0">
                <a:solidFill>
                  <a:srgbClr val="FF0000"/>
                </a:solidFill>
                <a:latin typeface="Consolas" panose="020B0609020204030204" charset="0"/>
              </a:rPr>
              <a:t>result = result * (n-j) // (j+1)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</a:t>
            </a:r>
            <a:r>
              <a:rPr lang="en-US" altLang="zh-CN" sz="1350" noProof="1" smtClean="0">
                <a:latin typeface="Consolas" panose="020B0609020204030204" charset="0"/>
              </a:rPr>
              <a:t>print(</a:t>
            </a:r>
            <a:r>
              <a:rPr lang="zh-CN" altLang="en-US" sz="1350" noProof="1" smtClean="0">
                <a:latin typeface="Consolas" panose="020B0609020204030204" charset="0"/>
              </a:rPr>
              <a:t>result</a:t>
            </a:r>
            <a:r>
              <a:rPr lang="en-US" altLang="zh-CN" sz="1350" noProof="1" smtClean="0">
                <a:latin typeface="Consolas" panose="020B0609020204030204" charset="0"/>
              </a:rPr>
              <a:t>)</a:t>
            </a:r>
            <a:endParaRPr lang="zh-CN" altLang="en-US" sz="1350" noProof="1">
              <a:latin typeface="Consolas" panose="020B060902020403020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49789" y="4348316"/>
            <a:ext cx="4709741" cy="18218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zh-CN" altLang="en-US" sz="1350" noProof="1" smtClean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350" dirty="0">
                <a:latin typeface="Consolas" panose="020B0609020204030204" charset="0"/>
              </a:rPr>
              <a:t> </a:t>
            </a:r>
            <a:r>
              <a:rPr lang="en-US" altLang="zh-CN" sz="1350" dirty="0" smtClean="0">
                <a:latin typeface="Consolas" panose="020B0609020204030204" charset="0"/>
              </a:rPr>
              <a:t>   n</a:t>
            </a:r>
            <a:r>
              <a:rPr lang="en-US" altLang="zh-CN" sz="1350" dirty="0">
                <a:latin typeface="Consolas" panose="020B0609020204030204" charset="0"/>
              </a:rPr>
              <a:t>, </a:t>
            </a:r>
            <a:r>
              <a:rPr lang="en-US" altLang="zh-CN" sz="1350" dirty="0" err="1">
                <a:latin typeface="Consolas" panose="020B0609020204030204" charset="0"/>
              </a:rPr>
              <a:t>i</a:t>
            </a:r>
            <a:r>
              <a:rPr lang="en-US" altLang="zh-CN" sz="1350" dirty="0">
                <a:latin typeface="Consolas" panose="020B060902020403020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</a:t>
            </a:r>
            <a:r>
              <a:rPr lang="en-US" altLang="zh-CN" sz="1350" dirty="0" smtClean="0">
                <a:latin typeface="Consolas" panose="020B0609020204030204" charset="0"/>
              </a:rPr>
              <a:t>i:"))</a:t>
            </a:r>
          </a:p>
          <a:p>
            <a:pPr marL="0" indent="0"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minNI = min(i, n-i)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result = 1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for j in range(0, minNI):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    </a:t>
            </a:r>
            <a:r>
              <a:rPr lang="zh-CN" altLang="en-US" sz="1350" noProof="1" smtClean="0">
                <a:solidFill>
                  <a:srgbClr val="FF0000"/>
                </a:solidFill>
                <a:latin typeface="Consolas" panose="020B0609020204030204" charset="0"/>
              </a:rPr>
              <a:t>result = result * (n-j) // (minNI-j)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</a:t>
            </a:r>
            <a:r>
              <a:rPr lang="en-US" altLang="zh-CN" sz="1350" noProof="1" smtClean="0">
                <a:latin typeface="Consolas" panose="020B0609020204030204" charset="0"/>
              </a:rPr>
              <a:t>print(</a:t>
            </a:r>
            <a:r>
              <a:rPr lang="zh-CN" altLang="en-US" sz="1350" noProof="1" smtClean="0">
                <a:latin typeface="Consolas" panose="020B0609020204030204" charset="0"/>
              </a:rPr>
              <a:t>result</a:t>
            </a:r>
            <a:r>
              <a:rPr lang="en-US" altLang="zh-CN" sz="1350" noProof="1" smtClean="0">
                <a:latin typeface="Consolas" panose="020B0609020204030204" charset="0"/>
              </a:rPr>
              <a:t>)</a:t>
            </a:r>
            <a:endParaRPr lang="zh-CN" altLang="en-US" sz="1350" noProof="1">
              <a:latin typeface="Consolas" panose="020B0609020204030204" charset="0"/>
            </a:endParaRPr>
          </a:p>
        </p:txBody>
      </p:sp>
      <p:graphicFrame>
        <p:nvGraphicFramePr>
          <p:cNvPr id="11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30891278"/>
              </p:ext>
            </p:extLst>
          </p:nvPr>
        </p:nvGraphicFramePr>
        <p:xfrm>
          <a:off x="1144420" y="1121687"/>
          <a:ext cx="4464496" cy="6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r:id="rId3" imgW="2705100" imgH="419100" progId="Equation.KSEE3">
                  <p:embed/>
                </p:oleObj>
              </mc:Choice>
              <mc:Fallback>
                <p:oleObj r:id="rId3" imgW="2705100" imgH="419100" progId="Equation.KSEE3">
                  <p:embed/>
                  <p:pic>
                    <p:nvPicPr>
                      <p:cNvPr id="76803" name="Content Placeholder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420" y="1121687"/>
                        <a:ext cx="4464496" cy="6173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916728" y="993259"/>
            <a:ext cx="1116124" cy="871857"/>
            <a:chOff x="4680012" y="2492896"/>
            <a:chExt cx="1116124" cy="87185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788024" y="2492896"/>
              <a:ext cx="1008112" cy="87185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680012" y="2492896"/>
              <a:ext cx="1054460" cy="87185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2872612" y="993259"/>
            <a:ext cx="864096" cy="745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44420" y="3501008"/>
            <a:ext cx="6036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noProof="1" smtClean="0">
                <a:solidFill>
                  <a:srgbClr val="FF0000"/>
                </a:solidFill>
                <a:latin typeface="Consolas" panose="020B0609020204030204" charset="0"/>
              </a:rPr>
              <a:t>此段代码与前一段代码</a:t>
            </a:r>
            <a:r>
              <a:rPr lang="zh-CN" altLang="en-US" noProof="1">
                <a:solidFill>
                  <a:srgbClr val="FF0000"/>
                </a:solidFill>
                <a:latin typeface="Consolas" panose="020B0609020204030204" charset="0"/>
              </a:rPr>
              <a:t>相比，效率有提高吗？</a:t>
            </a:r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1732" y="3422525"/>
            <a:ext cx="385075" cy="44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4420" y="3972437"/>
            <a:ext cx="2125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noProof="1" smtClean="0">
                <a:solidFill>
                  <a:srgbClr val="0000FF"/>
                </a:solidFill>
                <a:latin typeface="Consolas" panose="020B0609020204030204" charset="0"/>
              </a:rPr>
              <a:t>代码这样写可以吗？</a:t>
            </a:r>
            <a:endParaRPr lang="zh-CN" altLang="en-US" noProof="1">
              <a:solidFill>
                <a:srgbClr val="0000FF"/>
              </a:solidFill>
              <a:latin typeface="Consolas" panose="020B0609020204030204" charset="0"/>
            </a:endParaRPr>
          </a:p>
        </p:txBody>
      </p:sp>
      <p:grpSp>
        <p:nvGrpSpPr>
          <p:cNvPr id="18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0" name="图片 19" descr="u=714968970,2342735455&amp;fm=27&amp;gp=0.jpg"/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0501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2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28" y="1124744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noProof="1"/>
              <a:t>也可以使用</a:t>
            </a:r>
            <a:r>
              <a:rPr lang="zh-CN" altLang="en-US" sz="2400" b="1" noProof="1">
                <a:solidFill>
                  <a:srgbClr val="FF0000"/>
                </a:solidFill>
              </a:rPr>
              <a:t>math库</a:t>
            </a:r>
            <a:r>
              <a:rPr lang="zh-CN" altLang="en-US" sz="2400" b="1" noProof="1"/>
              <a:t>中的阶乘函数直接按组合数定义实现。</a:t>
            </a:r>
          </a:p>
          <a:p>
            <a:pPr marL="0" indent="0">
              <a:buNone/>
            </a:pPr>
            <a:endParaRPr lang="zh-CN" altLang="en-US" sz="1350" noProof="1"/>
          </a:p>
          <a:p>
            <a:pPr marL="0" indent="0">
              <a:buNone/>
            </a:pPr>
            <a:r>
              <a:rPr lang="zh-CN" altLang="en-US" sz="1600" noProof="1" smtClean="0">
                <a:latin typeface="Consolas" panose="020B0609020204030204" charset="0"/>
              </a:rPr>
              <a:t> </a:t>
            </a:r>
            <a:r>
              <a:rPr lang="en-US" altLang="zh-CN" sz="1600" noProof="1" smtClean="0">
                <a:latin typeface="Consolas" panose="020B0609020204030204" charset="0"/>
              </a:rPr>
              <a:t>&gt;&gt;&gt;</a:t>
            </a:r>
            <a:r>
              <a:rPr lang="zh-CN" altLang="en-US" sz="1600" noProof="1" smtClean="0">
                <a:latin typeface="Consolas" panose="020B0609020204030204" charset="0"/>
              </a:rPr>
              <a:t>import math</a:t>
            </a:r>
            <a:endParaRPr lang="en-US" altLang="zh-CN" sz="1600" noProof="1" smtClean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</a:t>
            </a:r>
            <a:r>
              <a:rPr lang="en-US" altLang="zh-CN" sz="1600" dirty="0" smtClean="0">
                <a:latin typeface="Consolas" panose="020B0609020204030204" charset="0"/>
              </a:rPr>
              <a:t>&gt;&gt;&gt;n</a:t>
            </a:r>
            <a:r>
              <a:rPr lang="en-US" altLang="zh-CN" sz="1600" dirty="0">
                <a:latin typeface="Consolas" panose="020B0609020204030204" charset="0"/>
              </a:rPr>
              <a:t>, </a:t>
            </a:r>
            <a:r>
              <a:rPr lang="en-US" altLang="zh-CN" sz="1600" dirty="0" err="1">
                <a:latin typeface="Consolas" panose="020B0609020204030204" charset="0"/>
              </a:rPr>
              <a:t>i</a:t>
            </a:r>
            <a:r>
              <a:rPr lang="en-US" altLang="zh-CN" sz="1600" dirty="0">
                <a:latin typeface="Consolas" panose="020B0609020204030204" charset="0"/>
              </a:rPr>
              <a:t> = </a:t>
            </a:r>
            <a:r>
              <a:rPr lang="en-US" altLang="zh-CN" sz="1600" dirty="0" err="1">
                <a:latin typeface="Consolas" panose="020B0609020204030204" charset="0"/>
              </a:rPr>
              <a:t>eval</a:t>
            </a:r>
            <a:r>
              <a:rPr lang="en-US" altLang="zh-CN" sz="1600" dirty="0">
                <a:latin typeface="Consolas" panose="020B0609020204030204" charset="0"/>
              </a:rPr>
              <a:t>(input("n:")),</a:t>
            </a:r>
            <a:r>
              <a:rPr lang="en-US" altLang="zh-CN" sz="1600" dirty="0" err="1">
                <a:latin typeface="Consolas" panose="020B0609020204030204" charset="0"/>
              </a:rPr>
              <a:t>eval</a:t>
            </a:r>
            <a:r>
              <a:rPr lang="en-US" altLang="zh-CN" sz="1600" dirty="0">
                <a:latin typeface="Consolas" panose="020B0609020204030204" charset="0"/>
              </a:rPr>
              <a:t>(input("i</a:t>
            </a:r>
            <a:r>
              <a:rPr lang="en-US" altLang="zh-CN" sz="1600" dirty="0" smtClean="0">
                <a:latin typeface="Consolas" panose="020B0609020204030204" charset="0"/>
              </a:rPr>
              <a:t>:"))</a:t>
            </a:r>
          </a:p>
          <a:p>
            <a:pPr marL="0" indent="0">
              <a:buNone/>
            </a:pPr>
            <a:r>
              <a:rPr lang="en-US" altLang="zh-CN" sz="1600" noProof="1" smtClean="0">
                <a:solidFill>
                  <a:srgbClr val="0000FF"/>
                </a:solidFill>
                <a:latin typeface="Consolas" panose="020B0609020204030204" charset="0"/>
              </a:rPr>
              <a:t> n: 6</a:t>
            </a:r>
          </a:p>
          <a:p>
            <a:pPr marL="0" indent="0">
              <a:buNone/>
            </a:pPr>
            <a:r>
              <a:rPr lang="en-US" altLang="zh-CN" sz="1600" noProof="1" smtClean="0">
                <a:solidFill>
                  <a:srgbClr val="0000FF"/>
                </a:solidFill>
                <a:latin typeface="Consolas" panose="020B0609020204030204" charset="0"/>
              </a:rPr>
              <a:t> i: 2</a:t>
            </a:r>
            <a:endParaRPr lang="zh-CN" altLang="en-US" sz="1600" noProof="1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noProof="1" smtClean="0">
                <a:latin typeface="Consolas" panose="020B0609020204030204" charset="0"/>
              </a:rPr>
              <a:t> </a:t>
            </a:r>
            <a:r>
              <a:rPr lang="en-US" altLang="zh-CN" sz="1600" noProof="1" smtClean="0">
                <a:latin typeface="Consolas" panose="020B0609020204030204" charset="0"/>
              </a:rPr>
              <a:t>&gt;&gt;&gt;print(</a:t>
            </a:r>
            <a:r>
              <a:rPr lang="zh-CN" altLang="en-US" sz="1600" noProof="1" smtClean="0">
                <a:latin typeface="Consolas" panose="020B0609020204030204" charset="0"/>
              </a:rPr>
              <a:t>int</a:t>
            </a:r>
            <a:r>
              <a:rPr lang="zh-CN" altLang="en-US" sz="1600" noProof="1">
                <a:latin typeface="Consolas" panose="020B0609020204030204" charset="0"/>
              </a:rPr>
              <a:t>(math.factorial(n)/math.factorial(i)/math.factorial(n-i</a:t>
            </a:r>
            <a:r>
              <a:rPr lang="zh-CN" altLang="en-US" sz="1600" noProof="1" smtClean="0">
                <a:latin typeface="Consolas" panose="020B0609020204030204" charset="0"/>
              </a:rPr>
              <a:t>))</a:t>
            </a:r>
            <a:r>
              <a:rPr lang="en-US" altLang="zh-CN" sz="1600" noProof="1" smtClean="0">
                <a:latin typeface="Consolas" panose="020B0609020204030204" charset="0"/>
              </a:rPr>
              <a:t>)</a:t>
            </a:r>
            <a:endParaRPr lang="zh-CN" altLang="en-US" sz="16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</a:t>
            </a:r>
            <a:r>
              <a:rPr lang="en-US" altLang="zh-CN" sz="1600" noProof="1" smtClean="0">
                <a:solidFill>
                  <a:srgbClr val="0000FF"/>
                </a:solidFill>
                <a:latin typeface="Consolas" panose="020B0609020204030204" charset="0"/>
              </a:rPr>
              <a:t>15</a:t>
            </a:r>
            <a:endParaRPr lang="en-US" altLang="zh-CN" sz="1600" noProof="1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1350" noProof="1"/>
          </a:p>
          <a:p>
            <a:pPr fontAlgn="base"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noProof="1"/>
              <a:t>还可以直接使用Python</a:t>
            </a:r>
            <a:r>
              <a:rPr lang="zh-CN" altLang="en-US" sz="2400" b="1" noProof="1">
                <a:solidFill>
                  <a:srgbClr val="FF0000"/>
                </a:solidFill>
              </a:rPr>
              <a:t>标准库itertools</a:t>
            </a:r>
            <a:r>
              <a:rPr lang="zh-CN" altLang="en-US" sz="2400" b="1" noProof="1"/>
              <a:t>提供的函数。</a:t>
            </a:r>
          </a:p>
          <a:p>
            <a:pPr marL="0" indent="0">
              <a:buNone/>
            </a:pPr>
            <a:endParaRPr lang="zh-CN" altLang="en-US" sz="1350" noProof="1"/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len(tuple(itertools.combinations(range(60),2)))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</a:rPr>
              <a:t>1770</a:t>
            </a:r>
          </a:p>
        </p:txBody>
      </p:sp>
      <p:grpSp>
        <p:nvGrpSpPr>
          <p:cNvPr id="9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1" name="图片 10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21604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67512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noProof="1">
                <a:sym typeface="+mn-ea"/>
              </a:rPr>
              <a:t>itertools还提供了排列函数permutations</a:t>
            </a:r>
            <a:r>
              <a:rPr lang="zh-CN" altLang="en-US" sz="2000" b="1" noProof="1" smtClean="0">
                <a:sym typeface="+mn-ea"/>
              </a:rPr>
              <a:t>()</a:t>
            </a:r>
            <a:endParaRPr lang="zh-CN" altLang="en-US" sz="2000" b="1" noProof="1">
              <a:sym typeface="+mn-ea"/>
            </a:endParaRPr>
          </a:p>
          <a:p>
            <a:pPr marL="0" indent="0">
              <a:buNone/>
            </a:pPr>
            <a:endParaRPr lang="zh-CN" altLang="en-US" sz="1500" noProof="1"/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for item in itertools.permutations(range(1,4),2):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print(item)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zh-CN" altLang="en-US" sz="1350" noProof="1">
                <a:latin typeface="Consolas" panose="020B0609020204030204" charset="0"/>
              </a:rPr>
              <a:t>	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(1, 2)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(1, 3)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(2, 1)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(2, 3)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(3, 1)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(3, 2)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393305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noProof="1" smtClean="0">
                <a:sym typeface="+mn-ea"/>
              </a:rPr>
              <a:t>itertools还提供了根据一个序列的值对</a:t>
            </a:r>
            <a:endParaRPr lang="en-US" altLang="zh-CN" sz="2000" b="1" noProof="1" smtClean="0">
              <a:sym typeface="+mn-ea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  <a:buNone/>
            </a:pPr>
            <a:r>
              <a:rPr lang="en-US" altLang="zh-CN" sz="2000" b="1" noProof="1">
                <a:sym typeface="+mn-ea"/>
              </a:rPr>
              <a:t> </a:t>
            </a:r>
            <a:r>
              <a:rPr lang="en-US" altLang="zh-CN" sz="2000" b="1" noProof="1" smtClean="0">
                <a:sym typeface="+mn-ea"/>
              </a:rPr>
              <a:t>     </a:t>
            </a:r>
            <a:r>
              <a:rPr lang="zh-CN" altLang="en-US" sz="2000" b="1" noProof="1" smtClean="0">
                <a:sym typeface="+mn-ea"/>
              </a:rPr>
              <a:t>另一个序列进行过滤的函数compress()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charset="0"/>
              <a:buNone/>
            </a:pPr>
            <a:endParaRPr lang="zh-CN" altLang="en-US" sz="1500" noProof="1" smtClean="0"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x = range(1, 20)</a:t>
            </a:r>
            <a:endParaRPr lang="zh-CN" altLang="en-US" sz="1350" noProof="1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y = (1,0)*9+(1,)</a:t>
            </a:r>
            <a:endParaRPr lang="zh-CN" altLang="en-US" sz="1350" noProof="1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y</a:t>
            </a:r>
            <a:endParaRPr lang="zh-CN" altLang="en-US" sz="1350" noProof="1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(1, 0, 1, 0, 1, 0, 1, 0, 1, 0, 1, 0, 1, 0, 1, 0, 1, 0, 1)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latin typeface="Consolas" panose="020B0609020204030204" charset="0"/>
                <a:sym typeface="+mn-ea"/>
              </a:rPr>
              <a:t>&gt;&gt;&gt; list(itertools.compress(x, y)) </a:t>
            </a:r>
            <a:endParaRPr lang="zh-CN" altLang="en-US" sz="1350" noProof="1" smtClean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 smtClean="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[1, 3, 5, 7, 9, 11, 13, 15, 17, 19]</a:t>
            </a:r>
            <a:endParaRPr lang="zh-CN" altLang="en-US" sz="1350" noProof="1">
              <a:solidFill>
                <a:srgbClr val="0000FF"/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8592" y="967512"/>
            <a:ext cx="4572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itertools </a:t>
            </a:r>
            <a:r>
              <a:rPr lang="zh-CN" altLang="en-US" sz="2000" noProof="1" smtClean="0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模块包含的主要函数</a:t>
            </a:r>
            <a:endParaRPr lang="en-US" altLang="zh-CN" sz="2000" noProof="1" smtClean="0">
              <a:latin typeface="Times New Roman" panose="02020603050405020304" pitchFamily="18" charset="0"/>
              <a:ea typeface="仿宋" panose="02010609060101010101" pitchFamily="49" charset="-122"/>
              <a:sym typeface="+mn-ea"/>
            </a:endParaRPr>
          </a:p>
          <a:p>
            <a:r>
              <a:rPr lang="zh-CN" altLang="en-US" sz="1600" dirty="0" smtClean="0">
                <a:solidFill>
                  <a:srgbClr val="0000FF"/>
                </a:solidFill>
              </a:rPr>
              <a:t>        accumulate</a:t>
            </a:r>
            <a:endParaRPr lang="zh-CN" altLang="en-US" sz="1600" dirty="0">
              <a:solidFill>
                <a:srgbClr val="0000FF"/>
              </a:solidFill>
            </a:endParaRP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chain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combinations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combinations_with_replacement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compress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count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cycle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dropwhile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filterfalse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groupby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islice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permutations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product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repeat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starmap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takewhile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zip_longest</a:t>
            </a: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15988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4678451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noProof="1"/>
              <a:t>itertools还提供了用于循环遍历可迭代对象元素的函数cycle</a:t>
            </a:r>
            <a:r>
              <a:rPr lang="zh-CN" altLang="en-US" sz="2400" b="1" noProof="1" smtClean="0"/>
              <a:t>()</a:t>
            </a:r>
            <a:endParaRPr lang="zh-CN" altLang="en-US" sz="2400" b="1" noProof="1"/>
          </a:p>
          <a:p>
            <a:pPr marL="0" indent="0">
              <a:buNone/>
            </a:pPr>
            <a:endParaRPr lang="zh-CN" altLang="en-US" sz="1350" noProof="1"/>
          </a:p>
        </p:txBody>
      </p:sp>
      <p:grpSp>
        <p:nvGrpSpPr>
          <p:cNvPr id="9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1" name="图片 10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19672" y="1844824"/>
            <a:ext cx="6192688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x = 'Private Key'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y = itertools.cycle(x) </a:t>
            </a:r>
            <a:r>
              <a:rPr lang="zh-CN" altLang="en-US" noProof="1" smtClean="0">
                <a:solidFill>
                  <a:srgbClr val="0000FF"/>
                </a:solidFill>
                <a:latin typeface="Consolas" panose="020B0609020204030204" charset="0"/>
              </a:rPr>
              <a:t>#</a:t>
            </a:r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循环遍历序列中的元素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for i in range(20):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    print(next(y), end=',')	</a:t>
            </a:r>
          </a:p>
          <a:p>
            <a:pPr marL="0" indent="0">
              <a:buNone/>
            </a:pPr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P,r,i,v,a,t,e, ,K,e,y,P,r,i,v,a,t,e, ,K,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for i in range(5):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    print(next(y), end=',')	</a:t>
            </a:r>
          </a:p>
          <a:p>
            <a:pPr marL="0" indent="0">
              <a:buNone/>
            </a:pPr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e,y,P,r,i,</a:t>
            </a:r>
          </a:p>
        </p:txBody>
      </p:sp>
    </p:spTree>
    <p:extLst>
      <p:ext uri="{BB962C8B-B14F-4D97-AF65-F5344CB8AC3E}">
        <p14:creationId xmlns:p14="http://schemas.microsoft.com/office/powerpoint/2010/main" val="417947429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693738" y="1427685"/>
            <a:ext cx="79930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顺序结构是程序的基础，但单一的顺序结构不可能解决所有问题。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由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三种基本结构组成：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顺序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结构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Sequence Structure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分支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结构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Branch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Structure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循环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结构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Loop Structure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这些基本结构都有一个入口和一个出口。任何程序都由这三种基本结构组合而成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2" name="文本框 11"/>
          <p:cNvSpPr txBox="1"/>
          <p:nvPr/>
        </p:nvSpPr>
        <p:spPr>
          <a:xfrm>
            <a:off x="-2160" y="6317828"/>
            <a:ext cx="846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注：</a:t>
            </a:r>
            <a:r>
              <a:rPr lang="en-US" altLang="zh-CN" sz="1200" dirty="0" smtClean="0">
                <a:solidFill>
                  <a:srgbClr val="0000FF"/>
                </a:solidFill>
              </a:rPr>
              <a:t>slides</a:t>
            </a:r>
            <a:r>
              <a:rPr lang="zh-CN" altLang="en-US" sz="1200" dirty="0">
                <a:solidFill>
                  <a:srgbClr val="0000FF"/>
                </a:solidFill>
              </a:rPr>
              <a:t>参考</a:t>
            </a:r>
            <a:r>
              <a:rPr lang="zh-CN" altLang="en-US" sz="1200" dirty="0" smtClean="0">
                <a:solidFill>
                  <a:srgbClr val="0000FF"/>
                </a:solidFill>
              </a:rPr>
              <a:t>：</a:t>
            </a:r>
            <a:r>
              <a:rPr lang="zh-CN" altLang="zh-CN" sz="1200" dirty="0" smtClean="0">
                <a:solidFill>
                  <a:srgbClr val="0000FF"/>
                </a:solidFill>
              </a:rPr>
              <a:t>董</a:t>
            </a:r>
            <a:r>
              <a:rPr lang="zh-CN" altLang="zh-CN" sz="1200" dirty="0">
                <a:solidFill>
                  <a:srgbClr val="0000FF"/>
                </a:solidFill>
              </a:rPr>
              <a:t>付国</a:t>
            </a:r>
            <a:r>
              <a:rPr lang="en-US" altLang="zh-CN" sz="1200" dirty="0">
                <a:solidFill>
                  <a:srgbClr val="0000FF"/>
                </a:solidFill>
              </a:rPr>
              <a:t>. </a:t>
            </a:r>
            <a:r>
              <a:rPr lang="zh-CN" altLang="zh-CN" sz="1200" dirty="0">
                <a:solidFill>
                  <a:srgbClr val="0000FF"/>
                </a:solidFill>
              </a:rPr>
              <a:t>《</a:t>
            </a:r>
            <a:r>
              <a:rPr lang="en-US" altLang="zh-CN" sz="1200" dirty="0">
                <a:solidFill>
                  <a:srgbClr val="0000FF"/>
                </a:solidFill>
              </a:rPr>
              <a:t>Python</a:t>
            </a:r>
            <a:r>
              <a:rPr lang="zh-CN" altLang="zh-CN" sz="1200" dirty="0">
                <a:solidFill>
                  <a:srgbClr val="0000FF"/>
                </a:solidFill>
              </a:rPr>
              <a:t>程序设计》</a:t>
            </a:r>
            <a:r>
              <a:rPr lang="en-US" altLang="zh-CN" sz="1200" dirty="0">
                <a:solidFill>
                  <a:srgbClr val="0000FF"/>
                </a:solidFill>
              </a:rPr>
              <a:t>(</a:t>
            </a:r>
            <a:r>
              <a:rPr lang="zh-CN" altLang="zh-CN" sz="1200" dirty="0">
                <a:solidFill>
                  <a:srgbClr val="0000FF"/>
                </a:solidFill>
              </a:rPr>
              <a:t>第</a:t>
            </a:r>
            <a:r>
              <a:rPr lang="en-US" altLang="zh-CN" sz="1200" dirty="0">
                <a:solidFill>
                  <a:srgbClr val="0000FF"/>
                </a:solidFill>
              </a:rPr>
              <a:t>2</a:t>
            </a:r>
            <a:r>
              <a:rPr lang="zh-CN" altLang="zh-CN" sz="1200" dirty="0">
                <a:solidFill>
                  <a:srgbClr val="0000FF"/>
                </a:solidFill>
              </a:rPr>
              <a:t>版</a:t>
            </a:r>
            <a:r>
              <a:rPr lang="en-US" altLang="zh-CN" sz="1200" dirty="0">
                <a:solidFill>
                  <a:srgbClr val="0000FF"/>
                </a:solidFill>
              </a:rPr>
              <a:t>). </a:t>
            </a:r>
            <a:r>
              <a:rPr lang="zh-CN" altLang="zh-CN" sz="1200" dirty="0">
                <a:solidFill>
                  <a:srgbClr val="0000FF"/>
                </a:solidFill>
              </a:rPr>
              <a:t>清华大学出版社</a:t>
            </a:r>
            <a:r>
              <a:rPr lang="en-US" altLang="zh-CN" sz="1200" dirty="0">
                <a:solidFill>
                  <a:srgbClr val="0000FF"/>
                </a:solidFill>
              </a:rPr>
              <a:t>, 2018.</a:t>
            </a:r>
            <a:endParaRPr lang="zh-CN" altLang="zh-CN" sz="1200" dirty="0">
              <a:solidFill>
                <a:srgbClr val="0000FF"/>
              </a:solidFill>
            </a:endParaRPr>
          </a:p>
          <a:p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6838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28" y="1052736"/>
            <a:ext cx="8229600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 noProof="1" smtClean="0">
                <a:latin typeface="+mn-ea"/>
              </a:rPr>
              <a:t>例：</a:t>
            </a:r>
            <a:r>
              <a:rPr lang="en-US" sz="1800" noProof="1" smtClean="0">
                <a:latin typeface="+mn-ea"/>
              </a:rPr>
              <a:t>编写程序</a:t>
            </a:r>
            <a:r>
              <a:rPr lang="en-US" sz="1800" noProof="1">
                <a:latin typeface="+mn-ea"/>
              </a:rPr>
              <a:t>，计算百钱买百鸡问题</a:t>
            </a:r>
            <a:r>
              <a:rPr lang="en-US" sz="1800" noProof="1" smtClean="0">
                <a:latin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noProof="1">
                <a:latin typeface="+mn-ea"/>
              </a:rPr>
              <a:t> </a:t>
            </a:r>
            <a:r>
              <a:rPr lang="en-US" sz="1800" noProof="1" smtClean="0">
                <a:latin typeface="+mn-ea"/>
              </a:rPr>
              <a:t>                              假设公鸡</a:t>
            </a:r>
            <a:r>
              <a:rPr lang="en-US" sz="1800" noProof="1">
                <a:latin typeface="+mn-ea"/>
              </a:rPr>
              <a:t>5元一只，母鸡3元一只，小鸡1元三只，现在有100</a:t>
            </a:r>
            <a:r>
              <a:rPr lang="en-US" sz="1800" noProof="1" smtClean="0">
                <a:latin typeface="+mn-ea"/>
              </a:rPr>
              <a:t>块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noProof="1">
                <a:latin typeface="+mn-ea"/>
              </a:rPr>
              <a:t> </a:t>
            </a:r>
            <a:r>
              <a:rPr lang="en-US" sz="1800" noProof="1" smtClean="0">
                <a:latin typeface="+mn-ea"/>
              </a:rPr>
              <a:t>                              钱</a:t>
            </a:r>
            <a:r>
              <a:rPr lang="en-US" sz="1800" noProof="1">
                <a:latin typeface="+mn-ea"/>
              </a:rPr>
              <a:t>，想买100只鸡，问有多少种买法？</a:t>
            </a:r>
          </a:p>
          <a:p>
            <a:pPr marL="0" indent="0">
              <a:buNone/>
            </a:pPr>
            <a:endParaRPr lang="en-US" sz="1350" noProof="1"/>
          </a:p>
          <a:p>
            <a:pPr marL="0" indent="0">
              <a:buNone/>
            </a:pPr>
            <a:endParaRPr lang="en-US" sz="1350" noProof="1">
              <a:latin typeface="Consolas" panose="020B0609020204030204" charset="0"/>
            </a:endParaRP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7" y="1484784"/>
            <a:ext cx="1387890" cy="138789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79912" y="50955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0 25 75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4 18 78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8 11 81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12 4 84</a:t>
            </a:r>
          </a:p>
        </p:txBody>
      </p:sp>
      <p:sp>
        <p:nvSpPr>
          <p:cNvPr id="15" name="矩形 14"/>
          <p:cNvSpPr/>
          <p:nvPr/>
        </p:nvSpPr>
        <p:spPr>
          <a:xfrm>
            <a:off x="2500561" y="2539752"/>
            <a:ext cx="6185867" cy="22159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#假设能买x只公鸡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for x in range(21):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#假设能买y只母鸡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for y in range(34):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       #假设能买z只小鸡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z = 100-x-y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if z%3==0 and 5*x + 3*y + z//3 == 100: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  print(x,y,z)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4643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69256"/>
            <a:ext cx="8262620" cy="3395345"/>
          </a:xfrm>
        </p:spPr>
        <p:txBody>
          <a:bodyPr/>
          <a:lstStyle/>
          <a:p>
            <a:pPr marL="296545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 smtClean="0"/>
              <a:t>例</a:t>
            </a:r>
            <a:r>
              <a:rPr lang="en-US" altLang="zh-CN" sz="2000" b="1" noProof="1" smtClean="0"/>
              <a:t>  </a:t>
            </a:r>
            <a:r>
              <a:rPr lang="zh-CN" altLang="en-US" sz="2000" b="1" noProof="1"/>
              <a:t>编写程序，实现十进制整数到其他任意进制的转换。</a:t>
            </a:r>
          </a:p>
          <a:p>
            <a:pPr marL="324485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noProof="1">
                <a:latin typeface="Consolas" panose="020B0609020204030204" charset="0"/>
              </a:rPr>
              <a:t>编程要点：</a:t>
            </a:r>
            <a:r>
              <a:rPr lang="zh-CN" altLang="en-US" sz="1600" b="1" noProof="1">
                <a:solidFill>
                  <a:srgbClr val="0000FF"/>
                </a:solidFill>
                <a:latin typeface="Consolas" panose="020B0609020204030204" charset="0"/>
              </a:rPr>
              <a:t>除基取余，逆序排列</a:t>
            </a:r>
          </a:p>
          <a:p>
            <a:pPr marL="324485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noProof="1">
                <a:latin typeface="Consolas" panose="020B0609020204030204" charset="0"/>
              </a:rPr>
              <a:t>十进制数668转换为八进制数字的过程如下图所示，其中横着向右的箭头表示左边的数字除以8得到的商，而向下的箭头表示上面的数字除以8得到的余数。当商为0时，算法结束，最后把得到的余数4321逆序得到1234。</a:t>
            </a:r>
          </a:p>
        </p:txBody>
      </p:sp>
      <p:grpSp>
        <p:nvGrpSpPr>
          <p:cNvPr id="106499" name="画布 290"/>
          <p:cNvGrpSpPr/>
          <p:nvPr/>
        </p:nvGrpSpPr>
        <p:grpSpPr>
          <a:xfrm>
            <a:off x="1691680" y="2613358"/>
            <a:ext cx="5050324" cy="1451626"/>
            <a:chOff x="0" y="0"/>
            <a:chExt cx="5233035" cy="1254760"/>
          </a:xfrm>
        </p:grpSpPr>
        <p:sp>
          <p:nvSpPr>
            <p:cNvPr id="106500" name="画布 290"/>
            <p:cNvSpPr/>
            <p:nvPr/>
          </p:nvSpPr>
          <p:spPr>
            <a:xfrm>
              <a:off x="0" y="0"/>
              <a:ext cx="5233035" cy="12547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zh-CN" altLang="en-US" sz="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1"/>
            <p:cNvSpPr txBox="1"/>
            <p:nvPr/>
          </p:nvSpPr>
          <p:spPr>
            <a:xfrm>
              <a:off x="248920" y="11811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668</a:t>
              </a:r>
            </a:p>
          </p:txBody>
        </p:sp>
        <p:sp>
          <p:nvSpPr>
            <p:cNvPr id="292" name="文本框 292"/>
            <p:cNvSpPr txBox="1"/>
            <p:nvPr/>
          </p:nvSpPr>
          <p:spPr>
            <a:xfrm>
              <a:off x="1487170" y="11938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83</a:t>
              </a:r>
            </a:p>
          </p:txBody>
        </p:sp>
        <p:sp>
          <p:nvSpPr>
            <p:cNvPr id="293" name="文本框 293"/>
            <p:cNvSpPr txBox="1"/>
            <p:nvPr/>
          </p:nvSpPr>
          <p:spPr>
            <a:xfrm>
              <a:off x="2656205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10</a:t>
              </a:r>
            </a:p>
          </p:txBody>
        </p:sp>
        <p:sp>
          <p:nvSpPr>
            <p:cNvPr id="294" name="文本框 294"/>
            <p:cNvSpPr txBox="1"/>
            <p:nvPr/>
          </p:nvSpPr>
          <p:spPr>
            <a:xfrm>
              <a:off x="3745865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  <p:sp>
          <p:nvSpPr>
            <p:cNvPr id="295" name="文本框 295"/>
            <p:cNvSpPr txBox="1"/>
            <p:nvPr/>
          </p:nvSpPr>
          <p:spPr>
            <a:xfrm>
              <a:off x="4678680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0</a:t>
              </a:r>
            </a:p>
          </p:txBody>
        </p:sp>
        <p:sp>
          <p:nvSpPr>
            <p:cNvPr id="296" name="文本框 296"/>
            <p:cNvSpPr txBox="1"/>
            <p:nvPr/>
          </p:nvSpPr>
          <p:spPr>
            <a:xfrm>
              <a:off x="254000" y="85661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4</a:t>
              </a:r>
            </a:p>
          </p:txBody>
        </p:sp>
        <p:sp>
          <p:nvSpPr>
            <p:cNvPr id="297" name="文本框 297"/>
            <p:cNvSpPr txBox="1"/>
            <p:nvPr/>
          </p:nvSpPr>
          <p:spPr>
            <a:xfrm>
              <a:off x="148907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3</a:t>
              </a:r>
            </a:p>
          </p:txBody>
        </p:sp>
        <p:sp>
          <p:nvSpPr>
            <p:cNvPr id="298" name="文本框 298"/>
            <p:cNvSpPr txBox="1"/>
            <p:nvPr/>
          </p:nvSpPr>
          <p:spPr>
            <a:xfrm>
              <a:off x="266128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</a:t>
              </a:r>
            </a:p>
          </p:txBody>
        </p:sp>
        <p:sp>
          <p:nvSpPr>
            <p:cNvPr id="299" name="文本框 299"/>
            <p:cNvSpPr txBox="1"/>
            <p:nvPr/>
          </p:nvSpPr>
          <p:spPr>
            <a:xfrm>
              <a:off x="375094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  <p:cxnSp>
          <p:nvCxnSpPr>
            <p:cNvPr id="300" name="直接箭头连接符 300"/>
            <p:cNvCxnSpPr>
              <a:stCxn id="291" idx="3"/>
              <a:endCxn id="292" idx="1"/>
            </p:cNvCxnSpPr>
            <p:nvPr/>
          </p:nvCxnSpPr>
          <p:spPr>
            <a:xfrm>
              <a:off x="782955" y="259715"/>
              <a:ext cx="704215" cy="127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1"/>
            <p:cNvCxnSpPr>
              <a:stCxn id="292" idx="3"/>
              <a:endCxn id="293" idx="1"/>
            </p:cNvCxnSpPr>
            <p:nvPr/>
          </p:nvCxnSpPr>
          <p:spPr>
            <a:xfrm>
              <a:off x="2021205" y="260985"/>
              <a:ext cx="635000" cy="254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2"/>
            <p:cNvCxnSpPr>
              <a:stCxn id="293" idx="3"/>
              <a:endCxn id="294" idx="1"/>
            </p:cNvCxnSpPr>
            <p:nvPr/>
          </p:nvCxnSpPr>
          <p:spPr>
            <a:xfrm>
              <a:off x="3190240" y="263525"/>
              <a:ext cx="555625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3"/>
            <p:cNvCxnSpPr>
              <a:stCxn id="294" idx="3"/>
              <a:endCxn id="295" idx="1"/>
            </p:cNvCxnSpPr>
            <p:nvPr/>
          </p:nvCxnSpPr>
          <p:spPr>
            <a:xfrm>
              <a:off x="4279900" y="263525"/>
              <a:ext cx="39878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4"/>
            <p:cNvCxnSpPr>
              <a:stCxn id="291" idx="2"/>
              <a:endCxn id="296" idx="0"/>
            </p:cNvCxnSpPr>
            <p:nvPr/>
          </p:nvCxnSpPr>
          <p:spPr>
            <a:xfrm>
              <a:off x="516255" y="400685"/>
              <a:ext cx="5080" cy="45593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5"/>
            <p:cNvCxnSpPr>
              <a:stCxn id="292" idx="2"/>
              <a:endCxn id="297" idx="0"/>
            </p:cNvCxnSpPr>
            <p:nvPr/>
          </p:nvCxnSpPr>
          <p:spPr>
            <a:xfrm>
              <a:off x="1754505" y="401955"/>
              <a:ext cx="1905" cy="45720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6"/>
            <p:cNvCxnSpPr>
              <a:stCxn id="293" idx="2"/>
              <a:endCxn id="298" idx="0"/>
            </p:cNvCxnSpPr>
            <p:nvPr/>
          </p:nvCxnSpPr>
          <p:spPr>
            <a:xfrm>
              <a:off x="2923540" y="404495"/>
              <a:ext cx="5080" cy="45466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7"/>
            <p:cNvCxnSpPr>
              <a:stCxn id="294" idx="2"/>
              <a:endCxn id="299" idx="0"/>
            </p:cNvCxnSpPr>
            <p:nvPr/>
          </p:nvCxnSpPr>
          <p:spPr>
            <a:xfrm>
              <a:off x="4013200" y="404495"/>
              <a:ext cx="5080" cy="45466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1874652" y="4130365"/>
            <a:ext cx="5304387" cy="236897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350" dirty="0" smtClean="0">
                <a:latin typeface="Consolas" panose="020B0609020204030204" charset="0"/>
              </a:rPr>
              <a:t>    </a:t>
            </a:r>
            <a:r>
              <a:rPr lang="en-US" altLang="zh-CN" sz="1400" dirty="0" smtClean="0">
                <a:latin typeface="Consolas" panose="020B0609020204030204" charset="0"/>
              </a:rPr>
              <a:t>n</a:t>
            </a:r>
            <a:r>
              <a:rPr lang="en-US" altLang="zh-CN" sz="1400" dirty="0">
                <a:latin typeface="Consolas" panose="020B0609020204030204" charset="0"/>
              </a:rPr>
              <a:t>, </a:t>
            </a:r>
            <a:r>
              <a:rPr lang="en-US" altLang="zh-CN" sz="1400" dirty="0" smtClean="0">
                <a:latin typeface="Consolas" panose="020B0609020204030204" charset="0"/>
              </a:rPr>
              <a:t>base </a:t>
            </a:r>
            <a:r>
              <a:rPr lang="en-US" altLang="zh-CN" sz="1400" dirty="0">
                <a:latin typeface="Consolas" panose="020B0609020204030204" charset="0"/>
              </a:rPr>
              <a:t>= </a:t>
            </a:r>
            <a:r>
              <a:rPr lang="en-US" altLang="zh-CN" sz="1400" dirty="0" err="1">
                <a:latin typeface="Consolas" panose="020B0609020204030204" charset="0"/>
              </a:rPr>
              <a:t>eval</a:t>
            </a:r>
            <a:r>
              <a:rPr lang="en-US" altLang="zh-CN" sz="1400" dirty="0">
                <a:latin typeface="Consolas" panose="020B0609020204030204" charset="0"/>
              </a:rPr>
              <a:t>(input</a:t>
            </a:r>
            <a:r>
              <a:rPr lang="en-US" altLang="zh-CN" sz="1400" dirty="0" smtClean="0">
                <a:latin typeface="Consolas" panose="020B0609020204030204" charset="0"/>
              </a:rPr>
              <a:t>(“n:”)),</a:t>
            </a:r>
            <a:r>
              <a:rPr lang="en-US" altLang="zh-CN" sz="1400" dirty="0" err="1">
                <a:latin typeface="Consolas" panose="020B0609020204030204" charset="0"/>
              </a:rPr>
              <a:t>eval</a:t>
            </a:r>
            <a:r>
              <a:rPr lang="en-US" altLang="zh-CN" sz="1400" dirty="0">
                <a:latin typeface="Consolas" panose="020B0609020204030204" charset="0"/>
              </a:rPr>
              <a:t>(input</a:t>
            </a:r>
            <a:r>
              <a:rPr lang="en-US" altLang="zh-CN" sz="1400" dirty="0" smtClean="0">
                <a:latin typeface="Consolas" panose="020B0609020204030204" charset="0"/>
              </a:rPr>
              <a:t>(“base:”))</a:t>
            </a:r>
            <a:endParaRPr lang="zh-CN" altLang="en-US" sz="1400" dirty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result = []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div = n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while div != 0: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div, mod = divmod(div, base)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result.append(mod)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result.reverse()    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result = ''.join(map(str, result))</a:t>
            </a:r>
          </a:p>
          <a:p>
            <a:pPr marL="0" indent="0">
              <a:buFont typeface="Arial" charset="0"/>
              <a:buNone/>
            </a:pPr>
            <a:r>
              <a:rPr lang="en-US" altLang="zh-CN" sz="1400" dirty="0" smtClean="0">
                <a:latin typeface="Consolas" panose="020B0609020204030204" charset="0"/>
                <a:ea typeface="+mn-ea"/>
              </a:rPr>
              <a:t>    print(e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val(result)</a:t>
            </a:r>
            <a:r>
              <a:rPr lang="en-US" altLang="zh-CN" sz="1400" dirty="0" smtClean="0">
                <a:latin typeface="Consolas" panose="020B0609020204030204" charset="0"/>
                <a:ea typeface="+mn-ea"/>
              </a:rPr>
              <a:t>)</a:t>
            </a:r>
            <a:endParaRPr lang="en-US" altLang="en-US" sz="140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3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32" name="图片 3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21621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28" y="980728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noProof="1" smtClean="0"/>
              <a:t>例</a:t>
            </a:r>
            <a:r>
              <a:rPr lang="en-US" altLang="zh-CN" sz="2400" b="1" noProof="1" smtClean="0"/>
              <a:t>  </a:t>
            </a:r>
            <a:r>
              <a:rPr lang="en-US" altLang="zh-CN" sz="2400" b="1" noProof="1"/>
              <a:t>计算</a:t>
            </a:r>
            <a:r>
              <a:rPr lang="zh-CN" altLang="en-US" sz="2400" b="1" noProof="1"/>
              <a:t>前</a:t>
            </a:r>
            <a:r>
              <a:rPr lang="en-US" altLang="zh-CN" sz="2400" b="1" noProof="1"/>
              <a:t>n</a:t>
            </a:r>
            <a:r>
              <a:rPr lang="zh-CN" altLang="en-US" sz="2400" b="1" noProof="1"/>
              <a:t>个自然数的阶乘之和</a:t>
            </a:r>
            <a:r>
              <a:rPr lang="en-US" altLang="zh-CN" sz="2400" b="1" noProof="1"/>
              <a:t>1!+2!+3!+...+n!</a:t>
            </a:r>
            <a:r>
              <a:rPr lang="zh-CN" altLang="en-US" sz="2400" b="1" noProof="1"/>
              <a:t>的值。</a:t>
            </a:r>
          </a:p>
          <a:p>
            <a:pPr marL="0" indent="0">
              <a:buNone/>
            </a:pPr>
            <a:r>
              <a:rPr lang="zh-CN" altLang="en-US" sz="1350" noProof="1" smtClean="0">
                <a:latin typeface="Consolas" panose="020B0609020204030204" charset="0"/>
              </a:rPr>
              <a:t>    </a:t>
            </a:r>
            <a:endParaRPr lang="en-US" altLang="zh-CN" sz="1350" noProof="1" smtClean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 smtClean="0">
                <a:latin typeface="Consolas" panose="020B0609020204030204" charset="0"/>
              </a:rPr>
              <a:t>    n = evl(input(“n:”))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</a:t>
            </a:r>
            <a:r>
              <a:rPr lang="en-US" altLang="zh-CN" sz="1600" noProof="1" smtClean="0">
                <a:latin typeface="Consolas" panose="020B0609020204030204" charset="0"/>
              </a:rPr>
              <a:t>   </a:t>
            </a:r>
            <a:r>
              <a:rPr lang="zh-CN" altLang="en-US" sz="1600" noProof="1" smtClean="0">
                <a:latin typeface="Consolas" panose="020B0609020204030204" charset="0"/>
              </a:rPr>
              <a:t>result</a:t>
            </a:r>
            <a:r>
              <a:rPr lang="zh-CN" altLang="en-US" sz="1600" noProof="1">
                <a:latin typeface="Consolas" panose="020B0609020204030204" charset="0"/>
              </a:rPr>
              <a:t>, t = 1, 1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for i in range(2, n+1):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    t *= i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    result += t</a:t>
            </a:r>
          </a:p>
          <a:p>
            <a:pPr marL="0" indent="0">
              <a:buNone/>
            </a:pPr>
            <a:endParaRPr lang="zh-CN" altLang="en-US" sz="1350" noProof="1">
              <a:latin typeface="Consolas" panose="020B0609020204030204" charset="0"/>
            </a:endParaRPr>
          </a:p>
        </p:txBody>
      </p:sp>
      <p:grpSp>
        <p:nvGrpSpPr>
          <p:cNvPr id="4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6" name="图片 5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02808" y="3573016"/>
            <a:ext cx="8937640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noProof="1" smtClean="0">
                <a:latin typeface="Consolas" panose="020B0609020204030204" charset="0"/>
                <a:ea typeface="仿宋" panose="02010609060101010101" pitchFamily="49" charset="-122"/>
              </a:rPr>
              <a:t>&gt;&gt;&gt; </a:t>
            </a:r>
            <a:r>
              <a:rPr lang="zh-CN" altLang="en-US" sz="1600" noProof="1">
                <a:latin typeface="Consolas" panose="020B0609020204030204" charset="0"/>
                <a:ea typeface="仿宋" panose="02010609060101010101" pitchFamily="49" charset="-122"/>
              </a:rPr>
              <a:t>from math import factorial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  <a:ea typeface="仿宋" panose="02010609060101010101" pitchFamily="49" charset="-122"/>
              </a:rPr>
              <a:t>&gt;&gt;&gt; sum(map(factorial, range(1, 100)))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  <a:ea typeface="仿宋" panose="02010609060101010101" pitchFamily="49" charset="-122"/>
              </a:rPr>
              <a:t>942786239765826579160595268206839381354754349601050974345395410407078230249590414458830117442618180732911203520208889371641659121356556442336528920420940313</a:t>
            </a:r>
          </a:p>
        </p:txBody>
      </p:sp>
      <p:sp>
        <p:nvSpPr>
          <p:cNvPr id="9" name="矩形 8"/>
          <p:cNvSpPr/>
          <p:nvPr/>
        </p:nvSpPr>
        <p:spPr>
          <a:xfrm>
            <a:off x="5838180" y="364502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noProof="1" smtClean="0">
                <a:solidFill>
                  <a:srgbClr val="FF0000"/>
                </a:solidFill>
                <a:latin typeface="Consolas" panose="020B0609020204030204" charset="0"/>
                <a:ea typeface="仿宋" panose="02010609060101010101" pitchFamily="49" charset="-122"/>
              </a:rPr>
              <a:t>这一方法效率</a:t>
            </a:r>
            <a:r>
              <a:rPr lang="zh-CN" altLang="en-US" noProof="1">
                <a:solidFill>
                  <a:srgbClr val="FF0000"/>
                </a:solidFill>
                <a:latin typeface="Consolas" panose="020B0609020204030204" charset="0"/>
                <a:ea typeface="仿宋" panose="02010609060101010101" pitchFamily="49" charset="-122"/>
              </a:rPr>
              <a:t>会低</a:t>
            </a:r>
            <a:r>
              <a:rPr lang="zh-CN" altLang="en-US" noProof="1" smtClean="0">
                <a:solidFill>
                  <a:srgbClr val="FF0000"/>
                </a:solidFill>
                <a:latin typeface="Consolas" panose="020B0609020204030204" charset="0"/>
                <a:ea typeface="仿宋" panose="02010609060101010101" pitchFamily="49" charset="-122"/>
              </a:rPr>
              <a:t>一些！</a:t>
            </a:r>
            <a:endParaRPr lang="zh-CN" altLang="en-US" noProof="1">
              <a:solidFill>
                <a:srgbClr val="FF0000"/>
              </a:solidFill>
              <a:latin typeface="Consolas" panose="020B060902020403020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84669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63858"/>
            <a:ext cx="8507730" cy="3395345"/>
          </a:xfrm>
        </p:spPr>
        <p:txBody>
          <a:bodyPr/>
          <a:lstStyle/>
          <a:p>
            <a:pPr indent="-32512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 smtClean="0"/>
              <a:t>例</a:t>
            </a:r>
            <a:r>
              <a:rPr lang="en-US" altLang="zh-CN" sz="2000" b="1" noProof="1" smtClean="0"/>
              <a:t>  </a:t>
            </a:r>
            <a:r>
              <a:rPr lang="en-US" altLang="zh-CN" sz="2000" b="1" noProof="1"/>
              <a:t>判断一个数字是否为丑数</a:t>
            </a:r>
            <a:r>
              <a:rPr lang="en-US" altLang="zh-CN" sz="2000" b="1" noProof="1" smtClean="0"/>
              <a:t>。</a:t>
            </a:r>
          </a:p>
          <a:p>
            <a:pPr lvl="1" indent="-32512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1600" b="1" noProof="1" smtClean="0"/>
              <a:t>一个数的因数如果只包含</a:t>
            </a:r>
            <a:r>
              <a:rPr lang="en-US" altLang="zh-CN" sz="1600" b="1" noProof="1"/>
              <a:t>2、3、5，那么这个数是丑数</a:t>
            </a:r>
            <a:r>
              <a:rPr lang="en-US" altLang="zh-CN" sz="1600" b="1" noProof="1" smtClean="0"/>
              <a:t>。</a:t>
            </a:r>
          </a:p>
          <a:p>
            <a:pPr marL="0" indent="0">
              <a:lnSpc>
                <a:spcPts val="800"/>
              </a:lnSpc>
              <a:spcBef>
                <a:spcPts val="0"/>
              </a:spcBef>
              <a:buNone/>
            </a:pPr>
            <a:endParaRPr lang="en-US" altLang="zh-CN" sz="1350" b="1" noProof="1" smtClean="0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50" b="1" noProof="1" smtClean="0">
                <a:latin typeface="Consolas" panose="020B0609020204030204" charset="0"/>
              </a:rPr>
              <a:t>        </a:t>
            </a:r>
            <a:endParaRPr lang="en-US" altLang="zh-CN" sz="1350" b="1" noProof="1">
              <a:latin typeface="Consolas" panose="020B060902020403020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2912" y="4232129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 smtClean="0"/>
              <a:t>例</a:t>
            </a:r>
            <a:r>
              <a:rPr lang="en-US" altLang="zh-CN" sz="2000" b="1" noProof="1" smtClean="0"/>
              <a:t>  </a:t>
            </a:r>
            <a:r>
              <a:rPr lang="zh-CN" altLang="en-US" sz="2000" b="1" noProof="1" smtClean="0"/>
              <a:t>检测序列元素是否满足严格升序关系。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zh-CN" altLang="en-US" sz="1500" noProof="1" smtClean="0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5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7" name="图片 6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12268" y="1616028"/>
            <a:ext cx="4320480" cy="26161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>
                <a:latin typeface="Consolas" panose="020B0609020204030204" charset="0"/>
              </a:rPr>
              <a:t>        n </a:t>
            </a:r>
            <a:r>
              <a:rPr lang="en-US" altLang="zh-CN" sz="1600" b="1" dirty="0">
                <a:latin typeface="Consolas" panose="020B0609020204030204" charset="0"/>
              </a:rPr>
              <a:t>= </a:t>
            </a:r>
            <a:r>
              <a:rPr lang="en-US" altLang="zh-CN" sz="1600" b="1" dirty="0" err="1">
                <a:latin typeface="Consolas" panose="020B0609020204030204" charset="0"/>
              </a:rPr>
              <a:t>eval</a:t>
            </a:r>
            <a:r>
              <a:rPr lang="en-US" altLang="zh-CN" sz="1600" b="1" dirty="0">
                <a:latin typeface="Consolas" panose="020B0609020204030204" charset="0"/>
              </a:rPr>
              <a:t>(input(“n:”))</a:t>
            </a:r>
            <a:endParaRPr lang="en-US" altLang="zh-CN" sz="1600" b="1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for i in (2, 3, 5):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m, r = divmod(n, 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if r !=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print(m)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n = 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print(n==1)</a:t>
            </a:r>
          </a:p>
        </p:txBody>
      </p:sp>
      <p:sp>
        <p:nvSpPr>
          <p:cNvPr id="10" name="矩形 9"/>
          <p:cNvSpPr/>
          <p:nvPr/>
        </p:nvSpPr>
        <p:spPr>
          <a:xfrm>
            <a:off x="1259723" y="4639184"/>
            <a:ext cx="5072111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tests = ('abcdeff', [1,2,3,5,4], (3,5,7,9))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for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in tests: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for index, value in enumerate(seq[:-1]):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    if value &gt;= seq[index+1]: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print(“false”)</a:t>
            </a:r>
            <a:endParaRPr lang="zh-CN" altLang="en-US" sz="1600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print(“true”)</a:t>
            </a:r>
            <a:endParaRPr lang="zh-CN" altLang="en-US" sz="1600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9972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89890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 smtClean="0"/>
              <a:t>例</a:t>
            </a:r>
            <a:r>
              <a:rPr lang="en-US" altLang="zh-CN" sz="2000" b="1" noProof="1" smtClean="0"/>
              <a:t>:  </a:t>
            </a:r>
            <a:r>
              <a:rPr lang="zh-CN" altLang="en-US" sz="2000" b="1" noProof="1"/>
              <a:t>利用蒙特</a:t>
            </a:r>
            <a:r>
              <a:rPr lang="en-US" altLang="zh-CN" sz="2000" b="1" noProof="1"/>
              <a:t>.</a:t>
            </a:r>
            <a:r>
              <a:rPr lang="zh-CN" altLang="en-US" sz="2000" b="1" noProof="1"/>
              <a:t>卡罗方法计算圆周率近似值。</a:t>
            </a:r>
          </a:p>
          <a:p>
            <a:pPr marL="0" indent="0">
              <a:buNone/>
            </a:pPr>
            <a:r>
              <a:rPr lang="zh-CN" altLang="en-US" sz="1400" noProof="1" smtClean="0">
                <a:latin typeface="Consolas" panose="020B0609020204030204" charset="0"/>
              </a:rPr>
              <a:t>    from </a:t>
            </a:r>
            <a:r>
              <a:rPr lang="zh-CN" altLang="en-US" sz="1400" noProof="1">
                <a:latin typeface="Consolas" panose="020B0609020204030204" charset="0"/>
              </a:rPr>
              <a:t>random import random</a:t>
            </a:r>
          </a:p>
          <a:p>
            <a:pPr marL="0" indent="0">
              <a:buNone/>
            </a:pP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 smtClean="0">
                <a:latin typeface="Consolas" panose="020B0609020204030204" charset="0"/>
              </a:rPr>
              <a:t>    times = evl(input(“times:”))</a:t>
            </a:r>
          </a:p>
          <a:p>
            <a:pPr marL="0" indent="0">
              <a:buNone/>
            </a:pPr>
            <a:r>
              <a:rPr lang="zh-CN" altLang="en-US" sz="1400" noProof="1" smtClean="0">
                <a:latin typeface="Consolas" panose="020B0609020204030204" charset="0"/>
              </a:rPr>
              <a:t>    </a:t>
            </a:r>
            <a:r>
              <a:rPr lang="zh-CN" altLang="en-US" sz="1400" noProof="1">
                <a:latin typeface="Consolas" panose="020B0609020204030204" charset="0"/>
              </a:rPr>
              <a:t>hits = 0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for i in range(times):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x = random()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y = random()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if x*x + y*y &lt;= 1: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    hits += 1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</a:t>
            </a:r>
            <a:r>
              <a:rPr lang="en-US" altLang="zh-CN" sz="1400" noProof="1" smtClean="0">
                <a:latin typeface="Consolas" panose="020B0609020204030204" charset="0"/>
              </a:rPr>
              <a:t>print(</a:t>
            </a:r>
            <a:r>
              <a:rPr lang="zh-CN" altLang="en-US" sz="1400" noProof="1" smtClean="0">
                <a:latin typeface="Consolas" panose="020B0609020204030204" charset="0"/>
              </a:rPr>
              <a:t>4</a:t>
            </a:r>
            <a:r>
              <a:rPr lang="zh-CN" altLang="en-US" sz="1400" noProof="1">
                <a:latin typeface="Consolas" panose="020B0609020204030204" charset="0"/>
              </a:rPr>
              <a:t>.0 * hits/</a:t>
            </a:r>
            <a:r>
              <a:rPr lang="zh-CN" altLang="en-US" sz="1400" noProof="1" smtClean="0">
                <a:latin typeface="Consolas" panose="020B0609020204030204" charset="0"/>
              </a:rPr>
              <a:t>times</a:t>
            </a:r>
            <a:r>
              <a:rPr lang="en-US" altLang="zh-CN" sz="1400" noProof="1" smtClean="0">
                <a:latin typeface="Consolas" panose="020B0609020204030204" charset="0"/>
              </a:rPr>
              <a:t>)</a:t>
            </a: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zh-CN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</a:t>
            </a:r>
            <a:r>
              <a:rPr lang="en-US" altLang="zh-CN" sz="1400" noProof="1" smtClean="0">
                <a:latin typeface="Consolas" panose="020B0609020204030204" charset="0"/>
              </a:rPr>
              <a:t>imes: </a:t>
            </a:r>
            <a:r>
              <a:rPr lang="zh-CN" altLang="en-US" sz="1400" noProof="1" smtClean="0">
                <a:latin typeface="Consolas" panose="020B0609020204030204" charset="0"/>
              </a:rPr>
              <a:t>10000</a:t>
            </a: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 smtClean="0">
                <a:latin typeface="Consolas" panose="020B0609020204030204" charset="0"/>
              </a:rPr>
              <a:t>1000000</a:t>
            </a: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 smtClean="0">
                <a:latin typeface="Consolas" panose="020B0609020204030204" charset="0"/>
              </a:rPr>
              <a:t>100000000</a:t>
            </a: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 smtClean="0">
                <a:latin typeface="Consolas" panose="020B0609020204030204" charset="0"/>
              </a:rPr>
              <a:t>1000000000</a:t>
            </a:r>
            <a:endParaRPr lang="zh-CN" altLang="en-US" sz="1400" noProof="1">
              <a:latin typeface="Consolas" panose="020B0609020204030204" charset="0"/>
            </a:endParaRPr>
          </a:p>
        </p:txBody>
      </p:sp>
      <p:pic>
        <p:nvPicPr>
          <p:cNvPr id="12185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196752"/>
            <a:ext cx="1886280" cy="1964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</p:pic>
      <p:sp>
        <p:nvSpPr>
          <p:cNvPr id="121860" name="文本框 4"/>
          <p:cNvSpPr txBox="1"/>
          <p:nvPr/>
        </p:nvSpPr>
        <p:spPr>
          <a:xfrm>
            <a:off x="5249293" y="4271183"/>
            <a:ext cx="1610360" cy="1076325"/>
          </a:xfrm>
          <a:prstGeom prst="rect">
            <a:avLst/>
          </a:pr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3.1396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3.1419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3.141688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3.141591436</a:t>
            </a:r>
          </a:p>
        </p:txBody>
      </p:sp>
      <p:sp>
        <p:nvSpPr>
          <p:cNvPr id="6" name="右箭头 5"/>
          <p:cNvSpPr/>
          <p:nvPr/>
        </p:nvSpPr>
        <p:spPr>
          <a:xfrm>
            <a:off x="3186689" y="4692016"/>
            <a:ext cx="1384939" cy="234661"/>
          </a:xfrm>
          <a:prstGeom prst="rightArrow">
            <a:avLst/>
          </a:prstGeom>
          <a:solidFill>
            <a:srgbClr val="92D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noProof="1"/>
          </a:p>
        </p:txBody>
      </p:sp>
      <p:grpSp>
        <p:nvGrpSpPr>
          <p:cNvPr id="7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89917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1860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186" y="980728"/>
            <a:ext cx="8374286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noProof="1" smtClean="0"/>
              <a:t>例</a:t>
            </a:r>
            <a:r>
              <a:rPr lang="en-US" altLang="zh-CN" sz="2400" b="1" noProof="1" smtClean="0"/>
              <a:t>  </a:t>
            </a:r>
            <a:r>
              <a:rPr lang="en-US" altLang="zh-CN" sz="2400" b="1" noProof="1"/>
              <a:t>6174</a:t>
            </a:r>
            <a:r>
              <a:rPr lang="zh-CN" altLang="en-US" sz="2400" b="1" noProof="1" smtClean="0"/>
              <a:t>猜想</a:t>
            </a:r>
            <a:r>
              <a:rPr lang="zh-CN" altLang="en-US" sz="2400" b="1" noProof="1"/>
              <a:t>：</a:t>
            </a:r>
            <a:endParaRPr lang="zh-CN" altLang="en-US" sz="2400" b="1" strike="noStrike" noProof="1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b="1" noProof="1" smtClean="0"/>
              <a:t>       1955年</a:t>
            </a:r>
            <a:r>
              <a:rPr lang="zh-CN" altLang="en-US" sz="1800" b="1" noProof="1"/>
              <a:t>，卡普耶卡(D.R.Kaprekar)对4位数字进行了研究，发现一个规律：</a:t>
            </a:r>
            <a:r>
              <a:rPr lang="zh-CN" altLang="en-US" sz="1800" b="1" noProof="1" smtClean="0"/>
              <a:t>对</a:t>
            </a:r>
            <a:endParaRPr lang="en-US" altLang="zh-CN" sz="1800" b="1" noProof="1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</a:t>
            </a:r>
            <a:r>
              <a:rPr lang="en-US" altLang="zh-CN" sz="1800" b="1" noProof="1" smtClean="0"/>
              <a:t>      </a:t>
            </a:r>
            <a:r>
              <a:rPr lang="zh-CN" altLang="en-US" sz="1800" b="1" noProof="1" smtClean="0"/>
              <a:t>任意各位</a:t>
            </a:r>
            <a:r>
              <a:rPr lang="zh-CN" altLang="en-US" sz="1800" b="1" noProof="1"/>
              <a:t>数字不相同的4位数，使用各位数字能组成的最大数减去能组成的</a:t>
            </a:r>
            <a:r>
              <a:rPr lang="zh-CN" altLang="en-US" sz="1800" b="1" noProof="1" smtClean="0"/>
              <a:t>最</a:t>
            </a:r>
            <a:endParaRPr lang="en-US" altLang="zh-CN" sz="1800" b="1" noProof="1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</a:t>
            </a:r>
            <a:r>
              <a:rPr lang="en-US" altLang="zh-CN" sz="1800" b="1" noProof="1" smtClean="0"/>
              <a:t>      </a:t>
            </a:r>
            <a:r>
              <a:rPr lang="zh-CN" altLang="en-US" sz="1800" b="1" noProof="1" smtClean="0"/>
              <a:t>小数</a:t>
            </a:r>
            <a:r>
              <a:rPr lang="zh-CN" altLang="en-US" sz="1800" b="1" noProof="1"/>
              <a:t>，对得到的差重复这个操作，最终会得到6174这个数字，并且这个</a:t>
            </a:r>
            <a:r>
              <a:rPr lang="zh-CN" altLang="en-US" sz="1800" b="1" noProof="1" smtClean="0"/>
              <a:t>操作</a:t>
            </a:r>
            <a:endParaRPr lang="en-US" altLang="zh-CN" sz="1800" b="1" noProof="1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</a:t>
            </a:r>
            <a:r>
              <a:rPr lang="en-US" altLang="zh-CN" sz="1800" b="1" noProof="1" smtClean="0"/>
              <a:t>      </a:t>
            </a:r>
            <a:r>
              <a:rPr lang="zh-CN" altLang="en-US" sz="1800" b="1" noProof="1" smtClean="0"/>
              <a:t>最多不会</a:t>
            </a:r>
            <a:r>
              <a:rPr lang="zh-CN" altLang="en-US" sz="1800" b="1" noProof="1"/>
              <a:t>超过7次。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07673" y="2924944"/>
            <a:ext cx="5457800" cy="35283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from string import digits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from itertools import combinations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endParaRPr lang="zh-CN" altLang="en-US" sz="1400" dirty="0" smtClean="0">
              <a:latin typeface="Consolas" panose="020B0609020204030204" charset="0"/>
              <a:ea typeface="+mn-ea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for item in combinations(digits, 4):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times = 0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while True: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</a:t>
            </a:r>
            <a:r>
              <a:rPr lang="en-US" altLang="zh-CN" sz="1400" dirty="0" smtClean="0">
                <a:latin typeface="Consolas" panose="020B0609020204030204" charset="0"/>
                <a:ea typeface="+mn-ea"/>
              </a:rPr>
              <a:t>b</a:t>
            </a:r>
            <a:r>
              <a:rPr lang="zh-CN" altLang="en-US" sz="1400" dirty="0" smtClean="0">
                <a:latin typeface="Consolas" panose="020B0609020204030204" charset="0"/>
                <a:ea typeface="+mn-ea"/>
              </a:rPr>
              <a:t>ig = int(''.join(sorted(item, reverse=True)))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little = int(''.join(sorted(item)))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difference = big-little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times = times+1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if difference==6174: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    if times&gt;7: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        print(times)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    break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else: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latin typeface="Consolas" panose="020B0609020204030204" charset="0"/>
                <a:ea typeface="+mn-ea"/>
              </a:rPr>
              <a:t>            item = str(difference)</a:t>
            </a:r>
            <a:endParaRPr lang="zh-CN" altLang="en-US" sz="140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5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7" name="图片 6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案例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0673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C0CADA37-0830-4B32-9EFC-60D3CA8A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39153"/>
              </p:ext>
            </p:extLst>
          </p:nvPr>
        </p:nvGraphicFramePr>
        <p:xfrm>
          <a:off x="1475656" y="1695776"/>
          <a:ext cx="5343525" cy="673100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xmlns="" val="2205005788"/>
                    </a:ext>
                  </a:extLst>
                </a:gridCol>
                <a:gridCol w="4986338">
                  <a:extLst>
                    <a:ext uri="{9D8B030D-6E8A-4147-A177-3AD203B41FA5}">
                      <a16:colId xmlns:a16="http://schemas.microsoft.com/office/drawing/2014/main" xmlns="" val="33045564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2444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print(num**2)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050587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9859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BF9FEE30-2487-46AF-82A9-CC925DF2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67317"/>
              </p:ext>
            </p:extLst>
          </p:nvPr>
        </p:nvGraphicFramePr>
        <p:xfrm>
          <a:off x="1128832" y="2510164"/>
          <a:ext cx="5595938" cy="762000"/>
        </p:xfrm>
        <a:graphic>
          <a:graphicData uri="http://schemas.openxmlformats.org/drawingml/2006/table">
            <a:tbl>
              <a:tblPr/>
              <a:tblGrid>
                <a:gridCol w="5595938">
                  <a:extLst>
                    <a:ext uri="{9D8B030D-6E8A-4147-A177-3AD203B41FA5}">
                      <a16:colId xmlns:a16="http://schemas.microsoft.com/office/drawing/2014/main" xmlns="" val="1781416690"/>
                    </a:ext>
                  </a:extLst>
                </a:gridCol>
              </a:tblGrid>
              <a:tr h="7136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3585845323"/>
                  </a:ext>
                </a:extLst>
              </a:tr>
            </a:tbl>
          </a:graphicData>
        </a:graphic>
      </p:graphicFrame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Times New Roman" pitchFamily="18" charset="0"/>
              </a:rPr>
              <a:t>异常处理</a:t>
            </a:r>
            <a:r>
              <a:rPr lang="en-US" altLang="zh-CN" b="1" dirty="0" smtClean="0">
                <a:latin typeface="Times New Roman" pitchFamily="18" charset="0"/>
              </a:rPr>
              <a:t>: try-except</a:t>
            </a:r>
            <a:r>
              <a:rPr lang="zh-CN" altLang="en-US" b="1" dirty="0" smtClean="0">
                <a:latin typeface="Times New Roman" pitchFamily="18" charset="0"/>
              </a:rPr>
              <a:t>语句</a:t>
            </a:r>
          </a:p>
        </p:txBody>
      </p:sp>
      <p:sp>
        <p:nvSpPr>
          <p:cNvPr id="14" name="矩形 13"/>
          <p:cNvSpPr/>
          <p:nvPr/>
        </p:nvSpPr>
        <p:spPr>
          <a:xfrm>
            <a:off x="1044970" y="3765736"/>
            <a:ext cx="36535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当用户输入的不是数字呢？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BF9FEE30-2487-46AF-82A9-CC925DF2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12541"/>
              </p:ext>
            </p:extLst>
          </p:nvPr>
        </p:nvGraphicFramePr>
        <p:xfrm>
          <a:off x="1099126" y="4203440"/>
          <a:ext cx="5595938" cy="2032000"/>
        </p:xfrm>
        <a:graphic>
          <a:graphicData uri="http://schemas.openxmlformats.org/drawingml/2006/table">
            <a:tbl>
              <a:tblPr/>
              <a:tblGrid>
                <a:gridCol w="5595938">
                  <a:extLst>
                    <a:ext uri="{9D8B030D-6E8A-4147-A177-3AD203B41FA5}">
                      <a16:colId xmlns:a16="http://schemas.microsoft.com/office/drawing/2014/main" xmlns="" val="1781416690"/>
                    </a:ext>
                  </a:extLst>
                </a:gridCol>
              </a:tblGrid>
              <a:tr h="1991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NO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 (most recent call last):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"D:/PythonPL/echoInt.py",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"&lt;string&gt;",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‘No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 is not defined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358584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6451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Times New Roman" pitchFamily="18" charset="0"/>
              </a:rPr>
              <a:t>异常处理</a:t>
            </a:r>
            <a:r>
              <a:rPr lang="en-US" altLang="zh-CN" b="1" dirty="0" smtClean="0">
                <a:latin typeface="Times New Roman" pitchFamily="18" charset="0"/>
              </a:rPr>
              <a:t>: try-except</a:t>
            </a:r>
            <a:r>
              <a:rPr lang="zh-CN" altLang="en-US" b="1" dirty="0" smtClean="0">
                <a:latin typeface="Times New Roman" pitchFamily="18" charset="0"/>
              </a:rPr>
              <a:t>语句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750C1D3-038A-4C91-A6A8-6D4CF81B9A06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7027" y="2348706"/>
            <a:ext cx="5274310" cy="2202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D7D9DCF2-F501-4914-A234-8693D139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60" y="1544385"/>
            <a:ext cx="8447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解释器返回了异常信息，同时程序退出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xmlns="" id="{01B3B0CD-D2E5-4D88-B0B0-120B646C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7" y="4806711"/>
            <a:ext cx="8146473" cy="9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Python异常信息中最重要的部分是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，它表明了发生异常的原因，也是程序处理异常的依据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07347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Times New Roman" pitchFamily="18" charset="0"/>
              </a:rPr>
              <a:t>异常处理</a:t>
            </a:r>
            <a:r>
              <a:rPr lang="en-US" altLang="zh-CN" b="1" dirty="0" smtClean="0">
                <a:latin typeface="Times New Roman" pitchFamily="18" charset="0"/>
              </a:rPr>
              <a:t>: try-except</a:t>
            </a:r>
            <a:r>
              <a:rPr lang="zh-CN" altLang="en-US" b="1" dirty="0" smtClean="0">
                <a:latin typeface="Times New Roman" pitchFamily="18" charset="0"/>
              </a:rPr>
              <a:t>语句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E8335436-6319-40CA-846A-AEE5354052B0}"/>
              </a:ext>
            </a:extLst>
          </p:cNvPr>
          <p:cNvGraphicFramePr>
            <a:graphicFrameLocks noGrp="1"/>
          </p:cNvGraphicFramePr>
          <p:nvPr/>
        </p:nvGraphicFramePr>
        <p:xfrm>
          <a:off x="1303482" y="3609108"/>
          <a:ext cx="5689600" cy="1727200"/>
        </p:xfrm>
        <a:graphic>
          <a:graphicData uri="http://schemas.openxmlformats.org/drawingml/2006/table">
            <a:tbl>
              <a:tblPr/>
              <a:tblGrid>
                <a:gridCol w="385763">
                  <a:extLst>
                    <a:ext uri="{9D8B030D-6E8A-4147-A177-3AD203B41FA5}">
                      <a16:colId xmlns:a16="http://schemas.microsoft.com/office/drawing/2014/main" xmlns="" val="195721551"/>
                    </a:ext>
                  </a:extLst>
                </a:gridCol>
                <a:gridCol w="5303837">
                  <a:extLst>
                    <a:ext uri="{9D8B030D-6E8A-4147-A177-3AD203B41FA5}">
                      <a16:colId xmlns:a16="http://schemas.microsoft.com/office/drawing/2014/main" xmlns="" val="1508721949"/>
                    </a:ext>
                  </a:extLst>
                </a:gridCol>
              </a:tblGrid>
              <a:tr h="76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9652889"/>
                  </a:ext>
                </a:extLst>
              </a:tr>
              <a:tr h="152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num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print(num**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1855958"/>
                  </a:ext>
                </a:extLst>
              </a:tr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3925837"/>
                  </a:ext>
                </a:extLst>
              </a:tr>
            </a:tbl>
          </a:graphicData>
        </a:graphic>
      </p:graphicFrame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357313" y="5324474"/>
            <a:ext cx="276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该程序执行效果如下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zh-CN" sz="1400" dirty="0">
              <a:latin typeface="Calibri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xmlns="" id="{01B3B0CD-D2E5-4D88-B0B0-120B646C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74" y="1750457"/>
            <a:ext cx="8239990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语句实现异常处理，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基本语法格式：</a:t>
            </a:r>
            <a:endParaRPr lang="en-US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 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94657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7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8" name="图片 7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7A295CF3-412D-4985-9AD0-707FE5BBC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18" y="1651846"/>
            <a:ext cx="85932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可支持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语句，语法格式如下：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try: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1&gt;: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….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N&gt;: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N+2&gt;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Times New Roman" pitchFamily="18" charset="0"/>
              </a:rPr>
              <a:t>异常的高级用法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02B1F914-8395-4E02-A7AE-67DC2F81DBA1}"/>
              </a:ext>
            </a:extLst>
          </p:cNvPr>
          <p:cNvGraphicFramePr>
            <a:graphicFrameLocks noGrp="1"/>
          </p:cNvGraphicFramePr>
          <p:nvPr/>
        </p:nvGraphicFramePr>
        <p:xfrm>
          <a:off x="4312227" y="2552845"/>
          <a:ext cx="4665518" cy="2229293"/>
        </p:xfrm>
        <a:graphic>
          <a:graphicData uri="http://schemas.openxmlformats.org/drawingml/2006/table">
            <a:tbl>
              <a:tblPr/>
              <a:tblGrid>
                <a:gridCol w="312138">
                  <a:extLst>
                    <a:ext uri="{9D8B030D-6E8A-4147-A177-3AD203B41FA5}">
                      <a16:colId xmlns:a16="http://schemas.microsoft.com/office/drawing/2014/main" xmlns="" val="2310067114"/>
                    </a:ext>
                  </a:extLst>
                </a:gridCol>
                <a:gridCol w="4353380">
                  <a:extLst>
                    <a:ext uri="{9D8B030D-6E8A-4147-A177-3AD203B41FA5}">
                      <a16:colId xmlns:a16="http://schemas.microsoft.com/office/drawing/2014/main" xmlns="" val="2639097702"/>
                    </a:ext>
                  </a:extLst>
                </a:gridCol>
              </a:tblGrid>
              <a:tr h="855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1787575"/>
                  </a:ext>
                </a:extLst>
              </a:tr>
              <a:tr h="1853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其他错误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5076543"/>
                  </a:ext>
                </a:extLst>
              </a:tr>
              <a:tr h="111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4853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54627" y="5480750"/>
            <a:ext cx="80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最后一个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语句没有指定任何类型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表示它对应的语句块可以处理所有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buClr>
                <a:srgbClr val="FF0000"/>
              </a:buClr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其他异常。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此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过程与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if-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elif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-else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语句类似，是分支结构的一种表达方式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022611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474960" y="1628800"/>
            <a:ext cx="7265391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天天向上</a:t>
            </a:r>
            <a:r>
              <a:rPr lang="zh-CN" altLang="en-US" sz="2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一年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365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天，以第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天的能力值为基数，记为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1.0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，当好好学习时能力值相比前一天提高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‰，当没有学习时由于遗忘等原因能力值相比前一天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下降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‰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。每天努力和每天放任，一年下来的能力值相差多少呢？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2" name="矩形 11"/>
          <p:cNvSpPr/>
          <p:nvPr/>
        </p:nvSpPr>
        <p:spPr>
          <a:xfrm>
            <a:off x="1681905" y="5001278"/>
            <a:ext cx="519405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= 0.001,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‰，一年下来将提高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44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%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 = 0.005,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‰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年下来将提高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倍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0.01,  </a:t>
            </a:r>
            <a:r>
              <a:rPr lang="zh-CN" altLang="zh-CN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每天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努力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1%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，一年下来将提高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37</a:t>
            </a:r>
            <a:r>
              <a:rPr lang="zh-CN" altLang="zh-CN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倍</a:t>
            </a:r>
            <a:r>
              <a:rPr lang="en-US" altLang="zh-CN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zh-CN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20058" y="3494425"/>
            <a:ext cx="5712992" cy="1374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import math</a:t>
            </a:r>
          </a:p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r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(input(“ratio:”))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  <a:p>
            <a:pPr lvl="0" algn="just">
              <a:lnSpc>
                <a:spcPts val="2000"/>
              </a:lnSpc>
            </a:pPr>
            <a:r>
              <a:rPr lang="en-US" altLang="zh-CN" sz="1400" dirty="0" err="1">
                <a:latin typeface="Consolas" panose="020B0609020204030204" charset="0"/>
                <a:ea typeface="+mn-ea"/>
              </a:rPr>
              <a:t>dayup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math.pow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((1.0 + r), 365)  </a:t>
            </a:r>
          </a:p>
          <a:p>
            <a:pPr lvl="0" algn="just">
              <a:lnSpc>
                <a:spcPts val="2000"/>
              </a:lnSpc>
            </a:pPr>
            <a:r>
              <a:rPr lang="en-US" altLang="zh-CN" sz="1400" dirty="0" err="1">
                <a:latin typeface="Consolas" panose="020B0609020204030204" charset="0"/>
                <a:ea typeface="+mn-ea"/>
              </a:rPr>
              <a:t>daydown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math.pow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((1.0 - r), 365)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print("</a:t>
            </a:r>
            <a:r>
              <a:rPr lang="zh-CN" altLang="zh-CN" sz="1400" dirty="0">
                <a:latin typeface="Consolas" panose="020B0609020204030204" charset="0"/>
                <a:ea typeface="+mn-ea"/>
              </a:rPr>
              <a:t>向上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:{:.2f}, </a:t>
            </a:r>
            <a:r>
              <a:rPr lang="zh-CN" altLang="zh-CN" sz="1400" dirty="0">
                <a:latin typeface="Consolas" panose="020B0609020204030204" charset="0"/>
                <a:ea typeface="+mn-ea"/>
              </a:rPr>
              <a:t>向下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:{:.2f}.".format(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dayup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daydown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))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8520" y="83671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顺序结构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程序按照线性顺序依次执行的一种运行方式，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如：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语句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块S1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S2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表示一个或一组顺序执行的语句 </a:t>
            </a:r>
            <a:endParaRPr lang="en-US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3879" y="1545763"/>
            <a:ext cx="1347931" cy="230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15" y="4869160"/>
            <a:ext cx="1674195" cy="16767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195736" y="5804766"/>
            <a:ext cx="4948791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indent="4572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这就是天天向上的力量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296204138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Times New Roman" pitchFamily="18" charset="0"/>
              </a:rPr>
              <a:t>异常的高级用法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84464" y="1557338"/>
            <a:ext cx="8321386" cy="481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除了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try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保留字外，异常语句还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266700" algn="just"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finally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保留字配合使用，语法格式如下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try: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异常类型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1&gt;: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finally: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2" indent="266700" algn="just">
              <a:lnSpc>
                <a:spcPct val="125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2685184"/>
            <a:ext cx="27432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75" y="2702935"/>
            <a:ext cx="27146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8"/>
          <p:cNvSpPr txBox="1"/>
          <p:nvPr/>
        </p:nvSpPr>
        <p:spPr>
          <a:xfrm>
            <a:off x="4436918" y="6026727"/>
            <a:ext cx="173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正常处理流程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6740236" y="5992091"/>
            <a:ext cx="17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异常处理流程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6715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77800" y="1671638"/>
            <a:ext cx="42291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finally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修改代码如下：</a:t>
            </a:r>
            <a:endParaRPr lang="zh-CN" altLang="zh-CN" sz="16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2CF32F9-EBF1-4D7C-B712-BE216C5E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97511"/>
              </p:ext>
            </p:extLst>
          </p:nvPr>
        </p:nvGraphicFramePr>
        <p:xfrm>
          <a:off x="204788" y="2565400"/>
          <a:ext cx="5188094" cy="3078163"/>
        </p:xfrm>
        <a:graphic>
          <a:graphicData uri="http://schemas.openxmlformats.org/drawingml/2006/table">
            <a:tbl>
              <a:tblPr/>
              <a:tblGrid>
                <a:gridCol w="347417">
                  <a:extLst>
                    <a:ext uri="{9D8B030D-6E8A-4147-A177-3AD203B41FA5}">
                      <a16:colId xmlns:a16="http://schemas.microsoft.com/office/drawing/2014/main" xmlns="" val="300811009"/>
                    </a:ext>
                  </a:extLst>
                </a:gridCol>
                <a:gridCol w="4840677">
                  <a:extLst>
                    <a:ext uri="{9D8B030D-6E8A-4147-A177-3AD203B41FA5}">
                      <a16:colId xmlns:a16="http://schemas.microsoft.com/office/drawing/2014/main" xmlns="" val="37785461"/>
                    </a:ext>
                  </a:extLst>
                </a:gridCol>
              </a:tblGrid>
              <a:tr h="295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finally: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(“End of program")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514189"/>
                  </a:ext>
                </a:extLst>
              </a:tr>
              <a:tr h="11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2301003"/>
                  </a:ext>
                </a:extLst>
              </a:tr>
            </a:tbl>
          </a:graphicData>
        </a:graphic>
      </p:graphicFrame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219700" y="1671638"/>
            <a:ext cx="30194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执行过程和结果如下：</a:t>
            </a:r>
            <a:endParaRPr lang="zh-CN" altLang="zh-CN" sz="16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9DD6355-6B0A-4164-BCDC-9E5C3520A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77312"/>
              </p:ext>
            </p:extLst>
          </p:nvPr>
        </p:nvGraphicFramePr>
        <p:xfrm>
          <a:off x="5527963" y="2584450"/>
          <a:ext cx="3343131" cy="3332163"/>
        </p:xfrm>
        <a:graphic>
          <a:graphicData uri="http://schemas.openxmlformats.org/drawingml/2006/table">
            <a:tbl>
              <a:tblPr/>
              <a:tblGrid>
                <a:gridCol w="3343131">
                  <a:extLst>
                    <a:ext uri="{9D8B030D-6E8A-4147-A177-3AD203B41FA5}">
                      <a16:colId xmlns:a16="http://schemas.microsoft.com/office/drawing/2014/main" xmlns="" val="2327109164"/>
                    </a:ext>
                  </a:extLst>
                </a:gridCol>
              </a:tblGrid>
              <a:tr h="333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程序执行完毕，不知道是否发生了异常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End of program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3291234548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10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11" name="图片 10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xmlns="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Times New Roman" pitchFamily="18" charset="0"/>
              </a:rPr>
              <a:t>异常的高级用法</a:t>
            </a:r>
          </a:p>
        </p:txBody>
      </p:sp>
    </p:spTree>
    <p:extLst>
      <p:ext uri="{BB962C8B-B14F-4D97-AF65-F5344CB8AC3E}">
        <p14:creationId xmlns:p14="http://schemas.microsoft.com/office/powerpoint/2010/main" val="406422933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8" name="KSO_Shape"/>
              <p:cNvSpPr>
                <a:spLocks/>
              </p:cNvSpPr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dirty="0" smtClean="0">
                  <a:latin typeface="Times New Roman" pitchFamily="18" charset="0"/>
                  <a:ea typeface="黑体" pitchFamily="49" charset="-122"/>
                </a:rPr>
                <a:t>3.5  </a:t>
              </a:r>
              <a:r>
                <a:rPr lang="zh-CN" altLang="en-US" sz="3600" dirty="0" smtClean="0">
                  <a:latin typeface="Times New Roman" pitchFamily="18" charset="0"/>
                  <a:ea typeface="黑体" pitchFamily="49" charset="-122"/>
                </a:rPr>
                <a:t>本</a:t>
              </a:r>
              <a:r>
                <a:rPr lang="zh-CN" altLang="en-US" sz="3600" dirty="0">
                  <a:latin typeface="Times New Roman" pitchFamily="18" charset="0"/>
                  <a:ea typeface="黑体" pitchFamily="49" charset="-122"/>
                </a:rPr>
                <a:t>章</a:t>
              </a:r>
              <a:r>
                <a:rPr lang="zh-CN" altLang="en-US" sz="3600" dirty="0" smtClean="0">
                  <a:latin typeface="Times New Roman" pitchFamily="18" charset="0"/>
                  <a:ea typeface="黑体" pitchFamily="49" charset="-122"/>
                </a:rPr>
                <a:t>小结</a:t>
              </a:r>
              <a:endParaRPr lang="zh-CN" altLang="en-US" sz="360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1980" y="1088583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内容回顾</a:t>
              </a: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>
                  <a:spLocks/>
                </p:cNvSpPr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>
                  <a:spLocks/>
                </p:cNvSpPr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>
                  <a:spLocks/>
                </p:cNvSpPr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1" name="矩形 20"/>
          <p:cNvSpPr/>
          <p:nvPr/>
        </p:nvSpPr>
        <p:spPr>
          <a:xfrm>
            <a:off x="1465147" y="1796617"/>
            <a:ext cx="546495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 smtClean="0"/>
              <a:t> 程序的基本结构：顺序、分支、循环</a:t>
            </a:r>
            <a:endParaRPr lang="en-US" altLang="zh-CN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 smtClean="0"/>
              <a:t> 程序基本结构的应用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40589" y="4405599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思考</a:t>
              </a: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33750" y="5229200"/>
            <a:ext cx="3902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Times New Roman" pitchFamily="18" charset="0"/>
                <a:ea typeface="黑体" pitchFamily="49" charset="-122"/>
              </a:rPr>
              <a:t>三种程序基本结构的区别</a:t>
            </a:r>
            <a:endParaRPr lang="en-US" altLang="zh-CN" sz="2200" dirty="0" smtClean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2200" dirty="0" smtClean="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200" dirty="0" smtClean="0"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2200" dirty="0" smtClean="0">
                <a:latin typeface="Times New Roman" pitchFamily="18" charset="0"/>
                <a:ea typeface="黑体" pitchFamily="49" charset="-122"/>
              </a:rPr>
              <a:t>的区别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144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李</a:t>
              </a:r>
              <a:r>
                <a:rPr lang="zh-CN" altLang="en-US" sz="2000" b="1" dirty="0" smtClean="0">
                  <a:latin typeface="Times New Roman" pitchFamily="18" charset="0"/>
                  <a:ea typeface="黑体" pitchFamily="49" charset="-122"/>
                </a:rPr>
                <a:t>培培</a:t>
              </a:r>
              <a:endParaRPr lang="en-US" altLang="zh-CN" sz="2000" b="1" dirty="0"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QQ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123452644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微信：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Email</a:t>
              </a:r>
              <a:r>
                <a:rPr lang="en-US" altLang="zh-CN" sz="2000" b="1" dirty="0">
                  <a:latin typeface="Times New Roman" pitchFamily="18" charset="0"/>
                  <a:ea typeface="黑体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手机号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13956043016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        合肥工业大学智能计算与数据挖掘千人团队 </a:t>
              </a:r>
              <a:r>
                <a:rPr lang="en-US" altLang="zh-CN" sz="2000" u="sng" dirty="0" smtClean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itchFamily="34" charset="0"/>
                  <a:ea typeface="黑体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 smtClean="0"/>
              <a:t>谢谢！</a:t>
            </a:r>
            <a:endParaRPr lang="zh-CN" altLang="zh-CN" sz="3600" b="1" dirty="0" smtClean="0"/>
          </a:p>
        </p:txBody>
      </p:sp>
    </p:spTree>
  </p:cSld>
  <p:clrMapOvr>
    <a:masterClrMapping/>
  </p:clrMapOvr>
  <p:transition spd="slow" advClick="0" advTm="1622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b="1" smtClean="0">
                <a:latin typeface="Times New Roman" panose="02020603050405020304" pitchFamily="18" charset="0"/>
                <a:ea typeface="仿宋" panose="02010609060101010101" pitchFamily="49" charset="-122"/>
              </a:rPr>
              <a:pPr>
                <a:defRPr/>
              </a:pPr>
              <a:t>6</a:t>
            </a:fld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1B22F8D1-1640-4374-B148-13CF16F7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26309"/>
            <a:ext cx="8333509" cy="14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分支结构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程序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根据条件判断结果而选择不同向前执行路径的一种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运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行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方式，包括单分支结构和二分支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结构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二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分支结构会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组合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形成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多分支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结构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en-US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3503" y="2845224"/>
            <a:ext cx="4881590" cy="268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349009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b="1" smtClean="0">
                <a:latin typeface="Times New Roman" panose="02020603050405020304" pitchFamily="18" charset="0"/>
                <a:ea typeface="仿宋" panose="02010609060101010101" pitchFamily="49" charset="-122"/>
              </a:rPr>
              <a:pPr>
                <a:defRPr/>
              </a:pPr>
              <a:t>7</a:t>
            </a:fld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A258A26F-3629-4542-B140-F5E5A010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28" y="1268760"/>
            <a:ext cx="79914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循环结构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程序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根据条件判断结果向后反复执行的一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种</a:t>
            </a:r>
            <a:endParaRPr lang="en-US" altLang="zh-CN" sz="2400" b="1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运行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方式，根据循环体触发条件不同，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包括</a:t>
            </a:r>
            <a:endParaRPr lang="en-US" altLang="zh-CN" sz="2400" b="1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条件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循环和遍历循环结构</a:t>
            </a:r>
          </a:p>
          <a:p>
            <a:pPr>
              <a:defRPr/>
            </a:pPr>
            <a:endParaRPr lang="zh-CN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85160" y="3038293"/>
            <a:ext cx="5973009" cy="30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3923928" y="6077192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1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循环</a:t>
            </a:r>
            <a:r>
              <a:rPr lang="zh-CN" altLang="zh-CN" sz="1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结构</a:t>
            </a:r>
            <a:r>
              <a:rPr lang="zh-CN" altLang="en-US" sz="1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示例</a:t>
            </a:r>
            <a:endParaRPr lang="zh-CN" altLang="en-US" sz="18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47628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179512" y="817772"/>
            <a:ext cx="8712968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26262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分支与循环结构</a:t>
            </a:r>
            <a:r>
              <a:rPr lang="en-US" altLang="zh-CN" sz="2800" b="1" dirty="0" smtClean="0">
                <a:solidFill>
                  <a:srgbClr val="26262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天天向上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</a:p>
          <a:p>
            <a:pPr lvl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一年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365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天，一周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个工作日，如果每个工作日都很努力，可以</a:t>
            </a:r>
            <a:r>
              <a:rPr lang="zh-CN" altLang="zh-CN" sz="20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提高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，仅在周末放任一下，能力值每天</a:t>
            </a:r>
            <a:r>
              <a:rPr lang="zh-CN" altLang="zh-CN" sz="20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下降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，效果如何呢？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矩形 1"/>
          <p:cNvSpPr/>
          <p:nvPr/>
        </p:nvSpPr>
        <p:spPr>
          <a:xfrm>
            <a:off x="613930" y="4314019"/>
            <a:ext cx="78441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0.01,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每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周努力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天，而不是每天，一年下来，水平仅是初始的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4.63</a:t>
            </a:r>
            <a:r>
              <a:rPr lang="zh-CN" altLang="zh-CN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倍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5243" y="2391534"/>
            <a:ext cx="618941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r = 1.0, 0.01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range(365):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 7 in [6, 0]:#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周六周日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(1 - r)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else: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(1 + r)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向上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天向下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天的力量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{:.2f}.".format(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8798" y="5229459"/>
            <a:ext cx="764565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每周工作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天，休息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2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天，休息日水平下降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0.01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，</a:t>
            </a:r>
            <a:r>
              <a:rPr lang="zh-CN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工作日要努力到什么程度一年后的水平才与每天努力</a:t>
            </a:r>
            <a:r>
              <a:rPr lang="en-US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1%</a:t>
            </a:r>
            <a:r>
              <a:rPr lang="zh-CN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所取得的效果一样呢？</a:t>
            </a:r>
            <a:endParaRPr lang="zh-CN" altLang="en-US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524" y="5382273"/>
            <a:ext cx="6428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16614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占位符 17410"/>
          <p:cNvSpPr>
            <a:spLocks noGrp="1"/>
          </p:cNvSpPr>
          <p:nvPr>
            <p:ph idx="1"/>
          </p:nvPr>
        </p:nvSpPr>
        <p:spPr>
          <a:xfrm>
            <a:off x="539552" y="1423868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在选择和循环结构中</a:t>
            </a:r>
            <a:r>
              <a:rPr lang="zh-CN" altLang="en-US" sz="2000" dirty="0" smtClean="0">
                <a:latin typeface="宋体" panose="02010600030101010101" pitchFamily="2" charset="-122"/>
                <a:ea typeface="+mn-ea"/>
              </a:rPr>
              <a:t>，都要使用条件表达式来确定下一步的执行流程。</a:t>
            </a:r>
            <a:endParaRPr lang="en-US" altLang="zh-CN" sz="2000" dirty="0" smtClean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条件表达式的值只要不是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False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（或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0.0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0j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等）、空值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None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、空列表、空元组、空集合、空字典、空字符串、空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range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对象或其他空迭代对象，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解释器均认为与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True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等价。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从这个意义上来讲，几乎所有的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合法表达式都可以作为条件表达式，包括含有函数调用的表达式。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 smtClean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 smtClean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7" name="文本占位符 16386"/>
          <p:cNvSpPr txBox="1">
            <a:spLocks/>
          </p:cNvSpPr>
          <p:nvPr/>
        </p:nvSpPr>
        <p:spPr bwMode="auto">
          <a:xfrm>
            <a:off x="539552" y="3642583"/>
            <a:ext cx="3888432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算术运算符：+、-、*、/、//、%、**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关系运算符：&gt;、&lt;、==、&lt;=、&gt;=、!=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测试运算符：in、not in、is、is not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逻辑运算符：and、or、not</a:t>
            </a:r>
            <a:endParaRPr lang="en-US" altLang="zh-CN" sz="1500" b="1" dirty="0" smtClean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位运算符：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~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&amp;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|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 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^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 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&lt;&lt;</a:t>
            </a: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&gt;&gt;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矩阵乘法运算符：</a:t>
            </a:r>
            <a:r>
              <a:rPr lang="en-US" altLang="zh-CN" sz="1500" b="1" dirty="0" smtClean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@</a:t>
            </a:r>
            <a:endParaRPr lang="en-US" altLang="zh-CN" sz="1500" b="1" dirty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程序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的基本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2" name="图片 11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3" name="文本框 12"/>
          <p:cNvSpPr txBox="1"/>
          <p:nvPr/>
        </p:nvSpPr>
        <p:spPr>
          <a:xfrm>
            <a:off x="-2160" y="6317828"/>
            <a:ext cx="846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注：</a:t>
            </a:r>
            <a:r>
              <a:rPr lang="en-US" altLang="zh-CN" sz="1200" dirty="0" smtClean="0">
                <a:solidFill>
                  <a:srgbClr val="0000FF"/>
                </a:solidFill>
              </a:rPr>
              <a:t>slides</a:t>
            </a:r>
            <a:r>
              <a:rPr lang="zh-CN" altLang="en-US" sz="1200" dirty="0">
                <a:solidFill>
                  <a:srgbClr val="0000FF"/>
                </a:solidFill>
              </a:rPr>
              <a:t>参考</a:t>
            </a:r>
            <a:r>
              <a:rPr lang="zh-CN" altLang="en-US" sz="1200" dirty="0" smtClean="0">
                <a:solidFill>
                  <a:srgbClr val="0000FF"/>
                </a:solidFill>
              </a:rPr>
              <a:t>：</a:t>
            </a:r>
            <a:r>
              <a:rPr lang="zh-CN" altLang="zh-CN" sz="1200" dirty="0" smtClean="0">
                <a:solidFill>
                  <a:srgbClr val="0000FF"/>
                </a:solidFill>
              </a:rPr>
              <a:t>董</a:t>
            </a:r>
            <a:r>
              <a:rPr lang="zh-CN" altLang="zh-CN" sz="1200" dirty="0">
                <a:solidFill>
                  <a:srgbClr val="0000FF"/>
                </a:solidFill>
              </a:rPr>
              <a:t>付国</a:t>
            </a:r>
            <a:r>
              <a:rPr lang="en-US" altLang="zh-CN" sz="1200" dirty="0">
                <a:solidFill>
                  <a:srgbClr val="0000FF"/>
                </a:solidFill>
              </a:rPr>
              <a:t>. </a:t>
            </a:r>
            <a:r>
              <a:rPr lang="zh-CN" altLang="zh-CN" sz="1200" dirty="0">
                <a:solidFill>
                  <a:srgbClr val="0000FF"/>
                </a:solidFill>
              </a:rPr>
              <a:t>《</a:t>
            </a:r>
            <a:r>
              <a:rPr lang="en-US" altLang="zh-CN" sz="1200" dirty="0">
                <a:solidFill>
                  <a:srgbClr val="0000FF"/>
                </a:solidFill>
              </a:rPr>
              <a:t>Python</a:t>
            </a:r>
            <a:r>
              <a:rPr lang="zh-CN" altLang="zh-CN" sz="1200" dirty="0">
                <a:solidFill>
                  <a:srgbClr val="0000FF"/>
                </a:solidFill>
              </a:rPr>
              <a:t>程序设计》</a:t>
            </a:r>
            <a:r>
              <a:rPr lang="en-US" altLang="zh-CN" sz="1200" dirty="0">
                <a:solidFill>
                  <a:srgbClr val="0000FF"/>
                </a:solidFill>
              </a:rPr>
              <a:t>(</a:t>
            </a:r>
            <a:r>
              <a:rPr lang="zh-CN" altLang="zh-CN" sz="1200" dirty="0">
                <a:solidFill>
                  <a:srgbClr val="0000FF"/>
                </a:solidFill>
              </a:rPr>
              <a:t>第</a:t>
            </a:r>
            <a:r>
              <a:rPr lang="en-US" altLang="zh-CN" sz="1200" dirty="0">
                <a:solidFill>
                  <a:srgbClr val="0000FF"/>
                </a:solidFill>
              </a:rPr>
              <a:t>2</a:t>
            </a:r>
            <a:r>
              <a:rPr lang="zh-CN" altLang="zh-CN" sz="1200" dirty="0">
                <a:solidFill>
                  <a:srgbClr val="0000FF"/>
                </a:solidFill>
              </a:rPr>
              <a:t>版</a:t>
            </a:r>
            <a:r>
              <a:rPr lang="en-US" altLang="zh-CN" sz="1200" dirty="0">
                <a:solidFill>
                  <a:srgbClr val="0000FF"/>
                </a:solidFill>
              </a:rPr>
              <a:t>). </a:t>
            </a:r>
            <a:r>
              <a:rPr lang="zh-CN" altLang="zh-CN" sz="1200" dirty="0">
                <a:solidFill>
                  <a:srgbClr val="0000FF"/>
                </a:solidFill>
              </a:rPr>
              <a:t>清华大学出版社</a:t>
            </a:r>
            <a:r>
              <a:rPr lang="en-US" altLang="zh-CN" sz="1200" dirty="0">
                <a:solidFill>
                  <a:srgbClr val="0000FF"/>
                </a:solidFill>
              </a:rPr>
              <a:t>, 2018.</a:t>
            </a:r>
            <a:endParaRPr lang="zh-CN" altLang="zh-CN" sz="1200" dirty="0">
              <a:solidFill>
                <a:srgbClr val="0000FF"/>
              </a:solidFill>
            </a:endParaRPr>
          </a:p>
          <a:p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6698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12512</TotalTime>
  <Words>5638</Words>
  <Application>Microsoft Office PowerPoint</Application>
  <PresentationFormat>全屏显示(4:3)</PresentationFormat>
  <Paragraphs>943</Paragraphs>
  <Slides>53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Office 主题</vt:lpstr>
      <vt:lpstr>Microsoft Visio 绘图</vt:lpstr>
      <vt:lpstr>Equation.KSEE3</vt:lpstr>
      <vt:lpstr>PowerPoint 演示文稿</vt:lpstr>
      <vt:lpstr>第3章 程序的控制结构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WRGHO</cp:lastModifiedBy>
  <cp:revision>1941</cp:revision>
  <cp:lastPrinted>2012-11-20T01:52:54Z</cp:lastPrinted>
  <dcterms:created xsi:type="dcterms:W3CDTF">2012-10-13T08:41:11Z</dcterms:created>
  <dcterms:modified xsi:type="dcterms:W3CDTF">2020-10-10T04:13:34Z</dcterms:modified>
</cp:coreProperties>
</file>