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84"/>
  </p:notesMasterIdLst>
  <p:handoutMasterIdLst>
    <p:handoutMasterId r:id="rId85"/>
  </p:handoutMasterIdLst>
  <p:sldIdLst>
    <p:sldId id="256" r:id="rId2"/>
    <p:sldId id="481" r:id="rId3"/>
    <p:sldId id="1121" r:id="rId4"/>
    <p:sldId id="1122" r:id="rId5"/>
    <p:sldId id="1123" r:id="rId6"/>
    <p:sldId id="1114" r:id="rId7"/>
    <p:sldId id="1118" r:id="rId8"/>
    <p:sldId id="1119" r:id="rId9"/>
    <p:sldId id="1124" r:id="rId10"/>
    <p:sldId id="1115" r:id="rId11"/>
    <p:sldId id="1116" r:id="rId12"/>
    <p:sldId id="1125" r:id="rId13"/>
    <p:sldId id="1126" r:id="rId14"/>
    <p:sldId id="1127" r:id="rId15"/>
    <p:sldId id="1145" r:id="rId16"/>
    <p:sldId id="1128" r:id="rId17"/>
    <p:sldId id="1129" r:id="rId18"/>
    <p:sldId id="1130" r:id="rId19"/>
    <p:sldId id="1131" r:id="rId20"/>
    <p:sldId id="1132" r:id="rId21"/>
    <p:sldId id="1133" r:id="rId22"/>
    <p:sldId id="1134" r:id="rId23"/>
    <p:sldId id="1135" r:id="rId24"/>
    <p:sldId id="1136" r:id="rId25"/>
    <p:sldId id="1137" r:id="rId26"/>
    <p:sldId id="1138" r:id="rId27"/>
    <p:sldId id="1141" r:id="rId28"/>
    <p:sldId id="1143" r:id="rId29"/>
    <p:sldId id="1146" r:id="rId30"/>
    <p:sldId id="1147" r:id="rId31"/>
    <p:sldId id="1029" r:id="rId32"/>
    <p:sldId id="1031" r:id="rId33"/>
    <p:sldId id="1144" r:id="rId34"/>
    <p:sldId id="1033" r:id="rId35"/>
    <p:sldId id="1036" r:id="rId36"/>
    <p:sldId id="1037" r:id="rId37"/>
    <p:sldId id="1038" r:id="rId38"/>
    <p:sldId id="1040" r:id="rId39"/>
    <p:sldId id="1041" r:id="rId40"/>
    <p:sldId id="1042" r:id="rId41"/>
    <p:sldId id="1058" r:id="rId42"/>
    <p:sldId id="1059" r:id="rId43"/>
    <p:sldId id="1060" r:id="rId44"/>
    <p:sldId id="1071" r:id="rId45"/>
    <p:sldId id="1072" r:id="rId46"/>
    <p:sldId id="1073" r:id="rId47"/>
    <p:sldId id="1074" r:id="rId48"/>
    <p:sldId id="1075" r:id="rId49"/>
    <p:sldId id="1076" r:id="rId50"/>
    <p:sldId id="1077" r:id="rId51"/>
    <p:sldId id="1078" r:id="rId52"/>
    <p:sldId id="1079" r:id="rId53"/>
    <p:sldId id="1080" r:id="rId54"/>
    <p:sldId id="1081" r:id="rId55"/>
    <p:sldId id="1082" r:id="rId56"/>
    <p:sldId id="1083" r:id="rId57"/>
    <p:sldId id="1084" r:id="rId58"/>
    <p:sldId id="1085" r:id="rId59"/>
    <p:sldId id="1086" r:id="rId60"/>
    <p:sldId id="1087" r:id="rId61"/>
    <p:sldId id="1148" r:id="rId62"/>
    <p:sldId id="1089" r:id="rId63"/>
    <p:sldId id="1090" r:id="rId64"/>
    <p:sldId id="1091" r:id="rId65"/>
    <p:sldId id="1093" r:id="rId66"/>
    <p:sldId id="1095" r:id="rId67"/>
    <p:sldId id="1096" r:id="rId68"/>
    <p:sldId id="1097" r:id="rId69"/>
    <p:sldId id="1098" r:id="rId70"/>
    <p:sldId id="1099" r:id="rId71"/>
    <p:sldId id="1100" r:id="rId72"/>
    <p:sldId id="1101" r:id="rId73"/>
    <p:sldId id="1102" r:id="rId74"/>
    <p:sldId id="1103" r:id="rId75"/>
    <p:sldId id="1105" r:id="rId76"/>
    <p:sldId id="1106" r:id="rId77"/>
    <p:sldId id="1107" r:id="rId78"/>
    <p:sldId id="1110" r:id="rId79"/>
    <p:sldId id="1111" r:id="rId80"/>
    <p:sldId id="1112" r:id="rId81"/>
    <p:sldId id="514" r:id="rId82"/>
    <p:sldId id="448" r:id="rId8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E6E6E6"/>
    <a:srgbClr val="FF6600"/>
    <a:srgbClr val="000000"/>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69" d="100"/>
          <a:sy n="69" d="100"/>
        </p:scale>
        <p:origin x="-1578"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10/13/2020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2020/10/13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18</a:t>
            </a:fld>
            <a:endParaRPr lang="zh-CN" altLang="en-US"/>
          </a:p>
        </p:txBody>
      </p:sp>
    </p:spTree>
    <p:extLst>
      <p:ext uri="{BB962C8B-B14F-4D97-AF65-F5344CB8AC3E}">
        <p14:creationId xmlns:p14="http://schemas.microsoft.com/office/powerpoint/2010/main" val="4186415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775294E-DD0B-4ADA-B2CE-1CB153928A16}" type="datetime1">
              <a:rPr lang="zh-CN" altLang="en-US" smtClean="0"/>
              <a:t>2020/10/13</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C72BF6F-5A02-4831-9FA0-009308AEA2AB}" type="datetime1">
              <a:rPr lang="zh-CN" altLang="en-US" smtClean="0"/>
              <a:t>2020/10/13</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1D426B4-1F25-492E-895D-2E88D5A0EA76}" type="datetime1">
              <a:rPr lang="zh-CN" altLang="en-US" smtClean="0"/>
              <a:t>2020/10/13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F1D7779-2E5A-4E69-9A41-55C20F0D6C84}" type="datetime1">
              <a:rPr lang="zh-CN" altLang="en-US" smtClean="0"/>
              <a:t>2020/10/13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1B78A00-4E32-4070-A0D6-3EA0A7FC5736}" type="datetime1">
              <a:rPr lang="zh-CN" altLang="en-US" smtClean="0"/>
              <a:t>2020/10/13</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5082C15C-15ED-4FE8-8379-DE4D565199F6}" type="datetime1">
              <a:rPr lang="zh-CN" altLang="en-US" smtClean="0"/>
              <a:t>2020/10/13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D3DDD7E9-E98D-4A5C-AACB-CCD0B19EDE16}" type="datetime1">
              <a:rPr lang="zh-CN" altLang="en-US" smtClean="0"/>
              <a:t>2020/10/13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87177B7-0B30-4C6E-9665-BE663F5CA5CA}" type="datetime1">
              <a:rPr lang="zh-CN" altLang="en-US" smtClean="0"/>
              <a:t>2020/10/13</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03D94200-E123-495C-A0D6-9DE4BD160323}" type="datetime1">
              <a:rPr lang="zh-CN" altLang="en-US" smtClean="0"/>
              <a:t>2020/10/13</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858014"/>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smtClean="0">
                <a:latin typeface="Comic Sans MS" panose="030F0702030302020204" pitchFamily="66" charset="0"/>
              </a:rPr>
              <a:t>（</a:t>
            </a:r>
            <a:r>
              <a:rPr lang="zh-CN" altLang="en-US" sz="1400" b="1" dirty="0" smtClean="0">
                <a:solidFill>
                  <a:schemeClr val="accent2"/>
                </a:solidFill>
                <a:latin typeface="Comic Sans MS" panose="030F0702030302020204" pitchFamily="66" charset="0"/>
              </a:rPr>
              <a:t>字符串</a:t>
            </a:r>
            <a:r>
              <a:rPr lang="zh-CN" altLang="en-US" sz="1400" b="1" dirty="0">
                <a:solidFill>
                  <a:schemeClr val="accent2"/>
                </a:solidFill>
                <a:latin typeface="Comic Sans MS" panose="030F0702030302020204" pitchFamily="66" charset="0"/>
              </a:rPr>
              <a:t>与</a:t>
            </a:r>
            <a:r>
              <a:rPr lang="zh-CN" altLang="en-US" sz="1400" b="1" dirty="0" smtClean="0">
                <a:solidFill>
                  <a:schemeClr val="accent2"/>
                </a:solidFill>
                <a:latin typeface="Comic Sans MS" panose="030F0702030302020204" pitchFamily="66" charset="0"/>
              </a:rPr>
              <a:t>正则表达式</a:t>
            </a:r>
            <a:r>
              <a:rPr lang="zh-CN" altLang="en-US" sz="1400" b="1" dirty="0" smtClean="0">
                <a:latin typeface="Comic Sans MS" panose="030F0702030302020204" pitchFamily="66" charset="0"/>
              </a:rPr>
              <a:t>）</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4</a:t>
            </a:r>
            <a:r>
              <a:rPr lang="zh-CN" altLang="en-US" sz="3200" b="1" dirty="0" smtClean="0">
                <a:solidFill>
                  <a:srgbClr val="FF0000"/>
                </a:solidFill>
                <a:latin typeface="Comic Sans MS" panose="030F0702030302020204" pitchFamily="66" charset="0"/>
              </a:rPr>
              <a:t>章 字符串</a:t>
            </a:r>
            <a:r>
              <a:rPr lang="zh-CN" altLang="en-US" sz="3200" b="1" dirty="0">
                <a:solidFill>
                  <a:srgbClr val="FF0000"/>
                </a:solidFill>
                <a:latin typeface="Comic Sans MS" panose="030F0702030302020204" pitchFamily="66" charset="0"/>
              </a:rPr>
              <a:t>与正则表达式</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smtClean="0">
                <a:solidFill>
                  <a:srgbClr val="FF0000"/>
                </a:solidFill>
                <a:latin typeface="Comic Sans MS" panose="030F0702030302020204" pitchFamily="66" charset="0"/>
              </a:rPr>
              <a:t>(String </a:t>
            </a:r>
            <a:r>
              <a:rPr lang="en-US" altLang="zh-CN" sz="3200" b="1" dirty="0">
                <a:solidFill>
                  <a:srgbClr val="FF0000"/>
                </a:solidFill>
                <a:latin typeface="Comic Sans MS" panose="030F0702030302020204" pitchFamily="66" charset="0"/>
              </a:rPr>
              <a:t>&amp; Regular Expression)</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rgbClr val="0000FF"/>
                </a:solidFill>
                <a:latin typeface="宋体" panose="02010600030101010101" pitchFamily="2" charset="-122"/>
              </a:rPr>
              <a:t>李培培 马</a:t>
            </a:r>
            <a:r>
              <a:rPr lang="zh-CN" altLang="en-US" sz="2600" b="1" dirty="0">
                <a:solidFill>
                  <a:srgbClr val="0000FF"/>
                </a:solidFill>
                <a:latin typeface="宋体" panose="02010600030101010101" pitchFamily="2" charset="-122"/>
              </a:rPr>
              <a:t>学</a:t>
            </a:r>
            <a:r>
              <a:rPr lang="zh-CN" altLang="en-US" sz="2600" b="1" dirty="0" smtClean="0">
                <a:solidFill>
                  <a:srgbClr val="0000FF"/>
                </a:solidFill>
                <a:latin typeface="宋体" panose="02010600030101010101" pitchFamily="2" charset="-122"/>
              </a:rPr>
              <a:t>森 李俊照</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5</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sp>
        <p:nvSpPr>
          <p:cNvPr id="5" name="TextBox 2">
            <a:extLst>
              <a:ext uri="{FF2B5EF4-FFF2-40B4-BE49-F238E27FC236}">
                <a16:creationId xmlns:a16="http://schemas.microsoft.com/office/drawing/2014/main" xmlns="" id="{B3FD24F0-5B56-42D6-996C-FD635759BAEE}"/>
              </a:ext>
            </a:extLst>
          </p:cNvPr>
          <p:cNvSpPr txBox="1">
            <a:spLocks noChangeArrowheads="1"/>
          </p:cNvSpPr>
          <p:nvPr/>
        </p:nvSpPr>
        <p:spPr bwMode="auto">
          <a:xfrm>
            <a:off x="756731" y="1373759"/>
            <a:ext cx="6114944" cy="46166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itchFamily="2" charset="2"/>
              <a:buChar char="n"/>
              <a:defRPr/>
            </a:pPr>
            <a:r>
              <a:rPr lang="en-US" altLang="zh-CN" sz="2400" dirty="0"/>
              <a:t> </a:t>
            </a:r>
            <a:r>
              <a:rPr lang="zh-CN" altLang="en-US" sz="2400" b="1" dirty="0" smtClean="0">
                <a:latin typeface="Times New Roman" panose="02020603050405020304" pitchFamily="18" charset="0"/>
                <a:ea typeface="仿宋" panose="02010609060101010101" pitchFamily="49" charset="-122"/>
              </a:rPr>
              <a:t>新格式化方法</a:t>
            </a:r>
            <a:r>
              <a:rPr lang="en-US" altLang="zh-CN" sz="2400" b="1" dirty="0" smtClean="0">
                <a:latin typeface="Times New Roman" panose="02020603050405020304" pitchFamily="18" charset="0"/>
                <a:ea typeface="仿宋" panose="02010609060101010101" pitchFamily="49" charset="-122"/>
              </a:rPr>
              <a:t>---</a:t>
            </a:r>
            <a:r>
              <a:rPr lang="en-US" altLang="zh-CN" sz="2400" b="1" dirty="0" smtClean="0">
                <a:solidFill>
                  <a:srgbClr val="FF0000"/>
                </a:solidFill>
                <a:latin typeface="Times New Roman" panose="02020603050405020304" pitchFamily="18" charset="0"/>
                <a:ea typeface="仿宋" panose="02010609060101010101" pitchFamily="49" charset="-122"/>
              </a:rPr>
              <a:t>format</a:t>
            </a:r>
            <a:r>
              <a:rPr lang="en-US" altLang="zh-CN" sz="2400" b="1" dirty="0">
                <a:solidFill>
                  <a:srgbClr val="FF0000"/>
                </a:solidFill>
                <a:latin typeface="Times New Roman" panose="02020603050405020304" pitchFamily="18" charset="0"/>
                <a:ea typeface="仿宋" panose="02010609060101010101" pitchFamily="49" charset="-122"/>
              </a:rPr>
              <a:t>()</a:t>
            </a:r>
            <a:r>
              <a:rPr lang="zh-CN" altLang="zh-CN" sz="2400" b="1" dirty="0">
                <a:solidFill>
                  <a:srgbClr val="FF0000"/>
                </a:solidFill>
                <a:latin typeface="Times New Roman" panose="02020603050405020304" pitchFamily="18" charset="0"/>
                <a:ea typeface="仿宋" panose="02010609060101010101" pitchFamily="49" charset="-122"/>
              </a:rPr>
              <a:t>方法</a:t>
            </a:r>
            <a:r>
              <a:rPr lang="zh-CN" altLang="zh-CN" sz="2400" b="1" dirty="0">
                <a:solidFill>
                  <a:srgbClr val="262626"/>
                </a:solidFill>
                <a:latin typeface="Times New Roman" panose="02020603050405020304" pitchFamily="18" charset="0"/>
                <a:ea typeface="仿宋" panose="02010609060101010101" pitchFamily="49" charset="-122"/>
              </a:rPr>
              <a:t>的基本使用</a:t>
            </a:r>
            <a:endParaRPr lang="zh-CN" altLang="en-US" sz="2400" b="1" dirty="0">
              <a:solidFill>
                <a:srgbClr val="262626"/>
              </a:solidFill>
              <a:latin typeface="Times New Roman" panose="02020603050405020304" pitchFamily="18" charset="0"/>
              <a:ea typeface="仿宋" panose="02010609060101010101" pitchFamily="49" charset="-122"/>
            </a:endParaRPr>
          </a:p>
        </p:txBody>
      </p:sp>
      <p:sp>
        <p:nvSpPr>
          <p:cNvPr id="6" name="矩形 1"/>
          <p:cNvSpPr>
            <a:spLocks noChangeArrowheads="1"/>
          </p:cNvSpPr>
          <p:nvPr/>
        </p:nvSpPr>
        <p:spPr bwMode="auto">
          <a:xfrm>
            <a:off x="1043608" y="1896979"/>
            <a:ext cx="7488238" cy="784830"/>
          </a:xfrm>
          <a:prstGeom prst="rect">
            <a:avLst/>
          </a:prstGeom>
          <a:noFill/>
          <a:ln w="9525">
            <a:noFill/>
            <a:miter lim="800000"/>
            <a:headEnd/>
            <a:tailEnd/>
          </a:ln>
        </p:spPr>
        <p:txBody>
          <a:bodyPr>
            <a:spAutoFit/>
          </a:bodyPr>
          <a:lstStyle/>
          <a:p>
            <a:pPr>
              <a:spcBef>
                <a:spcPts val="600"/>
              </a:spcBef>
            </a:pPr>
            <a:r>
              <a:rPr lang="zh-CN" altLang="zh-CN" sz="2000" dirty="0"/>
              <a:t>字符串</a:t>
            </a:r>
            <a:r>
              <a:rPr lang="en-US" altLang="zh-CN" sz="2000" dirty="0"/>
              <a:t>format()</a:t>
            </a:r>
            <a:r>
              <a:rPr lang="zh-CN" altLang="zh-CN" sz="2000" dirty="0"/>
              <a:t>方法的基本使用格式是：</a:t>
            </a:r>
            <a:endParaRPr lang="zh-CN" altLang="en-US" sz="2000" dirty="0"/>
          </a:p>
          <a:p>
            <a:pPr>
              <a:spcBef>
                <a:spcPts val="600"/>
              </a:spcBef>
            </a:pPr>
            <a:r>
              <a:rPr lang="en-US" altLang="zh-CN" sz="2000" dirty="0"/>
              <a:t>  </a:t>
            </a:r>
            <a:r>
              <a:rPr lang="en-US" altLang="zh-CN" sz="2000" dirty="0" smtClean="0"/>
              <a:t>        </a:t>
            </a:r>
            <a:r>
              <a:rPr lang="en-US" altLang="zh-CN" sz="2000" b="1" dirty="0" smtClean="0"/>
              <a:t>&lt;</a:t>
            </a:r>
            <a:r>
              <a:rPr lang="zh-CN" altLang="zh-CN" sz="2000" b="1" dirty="0"/>
              <a:t>模板字符串</a:t>
            </a:r>
            <a:r>
              <a:rPr lang="en-US" altLang="zh-CN" sz="2000" b="1" dirty="0"/>
              <a:t>&gt;.format(&lt;</a:t>
            </a:r>
            <a:r>
              <a:rPr lang="zh-CN" altLang="zh-CN" sz="2000" b="1" dirty="0"/>
              <a:t>逗号分隔的参数</a:t>
            </a:r>
            <a:r>
              <a:rPr lang="en-US" altLang="zh-CN" sz="2000" b="1" dirty="0"/>
              <a:t>&gt;)</a:t>
            </a:r>
            <a:endParaRPr lang="zh-CN" altLang="zh-CN" sz="2000" b="1" dirty="0"/>
          </a:p>
        </p:txBody>
      </p:sp>
      <p:pic>
        <p:nvPicPr>
          <p:cNvPr id="7" name="图片 5"/>
          <p:cNvPicPr>
            <a:picLocks noChangeAspect="1" noChangeArrowheads="1"/>
          </p:cNvPicPr>
          <p:nvPr/>
        </p:nvPicPr>
        <p:blipFill>
          <a:blip r:embed="rId2" cstate="print"/>
          <a:srcRect/>
          <a:stretch>
            <a:fillRect/>
          </a:stretch>
        </p:blipFill>
        <p:spPr bwMode="auto">
          <a:xfrm>
            <a:off x="678156" y="2913201"/>
            <a:ext cx="7364412" cy="1822450"/>
          </a:xfrm>
          <a:prstGeom prst="rect">
            <a:avLst/>
          </a:prstGeom>
          <a:noFill/>
          <a:ln w="9525">
            <a:noFill/>
            <a:miter lim="800000"/>
            <a:headEnd/>
            <a:tailEnd/>
          </a:ln>
        </p:spPr>
      </p:pic>
      <p:pic>
        <p:nvPicPr>
          <p:cNvPr id="8" name="图片 6"/>
          <p:cNvPicPr>
            <a:picLocks noChangeAspect="1" noChangeArrowheads="1"/>
          </p:cNvPicPr>
          <p:nvPr/>
        </p:nvPicPr>
        <p:blipFill>
          <a:blip r:embed="rId3" cstate="print"/>
          <a:srcRect/>
          <a:stretch>
            <a:fillRect/>
          </a:stretch>
        </p:blipFill>
        <p:spPr bwMode="auto">
          <a:xfrm>
            <a:off x="555407" y="4809575"/>
            <a:ext cx="7343775" cy="1625600"/>
          </a:xfrm>
          <a:prstGeom prst="rect">
            <a:avLst/>
          </a:prstGeom>
          <a:noFill/>
          <a:ln w="9525">
            <a:noFill/>
            <a:miter lim="800000"/>
            <a:headEnd/>
            <a:tailEnd/>
          </a:ln>
        </p:spPr>
      </p:pic>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endParaRPr lang="en-US" altLang="zh-CN" sz="2800" b="1" dirty="0">
              <a:ea typeface="仿宋" panose="02010609060101010101" pitchFamily="49" charset="-122"/>
            </a:endParaRPr>
          </a:p>
        </p:txBody>
      </p:sp>
      <p:grpSp>
        <p:nvGrpSpPr>
          <p:cNvPr id="16"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1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4"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688076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7"/>
          <p:cNvPicPr>
            <a:picLocks noChangeAspect="1" noChangeArrowheads="1"/>
          </p:cNvPicPr>
          <p:nvPr/>
        </p:nvPicPr>
        <p:blipFill>
          <a:blip r:embed="rId2" cstate="print"/>
          <a:srcRect/>
          <a:stretch>
            <a:fillRect/>
          </a:stretch>
        </p:blipFill>
        <p:spPr bwMode="auto">
          <a:xfrm>
            <a:off x="545138" y="3250915"/>
            <a:ext cx="8213769" cy="2372639"/>
          </a:xfrm>
          <a:prstGeom prst="rect">
            <a:avLst/>
          </a:prstGeom>
          <a:noFill/>
          <a:ln w="9525">
            <a:noFill/>
            <a:miter lim="800000"/>
            <a:headEnd/>
            <a:tailEnd/>
          </a:ln>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
        <p:nvSpPr>
          <p:cNvPr id="5" name="矩形 1"/>
          <p:cNvSpPr>
            <a:spLocks noChangeArrowheads="1"/>
          </p:cNvSpPr>
          <p:nvPr/>
        </p:nvSpPr>
        <p:spPr bwMode="auto">
          <a:xfrm>
            <a:off x="527973" y="1552316"/>
            <a:ext cx="8064500" cy="2575064"/>
          </a:xfrm>
          <a:prstGeom prst="rect">
            <a:avLst/>
          </a:prstGeom>
          <a:noFill/>
          <a:ln w="9525">
            <a:noFill/>
            <a:miter lim="800000"/>
            <a:headEnd/>
            <a:tailEnd/>
          </a:ln>
        </p:spPr>
        <p:txBody>
          <a:bodyPr>
            <a:spAutoFit/>
          </a:bodyPr>
          <a:lstStyle/>
          <a:p>
            <a:pPr marL="342900" indent="-342900">
              <a:buClr>
                <a:srgbClr val="FF0000"/>
              </a:buClr>
              <a:buFont typeface="Wingdings" panose="05000000000000000000" pitchFamily="2" charset="2"/>
              <a:buChar char="n"/>
            </a:pPr>
            <a:r>
              <a:rPr lang="en-US" altLang="zh-CN" sz="2000" dirty="0"/>
              <a:t>format()</a:t>
            </a:r>
            <a:r>
              <a:rPr lang="zh-CN" altLang="zh-CN" sz="2000" dirty="0"/>
              <a:t>方法中模板字符串的槽除了包括参数序号，还可以包括格式控制信息</a:t>
            </a:r>
            <a:r>
              <a:rPr lang="zh-CN" altLang="zh-CN" sz="2000" dirty="0" smtClean="0"/>
              <a:t>。</a:t>
            </a:r>
            <a:endParaRPr lang="en-US" altLang="zh-CN" sz="2000" dirty="0" smtClean="0"/>
          </a:p>
          <a:p>
            <a:pPr marL="742950" lvl="1" indent="-285750">
              <a:buClr>
                <a:srgbClr val="FF0000"/>
              </a:buClr>
              <a:buFontTx/>
              <a:buChar char="•"/>
            </a:pPr>
            <a:r>
              <a:rPr lang="zh-CN" altLang="zh-CN" sz="2000" b="1" dirty="0" smtClean="0"/>
              <a:t>槽</a:t>
            </a:r>
            <a:r>
              <a:rPr lang="zh-CN" altLang="zh-CN" sz="2000" b="1" dirty="0"/>
              <a:t>的内部</a:t>
            </a:r>
            <a:r>
              <a:rPr lang="zh-CN" altLang="zh-CN" sz="2000" b="1" dirty="0" smtClean="0"/>
              <a:t>样式：</a:t>
            </a:r>
            <a:r>
              <a:rPr lang="en-US" altLang="zh-CN" sz="2000" b="1" dirty="0"/>
              <a:t>{&lt;</a:t>
            </a:r>
            <a:r>
              <a:rPr lang="zh-CN" altLang="zh-CN" sz="2000" b="1" dirty="0"/>
              <a:t>参数序号</a:t>
            </a:r>
            <a:r>
              <a:rPr lang="en-US" altLang="zh-CN" sz="2000" b="1" dirty="0"/>
              <a:t>&gt;: &lt;</a:t>
            </a:r>
            <a:r>
              <a:rPr lang="zh-CN" altLang="zh-CN" sz="2000" b="1" dirty="0"/>
              <a:t>格式控制标记</a:t>
            </a:r>
            <a:r>
              <a:rPr lang="en-US" altLang="zh-CN" sz="2000" b="1" dirty="0"/>
              <a:t>&gt;}  </a:t>
            </a:r>
            <a:endParaRPr lang="zh-CN" altLang="en-US" sz="2000" b="1" dirty="0"/>
          </a:p>
          <a:p>
            <a:pPr marL="285750" indent="-285750">
              <a:lnSpc>
                <a:spcPts val="1600"/>
              </a:lnSpc>
              <a:buClr>
                <a:srgbClr val="FF0000"/>
              </a:buClr>
            </a:pPr>
            <a:endParaRPr lang="zh-CN" altLang="en-US" sz="2000" dirty="0"/>
          </a:p>
          <a:p>
            <a:pPr marL="342900" indent="-342900">
              <a:buClr>
                <a:srgbClr val="FF0000"/>
              </a:buClr>
              <a:buFont typeface="Wingdings" panose="05000000000000000000" pitchFamily="2" charset="2"/>
              <a:buChar char="n"/>
            </a:pPr>
            <a:r>
              <a:rPr lang="zh-CN" altLang="zh-CN" sz="2000" dirty="0" smtClean="0"/>
              <a:t>格式</a:t>
            </a:r>
            <a:r>
              <a:rPr lang="zh-CN" altLang="zh-CN" sz="2000" dirty="0"/>
              <a:t>控制标记用来控制参数显示时的</a:t>
            </a:r>
            <a:r>
              <a:rPr lang="zh-CN" altLang="zh-CN" sz="2000" dirty="0" smtClean="0"/>
              <a:t>格式</a:t>
            </a:r>
            <a:r>
              <a:rPr lang="zh-CN" altLang="en-US" sz="2000" dirty="0" smtClean="0"/>
              <a:t>：</a:t>
            </a:r>
            <a:endParaRPr lang="en-US" altLang="zh-CN" sz="2000" dirty="0" smtClean="0"/>
          </a:p>
          <a:p>
            <a:pPr marL="800100" lvl="1" indent="-342900">
              <a:buClr>
                <a:srgbClr val="FF0000"/>
              </a:buClr>
              <a:buFont typeface="Arial" panose="020B0604020202020204" pitchFamily="34" charset="0"/>
              <a:buChar char="•"/>
            </a:pPr>
            <a:r>
              <a:rPr lang="en-US" altLang="zh-CN" sz="2000" b="1" dirty="0" smtClean="0">
                <a:solidFill>
                  <a:srgbClr val="0000FF"/>
                </a:solidFill>
              </a:rPr>
              <a:t>&lt;</a:t>
            </a:r>
            <a:r>
              <a:rPr lang="zh-CN" altLang="zh-CN" sz="2000" b="1" dirty="0">
                <a:solidFill>
                  <a:srgbClr val="0000FF"/>
                </a:solidFill>
              </a:rPr>
              <a:t>填充</a:t>
            </a:r>
            <a:r>
              <a:rPr lang="en-US" altLang="zh-CN" sz="2000" b="1" dirty="0">
                <a:solidFill>
                  <a:srgbClr val="0000FF"/>
                </a:solidFill>
              </a:rPr>
              <a:t>&gt;&lt;</a:t>
            </a:r>
            <a:r>
              <a:rPr lang="zh-CN" altLang="zh-CN" sz="2000" b="1" dirty="0">
                <a:solidFill>
                  <a:srgbClr val="0000FF"/>
                </a:solidFill>
              </a:rPr>
              <a:t>对齐</a:t>
            </a:r>
            <a:r>
              <a:rPr lang="en-US" altLang="zh-CN" sz="2000" b="1" dirty="0">
                <a:solidFill>
                  <a:srgbClr val="0000FF"/>
                </a:solidFill>
              </a:rPr>
              <a:t>&gt;&lt;</a:t>
            </a:r>
            <a:r>
              <a:rPr lang="zh-CN" altLang="zh-CN" sz="2000" b="1" dirty="0">
                <a:solidFill>
                  <a:srgbClr val="0000FF"/>
                </a:solidFill>
              </a:rPr>
              <a:t>宽度</a:t>
            </a:r>
            <a:r>
              <a:rPr lang="en-US" altLang="zh-CN" sz="2000" b="1" dirty="0">
                <a:solidFill>
                  <a:srgbClr val="0000FF"/>
                </a:solidFill>
              </a:rPr>
              <a:t>&gt;,&lt;.</a:t>
            </a:r>
            <a:r>
              <a:rPr lang="zh-CN" altLang="zh-CN" sz="2000" b="1" dirty="0">
                <a:solidFill>
                  <a:srgbClr val="0000FF"/>
                </a:solidFill>
              </a:rPr>
              <a:t>精度</a:t>
            </a:r>
            <a:r>
              <a:rPr lang="en-US" altLang="zh-CN" sz="2000" b="1" dirty="0">
                <a:solidFill>
                  <a:srgbClr val="0000FF"/>
                </a:solidFill>
              </a:rPr>
              <a:t>&gt;&lt;</a:t>
            </a:r>
            <a:r>
              <a:rPr lang="zh-CN" altLang="zh-CN" sz="2000" b="1" dirty="0">
                <a:solidFill>
                  <a:srgbClr val="0000FF"/>
                </a:solidFill>
              </a:rPr>
              <a:t>类型</a:t>
            </a:r>
            <a:r>
              <a:rPr lang="en-US" altLang="zh-CN" sz="2000" b="1" dirty="0">
                <a:solidFill>
                  <a:srgbClr val="0000FF"/>
                </a:solidFill>
              </a:rPr>
              <a:t>&gt;6</a:t>
            </a:r>
            <a:r>
              <a:rPr lang="zh-CN" altLang="zh-CN" sz="2000" b="1" dirty="0">
                <a:solidFill>
                  <a:srgbClr val="0000FF"/>
                </a:solidFill>
              </a:rPr>
              <a:t>个</a:t>
            </a:r>
            <a:r>
              <a:rPr lang="zh-CN" altLang="zh-CN" sz="2000" b="1" dirty="0" smtClean="0">
                <a:solidFill>
                  <a:srgbClr val="0000FF"/>
                </a:solidFill>
              </a:rPr>
              <a:t>字段</a:t>
            </a:r>
            <a:endParaRPr lang="zh-CN" altLang="en-US" sz="2000" b="1" dirty="0">
              <a:solidFill>
                <a:srgbClr val="0000FF"/>
              </a:solidFill>
            </a:endParaRPr>
          </a:p>
          <a:p>
            <a:pPr marL="285750" indent="-285750">
              <a:buFontTx/>
              <a:buChar char="•"/>
            </a:pPr>
            <a:endParaRPr lang="zh-CN" altLang="zh-CN" sz="2400" dirty="0"/>
          </a:p>
          <a:p>
            <a:pPr marL="285750" indent="-285750"/>
            <a:endParaRPr lang="zh-CN" altLang="zh-CN" sz="2400" dirty="0"/>
          </a:p>
        </p:txBody>
      </p:sp>
      <p:pic>
        <p:nvPicPr>
          <p:cNvPr id="15" name="图片 14"/>
          <p:cNvPicPr>
            <a:picLocks noChangeAspect="1"/>
          </p:cNvPicPr>
          <p:nvPr/>
        </p:nvPicPr>
        <p:blipFill>
          <a:blip r:embed="rId3"/>
          <a:stretch>
            <a:fillRect/>
          </a:stretch>
        </p:blipFill>
        <p:spPr>
          <a:xfrm>
            <a:off x="704131" y="5706144"/>
            <a:ext cx="8075364" cy="571500"/>
          </a:xfrm>
          <a:prstGeom prst="rect">
            <a:avLst/>
          </a:prstGeom>
        </p:spPr>
      </p:pic>
      <p:pic>
        <p:nvPicPr>
          <p:cNvPr id="16"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164" y="5543343"/>
            <a:ext cx="436562" cy="554037"/>
          </a:xfrm>
          <a:prstGeom prst="rect">
            <a:avLst/>
          </a:prstGeom>
          <a:noFill/>
          <a:ln w="9525">
            <a:noFill/>
            <a:miter lim="800000"/>
            <a:headEnd/>
            <a:tailEnd/>
          </a:ln>
        </p:spPr>
      </p:pic>
      <p:pic>
        <p:nvPicPr>
          <p:cNvPr id="17" name="图片 16"/>
          <p:cNvPicPr>
            <a:picLocks noChangeAspect="1"/>
          </p:cNvPicPr>
          <p:nvPr/>
        </p:nvPicPr>
        <p:blipFill>
          <a:blip r:embed="rId5"/>
          <a:stretch>
            <a:fillRect/>
          </a:stretch>
        </p:blipFill>
        <p:spPr>
          <a:xfrm>
            <a:off x="565726" y="5708523"/>
            <a:ext cx="8439150" cy="266700"/>
          </a:xfrm>
          <a:prstGeom prst="rect">
            <a:avLst/>
          </a:prstGeom>
        </p:spPr>
      </p:pic>
      <p:grpSp>
        <p:nvGrpSpPr>
          <p:cNvPr id="14" name="组合 114"/>
          <p:cNvGrpSpPr/>
          <p:nvPr/>
        </p:nvGrpSpPr>
        <p:grpSpPr>
          <a:xfrm>
            <a:off x="-540568" y="116632"/>
            <a:ext cx="6225040" cy="662730"/>
            <a:chOff x="-198275" y="3380765"/>
            <a:chExt cx="6225040" cy="662730"/>
          </a:xfrm>
        </p:grpSpPr>
        <p:grpSp>
          <p:nvGrpSpPr>
            <p:cNvPr id="18"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9" name="图片 18" descr="12.jpg"/>
            <p:cNvPicPr>
              <a:picLocks noChangeAspect="1"/>
            </p:cNvPicPr>
            <p:nvPr/>
          </p:nvPicPr>
          <p:blipFill>
            <a:blip r:embed="rId6" cstate="print"/>
            <a:stretch>
              <a:fillRect/>
            </a:stretch>
          </p:blipFill>
          <p:spPr>
            <a:xfrm>
              <a:off x="1115929" y="3530600"/>
              <a:ext cx="446172" cy="431048"/>
            </a:xfrm>
            <a:prstGeom prst="rect">
              <a:avLst/>
            </a:prstGeom>
          </p:spPr>
        </p:pic>
      </p:grpSp>
      <p:sp>
        <p:nvSpPr>
          <p:cNvPr id="22" name="文本框 2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1884419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sp>
        <p:nvSpPr>
          <p:cNvPr id="5" name="文本占位符 29698"/>
          <p:cNvSpPr>
            <a:spLocks noGrp="1"/>
          </p:cNvSpPr>
          <p:nvPr>
            <p:ph idx="1"/>
          </p:nvPr>
        </p:nvSpPr>
        <p:spPr>
          <a:xfrm>
            <a:off x="683568" y="1425605"/>
            <a:ext cx="8229600" cy="4678451"/>
          </a:xfrm>
        </p:spPr>
        <p:txBody>
          <a:bodyPr anchor="t"/>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使用format方法进行格式化</a:t>
            </a:r>
          </a:p>
          <a:p>
            <a:pPr>
              <a:spcBef>
                <a:spcPct val="0"/>
              </a:spcBef>
              <a:buSzPct val="70000"/>
              <a:buNone/>
            </a:pPr>
            <a:endParaRPr lang="en-US" altLang="zh-CN" sz="1350" dirty="0" smtClean="0">
              <a:latin typeface="Consolas" panose="020B0609020204030204" charset="0"/>
            </a:endParaRPr>
          </a:p>
          <a:p>
            <a:pPr>
              <a:spcBef>
                <a:spcPct val="0"/>
              </a:spcBef>
              <a:buSzPct val="70000"/>
              <a:buNone/>
            </a:pPr>
            <a:r>
              <a:rPr lang="zh-CN" altLang="zh-CN" sz="1350" dirty="0" smtClean="0">
                <a:latin typeface="Consolas" panose="020B0609020204030204" charset="0"/>
              </a:rPr>
              <a:t>&gt;&gt;&gt; </a:t>
            </a:r>
            <a:r>
              <a:rPr lang="zh-CN" altLang="zh-CN" sz="1350" dirty="0">
                <a:latin typeface="Consolas" panose="020B0609020204030204" charset="0"/>
              </a:rPr>
              <a:t>print("The number {0:,} in hex is: {0:#x}, the number {1} in oct is {1:#o}".format(5555,55))</a:t>
            </a:r>
          </a:p>
          <a:p>
            <a:pPr>
              <a:spcBef>
                <a:spcPts val="300"/>
              </a:spcBef>
              <a:buSzPct val="70000"/>
              <a:buNone/>
            </a:pPr>
            <a:r>
              <a:rPr lang="zh-CN" altLang="zh-CN" sz="1350" dirty="0">
                <a:solidFill>
                  <a:srgbClr val="0000FF"/>
                </a:solidFill>
                <a:latin typeface="Consolas" panose="020B0609020204030204" charset="0"/>
              </a:rPr>
              <a:t>The number 5,555 in hex is: 0x15b3, the number 55 in oct is 0o67</a:t>
            </a:r>
          </a:p>
          <a:p>
            <a:pPr>
              <a:spcBef>
                <a:spcPts val="300"/>
              </a:spcBef>
              <a:buSzPct val="70000"/>
              <a:buNone/>
            </a:pPr>
            <a:r>
              <a:rPr lang="zh-CN" altLang="zh-CN" sz="1350" dirty="0">
                <a:latin typeface="Consolas" panose="020B0609020204030204" charset="0"/>
              </a:rPr>
              <a:t>&gt;&gt;&gt; print("The number {1:,} in hex is: {1:#x}, the number {0} in oct is {0:o}".format(5555,55))</a:t>
            </a:r>
          </a:p>
          <a:p>
            <a:pPr>
              <a:spcBef>
                <a:spcPts val="300"/>
              </a:spcBef>
              <a:buSzPct val="70000"/>
              <a:buNone/>
            </a:pPr>
            <a:r>
              <a:rPr lang="zh-CN" altLang="zh-CN" sz="1350" dirty="0">
                <a:solidFill>
                  <a:srgbClr val="0000FF"/>
                </a:solidFill>
                <a:latin typeface="Consolas" panose="020B0609020204030204" charset="0"/>
              </a:rPr>
              <a:t>The number 55 in hex is: 0x37, the number 5555 in oct is 12663</a:t>
            </a:r>
          </a:p>
          <a:p>
            <a:pPr>
              <a:spcBef>
                <a:spcPts val="300"/>
              </a:spcBef>
              <a:buSzPct val="70000"/>
              <a:buNone/>
            </a:pPr>
            <a:r>
              <a:rPr lang="zh-CN" altLang="zh-CN" sz="1350" dirty="0" smtClean="0">
                <a:latin typeface="Consolas" panose="020B0609020204030204" charset="0"/>
              </a:rPr>
              <a:t>&gt;&gt;&gt; </a:t>
            </a:r>
            <a:r>
              <a:rPr lang="zh-CN" altLang="zh-CN" sz="1350" dirty="0">
                <a:latin typeface="Consolas" panose="020B0609020204030204" charset="0"/>
              </a:rPr>
              <a:t>position = (5, 8, 13)</a:t>
            </a:r>
          </a:p>
          <a:p>
            <a:pPr>
              <a:spcBef>
                <a:spcPts val="300"/>
              </a:spcBef>
              <a:buSzPct val="70000"/>
              <a:buNone/>
            </a:pPr>
            <a:r>
              <a:rPr lang="zh-CN" altLang="zh-CN" sz="1350" dirty="0">
                <a:latin typeface="Consolas" panose="020B0609020204030204" charset="0"/>
              </a:rPr>
              <a:t>&gt;&gt;&gt; print("X:{0[0]};Y:{0[1]};Z:{0[2]}".format(position))</a:t>
            </a:r>
          </a:p>
          <a:p>
            <a:pPr>
              <a:spcBef>
                <a:spcPts val="300"/>
              </a:spcBef>
              <a:buSzPct val="70000"/>
              <a:buNone/>
            </a:pPr>
            <a:r>
              <a:rPr lang="zh-CN" altLang="zh-CN" sz="1350" dirty="0">
                <a:solidFill>
                  <a:srgbClr val="0000FF"/>
                </a:solidFill>
                <a:latin typeface="Consolas" panose="020B0609020204030204" charset="0"/>
              </a:rPr>
              <a:t>X:5;Y:8;Z:13</a:t>
            </a:r>
          </a:p>
          <a:p>
            <a:pPr>
              <a:spcBef>
                <a:spcPts val="300"/>
              </a:spcBef>
              <a:buSzPct val="70000"/>
              <a:buNone/>
            </a:pPr>
            <a:r>
              <a:rPr lang="zh-CN" altLang="zh-CN" sz="1350" dirty="0">
                <a:latin typeface="Consolas" panose="020B0609020204030204" charset="0"/>
              </a:rPr>
              <a:t>&gt;&gt;&gt; '{0:&lt;8d},{0:^8d},{0:&gt;8d}'.format(65) </a:t>
            </a:r>
            <a:r>
              <a:rPr lang="en-US" altLang="zh-CN" sz="1350" dirty="0">
                <a:latin typeface="Consolas" panose="020B0609020204030204" charset="0"/>
              </a:rPr>
              <a:t>#</a:t>
            </a:r>
            <a:r>
              <a:rPr lang="zh-CN" altLang="en-US" sz="1350" dirty="0">
                <a:latin typeface="Consolas" panose="020B0609020204030204" charset="0"/>
              </a:rPr>
              <a:t>设置对齐方式</a:t>
            </a:r>
          </a:p>
          <a:p>
            <a:pPr>
              <a:spcBef>
                <a:spcPts val="300"/>
              </a:spcBef>
              <a:buSzPct val="70000"/>
              <a:buNone/>
            </a:pPr>
            <a:r>
              <a:rPr lang="zh-CN" altLang="zh-CN" sz="1350" dirty="0">
                <a:solidFill>
                  <a:srgbClr val="0000FF"/>
                </a:solidFill>
                <a:latin typeface="Consolas" panose="020B0609020204030204" charset="0"/>
              </a:rPr>
              <a:t>'65      ,   65   ,      65'</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5373581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
        <p:nvSpPr>
          <p:cNvPr id="5" name="内容占位符 2"/>
          <p:cNvSpPr>
            <a:spLocks noGrp="1"/>
          </p:cNvSpPr>
          <p:nvPr>
            <p:ph idx="1"/>
          </p:nvPr>
        </p:nvSpPr>
        <p:spPr>
          <a:xfrm>
            <a:off x="773636" y="1413027"/>
            <a:ext cx="8229600" cy="4678451"/>
          </a:xfrm>
        </p:spPr>
        <p:txBody>
          <a:bodyPr anchor="t"/>
          <a:lstStyle/>
          <a:p>
            <a:pPr marL="0" indent="0">
              <a:spcBef>
                <a:spcPts val="300"/>
              </a:spcBef>
              <a:buSzPct val="70000"/>
              <a:buNone/>
            </a:pPr>
            <a:r>
              <a:rPr lang="zh-CN" altLang="en-US" sz="1350" dirty="0">
                <a:latin typeface="Consolas" panose="020B0609020204030204" charset="0"/>
                <a:sym typeface="宋体" panose="02010600030101010101" pitchFamily="2" charset="-122"/>
              </a:rPr>
              <a:t>weather = [("Monday","rain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"),("Tuesday","sunny"),</a:t>
            </a:r>
          </a:p>
          <a:p>
            <a:pPr marL="0" indent="0">
              <a:spcBef>
                <a:spcPts val="300"/>
              </a:spcBef>
              <a:buSzPct val="70000"/>
              <a:buNone/>
            </a:pPr>
            <a:r>
              <a:rPr lang="zh-CN" altLang="en-US" sz="1350" dirty="0">
                <a:latin typeface="Consolas" panose="020B0609020204030204" charset="0"/>
                <a:sym typeface="宋体" panose="02010600030101010101" pitchFamily="2" charset="-122"/>
              </a:rPr>
              <a:t>           ("Wednesday", "sunny"),("Thursday","rain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a:t>
            </a:r>
          </a:p>
          <a:p>
            <a:pPr marL="0" indent="0">
              <a:spcBef>
                <a:spcPts val="300"/>
              </a:spcBef>
              <a:buSzPct val="70000"/>
              <a:buNone/>
            </a:pPr>
            <a:r>
              <a:rPr lang="zh-CN" altLang="en-US" sz="1350" dirty="0">
                <a:latin typeface="Consolas" panose="020B0609020204030204" charset="0"/>
                <a:sym typeface="宋体" panose="02010600030101010101" pitchFamily="2" charset="-122"/>
              </a:rPr>
              <a:t>           ("Friday","</a:t>
            </a:r>
            <a:r>
              <a:rPr lang="en-US" altLang="zh-CN" sz="1350" dirty="0">
                <a:latin typeface="Consolas" panose="020B0609020204030204" charset="0"/>
                <a:sym typeface="宋体" panose="02010600030101010101" pitchFamily="2" charset="-122"/>
              </a:rPr>
              <a:t>c</a:t>
            </a:r>
            <a:r>
              <a:rPr lang="zh-CN" altLang="en-US" sz="1350" dirty="0">
                <a:latin typeface="Consolas" panose="020B0609020204030204" charset="0"/>
                <a:sym typeface="宋体" panose="02010600030101010101" pitchFamily="2" charset="-122"/>
              </a:rPr>
              <a:t>loudy")]</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formatter = "Weather of '{0[0]}' is '{0[1]}'".format</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 item in map(formatter,weather):</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    print</a:t>
            </a:r>
            <a:r>
              <a:rPr lang="en-US" altLang="zh-CN" sz="1350" dirty="0">
                <a:latin typeface="Consolas" panose="020B0609020204030204" charset="0"/>
                <a:sym typeface="宋体" panose="02010600030101010101" pitchFamily="2" charset="-122"/>
              </a:rPr>
              <a:t>(</a:t>
            </a:r>
            <a:r>
              <a:rPr lang="zh-CN" altLang="en-US" sz="1350" dirty="0">
                <a:latin typeface="Consolas" panose="020B0609020204030204" charset="0"/>
                <a:sym typeface="宋体" panose="02010600030101010101" pitchFamily="2" charset="-122"/>
              </a:rPr>
              <a:t>item</a:t>
            </a:r>
            <a:r>
              <a:rPr lang="en-US" altLang="zh-CN" sz="1350" dirty="0">
                <a:latin typeface="Consolas" panose="020B0609020204030204" charset="0"/>
                <a:sym typeface="宋体" panose="02010600030101010101" pitchFamily="2" charset="-122"/>
              </a:rPr>
              <a:t>)</a:t>
            </a:r>
            <a:endParaRPr lang="en-US" altLang="zh-CN" sz="1350" dirty="0">
              <a:latin typeface="Consolas" panose="020B0609020204030204" charset="0"/>
            </a:endParaRPr>
          </a:p>
          <a:p>
            <a:pPr marL="0" indent="0">
              <a:spcBef>
                <a:spcPts val="300"/>
              </a:spcBef>
              <a:buNone/>
            </a:pPr>
            <a:r>
              <a:rPr lang="en-US" altLang="zh-CN" sz="1350" dirty="0">
                <a:latin typeface="Consolas" panose="020B0609020204030204" charset="0"/>
              </a:rPr>
              <a:t>for item in weather:</a:t>
            </a:r>
          </a:p>
          <a:p>
            <a:pPr marL="0" indent="0">
              <a:spcBef>
                <a:spcPts val="300"/>
              </a:spcBef>
              <a:buNone/>
            </a:pPr>
            <a:r>
              <a:rPr lang="en-US" altLang="zh-CN" sz="1350" dirty="0">
                <a:latin typeface="Consolas" panose="020B0609020204030204" charset="0"/>
              </a:rPr>
              <a:t>    print(formatter(item))</a:t>
            </a:r>
          </a:p>
          <a:p>
            <a:pPr marL="0" indent="0">
              <a:spcBef>
                <a:spcPts val="300"/>
              </a:spcBef>
              <a:buNone/>
            </a:pPr>
            <a:endParaRPr lang="en-US" altLang="zh-CN" sz="1350" dirty="0">
              <a:latin typeface="Consolas" panose="020B0609020204030204" charset="0"/>
            </a:endParaRPr>
          </a:p>
          <a:p>
            <a:pPr marL="0" indent="0">
              <a:spcBef>
                <a:spcPts val="300"/>
              </a:spcBef>
              <a:buNone/>
            </a:pPr>
            <a:r>
              <a:rPr lang="zh-CN" altLang="en-US" sz="1350" b="1" dirty="0">
                <a:latin typeface="Consolas" panose="020B0609020204030204" charset="0"/>
              </a:rPr>
              <a:t>运行结果：</a:t>
            </a:r>
          </a:p>
          <a:p>
            <a:pPr marL="0" indent="0">
              <a:spcBef>
                <a:spcPts val="300"/>
              </a:spcBef>
              <a:buNone/>
            </a:pPr>
            <a:r>
              <a:rPr lang="en-US" altLang="zh-CN" sz="1350" dirty="0">
                <a:solidFill>
                  <a:srgbClr val="0000FF"/>
                </a:solidFill>
                <a:latin typeface="Consolas" panose="020B0609020204030204" charset="0"/>
              </a:rPr>
              <a:t>Weather of 'Monday' is 'rainy'</a:t>
            </a:r>
          </a:p>
          <a:p>
            <a:pPr marL="0" indent="0">
              <a:spcBef>
                <a:spcPts val="300"/>
              </a:spcBef>
              <a:buNone/>
            </a:pPr>
            <a:r>
              <a:rPr lang="en-US" altLang="zh-CN" sz="1350" dirty="0">
                <a:solidFill>
                  <a:srgbClr val="0000FF"/>
                </a:solidFill>
                <a:latin typeface="Consolas" panose="020B0609020204030204" charset="0"/>
              </a:rPr>
              <a:t>Weather of 'Tuesday' is 'sunny'</a:t>
            </a:r>
          </a:p>
          <a:p>
            <a:pPr marL="0" indent="0">
              <a:spcBef>
                <a:spcPts val="300"/>
              </a:spcBef>
              <a:buNone/>
            </a:pPr>
            <a:r>
              <a:rPr lang="en-US" altLang="zh-CN" sz="1350" dirty="0">
                <a:solidFill>
                  <a:srgbClr val="0000FF"/>
                </a:solidFill>
                <a:latin typeface="Consolas" panose="020B0609020204030204" charset="0"/>
              </a:rPr>
              <a:t>Weather of 'Wednesday' is 'sunny'</a:t>
            </a:r>
          </a:p>
          <a:p>
            <a:pPr marL="0" indent="0">
              <a:spcBef>
                <a:spcPts val="300"/>
              </a:spcBef>
              <a:buNone/>
            </a:pPr>
            <a:r>
              <a:rPr lang="en-US" altLang="zh-CN" sz="1350" dirty="0">
                <a:solidFill>
                  <a:srgbClr val="0000FF"/>
                </a:solidFill>
                <a:latin typeface="Consolas" panose="020B0609020204030204" charset="0"/>
              </a:rPr>
              <a:t>Weather of 'Thursday' is 'rainy'</a:t>
            </a:r>
          </a:p>
          <a:p>
            <a:pPr marL="0" indent="0">
              <a:spcBef>
                <a:spcPts val="300"/>
              </a:spcBef>
              <a:buNone/>
            </a:pPr>
            <a:r>
              <a:rPr lang="en-US" altLang="zh-CN" sz="1350" dirty="0">
                <a:solidFill>
                  <a:srgbClr val="0000FF"/>
                </a:solidFill>
                <a:latin typeface="Consolas" panose="020B0609020204030204" charset="0"/>
              </a:rPr>
              <a:t>Weather of 'Friday' is 'cloudy'</a:t>
            </a:r>
          </a:p>
        </p:txBody>
      </p:sp>
      <p:grpSp>
        <p:nvGrpSpPr>
          <p:cNvPr id="2" name="组合 1"/>
          <p:cNvGrpSpPr/>
          <p:nvPr/>
        </p:nvGrpSpPr>
        <p:grpSpPr>
          <a:xfrm>
            <a:off x="3550791" y="2481991"/>
            <a:ext cx="3694196" cy="883427"/>
            <a:chOff x="3550791" y="2481991"/>
            <a:chExt cx="3694196" cy="883427"/>
          </a:xfrm>
        </p:grpSpPr>
        <p:sp>
          <p:nvSpPr>
            <p:cNvPr id="6" name="右大括号 5"/>
            <p:cNvSpPr/>
            <p:nvPr/>
          </p:nvSpPr>
          <p:spPr>
            <a:xfrm>
              <a:off x="4355009" y="2481991"/>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7" name="右大括号 6"/>
            <p:cNvSpPr/>
            <p:nvPr/>
          </p:nvSpPr>
          <p:spPr>
            <a:xfrm>
              <a:off x="3550791" y="3022458"/>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8" name="文本框 4"/>
            <p:cNvSpPr txBox="1"/>
            <p:nvPr/>
          </p:nvSpPr>
          <p:spPr>
            <a:xfrm>
              <a:off x="6401877" y="2868782"/>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p>
          </p:txBody>
        </p:sp>
        <p:cxnSp>
          <p:nvCxnSpPr>
            <p:cNvPr id="9" name="直接箭头连接符 8"/>
            <p:cNvCxnSpPr>
              <a:stCxn id="8" idx="1"/>
              <a:endCxn id="6" idx="1"/>
            </p:cNvCxnSpPr>
            <p:nvPr/>
          </p:nvCxnSpPr>
          <p:spPr>
            <a:xfrm flipH="1" flipV="1">
              <a:off x="4499992" y="2654201"/>
              <a:ext cx="1901825" cy="3683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a:endCxn id="7" idx="1"/>
            </p:cNvCxnSpPr>
            <p:nvPr/>
          </p:nvCxnSpPr>
          <p:spPr>
            <a:xfrm flipH="1">
              <a:off x="3696082" y="3022501"/>
              <a:ext cx="2705735" cy="1714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4"/>
          <p:cNvGrpSpPr/>
          <p:nvPr/>
        </p:nvGrpSpPr>
        <p:grpSpPr>
          <a:xfrm>
            <a:off x="-540568" y="116632"/>
            <a:ext cx="6225040" cy="662730"/>
            <a:chOff x="-198275" y="3380765"/>
            <a:chExt cx="6225040" cy="662730"/>
          </a:xfrm>
        </p:grpSpPr>
        <p:grpSp>
          <p:nvGrpSpPr>
            <p:cNvPr id="13" name="组合 105"/>
            <p:cNvGrpSpPr/>
            <p:nvPr/>
          </p:nvGrpSpPr>
          <p:grpSpPr>
            <a:xfrm>
              <a:off x="-198275" y="3380765"/>
              <a:ext cx="6225040" cy="662730"/>
              <a:chOff x="-198275" y="3380765"/>
              <a:chExt cx="622504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7" name="文本框 16"/>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177955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
        <p:nvSpPr>
          <p:cNvPr id="5" name="Content Placeholder 2"/>
          <p:cNvSpPr txBox="1">
            <a:spLocks/>
          </p:cNvSpPr>
          <p:nvPr/>
        </p:nvSpPr>
        <p:spPr bwMode="auto">
          <a:xfrm>
            <a:off x="591594" y="1561298"/>
            <a:ext cx="875792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
            </a:pPr>
            <a:r>
              <a:rPr lang="en-US" sz="2000" noProof="1" smtClean="0">
                <a:latin typeface="+mn-ea"/>
              </a:rPr>
              <a:t>从Python 3.6.x开始支持一种新的字符串格式化方式，官方叫做</a:t>
            </a:r>
            <a:r>
              <a:rPr lang="en-US" sz="2000" noProof="1" smtClean="0">
                <a:solidFill>
                  <a:srgbClr val="FF0000"/>
                </a:solidFill>
                <a:latin typeface="+mn-ea"/>
              </a:rPr>
              <a:t>Formatted String Literals</a:t>
            </a:r>
            <a:r>
              <a:rPr lang="en-US" sz="2000" noProof="1" smtClean="0">
                <a:latin typeface="+mn-ea"/>
              </a:rPr>
              <a:t>，</a:t>
            </a:r>
            <a:r>
              <a:rPr lang="zh-CN" altLang="en-US" sz="2000" noProof="1" smtClean="0">
                <a:latin typeface="+mn-ea"/>
              </a:rPr>
              <a:t>在</a:t>
            </a:r>
            <a:r>
              <a:rPr lang="zh-CN" altLang="en-US" sz="2000" noProof="1" smtClean="0">
                <a:solidFill>
                  <a:srgbClr val="FF0000"/>
                </a:solidFill>
                <a:latin typeface="+mn-ea"/>
              </a:rPr>
              <a:t>字符串前加字母</a:t>
            </a:r>
            <a:r>
              <a:rPr lang="en-US" altLang="zh-CN" sz="2000" noProof="1" smtClean="0">
                <a:solidFill>
                  <a:srgbClr val="FF0000"/>
                </a:solidFill>
                <a:latin typeface="+mn-ea"/>
              </a:rPr>
              <a:t>f</a:t>
            </a:r>
            <a:r>
              <a:rPr lang="zh-CN" altLang="en-US" sz="2000" noProof="1" smtClean="0">
                <a:latin typeface="+mn-ea"/>
              </a:rPr>
              <a:t>，</a:t>
            </a:r>
            <a:r>
              <a:rPr lang="en-US" sz="2000" noProof="1" smtClean="0">
                <a:latin typeface="+mn-ea"/>
              </a:rPr>
              <a:t>含义与字符串对象format()方法类似</a:t>
            </a:r>
          </a:p>
          <a:p>
            <a:pPr marL="0" indent="0">
              <a:buFont typeface="Arial" charset="0"/>
              <a:buNone/>
            </a:pPr>
            <a:r>
              <a:rPr lang="en-US" sz="1350" noProof="1" smtClean="0">
                <a:latin typeface="Consolas" panose="020B0609020204030204" charset="0"/>
              </a:rPr>
              <a:t>&gt;&gt;&gt; name = '</a:t>
            </a:r>
            <a:r>
              <a:rPr lang="en-US" altLang="zh-CN" sz="1350" noProof="1" smtClean="0">
                <a:latin typeface="Consolas" panose="020B0609020204030204" charset="0"/>
              </a:rPr>
              <a:t>Python</a:t>
            </a:r>
            <a:r>
              <a:rPr lang="en-US" sz="1350" noProof="1" smtClean="0">
                <a:latin typeface="Consolas" panose="020B0609020204030204" charset="0"/>
              </a:rPr>
              <a:t>'</a:t>
            </a:r>
          </a:p>
          <a:p>
            <a:pPr marL="0" indent="0">
              <a:buFont typeface="Arial" charset="0"/>
              <a:buNone/>
            </a:pPr>
            <a:r>
              <a:rPr lang="en-US" sz="1350" noProof="1" smtClean="0">
                <a:latin typeface="Consolas" panose="020B0609020204030204" charset="0"/>
              </a:rPr>
              <a:t>&gt;&gt;&gt; age = </a:t>
            </a:r>
            <a:r>
              <a:rPr lang="en-US" altLang="zh-CN" sz="1350" noProof="1" smtClean="0">
                <a:latin typeface="Consolas" panose="020B0609020204030204" charset="0"/>
              </a:rPr>
              <a:t>1</a:t>
            </a:r>
          </a:p>
          <a:p>
            <a:pPr marL="0" indent="0">
              <a:buFont typeface="Arial" charset="0"/>
              <a:buNone/>
            </a:pPr>
            <a:r>
              <a:rPr lang="en-US" sz="1350" noProof="1" smtClean="0">
                <a:latin typeface="Consolas" panose="020B0609020204030204" charset="0"/>
              </a:rPr>
              <a:t>&gt;&gt;&gt; f'My name is {name}, and I am {age} years old.'</a:t>
            </a:r>
          </a:p>
          <a:p>
            <a:pPr marL="0" indent="0">
              <a:buFont typeface="Arial" charset="0"/>
              <a:buNone/>
            </a:pPr>
            <a:r>
              <a:rPr lang="en-US" sz="1350" noProof="1" smtClean="0">
                <a:solidFill>
                  <a:srgbClr val="0000FF"/>
                </a:solidFill>
                <a:latin typeface="Consolas" panose="020B0609020204030204" charset="0"/>
              </a:rPr>
              <a:t>'My name is </a:t>
            </a:r>
            <a:r>
              <a:rPr lang="en-US" altLang="zh-CN" sz="1350" noProof="1" smtClean="0">
                <a:solidFill>
                  <a:srgbClr val="0000FF"/>
                </a:solidFill>
                <a:latin typeface="Consolas" panose="020B0609020204030204" charset="0"/>
              </a:rPr>
              <a:t>Python</a:t>
            </a:r>
            <a:r>
              <a:rPr lang="en-US" sz="1350" noProof="1" smtClean="0">
                <a:solidFill>
                  <a:srgbClr val="0000FF"/>
                </a:solidFill>
                <a:latin typeface="Consolas" panose="020B0609020204030204" charset="0"/>
              </a:rPr>
              <a:t>, and I am </a:t>
            </a:r>
            <a:r>
              <a:rPr lang="en-US" altLang="zh-CN" sz="1350" noProof="1" smtClean="0">
                <a:solidFill>
                  <a:srgbClr val="0000FF"/>
                </a:solidFill>
                <a:latin typeface="Consolas" panose="020B0609020204030204" charset="0"/>
              </a:rPr>
              <a:t>1</a:t>
            </a:r>
            <a:r>
              <a:rPr lang="en-US" sz="1350" noProof="1" smtClean="0">
                <a:solidFill>
                  <a:srgbClr val="0000FF"/>
                </a:solidFill>
                <a:latin typeface="Consolas" panose="020B0609020204030204" charset="0"/>
              </a:rPr>
              <a:t> years old.'</a:t>
            </a:r>
          </a:p>
          <a:p>
            <a:pPr marL="0" indent="0">
              <a:buFont typeface="Arial" charset="0"/>
              <a:buNone/>
            </a:pPr>
            <a:r>
              <a:rPr lang="en-US" sz="1350" noProof="1" smtClean="0">
                <a:latin typeface="Consolas" panose="020B0609020204030204" charset="0"/>
              </a:rPr>
              <a:t>&gt;&gt;&gt; width = 10</a:t>
            </a:r>
          </a:p>
          <a:p>
            <a:pPr marL="0" indent="0">
              <a:buFont typeface="Arial" charset="0"/>
              <a:buNone/>
            </a:pPr>
            <a:r>
              <a:rPr lang="en-US" sz="1350" noProof="1" smtClean="0">
                <a:latin typeface="Consolas" panose="020B0609020204030204" charset="0"/>
              </a:rPr>
              <a:t>&gt;&gt;&gt; precision = 4</a:t>
            </a:r>
          </a:p>
          <a:p>
            <a:pPr marL="0" indent="0">
              <a:buFont typeface="Arial" charset="0"/>
              <a:buNone/>
            </a:pPr>
            <a:r>
              <a:rPr lang="en-US" sz="1350" noProof="1" smtClean="0">
                <a:latin typeface="Consolas" panose="020B0609020204030204" charset="0"/>
              </a:rPr>
              <a:t>&gt;&gt;&gt; value = 11/3</a:t>
            </a:r>
          </a:p>
          <a:p>
            <a:pPr marL="0" indent="0">
              <a:buFont typeface="Arial" charset="0"/>
              <a:buNone/>
            </a:pPr>
            <a:r>
              <a:rPr lang="en-US" sz="1350" noProof="1" smtClean="0">
                <a:latin typeface="Consolas" panose="020B0609020204030204" charset="0"/>
              </a:rPr>
              <a:t>&gt;&gt;&gt; f'result:{value:{width}.{precision}}'</a:t>
            </a:r>
          </a:p>
          <a:p>
            <a:pPr marL="0" indent="0">
              <a:buFont typeface="Arial" charset="0"/>
              <a:buNone/>
            </a:pPr>
            <a:r>
              <a:rPr lang="en-US" sz="1350" noProof="1" smtClean="0">
                <a:solidFill>
                  <a:srgbClr val="0000FF"/>
                </a:solidFill>
                <a:latin typeface="Consolas" panose="020B0609020204030204" charset="0"/>
              </a:rPr>
              <a:t>'result:     3.667'</a:t>
            </a:r>
            <a:endParaRPr lang="en-US" sz="1350" noProof="1">
              <a:solidFill>
                <a:srgbClr val="0000FF"/>
              </a:solidFill>
              <a:latin typeface="Consolas" panose="020B0609020204030204" charset="0"/>
            </a:endParaRP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8207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18333147"/>
              </p:ext>
            </p:extLst>
          </p:nvPr>
        </p:nvGraphicFramePr>
        <p:xfrm>
          <a:off x="323528" y="1443773"/>
          <a:ext cx="7454016" cy="4810986"/>
        </p:xfrm>
        <a:graphic>
          <a:graphicData uri="http://schemas.openxmlformats.org/drawingml/2006/table">
            <a:tbl>
              <a:tblPr/>
              <a:tblGrid>
                <a:gridCol w="3408838">
                  <a:extLst>
                    <a:ext uri="{9D8B030D-6E8A-4147-A177-3AD203B41FA5}">
                      <a16:colId xmlns:a16="http://schemas.microsoft.com/office/drawing/2014/main" xmlns="" val="20000"/>
                    </a:ext>
                  </a:extLst>
                </a:gridCol>
                <a:gridCol w="4045178">
                  <a:extLst>
                    <a:ext uri="{9D8B030D-6E8A-4147-A177-3AD203B41FA5}">
                      <a16:colId xmlns:a16="http://schemas.microsoft.com/office/drawing/2014/main" xmlns="" val="20001"/>
                    </a:ext>
                  </a:extLst>
                </a:gridCol>
              </a:tblGrid>
              <a:tr h="3348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微软雅黑" pitchFamily="34" charset="-122"/>
                          <a:ea typeface="微软雅黑" pitchFamily="34" charset="-122"/>
                        </a:rPr>
                        <a:t>操作</a:t>
                      </a:r>
                    </a:p>
                  </a:txBody>
                  <a:tcPr marL="91444" marR="91444" marT="45707" marB="45707" horzOverflow="overflow">
                    <a:lnL>
                      <a:noFill/>
                    </a:lnL>
                    <a:lnR>
                      <a:noFill/>
                    </a:lnR>
                    <a:lnT>
                      <a:noFill/>
                    </a:lnT>
                    <a:lnB>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微软雅黑" pitchFamily="34" charset="-122"/>
                          <a:ea typeface="微软雅黑" pitchFamily="34" charset="-122"/>
                        </a:rPr>
                        <a:t>含义</a:t>
                      </a:r>
                    </a:p>
                  </a:txBody>
                  <a:tcPr marL="91444" marR="91444" marT="45707" marB="45707" horzOverflow="overflow">
                    <a:lnL>
                      <a:noFill/>
                    </a:lnL>
                    <a:lnR>
                      <a:noFill/>
                    </a:lnR>
                    <a:lnT>
                      <a:noFill/>
                    </a:lnT>
                    <a:lnB>
                      <a:noFill/>
                    </a:lnB>
                    <a:lnTlToBr>
                      <a:noFill/>
                    </a:lnTlToBr>
                    <a:lnBlToTr>
                      <a:noFill/>
                    </a:lnBlToTr>
                    <a:solidFill>
                      <a:schemeClr val="accent2"/>
                    </a:solidFill>
                  </a:tcPr>
                </a:tc>
                <a:extLst>
                  <a:ext uri="{0D108BD9-81ED-4DB2-BD59-A6C34878D82A}">
                    <a16:rowId xmlns:a16="http://schemas.microsoft.com/office/drawing/2014/main" xmlns="" val="1000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微软雅黑" pitchFamily="34" charset="-122"/>
                          <a:ea typeface="微软雅黑" pitchFamily="34" charset="-122"/>
                        </a:rPr>
                        <a:t>连接</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0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重复</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0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&lt;string&gt;[ ]</a:t>
                      </a: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index(), </a:t>
                      </a: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rindex</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索引</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03"/>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&lt;string&gt;[ : ]</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剪切</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04"/>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len</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长度</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05"/>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upper(), lower()</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字符串中字母大</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小写</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06"/>
                  </a:ext>
                </a:extLst>
              </a:tr>
              <a:tr h="279002">
                <a:tc>
                  <a:txBody>
                    <a:bodyPr/>
                    <a:lstStyle/>
                    <a:p>
                      <a:pPr>
                        <a:lnSpc>
                          <a:spcPct val="80000"/>
                        </a:lnSpc>
                        <a:buClr>
                          <a:srgbClr val="FF0000"/>
                        </a:buClr>
                        <a:buSzPct val="70000"/>
                        <a:buFont typeface="Wingdings" panose="05000000000000000000" charset="0"/>
                        <a:buNone/>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rPr>
                        <a:t>capitalize()、title()、swapcase()</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首字母大写，每个单词首字母大写，大小写交换</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07"/>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strip()</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去两边空格及去指定字符</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08"/>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split(), </a:t>
                      </a: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rsplit</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a:t>
                      </a: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lsplit</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按指定字符分割字符串为数组</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09"/>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join()</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连接两个字符串序列</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10"/>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find(), </a:t>
                      </a: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rfind</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搜索指定字符串</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1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replace()</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字符串替换</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xmlns="" val="1001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for &lt;</a:t>
                      </a:r>
                      <a:r>
                        <a:rPr kumimoji="0" lang="en-US" altLang="zh-CN" sz="1200" b="1" i="0" u="none" strike="noStrike" cap="none" normalizeH="0" baseline="0" dirty="0" err="1" smtClean="0">
                          <a:ln>
                            <a:noFill/>
                          </a:ln>
                          <a:solidFill>
                            <a:srgbClr val="000000"/>
                          </a:solidFill>
                          <a:effectLst/>
                          <a:latin typeface="微软雅黑" pitchFamily="34" charset="-122"/>
                          <a:ea typeface="微软雅黑" pitchFamily="34" charset="-122"/>
                        </a:rPr>
                        <a:t>var</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rPr>
                        <a:t>&gt; in &lt;string&gt;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rPr>
                        <a:t>字符串迭代</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10013"/>
                  </a:ext>
                </a:extLst>
              </a:tr>
              <a:tr h="68769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rPr>
                        <a:t>start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rPr>
                        <a:t>s</a:t>
                      </a:r>
                      <a:r>
                        <a:rPr kumimoji="0" lang="en-US" altLang="zh-CN"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rPr>
                        <a:t>with(),</a:t>
                      </a:r>
                      <a:r>
                        <a:rPr kumimoji="0" lang="en-US" altLang="zh-CN" sz="1200" b="1" i="0" u="none" strike="noStrike" kern="1200" cap="none" normalizeH="0" baseline="0" dirty="0" err="1" smtClean="0">
                          <a:ln>
                            <a:noFill/>
                          </a:ln>
                          <a:solidFill>
                            <a:srgbClr val="000000"/>
                          </a:solidFill>
                          <a:effectLst/>
                          <a:latin typeface="微软雅黑" pitchFamily="34" charset="-122"/>
                          <a:ea typeface="微软雅黑" pitchFamily="34" charset="-122"/>
                          <a:cs typeface="+mn-cs"/>
                          <a:sym typeface="Arial" panose="020B0604020202020204" pitchFamily="34" charset="0"/>
                        </a:rPr>
                        <a:t>endswith</a:t>
                      </a:r>
                      <a:r>
                        <a:rPr kumimoji="0" lang="en-US" altLang="zh-CN"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center()</a:t>
                      </a:r>
                      <a:r>
                        <a:rPr kumimoji="0" lang="zh-CN" altLang="en-US"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ljust()</a:t>
                      </a:r>
                      <a:r>
                        <a:rPr kumimoji="0" lang="zh-CN" altLang="en-US"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rjust()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zfill()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isalnum() 等</a:t>
                      </a:r>
                      <a:endPar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rPr>
                        <a:t>字符串是否以指定字符串开始或结束</a:t>
                      </a:r>
                      <a:endParaRPr kumimoji="0" lang="en-US" altLang="zh-CN" sz="1200" b="1" i="0" u="none" strike="noStrike" kern="1200" cap="none" normalizeH="0" baseline="0" dirty="0" smtClean="0">
                        <a:ln>
                          <a:noFill/>
                        </a:ln>
                        <a:solidFill>
                          <a:srgbClr val="000000"/>
                        </a:solidFill>
                        <a:effectLst/>
                        <a:latin typeface="微软雅黑" pitchFamily="34" charset="-122"/>
                        <a:ea typeface="微软雅黑"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居中、左对齐或右对齐</a:t>
                      </a:r>
                      <a:endPar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返回指定宽度的字符串，在左侧以字符0进行填充</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rPr>
                        <a:t>字符串是否为数字、字母</a:t>
                      </a:r>
                      <a:endParaRPr kumimoji="0" lang="en-US" altLang="zh-CN" sz="1200" b="1" i="0" u="none" strike="noStrike" kern="1200" cap="none" normalizeH="0" baseline="0" noProof="1" smtClean="0">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xmlns="" val="2747395073"/>
                  </a:ext>
                </a:extLst>
              </a:tr>
            </a:tbl>
          </a:graphicData>
        </a:graphic>
      </p:graphicFrame>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2477425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0722"/>
          <p:cNvSpPr>
            <a:spLocks noGrp="1"/>
          </p:cNvSpPr>
          <p:nvPr>
            <p:ph idx="1"/>
          </p:nvPr>
        </p:nvSpPr>
        <p:spPr>
          <a:xfrm>
            <a:off x="683568" y="1431940"/>
            <a:ext cx="8229600" cy="4678451"/>
          </a:xfrm>
          <a:ln>
            <a:miter/>
          </a:ln>
        </p:spPr>
        <p:txBody>
          <a:bodyPr anchor="t"/>
          <a:lstStyle/>
          <a:p>
            <a:pPr fontAlgn="base">
              <a:buClr>
                <a:srgbClr val="FF0000"/>
              </a:buClr>
              <a:buFont typeface="Wingdings" panose="05000000000000000000" charset="0"/>
              <a:buChar char=""/>
            </a:pPr>
            <a:r>
              <a:rPr lang="en-US" altLang="zh-CN" sz="1800" b="1" noProof="1">
                <a:latin typeface="宋体" panose="02010600030101010101" pitchFamily="2" charset="-122"/>
              </a:rPr>
              <a:t>find()</a:t>
            </a:r>
            <a:r>
              <a:rPr lang="zh-CN" altLang="en-US" sz="1800" b="1" noProof="1">
                <a:latin typeface="宋体" panose="02010600030101010101" pitchFamily="2" charset="-122"/>
              </a:rPr>
              <a:t>、</a:t>
            </a:r>
            <a:r>
              <a:rPr lang="en-US" altLang="zh-CN" sz="1800" b="1" noProof="1">
                <a:latin typeface="宋体" panose="02010600030101010101" pitchFamily="2" charset="-122"/>
              </a:rPr>
              <a:t>rfind()</a:t>
            </a:r>
            <a:r>
              <a:rPr lang="zh-CN" altLang="en-US" sz="1800" b="1" noProof="1">
                <a:latin typeface="宋体" panose="02010600030101010101" pitchFamily="2" charset="-122"/>
              </a:rPr>
              <a:t>、</a:t>
            </a:r>
            <a:r>
              <a:rPr lang="en-US" altLang="zh-CN" sz="1800" b="1" noProof="1">
                <a:latin typeface="宋体" panose="02010600030101010101" pitchFamily="2" charset="-122"/>
              </a:rPr>
              <a:t>index()</a:t>
            </a:r>
            <a:r>
              <a:rPr lang="zh-CN" altLang="en-US" sz="1800" b="1" noProof="1">
                <a:latin typeface="宋体" panose="02010600030101010101" pitchFamily="2" charset="-122"/>
              </a:rPr>
              <a:t>、</a:t>
            </a:r>
            <a:r>
              <a:rPr lang="en-US" altLang="zh-CN" sz="1800" b="1" noProof="1">
                <a:latin typeface="宋体" panose="02010600030101010101" pitchFamily="2" charset="-122"/>
              </a:rPr>
              <a:t>rindex()</a:t>
            </a:r>
            <a:r>
              <a:rPr lang="zh-CN" altLang="en-US" sz="1800" b="1" noProof="1">
                <a:latin typeface="宋体" panose="02010600030101010101" pitchFamily="2" charset="-122"/>
              </a:rPr>
              <a:t>、</a:t>
            </a:r>
            <a:r>
              <a:rPr lang="en-US" altLang="zh-CN" sz="1800" b="1" noProof="1">
                <a:latin typeface="宋体" panose="02010600030101010101" pitchFamily="2" charset="-122"/>
              </a:rPr>
              <a:t>count()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find()</a:t>
            </a:r>
            <a:r>
              <a:rPr lang="zh-CN" altLang="en-US" sz="1800" noProof="1">
                <a:latin typeface="宋体" panose="02010600030101010101" pitchFamily="2" charset="-122"/>
              </a:rPr>
              <a:t>和</a:t>
            </a:r>
            <a:r>
              <a:rPr lang="en-US" altLang="zh-CN" sz="1800" noProof="1">
                <a:latin typeface="宋体" panose="02010600030101010101" pitchFamily="2" charset="-122"/>
              </a:rPr>
              <a:t>rfind</a:t>
            </a:r>
            <a:r>
              <a:rPr lang="zh-CN" altLang="en-US" sz="1800" noProof="1">
                <a:latin typeface="宋体" panose="02010600030101010101" pitchFamily="2" charset="-122"/>
              </a:rPr>
              <a:t>方法分别用来查找一个字符串在另一个字符串指定范围（默认是整个字符串）中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0000FF"/>
                </a:solidFill>
                <a:latin typeface="宋体" panose="02010600030101010101" pitchFamily="2" charset="-122"/>
              </a:rPr>
              <a:t>不存在则返回</a:t>
            </a:r>
            <a:r>
              <a:rPr lang="en-US" altLang="zh-CN" sz="1800" b="1" noProof="1">
                <a:solidFill>
                  <a:srgbClr val="0000FF"/>
                </a:solidFill>
                <a:latin typeface="宋体" panose="02010600030101010101" pitchFamily="2" charset="-122"/>
              </a:rPr>
              <a:t>-1</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index()</a:t>
            </a:r>
            <a:r>
              <a:rPr lang="zh-CN" altLang="en-US" sz="1800" noProof="1">
                <a:latin typeface="宋体" panose="02010600030101010101" pitchFamily="2" charset="-122"/>
              </a:rPr>
              <a:t>和</a:t>
            </a:r>
            <a:r>
              <a:rPr lang="en-US" altLang="zh-CN" sz="1800" noProof="1">
                <a:latin typeface="宋体" panose="02010600030101010101" pitchFamily="2" charset="-122"/>
              </a:rPr>
              <a:t>rindex()</a:t>
            </a:r>
            <a:r>
              <a:rPr lang="zh-CN" altLang="en-US" sz="1800" noProof="1">
                <a:latin typeface="宋体" panose="02010600030101010101" pitchFamily="2" charset="-122"/>
              </a:rPr>
              <a:t>方法用来返回一个字符串在另一个字符串指定范围中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FF0000"/>
                </a:solidFill>
                <a:latin typeface="宋体" panose="02010600030101010101" pitchFamily="2" charset="-122"/>
              </a:rPr>
              <a:t>不存在则抛出异常</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count()</a:t>
            </a:r>
            <a:r>
              <a:rPr lang="zh-CN" altLang="en-US" sz="1800" noProof="1">
                <a:latin typeface="宋体" panose="02010600030101010101" pitchFamily="2" charset="-122"/>
              </a:rPr>
              <a:t>方法用来返回一个字符串在当前字符串中出现的</a:t>
            </a:r>
            <a:r>
              <a:rPr lang="zh-CN" altLang="en-US" sz="1800" noProof="1">
                <a:solidFill>
                  <a:srgbClr val="FF0000"/>
                </a:solidFill>
                <a:latin typeface="宋体" panose="02010600030101010101" pitchFamily="2" charset="-122"/>
              </a:rPr>
              <a:t>次数</a:t>
            </a:r>
            <a:r>
              <a:rPr lang="zh-CN" altLang="en-US" sz="1800" noProof="1">
                <a:latin typeface="宋体" panose="02010600030101010101" pitchFamily="2" charset="-122"/>
              </a:rPr>
              <a:t>。</a:t>
            </a:r>
          </a:p>
        </p:txBody>
      </p:sp>
      <p:sp>
        <p:nvSpPr>
          <p:cNvPr id="12" name="文本占位符 31746"/>
          <p:cNvSpPr txBox="1">
            <a:spLocks/>
          </p:cNvSpPr>
          <p:nvPr/>
        </p:nvSpPr>
        <p:spPr bwMode="auto">
          <a:xfrm>
            <a:off x="1331640" y="3573016"/>
            <a:ext cx="3254547" cy="2664296"/>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70000"/>
              <a:buFont typeface="Arial" charset="0"/>
              <a:buNone/>
            </a:pPr>
            <a:r>
              <a:rPr lang="en-US" altLang="zh-CN" sz="1200" dirty="0" smtClean="0">
                <a:latin typeface="Consolas" panose="020B0609020204030204" charset="0"/>
              </a:rPr>
              <a:t>&gt;&gt;&gt; s="</a:t>
            </a:r>
            <a:r>
              <a:rPr lang="en-US" altLang="zh-CN" sz="1200" dirty="0" err="1" smtClean="0">
                <a:latin typeface="Consolas" panose="020B0609020204030204" charset="0"/>
              </a:rPr>
              <a:t>apple,peach,banana,peach,pear</a:t>
            </a:r>
            <a:r>
              <a:rPr lang="en-US" altLang="zh-CN" sz="1200" dirty="0" smtClean="0">
                <a:latin typeface="Consolas" panose="020B0609020204030204" charset="0"/>
              </a:rPr>
              <a:t>"</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s.find</a:t>
            </a:r>
            <a:r>
              <a:rPr lang="en-US" altLang="zh-CN" sz="1200" dirty="0" smtClean="0">
                <a:latin typeface="Consolas" panose="020B0609020204030204" charset="0"/>
              </a:rPr>
              <a:t>("peach")</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6</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s.find</a:t>
            </a:r>
            <a:r>
              <a:rPr lang="en-US" altLang="zh-CN" sz="1200" dirty="0" smtClean="0">
                <a:latin typeface="Consolas" panose="020B0609020204030204" charset="0"/>
              </a:rPr>
              <a:t>("peach",7)</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19</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s.find</a:t>
            </a:r>
            <a:r>
              <a:rPr lang="en-US" altLang="zh-CN" sz="1200" dirty="0" smtClean="0">
                <a:latin typeface="Consolas" panose="020B0609020204030204" charset="0"/>
              </a:rPr>
              <a:t>("peach",7,20)</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s.rfind</a:t>
            </a:r>
            <a:r>
              <a:rPr lang="en-US" altLang="zh-CN" sz="1200" dirty="0" smtClean="0">
                <a:latin typeface="Consolas" panose="020B0609020204030204" charset="0"/>
              </a:rPr>
              <a:t>('p')</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25</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s.index</a:t>
            </a:r>
            <a:r>
              <a:rPr lang="en-US" altLang="zh-CN" sz="1200" dirty="0" smtClean="0">
                <a:latin typeface="Consolas" panose="020B0609020204030204" charset="0"/>
              </a:rPr>
              <a:t>('p')</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s.index</a:t>
            </a:r>
            <a:r>
              <a:rPr lang="en-US" altLang="zh-CN" sz="1200" dirty="0" smtClean="0">
                <a:latin typeface="Consolas" panose="020B0609020204030204" charset="0"/>
              </a:rPr>
              <a:t>('</a:t>
            </a:r>
            <a:r>
              <a:rPr lang="en-US" altLang="zh-CN" sz="1200" dirty="0" err="1" smtClean="0">
                <a:latin typeface="Consolas" panose="020B0609020204030204" charset="0"/>
              </a:rPr>
              <a:t>pe</a:t>
            </a:r>
            <a:r>
              <a:rPr lang="en-US" altLang="zh-CN" sz="1200" dirty="0" smtClean="0">
                <a:latin typeface="Consolas" panose="020B0609020204030204" charset="0"/>
              </a:rPr>
              <a:t>')</a:t>
            </a:r>
          </a:p>
          <a:p>
            <a:pPr marL="1905" indent="-344805">
              <a:spcBef>
                <a:spcPct val="0"/>
              </a:spcBef>
              <a:buSzPct val="70000"/>
              <a:buFont typeface="Arial" charset="0"/>
              <a:buNone/>
            </a:pPr>
            <a:r>
              <a:rPr lang="en-US" altLang="zh-CN" sz="1200" dirty="0" smtClean="0">
                <a:solidFill>
                  <a:srgbClr val="0000FF"/>
                </a:solidFill>
                <a:latin typeface="Consolas" panose="020B0609020204030204" charset="0"/>
              </a:rPr>
              <a:t>6</a:t>
            </a:r>
          </a:p>
          <a:p>
            <a:pPr marL="1905" indent="-344805">
              <a:spcBef>
                <a:spcPct val="0"/>
              </a:spcBef>
              <a:buSzPct val="70000"/>
              <a:buFont typeface="Arial" charset="0"/>
              <a:buNone/>
            </a:pPr>
            <a:endParaRPr lang="en-US" altLang="zh-CN" sz="1200" dirty="0">
              <a:latin typeface="Consolas" panose="020B0609020204030204" charset="0"/>
            </a:endParaRPr>
          </a:p>
        </p:txBody>
      </p:sp>
      <p:sp>
        <p:nvSpPr>
          <p:cNvPr id="13" name="文本框 1"/>
          <p:cNvSpPr txBox="1"/>
          <p:nvPr/>
        </p:nvSpPr>
        <p:spPr>
          <a:xfrm>
            <a:off x="5098880" y="3572540"/>
            <a:ext cx="2963984" cy="267652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('pear')</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25</a:t>
            </a:r>
            <a:endParaRPr lang="en-US" altLang="zh-CN" sz="1200" dirty="0">
              <a:solidFill>
                <a:srgbClr val="0000FF"/>
              </a:solidFill>
              <a:latin typeface="Consolas" panose="020B0609020204030204" charset="0"/>
              <a:ea typeface="宋体" panose="02010600030101010101" pitchFamily="2" charset="-122"/>
            </a:endParaRP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endParaRPr lang="en-US" altLang="zh-CN" sz="1200" dirty="0">
              <a:latin typeface="Consolas" panose="020B0609020204030204" charset="0"/>
              <a:ea typeface="宋体" panose="02010600030101010101" pitchFamily="2" charset="-122"/>
            </a:endParaRP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Traceback</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(most recent call last):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s.index</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ppp</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ValueError</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substring not found</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5</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1</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0</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7497763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
        <p:nvSpPr>
          <p:cNvPr id="5" name="内容占位符 2"/>
          <p:cNvSpPr>
            <a:spLocks noGrp="1"/>
          </p:cNvSpPr>
          <p:nvPr>
            <p:ph idx="1"/>
          </p:nvPr>
        </p:nvSpPr>
        <p:spPr>
          <a:xfrm>
            <a:off x="457200" y="1052736"/>
            <a:ext cx="8229600" cy="4678451"/>
          </a:xfrm>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查找字符串中每个字符的第一次出现：</a:t>
            </a:r>
          </a:p>
          <a:p>
            <a:pPr marL="0" indent="0">
              <a:buNone/>
            </a:pPr>
            <a:r>
              <a:rPr lang="zh-CN" altLang="en-US" sz="1500" noProof="1" smtClean="0">
                <a:latin typeface="Consolas" panose="020B0609020204030204" charset="0"/>
                <a:cs typeface="Consolas" panose="020B0609020204030204" charset="0"/>
              </a:rPr>
              <a:t>text = '''</a:t>
            </a:r>
          </a:p>
          <a:p>
            <a:pPr marL="0" indent="0">
              <a:buNone/>
            </a:pPr>
            <a:r>
              <a:rPr lang="zh-CN" altLang="en-US" sz="1500" noProof="1" smtClean="0">
                <a:solidFill>
                  <a:srgbClr val="00B050"/>
                </a:solidFill>
                <a:latin typeface="Consolas" panose="020B0609020204030204" charset="0"/>
                <a:cs typeface="Consolas" panose="020B0609020204030204" charset="0"/>
              </a:rPr>
              <a:t>东边来个小朋友叫小松，手里拿着一捆葱。</a:t>
            </a:r>
          </a:p>
          <a:p>
            <a:pPr marL="0" indent="0">
              <a:buNone/>
            </a:pPr>
            <a:r>
              <a:rPr lang="zh-CN" altLang="en-US" sz="1500" noProof="1" smtClean="0">
                <a:solidFill>
                  <a:srgbClr val="00B050"/>
                </a:solidFill>
                <a:latin typeface="Consolas" panose="020B0609020204030204" charset="0"/>
                <a:cs typeface="Consolas" panose="020B0609020204030204" charset="0"/>
              </a:rPr>
              <a:t>西边来个小朋友叫小丛，手里拿着小闹钟。</a:t>
            </a:r>
          </a:p>
          <a:p>
            <a:pPr marL="0" indent="0">
              <a:buNone/>
            </a:pPr>
            <a:r>
              <a:rPr lang="zh-CN" altLang="en-US" sz="1500" noProof="1" smtClean="0">
                <a:solidFill>
                  <a:srgbClr val="00B050"/>
                </a:solidFill>
                <a:latin typeface="Consolas" panose="020B0609020204030204" charset="0"/>
                <a:cs typeface="Consolas" panose="020B0609020204030204" charset="0"/>
              </a:rPr>
              <a:t>小松手里葱捆得松，掉在地上一些葱。</a:t>
            </a:r>
          </a:p>
          <a:p>
            <a:pPr marL="0" indent="0">
              <a:buNone/>
            </a:pPr>
            <a:r>
              <a:rPr lang="zh-CN" altLang="en-US" sz="1500" noProof="1" smtClean="0">
                <a:solidFill>
                  <a:srgbClr val="00B050"/>
                </a:solidFill>
                <a:latin typeface="Consolas" panose="020B0609020204030204" charset="0"/>
                <a:cs typeface="Consolas" panose="020B0609020204030204" charset="0"/>
              </a:rPr>
              <a:t>小丛忙放闹钟去拾葱，帮助小松捆紧葱.</a:t>
            </a:r>
          </a:p>
          <a:p>
            <a:pPr marL="0" indent="0">
              <a:buNone/>
            </a:pPr>
            <a:r>
              <a:rPr lang="zh-CN" altLang="en-US" sz="1500" noProof="1" smtClean="0">
                <a:solidFill>
                  <a:srgbClr val="00B050"/>
                </a:solidFill>
                <a:latin typeface="Consolas" panose="020B0609020204030204" charset="0"/>
                <a:cs typeface="Consolas" panose="020B0609020204030204" charset="0"/>
              </a:rPr>
              <a:t>小松夸小丛像雷锋，小丛说小松爱劳动。</a:t>
            </a:r>
          </a:p>
          <a:p>
            <a:pPr marL="0" indent="0">
              <a:buNone/>
            </a:pPr>
            <a:r>
              <a:rPr lang="zh-CN" altLang="en-US" sz="1500" noProof="1" smtClean="0">
                <a:latin typeface="Consolas" panose="020B0609020204030204" charset="0"/>
                <a:cs typeface="Consolas" panose="020B0609020204030204" charset="0"/>
              </a:rPr>
              <a:t>'''</a:t>
            </a:r>
          </a:p>
          <a:p>
            <a:pPr marL="0" indent="0">
              <a:buNone/>
            </a:pPr>
            <a:endParaRPr lang="zh-CN" altLang="en-US" sz="1500" noProof="1">
              <a:latin typeface="Consolas" panose="020B0609020204030204" charset="0"/>
              <a:cs typeface="Consolas" panose="020B0609020204030204" charset="0"/>
            </a:endParaRPr>
          </a:p>
          <a:p>
            <a:pPr marL="0" indent="0">
              <a:buNone/>
            </a:pPr>
            <a:r>
              <a:rPr lang="zh-CN" altLang="en-US" sz="1500" noProof="1">
                <a:solidFill>
                  <a:srgbClr val="0000FF"/>
                </a:solidFill>
                <a:latin typeface="Consolas" panose="020B0609020204030204" charset="0"/>
                <a:cs typeface="Consolas" panose="020B0609020204030204" charset="0"/>
              </a:rPr>
              <a:t>for</a:t>
            </a:r>
            <a:r>
              <a:rPr lang="zh-CN" altLang="en-US" sz="1500" noProof="1">
                <a:latin typeface="Consolas" panose="020B0609020204030204" charset="0"/>
                <a:cs typeface="Consolas" panose="020B0609020204030204" charset="0"/>
              </a:rPr>
              <a:t> index, ch in enumerate(text):</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if</a:t>
            </a:r>
            <a:r>
              <a:rPr lang="zh-CN" altLang="en-US" sz="1500" noProof="1">
                <a:latin typeface="Consolas" panose="020B0609020204030204" charset="0"/>
                <a:cs typeface="Consolas" panose="020B0609020204030204" charset="0"/>
              </a:rPr>
              <a:t> index == text.index(ch):</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print</a:t>
            </a:r>
            <a:r>
              <a:rPr lang="zh-CN" altLang="en-US" sz="1500" noProof="1">
                <a:latin typeface="Consolas" panose="020B0609020204030204" charset="0"/>
                <a:cs typeface="Consolas" panose="020B0609020204030204" charset="0"/>
              </a:rPr>
              <a:t>((index</a:t>
            </a:r>
            <a:r>
              <a:rPr lang="zh-CN" altLang="en-US" sz="1500" noProof="1" smtClean="0">
                <a:latin typeface="Consolas" panose="020B0609020204030204" charset="0"/>
                <a:cs typeface="Consolas" panose="020B0609020204030204" charset="0"/>
              </a:rPr>
              <a:t>, </a:t>
            </a:r>
            <a:r>
              <a:rPr lang="zh-CN" altLang="en-US" sz="1500" noProof="1">
                <a:latin typeface="Consolas" panose="020B0609020204030204" charset="0"/>
                <a:cs typeface="Consolas" panose="020B0609020204030204" charset="0"/>
              </a:rPr>
              <a:t>ch), end= '')</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355976" y="4562430"/>
            <a:ext cx="4572000" cy="1600438"/>
          </a:xfrm>
          <a:prstGeom prst="rect">
            <a:avLst/>
          </a:prstGeom>
        </p:spPr>
        <p:txBody>
          <a:bodyPr>
            <a:spAutoFit/>
          </a:bodyPr>
          <a:lstStyle/>
          <a:p>
            <a:r>
              <a:rPr lang="zh-CN" altLang="en-US" sz="1400" dirty="0">
                <a:solidFill>
                  <a:srgbClr val="0000FF"/>
                </a:solidFill>
                <a:latin typeface="Times New Roman" panose="02020603050405020304" pitchFamily="18" charset="0"/>
                <a:ea typeface="仿宋" panose="02010609060101010101" pitchFamily="49" charset="-122"/>
              </a:rPr>
              <a:t>(0, '\n')(1, '东')(2, '边')(3, '来')(4, '个')(5, '小')(6, '朋')(7, '友')(8, '叫')(10, '松')(11, '，')(12, '手')(13, '里')(14, '拿')(15, '着')(16, '一')(17, '捆')(18, '葱')(19, '。')(21, '西')(30, '丛')(37, '闹')(38, '钟')(47, '得')(50, '掉')(51, '在')(52, '地')(53, '上')(55, '些')(61, '忙')(62, '放')(65, '去')(66, '拾')(69, '帮')(70, '助')(74, '紧')(76, '.')(80, '夸')(83, '像')(84, '雷')(85, '锋')(89, '说')(92, '爱')(93, '劳')(94, '动')</a:t>
            </a:r>
          </a:p>
        </p:txBody>
      </p:sp>
    </p:spTree>
    <p:extLst>
      <p:ext uri="{BB962C8B-B14F-4D97-AF65-F5344CB8AC3E}">
        <p14:creationId xmlns:p14="http://schemas.microsoft.com/office/powerpoint/2010/main" val="17058274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1" name="文本占位符 32770"/>
          <p:cNvSpPr>
            <a:spLocks noGrp="1"/>
          </p:cNvSpPr>
          <p:nvPr>
            <p:ph idx="1"/>
          </p:nvPr>
        </p:nvSpPr>
        <p:spPr>
          <a:xfrm>
            <a:off x="591594" y="1340768"/>
            <a:ext cx="8229600" cy="4678451"/>
          </a:xfrm>
        </p:spPr>
        <p:txBody>
          <a:bodyPr anchor="t"/>
          <a:lstStyle/>
          <a:p>
            <a:pPr>
              <a:buClr>
                <a:srgbClr val="FF0000"/>
              </a:buClr>
              <a:buFont typeface="Wingdings" panose="05000000000000000000" pitchFamily="2" charset="2"/>
              <a:buChar char="n"/>
            </a:pPr>
            <a:r>
              <a:rPr lang="en-US" altLang="zh-CN" sz="2000" dirty="0"/>
              <a:t>split()</a:t>
            </a:r>
            <a:r>
              <a:rPr lang="zh-CN" altLang="en-US" sz="2000" dirty="0"/>
              <a:t>、</a:t>
            </a:r>
            <a:r>
              <a:rPr lang="en-US" altLang="zh-CN" sz="2000" dirty="0" err="1"/>
              <a:t>rsplit</a:t>
            </a:r>
            <a:r>
              <a:rPr lang="en-US" altLang="zh-CN" sz="2000" dirty="0"/>
              <a:t>()</a:t>
            </a:r>
            <a:r>
              <a:rPr lang="zh-CN" altLang="en-US" sz="2000" dirty="0"/>
              <a:t>、</a:t>
            </a:r>
            <a:r>
              <a:rPr lang="en-US" altLang="zh-CN" sz="2000" dirty="0"/>
              <a:t>partition()</a:t>
            </a:r>
            <a:r>
              <a:rPr lang="zh-CN" altLang="en-US" sz="2000" dirty="0"/>
              <a:t>、</a:t>
            </a:r>
            <a:r>
              <a:rPr lang="en-US" altLang="zh-CN" sz="2000" dirty="0" err="1"/>
              <a:t>rpartition</a:t>
            </a:r>
            <a:r>
              <a:rPr lang="en-US" altLang="zh-CN" sz="2000" dirty="0"/>
              <a:t>()</a:t>
            </a:r>
          </a:p>
          <a:p>
            <a:pPr>
              <a:spcBef>
                <a:spcPts val="600"/>
              </a:spcBef>
              <a:spcAft>
                <a:spcPts val="600"/>
              </a:spcAft>
              <a:buClr>
                <a:srgbClr val="FF0000"/>
              </a:buClr>
              <a:buFont typeface="Wingdings" panose="05000000000000000000" charset="0"/>
              <a:buChar char="ü"/>
            </a:pPr>
            <a:r>
              <a:rPr lang="en-US" altLang="zh-CN" sz="1800" b="1" dirty="0"/>
              <a:t>split()</a:t>
            </a:r>
            <a:r>
              <a:rPr lang="zh-CN" altLang="en-US" sz="1800" b="1" dirty="0"/>
              <a:t>和</a:t>
            </a:r>
            <a:r>
              <a:rPr lang="en-US" altLang="zh-CN" sz="1800" b="1" dirty="0" err="1"/>
              <a:t>rsplit</a:t>
            </a:r>
            <a:r>
              <a:rPr lang="en-US" altLang="zh-CN" sz="1800" b="1" dirty="0"/>
              <a:t>()</a:t>
            </a:r>
            <a:r>
              <a:rPr lang="zh-CN" altLang="en-US" sz="1800" b="1" dirty="0"/>
              <a:t>方法分别用来</a:t>
            </a:r>
            <a:r>
              <a:rPr lang="zh-CN" altLang="en-US" sz="1800" b="1" dirty="0">
                <a:solidFill>
                  <a:srgbClr val="FF0000"/>
                </a:solidFill>
              </a:rPr>
              <a:t>以指定字符为分隔符</a:t>
            </a:r>
            <a:r>
              <a:rPr lang="zh-CN" altLang="en-US" sz="1800" b="1" dirty="0"/>
              <a:t>，把当前字符串</a:t>
            </a:r>
            <a:r>
              <a:rPr lang="zh-CN" altLang="en-US" sz="1800" b="1" dirty="0">
                <a:solidFill>
                  <a:srgbClr val="FF0000"/>
                </a:solidFill>
              </a:rPr>
              <a:t>从左往右</a:t>
            </a:r>
            <a:r>
              <a:rPr lang="zh-CN" altLang="en-US" sz="1800" b="1" dirty="0"/>
              <a:t>或</a:t>
            </a:r>
            <a:r>
              <a:rPr lang="zh-CN" altLang="en-US" sz="1800" b="1" dirty="0">
                <a:solidFill>
                  <a:srgbClr val="FF0000"/>
                </a:solidFill>
              </a:rPr>
              <a:t>从右往左</a:t>
            </a:r>
            <a:r>
              <a:rPr lang="zh-CN" altLang="en-US" sz="1800" b="1" dirty="0"/>
              <a:t>分隔成</a:t>
            </a:r>
            <a:r>
              <a:rPr lang="zh-CN" altLang="en-US" sz="1800" b="1" dirty="0">
                <a:solidFill>
                  <a:srgbClr val="FF0000"/>
                </a:solidFill>
              </a:rPr>
              <a:t>多个</a:t>
            </a:r>
            <a:r>
              <a:rPr lang="zh-CN" altLang="en-US" sz="1800" b="1" dirty="0"/>
              <a:t>字符串，并返回包含分隔结果的列表；</a:t>
            </a:r>
          </a:p>
          <a:p>
            <a:pPr>
              <a:spcBef>
                <a:spcPts val="600"/>
              </a:spcBef>
              <a:spcAft>
                <a:spcPts val="600"/>
              </a:spcAft>
              <a:buClr>
                <a:srgbClr val="FF0000"/>
              </a:buClr>
              <a:buFont typeface="Wingdings" panose="05000000000000000000" charset="0"/>
              <a:buChar char="ü"/>
            </a:pPr>
            <a:r>
              <a:rPr lang="en-US" altLang="zh-CN" sz="1800" b="1" dirty="0"/>
              <a:t>partition()</a:t>
            </a:r>
            <a:r>
              <a:rPr lang="zh-CN" altLang="en-US" sz="1800" b="1" dirty="0"/>
              <a:t>和</a:t>
            </a:r>
            <a:r>
              <a:rPr lang="en-US" altLang="zh-CN" sz="1800" b="1" dirty="0" err="1"/>
              <a:t>rpartition</a:t>
            </a:r>
            <a:r>
              <a:rPr lang="en-US" altLang="zh-CN" sz="1800" b="1" dirty="0"/>
              <a:t>()</a:t>
            </a:r>
            <a:r>
              <a:rPr lang="zh-CN" altLang="en-US" sz="1800" b="1" dirty="0"/>
              <a:t>用来</a:t>
            </a:r>
            <a:r>
              <a:rPr lang="zh-CN" altLang="en-US" sz="1800" b="1" dirty="0">
                <a:solidFill>
                  <a:srgbClr val="FF0000"/>
                </a:solidFill>
              </a:rPr>
              <a:t>以指定字符串为分隔符</a:t>
            </a:r>
            <a:r>
              <a:rPr lang="zh-CN" altLang="en-US" sz="1800" b="1" dirty="0"/>
              <a:t>将原字符串分隔为</a:t>
            </a:r>
            <a:r>
              <a:rPr lang="en-US" altLang="zh-CN" sz="1800" b="1" dirty="0">
                <a:solidFill>
                  <a:srgbClr val="FF0000"/>
                </a:solidFill>
              </a:rPr>
              <a:t>3</a:t>
            </a:r>
            <a:r>
              <a:rPr lang="zh-CN" altLang="en-US" sz="1800" b="1" dirty="0">
                <a:solidFill>
                  <a:srgbClr val="FF0000"/>
                </a:solidFill>
              </a:rPr>
              <a:t>部分</a:t>
            </a:r>
            <a:r>
              <a:rPr lang="zh-CN" altLang="en-US" sz="1800" b="1" dirty="0"/>
              <a:t>，即分隔符前的字符串、分隔符字符串、分隔符后的字符串，如果指定的分隔符不在原字符串中，则返回原字符串和两个空字符串。</a:t>
            </a:r>
            <a:endParaRPr lang="zh-CN" altLang="en-US" sz="4400" b="1" dirty="0"/>
          </a:p>
        </p:txBody>
      </p:sp>
      <p:sp>
        <p:nvSpPr>
          <p:cNvPr id="12" name="文本占位符 33794"/>
          <p:cNvSpPr txBox="1">
            <a:spLocks/>
          </p:cNvSpPr>
          <p:nvPr/>
        </p:nvSpPr>
        <p:spPr bwMode="auto">
          <a:xfrm>
            <a:off x="1393296" y="3356992"/>
            <a:ext cx="8229600" cy="3237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0"/>
              </a:spcBef>
              <a:buSzPct val="70000"/>
              <a:buFont typeface="Arial" charset="0"/>
              <a:buNone/>
            </a:pPr>
            <a:r>
              <a:rPr lang="en-US" altLang="zh-CN" sz="1350" dirty="0" smtClean="0">
                <a:latin typeface="Consolas" panose="020B0609020204030204" charset="0"/>
              </a:rPr>
              <a:t>&gt;&gt;&gt; s = "</a:t>
            </a:r>
            <a:r>
              <a:rPr lang="en-US" altLang="zh-CN" sz="1350" dirty="0" err="1" smtClean="0">
                <a:latin typeface="Consolas" panose="020B0609020204030204" charset="0"/>
              </a:rPr>
              <a:t>apple,peach,banana,pear</a:t>
            </a:r>
            <a:r>
              <a:rPr lang="en-US" altLang="zh-CN" sz="1350" dirty="0" smtClean="0">
                <a:latin typeface="Consolas" panose="020B0609020204030204" charset="0"/>
              </a:rPr>
              <a:t>"</a:t>
            </a:r>
          </a:p>
          <a:p>
            <a:pPr marL="1905" indent="-344805">
              <a:spcBef>
                <a:spcPts val="0"/>
              </a:spcBef>
              <a:buSzPct val="7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s.split</a:t>
            </a:r>
            <a:r>
              <a:rPr lang="en-US" altLang="zh-CN" sz="1350" dirty="0" smtClean="0">
                <a:latin typeface="Consolas" panose="020B0609020204030204" charset="0"/>
              </a:rPr>
              <a:t>(",")</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["apple", "peach", "banana", "pear"]</a:t>
            </a:r>
          </a:p>
          <a:p>
            <a:pPr marL="1905" indent="-344805">
              <a:spcBef>
                <a:spcPts val="0"/>
              </a:spcBef>
              <a:buSzPct val="7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s.partition</a:t>
            </a:r>
            <a:r>
              <a:rPr lang="en-US" altLang="zh-CN" sz="1350" dirty="0" smtClean="0">
                <a:latin typeface="Consolas" panose="020B0609020204030204" charset="0"/>
              </a:rPr>
              <a:t>(',')</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('apple', ',', '</a:t>
            </a:r>
            <a:r>
              <a:rPr lang="en-US" altLang="zh-CN" sz="1350" dirty="0" err="1" smtClean="0">
                <a:solidFill>
                  <a:srgbClr val="0000FF"/>
                </a:solidFill>
                <a:latin typeface="Consolas" panose="020B0609020204030204" charset="0"/>
              </a:rPr>
              <a:t>peach,banana,pear</a:t>
            </a:r>
            <a:r>
              <a:rPr lang="en-US" altLang="zh-CN" sz="1350" dirty="0" smtClean="0">
                <a:solidFill>
                  <a:srgbClr val="0000FF"/>
                </a:solidFill>
                <a:latin typeface="Consolas" panose="020B0609020204030204" charset="0"/>
              </a:rPr>
              <a:t>')</a:t>
            </a:r>
          </a:p>
          <a:p>
            <a:pPr marL="1905" indent="-344805">
              <a:spcBef>
                <a:spcPts val="0"/>
              </a:spcBef>
              <a:buSzPct val="7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s.rpartition</a:t>
            </a:r>
            <a:r>
              <a:rPr lang="en-US" altLang="zh-CN" sz="1350" dirty="0" smtClean="0">
                <a:latin typeface="Consolas" panose="020B0609020204030204" charset="0"/>
              </a:rPr>
              <a:t>(',')</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a:t>
            </a:r>
            <a:r>
              <a:rPr lang="en-US" altLang="zh-CN" sz="1350" dirty="0" err="1" smtClean="0">
                <a:solidFill>
                  <a:srgbClr val="0000FF"/>
                </a:solidFill>
                <a:latin typeface="Consolas" panose="020B0609020204030204" charset="0"/>
              </a:rPr>
              <a:t>apple,peach,banana</a:t>
            </a:r>
            <a:r>
              <a:rPr lang="en-US" altLang="zh-CN" sz="1350" dirty="0" smtClean="0">
                <a:solidFill>
                  <a:srgbClr val="0000FF"/>
                </a:solidFill>
                <a:latin typeface="Consolas" panose="020B0609020204030204" charset="0"/>
              </a:rPr>
              <a:t>', ',', 'pear')</a:t>
            </a:r>
          </a:p>
          <a:p>
            <a:pPr marL="1905" indent="-344805">
              <a:spcBef>
                <a:spcPts val="0"/>
              </a:spcBef>
              <a:buSzPct val="7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s.rpartition</a:t>
            </a:r>
            <a:r>
              <a:rPr lang="en-US" altLang="zh-CN" sz="1350" dirty="0" smtClean="0">
                <a:latin typeface="Consolas" panose="020B0609020204030204" charset="0"/>
              </a:rPr>
              <a:t>('banana')</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a:t>
            </a:r>
            <a:r>
              <a:rPr lang="en-US" altLang="zh-CN" sz="1350" dirty="0" err="1" smtClean="0">
                <a:solidFill>
                  <a:srgbClr val="0000FF"/>
                </a:solidFill>
                <a:latin typeface="Consolas" panose="020B0609020204030204" charset="0"/>
              </a:rPr>
              <a:t>apple,peach</a:t>
            </a:r>
            <a:r>
              <a:rPr lang="en-US" altLang="zh-CN" sz="1350" dirty="0" smtClean="0">
                <a:solidFill>
                  <a:srgbClr val="0000FF"/>
                </a:solidFill>
                <a:latin typeface="Consolas" panose="020B0609020204030204" charset="0"/>
              </a:rPr>
              <a:t>,', 'banana', ',pear')</a:t>
            </a:r>
          </a:p>
          <a:p>
            <a:pPr marL="1905" indent="-344805">
              <a:spcBef>
                <a:spcPts val="0"/>
              </a:spcBef>
              <a:buSzPct val="70000"/>
              <a:buFont typeface="Arial" charset="0"/>
              <a:buNone/>
            </a:pPr>
            <a:r>
              <a:rPr lang="en-US" altLang="zh-CN" sz="1350" dirty="0" smtClean="0">
                <a:latin typeface="Consolas" panose="020B0609020204030204" charset="0"/>
              </a:rPr>
              <a:t>&gt;&gt;&gt; s = "2020-5-20"</a:t>
            </a:r>
          </a:p>
          <a:p>
            <a:pPr marL="1905" indent="-344805">
              <a:spcBef>
                <a:spcPts val="0"/>
              </a:spcBef>
              <a:buSzPct val="70000"/>
              <a:buFont typeface="Arial" charset="0"/>
              <a:buNone/>
            </a:pPr>
            <a:r>
              <a:rPr lang="en-US" altLang="zh-CN" sz="1350" dirty="0" smtClean="0">
                <a:latin typeface="Consolas" panose="020B0609020204030204" charset="0"/>
              </a:rPr>
              <a:t>&gt;&gt;&gt; t = </a:t>
            </a:r>
            <a:r>
              <a:rPr lang="en-US" altLang="zh-CN" sz="1350" dirty="0" err="1" smtClean="0">
                <a:latin typeface="Consolas" panose="020B0609020204030204" charset="0"/>
              </a:rPr>
              <a:t>s.split</a:t>
            </a:r>
            <a:r>
              <a:rPr lang="en-US" altLang="zh-CN" sz="1350" dirty="0" smtClean="0">
                <a:latin typeface="Consolas" panose="020B0609020204030204" charset="0"/>
              </a:rPr>
              <a:t>("-")</a:t>
            </a:r>
          </a:p>
          <a:p>
            <a:pPr marL="1905" indent="-344805">
              <a:spcBef>
                <a:spcPts val="0"/>
              </a:spcBef>
              <a:buSzPct val="70000"/>
              <a:buFont typeface="Arial" charset="0"/>
              <a:buNone/>
            </a:pPr>
            <a:r>
              <a:rPr lang="en-US" altLang="zh-CN" sz="1350" dirty="0" smtClean="0">
                <a:latin typeface="Consolas" panose="020B0609020204030204" charset="0"/>
              </a:rPr>
              <a:t>&gt;&gt;&gt; print(t)</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['2020', ‘5', ‘20']</a:t>
            </a:r>
          </a:p>
          <a:p>
            <a:pPr marL="1905" indent="-344805">
              <a:spcBef>
                <a:spcPts val="0"/>
              </a:spcBef>
              <a:buSzPct val="70000"/>
              <a:buFont typeface="Arial" charset="0"/>
              <a:buNone/>
            </a:pPr>
            <a:r>
              <a:rPr lang="en-US" altLang="zh-CN" sz="1350" dirty="0" smtClean="0">
                <a:latin typeface="Consolas" panose="020B0609020204030204" charset="0"/>
              </a:rPr>
              <a:t>&gt;&gt;&gt; print(list(map(</a:t>
            </a:r>
            <a:r>
              <a:rPr lang="en-US" altLang="zh-CN" sz="1350" dirty="0" err="1" smtClean="0">
                <a:latin typeface="Consolas" panose="020B0609020204030204" charset="0"/>
              </a:rPr>
              <a:t>int</a:t>
            </a:r>
            <a:r>
              <a:rPr lang="en-US" altLang="zh-CN" sz="1350" dirty="0" smtClean="0">
                <a:latin typeface="Consolas" panose="020B0609020204030204" charset="0"/>
              </a:rPr>
              <a:t>, t)))</a:t>
            </a:r>
          </a:p>
          <a:p>
            <a:pPr marL="1905" indent="-344805">
              <a:spcBef>
                <a:spcPts val="0"/>
              </a:spcBef>
              <a:buSzPct val="70000"/>
              <a:buFont typeface="Arial" charset="0"/>
              <a:buNone/>
            </a:pPr>
            <a:r>
              <a:rPr lang="en-US" altLang="zh-CN" sz="1350" dirty="0" smtClean="0">
                <a:solidFill>
                  <a:srgbClr val="0000FF"/>
                </a:solidFill>
                <a:latin typeface="Consolas" panose="020B0609020204030204" charset="0"/>
              </a:rPr>
              <a:t>[2020, 5, 20]</a:t>
            </a:r>
            <a:endParaRPr lang="en-US" altLang="zh-CN" sz="1350" dirty="0">
              <a:solidFill>
                <a:srgbClr val="0000FF"/>
              </a:solidFill>
              <a:latin typeface="Consolas" panose="020B0609020204030204" charset="0"/>
            </a:endParaRPr>
          </a:p>
        </p:txBody>
      </p:sp>
      <p:sp>
        <p:nvSpPr>
          <p:cNvPr id="13" name="线形标注 2 12"/>
          <p:cNvSpPr/>
          <p:nvPr/>
        </p:nvSpPr>
        <p:spPr>
          <a:xfrm>
            <a:off x="6372200" y="3933056"/>
            <a:ext cx="1045552" cy="329861"/>
          </a:xfrm>
          <a:prstGeom prst="borderCallout2">
            <a:avLst>
              <a:gd name="adj1" fmla="val 59740"/>
              <a:gd name="adj2" fmla="val 592"/>
              <a:gd name="adj3" fmla="val 56709"/>
              <a:gd name="adj4" fmla="val -16674"/>
              <a:gd name="adj5" fmla="val 56072"/>
              <a:gd name="adj6" fmla="val -288235"/>
            </a:avLst>
          </a:prstGeom>
          <a:solidFill>
            <a:srgbClr val="FFFF00"/>
          </a:solidFill>
          <a:ln>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分隔符</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587700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5842"/>
          <p:cNvSpPr>
            <a:spLocks noGrp="1"/>
          </p:cNvSpPr>
          <p:nvPr>
            <p:ph idx="1"/>
          </p:nvPr>
        </p:nvSpPr>
        <p:spPr>
          <a:xfrm>
            <a:off x="914400" y="14668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noProof="1"/>
              <a:t>split()</a:t>
            </a:r>
            <a:r>
              <a:rPr lang="zh-CN" altLang="en-US" sz="2400" noProof="1"/>
              <a:t>和</a:t>
            </a:r>
            <a:r>
              <a:rPr lang="en-US" altLang="zh-CN" sz="2400" noProof="1"/>
              <a:t>rsplit()</a:t>
            </a:r>
            <a:r>
              <a:rPr lang="zh-CN" altLang="en-US" sz="2400" noProof="1"/>
              <a:t>方法还允许指定最大分割次数。</a:t>
            </a:r>
          </a:p>
          <a:p>
            <a:pPr marL="1905" indent="-344805">
              <a:lnSpc>
                <a:spcPct val="80000"/>
              </a:lnSpc>
              <a:buSzPct val="70000"/>
              <a:buNone/>
            </a:pPr>
            <a:endParaRPr lang="en-US" altLang="zh-CN" sz="1350" noProof="1">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 = '\n\nhello\t\t world \n\n\n My name is </a:t>
            </a:r>
            <a:r>
              <a:rPr lang="en-US" altLang="zh-CN" sz="1350" noProof="1" smtClean="0">
                <a:latin typeface="Consolas" panose="020B0609020204030204" charset="0"/>
                <a:ea typeface="+mn-ea"/>
              </a:rPr>
              <a:t>Python   </a:t>
            </a:r>
            <a:r>
              <a:rPr lang="en-US" altLang="zh-CN" sz="1350" noProof="1">
                <a:latin typeface="Consolas" panose="020B0609020204030204" charset="0"/>
                <a:ea typeface="+mn-ea"/>
              </a:rPr>
              <a:t>'</a:t>
            </a:r>
          </a:p>
          <a:p>
            <a:pPr marL="1905" indent="-344805">
              <a:lnSpc>
                <a:spcPct val="80000"/>
              </a:lnSpc>
              <a:buSzPct val="70000"/>
              <a:buNone/>
            </a:pPr>
            <a:r>
              <a:rPr lang="en-US" altLang="zh-CN" sz="1350" noProof="1">
                <a:latin typeface="Consolas" panose="020B0609020204030204" charset="0"/>
                <a:ea typeface="+mn-ea"/>
              </a:rPr>
              <a:t>&gt;&gt;&gt; s.split(None, 1)</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\n\n\n My name is </a:t>
            </a:r>
            <a:r>
              <a:rPr lang="en-US" altLang="zh-CN" sz="1350" noProof="1">
                <a:latin typeface="Consolas" panose="020B0609020204030204" charset="0"/>
              </a:rPr>
              <a:t>Python</a:t>
            </a:r>
            <a:r>
              <a:rPr lang="en-US" altLang="zh-CN" sz="1350" noProof="1" smtClean="0">
                <a:solidFill>
                  <a:srgbClr val="0000FF"/>
                </a:solidFill>
                <a:latin typeface="Consolas" panose="020B0609020204030204" charset="0"/>
                <a:ea typeface="+mn-ea"/>
              </a:rPr>
              <a:t>   </a:t>
            </a:r>
            <a:r>
              <a:rPr lang="en-US" altLang="zh-CN" sz="1350" noProof="1">
                <a:solidFill>
                  <a:srgbClr val="0000FF"/>
                </a:solidFill>
                <a:latin typeface="Consolas" panose="020B0609020204030204" charset="0"/>
                <a:ea typeface="+mn-ea"/>
              </a:rPr>
              <a:t>']</a:t>
            </a:r>
          </a:p>
          <a:p>
            <a:pPr marL="1905" indent="-344805">
              <a:lnSpc>
                <a:spcPct val="80000"/>
              </a:lnSpc>
              <a:buSzPct val="70000"/>
              <a:buNone/>
            </a:pPr>
            <a:r>
              <a:rPr lang="en-US" altLang="zh-CN" sz="1350" noProof="1">
                <a:latin typeface="Consolas" panose="020B0609020204030204" charset="0"/>
                <a:ea typeface="+mn-ea"/>
              </a:rPr>
              <a:t>&gt;&gt;&gt; s.rsplit(None, 1)</a:t>
            </a:r>
          </a:p>
          <a:p>
            <a:pPr marL="1905" indent="-344805">
              <a:lnSpc>
                <a:spcPct val="80000"/>
              </a:lnSpc>
              <a:buSzPct val="70000"/>
              <a:buNone/>
            </a:pPr>
            <a:r>
              <a:rPr lang="en-US" altLang="zh-CN" sz="1350" noProof="1">
                <a:solidFill>
                  <a:srgbClr val="0000FF"/>
                </a:solidFill>
                <a:latin typeface="Consolas" panose="020B0609020204030204" charset="0"/>
                <a:ea typeface="+mn-ea"/>
              </a:rPr>
              <a:t>['\n\nhello\t\t world \n\n\n My name is', </a:t>
            </a:r>
            <a:r>
              <a:rPr lang="en-US" altLang="zh-CN" sz="1350" noProof="1" smtClean="0">
                <a:solidFill>
                  <a:srgbClr val="0000FF"/>
                </a:solidFill>
                <a:latin typeface="Consolas" panose="020B0609020204030204" charset="0"/>
              </a:rPr>
              <a:t>'Python</a:t>
            </a:r>
            <a:r>
              <a:rPr lang="en-US" altLang="zh-CN" sz="1350" noProof="1" smtClean="0">
                <a:solidFill>
                  <a:srgbClr val="0000FF"/>
                </a:solidFill>
                <a:latin typeface="Consolas" panose="020B0609020204030204" charset="0"/>
                <a:ea typeface="+mn-ea"/>
              </a:rPr>
              <a:t>']</a:t>
            </a:r>
            <a:endParaRPr lang="en-US" altLang="zh-CN" sz="1350" noProof="1">
              <a:solidFill>
                <a:srgbClr val="0000FF"/>
              </a:solidFill>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s.split(None, 2)</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a:t>
            </a:r>
            <a:r>
              <a:rPr lang="en-US" altLang="zh-CN" sz="1350" noProof="1">
                <a:solidFill>
                  <a:srgbClr val="0000FF"/>
                </a:solidFill>
                <a:latin typeface="Consolas" panose="020B0609020204030204" charset="0"/>
              </a:rPr>
              <a:t>Python</a:t>
            </a:r>
            <a:r>
              <a:rPr lang="en-US" altLang="zh-CN" sz="1350" noProof="1" smtClean="0">
                <a:solidFill>
                  <a:srgbClr val="0000FF"/>
                </a:solidFill>
                <a:latin typeface="Consolas" panose="020B0609020204030204" charset="0"/>
                <a:ea typeface="+mn-ea"/>
              </a:rPr>
              <a:t>   </a:t>
            </a:r>
            <a:r>
              <a:rPr lang="en-US" altLang="zh-CN" sz="1350" noProof="1">
                <a:solidFill>
                  <a:srgbClr val="0000FF"/>
                </a:solidFill>
                <a:latin typeface="Consolas" panose="020B0609020204030204" charset="0"/>
                <a:ea typeface="+mn-ea"/>
              </a:rPr>
              <a:t>']</a:t>
            </a:r>
          </a:p>
          <a:p>
            <a:pPr marL="1905" indent="-344805">
              <a:lnSpc>
                <a:spcPct val="80000"/>
              </a:lnSpc>
              <a:buSzPct val="70000"/>
              <a:buNone/>
            </a:pPr>
            <a:r>
              <a:rPr lang="en-US" altLang="zh-CN" sz="1350" noProof="1">
                <a:latin typeface="Consolas" panose="020B0609020204030204" charset="0"/>
                <a:ea typeface="+mn-ea"/>
              </a:rPr>
              <a:t>&gt;&gt;&gt; s.rsplit(None, 2)</a:t>
            </a:r>
          </a:p>
          <a:p>
            <a:pPr marL="1905" indent="-344805">
              <a:lnSpc>
                <a:spcPct val="80000"/>
              </a:lnSpc>
              <a:buSzPct val="70000"/>
              <a:buNone/>
            </a:pPr>
            <a:r>
              <a:rPr lang="en-US" altLang="zh-CN" sz="1350" noProof="1">
                <a:solidFill>
                  <a:srgbClr val="0000FF"/>
                </a:solidFill>
                <a:latin typeface="Consolas" panose="020B0609020204030204" charset="0"/>
                <a:ea typeface="+mn-ea"/>
              </a:rPr>
              <a:t>['\n\nhello\t\t world \n\n\n My name', 'is', </a:t>
            </a:r>
            <a:r>
              <a:rPr lang="en-US" altLang="zh-CN" sz="1350" noProof="1" smtClean="0">
                <a:solidFill>
                  <a:srgbClr val="0000FF"/>
                </a:solidFill>
                <a:latin typeface="Consolas" panose="020B0609020204030204" charset="0"/>
              </a:rPr>
              <a:t>'Python</a:t>
            </a:r>
            <a:r>
              <a:rPr lang="en-US" altLang="zh-CN" sz="1350" noProof="1" smtClean="0">
                <a:solidFill>
                  <a:srgbClr val="0000FF"/>
                </a:solidFill>
                <a:latin typeface="Consolas" panose="020B0609020204030204" charset="0"/>
                <a:ea typeface="+mn-ea"/>
              </a:rPr>
              <a:t>']</a:t>
            </a:r>
            <a:endParaRPr lang="en-US" altLang="zh-CN" sz="1350" noProof="1">
              <a:solidFill>
                <a:srgbClr val="0000FF"/>
              </a:solidFill>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s.split(maxsplit=6)</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a:t>
            </a:r>
            <a:r>
              <a:rPr lang="en-US" altLang="zh-CN" sz="1350" noProof="1" smtClean="0">
                <a:solidFill>
                  <a:srgbClr val="0000FF"/>
                </a:solidFill>
                <a:latin typeface="Consolas" panose="020B0609020204030204" charset="0"/>
              </a:rPr>
              <a:t>'Python</a:t>
            </a:r>
            <a:r>
              <a:rPr lang="en-US" altLang="zh-CN" sz="1350" noProof="1" smtClean="0">
                <a:solidFill>
                  <a:srgbClr val="0000FF"/>
                </a:solidFill>
                <a:latin typeface="Consolas" panose="020B0609020204030204" charset="0"/>
                <a:ea typeface="+mn-ea"/>
              </a:rPr>
              <a:t>']</a:t>
            </a:r>
            <a:endParaRPr lang="en-US" altLang="zh-CN" sz="1350" noProof="1">
              <a:solidFill>
                <a:srgbClr val="0000FF"/>
              </a:solidFill>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s.split(maxsplit=100)   #</a:t>
            </a:r>
            <a:r>
              <a:rPr lang="zh-CN" altLang="en-US" sz="1350" noProof="1">
                <a:latin typeface="Consolas" panose="020B0609020204030204" charset="0"/>
                <a:ea typeface="+mn-ea"/>
              </a:rPr>
              <a:t>最大分隔次数大于可分隔次数时无效</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a:t>
            </a:r>
            <a:r>
              <a:rPr lang="en-US" altLang="zh-CN" sz="1350" noProof="1" smtClean="0">
                <a:solidFill>
                  <a:srgbClr val="0000FF"/>
                </a:solidFill>
                <a:latin typeface="Consolas" panose="020B0609020204030204" charset="0"/>
              </a:rPr>
              <a:t>'Python</a:t>
            </a:r>
            <a:r>
              <a:rPr lang="en-US" altLang="zh-CN" sz="1350" noProof="1" smtClean="0">
                <a:solidFill>
                  <a:srgbClr val="0000FF"/>
                </a:solidFill>
                <a:latin typeface="Consolas" panose="020B0609020204030204" charset="0"/>
                <a:ea typeface="+mn-ea"/>
              </a:rPr>
              <a:t>']</a:t>
            </a:r>
            <a:endParaRPr lang="en-US" altLang="zh-CN" sz="1350" noProof="1">
              <a:solidFill>
                <a:srgbClr val="0000FF"/>
              </a:solidFill>
              <a:latin typeface="Consolas" panose="020B0609020204030204" charset="0"/>
              <a:ea typeface="+mn-ea"/>
            </a:endParaRPr>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4557433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smtClean="0"/>
              <a:t>第</a:t>
            </a:r>
            <a:r>
              <a:rPr lang="en-US" altLang="zh-CN" b="1" dirty="0" smtClean="0"/>
              <a:t>4</a:t>
            </a:r>
            <a:r>
              <a:rPr lang="zh-CN" altLang="en-US" b="1" dirty="0" smtClean="0"/>
              <a:t>章 </a:t>
            </a:r>
            <a:r>
              <a:rPr lang="zh-CN" altLang="en-US" dirty="0" smtClean="0"/>
              <a:t>字符串</a:t>
            </a:r>
            <a:r>
              <a:rPr lang="zh-CN" altLang="en-US" dirty="0"/>
              <a:t>与</a:t>
            </a:r>
            <a:r>
              <a:rPr lang="zh-CN" altLang="en-US" dirty="0" smtClean="0"/>
              <a:t>正则表达式 </a:t>
            </a:r>
            <a:endParaRPr lang="zh-CN" altLang="en-US" b="1" dirty="0" smtClean="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22678" y="5040561"/>
            <a:ext cx="3964280" cy="684275"/>
            <a:chOff x="939802" y="5062184"/>
            <a:chExt cx="3964280"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96842"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 4.5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grpSp>
      <p:grpSp>
        <p:nvGrpSpPr>
          <p:cNvPr id="14" name="组合 114"/>
          <p:cNvGrpSpPr/>
          <p:nvPr/>
        </p:nvGrpSpPr>
        <p:grpSpPr>
          <a:xfrm>
            <a:off x="219168" y="1078520"/>
            <a:ext cx="6225040" cy="662730"/>
            <a:chOff x="-158619" y="3380765"/>
            <a:chExt cx="6225040" cy="662730"/>
          </a:xfrm>
        </p:grpSpPr>
        <p:grpSp>
          <p:nvGrpSpPr>
            <p:cNvPr id="15" name="组合 105"/>
            <p:cNvGrpSpPr/>
            <p:nvPr/>
          </p:nvGrpSpPr>
          <p:grpSpPr>
            <a:xfrm>
              <a:off x="-158619" y="3380765"/>
              <a:ext cx="6225040" cy="662730"/>
              <a:chOff x="-15861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5861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1311674" y="2066943"/>
            <a:ext cx="8228878" cy="727935"/>
            <a:chOff x="936625" y="4149796"/>
            <a:chExt cx="8228878" cy="727935"/>
          </a:xfrm>
        </p:grpSpPr>
        <p:grpSp>
          <p:nvGrpSpPr>
            <p:cNvPr id="20" name="组合 106"/>
            <p:cNvGrpSpPr/>
            <p:nvPr/>
          </p:nvGrpSpPr>
          <p:grpSpPr>
            <a:xfrm>
              <a:off x="936625" y="4149796"/>
              <a:ext cx="8228878" cy="727935"/>
              <a:chOff x="927100" y="4149796"/>
              <a:chExt cx="8228878"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38738"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323364" y="3061144"/>
            <a:ext cx="4616788" cy="727896"/>
            <a:chOff x="956926" y="4523612"/>
            <a:chExt cx="4616788" cy="727896"/>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253234" y="4523612"/>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grpSp>
        <p:nvGrpSpPr>
          <p:cNvPr id="28" name="组合 27"/>
          <p:cNvGrpSpPr/>
          <p:nvPr/>
        </p:nvGrpSpPr>
        <p:grpSpPr>
          <a:xfrm>
            <a:off x="1322678" y="4089626"/>
            <a:ext cx="6201650" cy="651944"/>
            <a:chOff x="541440" y="96425"/>
            <a:chExt cx="6201650" cy="651944"/>
          </a:xfrm>
        </p:grpSpPr>
        <p:sp>
          <p:nvSpPr>
            <p:cNvPr id="29"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4.4 </a:t>
              </a:r>
              <a:r>
                <a:rPr lang="zh-CN" altLang="en-US" sz="3600" b="1" dirty="0" smtClean="0">
                  <a:latin typeface="Times New Roman" pitchFamily="18" charset="0"/>
                  <a:ea typeface="黑体" pitchFamily="49" charset="-122"/>
                </a:rPr>
                <a:t>正则表达式的应用</a:t>
              </a:r>
              <a:endParaRPr lang="zh-CN" altLang="en-US" sz="3600" b="1" dirty="0">
                <a:latin typeface="Times New Roman" pitchFamily="18" charset="0"/>
                <a:ea typeface="黑体" pitchFamily="49" charset="-122"/>
              </a:endParaRP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5"/>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5" name="文本占位符 34818"/>
          <p:cNvSpPr>
            <a:spLocks noGrp="1"/>
          </p:cNvSpPr>
          <p:nvPr>
            <p:ph idx="1"/>
          </p:nvPr>
        </p:nvSpPr>
        <p:spPr>
          <a:xfrm>
            <a:off x="620938" y="1430948"/>
            <a:ext cx="8303895" cy="3395345"/>
          </a:xfrm>
        </p:spPr>
        <p:txBody>
          <a:bodyPr anchor="t"/>
          <a:lstStyle/>
          <a:p>
            <a:pPr>
              <a:spcBef>
                <a:spcPts val="600"/>
              </a:spcBef>
              <a:buClr>
                <a:srgbClr val="FF0000"/>
              </a:buClr>
              <a:buSzPct val="70000"/>
              <a:buFont typeface="Wingdings" panose="05000000000000000000" pitchFamily="2" charset="2"/>
              <a:buChar char="n"/>
            </a:pPr>
            <a:r>
              <a:rPr lang="zh-CN" altLang="en-US" sz="2000" b="1" noProof="1"/>
              <a:t>对于</a:t>
            </a:r>
            <a:r>
              <a:rPr lang="en-US" altLang="zh-CN" sz="2000" b="1" noProof="1"/>
              <a:t>split()</a:t>
            </a:r>
            <a:r>
              <a:rPr lang="zh-CN" altLang="en-US" sz="2000" b="1" noProof="1"/>
              <a:t>和</a:t>
            </a:r>
            <a:r>
              <a:rPr lang="en-US" altLang="zh-CN" sz="2000" b="1" noProof="1"/>
              <a:t>rsplit()</a:t>
            </a:r>
            <a:r>
              <a:rPr lang="zh-CN" altLang="en-US" sz="2000" b="1" noProof="1"/>
              <a:t>方法，如果</a:t>
            </a:r>
            <a:r>
              <a:rPr lang="zh-CN" altLang="en-US" sz="2000" b="1" noProof="1">
                <a:solidFill>
                  <a:srgbClr val="FF0000"/>
                </a:solidFill>
              </a:rPr>
              <a:t>不指定分隔符</a:t>
            </a:r>
            <a:r>
              <a:rPr lang="zh-CN" altLang="en-US" sz="2000" b="1" noProof="1"/>
              <a:t>，则字符串中的任何空白符号（空格、换行符、制表符等）都将被认为是分隔符，</a:t>
            </a:r>
            <a:r>
              <a:rPr lang="zh-CN" altLang="en-US" sz="2000" b="1" noProof="1">
                <a:sym typeface="+mn-ea"/>
              </a:rPr>
              <a:t>把</a:t>
            </a:r>
            <a:r>
              <a:rPr lang="zh-CN" altLang="en-US" sz="2000" b="1" noProof="1">
                <a:solidFill>
                  <a:srgbClr val="FF0000"/>
                </a:solidFill>
                <a:sym typeface="+mn-ea"/>
              </a:rPr>
              <a:t>连续多个空白字符看作一个分隔符</a:t>
            </a:r>
            <a:r>
              <a:rPr lang="zh-CN" altLang="en-US" sz="2000" b="1" noProof="1"/>
              <a:t>。</a:t>
            </a:r>
          </a:p>
          <a:p>
            <a:pPr marL="1905" indent="-344805">
              <a:lnSpc>
                <a:spcPct val="80000"/>
              </a:lnSpc>
              <a:buSzPct val="70000"/>
              <a:buNone/>
            </a:pPr>
            <a:endParaRPr lang="en-US" altLang="zh-CN" sz="1350" noProof="1" smtClean="0">
              <a:latin typeface="Consolas" panose="020B0609020204030204" charset="0"/>
              <a:ea typeface="+mn-ea"/>
            </a:endParaRPr>
          </a:p>
          <a:p>
            <a:pPr marL="1905" indent="-344805">
              <a:lnSpc>
                <a:spcPct val="80000"/>
              </a:lnSpc>
              <a:buSzPct val="70000"/>
              <a:buNone/>
            </a:pPr>
            <a:r>
              <a:rPr lang="en-US" altLang="zh-CN" sz="1350" noProof="1" smtClean="0">
                <a:latin typeface="Consolas" panose="020B0609020204030204" charset="0"/>
                <a:ea typeface="+mn-ea"/>
              </a:rPr>
              <a:t>&gt;&gt;&gt; </a:t>
            </a:r>
            <a:r>
              <a:rPr lang="en-US" altLang="zh-CN" sz="1350" noProof="1">
                <a:latin typeface="Consolas" panose="020B0609020204030204" charset="0"/>
                <a:ea typeface="+mn-ea"/>
              </a:rPr>
              <a:t>s = '\n\nhello\t\t world \n\n\n My name\t is </a:t>
            </a:r>
            <a:r>
              <a:rPr lang="en-US" altLang="zh-CN" sz="1350" noProof="1" smtClean="0">
                <a:latin typeface="Consolas" panose="020B0609020204030204" charset="0"/>
                <a:ea typeface="+mn-ea"/>
              </a:rPr>
              <a:t>Python   </a:t>
            </a:r>
            <a:r>
              <a:rPr lang="en-US" altLang="zh-CN" sz="1350" noProof="1">
                <a:latin typeface="Consolas" panose="020B0609020204030204" charset="0"/>
                <a:ea typeface="+mn-ea"/>
              </a:rPr>
              <a:t>'</a:t>
            </a:r>
          </a:p>
          <a:p>
            <a:pPr marL="1905" indent="-344805">
              <a:lnSpc>
                <a:spcPct val="80000"/>
              </a:lnSpc>
              <a:buSzPct val="70000"/>
              <a:buNone/>
            </a:pPr>
            <a:r>
              <a:rPr lang="en-US" altLang="zh-CN" sz="1350" noProof="1">
                <a:latin typeface="Consolas" panose="020B0609020204030204" charset="0"/>
                <a:ea typeface="+mn-ea"/>
              </a:rPr>
              <a:t>&gt;&gt;&gt; s.split()</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a:t>
            </a:r>
            <a:r>
              <a:rPr lang="en-US" altLang="zh-CN" sz="1350" noProof="1" smtClean="0">
                <a:solidFill>
                  <a:srgbClr val="0000FF"/>
                </a:solidFill>
                <a:latin typeface="Consolas" panose="020B0609020204030204" charset="0"/>
                <a:ea typeface="+mn-ea"/>
              </a:rPr>
              <a:t>'Python']</a:t>
            </a:r>
            <a:endParaRPr lang="en-US" altLang="zh-CN" sz="1350" noProof="1">
              <a:solidFill>
                <a:srgbClr val="0000FF"/>
              </a:solidFill>
              <a:latin typeface="Consolas" panose="020B0609020204030204" charset="0"/>
              <a:ea typeface="+mn-ea"/>
            </a:endParaRP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763290" y="3462655"/>
            <a:ext cx="837882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buClr>
                <a:srgbClr val="FF0000"/>
              </a:buClr>
              <a:buSzPct val="70000"/>
              <a:buFont typeface="Wingdings" panose="05000000000000000000" pitchFamily="2" charset="2"/>
              <a:buChar char="n"/>
            </a:pPr>
            <a:r>
              <a:rPr lang="zh-CN" altLang="en-US" sz="2000" b="1" noProof="1"/>
              <a:t>然而，明确传递参数指定split()使用的分隔符时，情况是不一样的。</a:t>
            </a:r>
          </a:p>
          <a:p>
            <a:pPr marL="0" indent="0">
              <a:spcBef>
                <a:spcPts val="0"/>
              </a:spcBef>
              <a:buFont typeface="Arial" charset="0"/>
              <a:buNone/>
            </a:pPr>
            <a:endParaRPr lang="zh-CN" altLang="en-US" sz="1500" noProof="1" smtClean="0"/>
          </a:p>
          <a:p>
            <a:pPr marL="0" indent="0">
              <a:buFont typeface="Arial" charset="0"/>
              <a:buNone/>
            </a:pPr>
            <a:r>
              <a:rPr lang="zh-CN" altLang="en-US" sz="1350" noProof="1" smtClean="0">
                <a:latin typeface="Consolas" panose="020B0609020204030204" charset="0"/>
              </a:rPr>
              <a:t>&gt;&gt;&gt; 'a,,,bb,,ccc'.split(',')</a:t>
            </a:r>
          </a:p>
          <a:p>
            <a:pPr marL="0" indent="0">
              <a:buNone/>
            </a:pPr>
            <a:r>
              <a:rPr lang="zh-CN" altLang="en-US" sz="1350" noProof="1" smtClean="0">
                <a:solidFill>
                  <a:srgbClr val="0000FF"/>
                </a:solidFill>
                <a:latin typeface="Consolas" panose="020B0609020204030204" charset="0"/>
              </a:rPr>
              <a:t>['a', '', '', 'bb', '', 'ccc']  </a:t>
            </a:r>
            <a:r>
              <a:rPr lang="zh-CN" altLang="en-US" sz="1350" noProof="1" smtClean="0">
                <a:latin typeface="Consolas" panose="020B0609020204030204" charset="0"/>
              </a:rPr>
              <a:t>   #</a:t>
            </a:r>
            <a:r>
              <a:rPr lang="zh-CN" altLang="en-US" sz="1350" noProof="1">
                <a:latin typeface="Consolas" panose="020B0609020204030204" charset="0"/>
              </a:rPr>
              <a:t>每个逗号都被作为独立的分隔符</a:t>
            </a:r>
            <a:endParaRPr lang="zh-CN" altLang="en-US" sz="1350" noProof="1" smtClean="0">
              <a:solidFill>
                <a:srgbClr val="0000FF"/>
              </a:solidFill>
              <a:latin typeface="Consolas" panose="020B0609020204030204" charset="0"/>
            </a:endParaRPr>
          </a:p>
          <a:p>
            <a:pPr marL="0" indent="0">
              <a:buFont typeface="Arial" charset="0"/>
              <a:buNone/>
            </a:pPr>
            <a:r>
              <a:rPr lang="zh-CN" altLang="en-US" sz="1350" noProof="1" smtClean="0">
                <a:latin typeface="Consolas" panose="020B0609020204030204" charset="0"/>
              </a:rPr>
              <a:t>&gt;&gt;&gt; 'a\t\t\tbb\t\tccc'.split('\t') #每个制表符都被作为独立的分隔符</a:t>
            </a:r>
          </a:p>
          <a:p>
            <a:pPr marL="0" indent="0">
              <a:buFont typeface="Arial" charset="0"/>
              <a:buNone/>
            </a:pPr>
            <a:r>
              <a:rPr lang="zh-CN" altLang="en-US" sz="1350" noProof="1" smtClean="0">
                <a:solidFill>
                  <a:srgbClr val="0000FF"/>
                </a:solidFill>
                <a:latin typeface="Consolas" panose="020B0609020204030204" charset="0"/>
              </a:rPr>
              <a:t>['a', '', '', 'bb', '', 'ccc']</a:t>
            </a:r>
          </a:p>
          <a:p>
            <a:pPr marL="0" indent="0">
              <a:buFont typeface="Arial" charset="0"/>
              <a:buNone/>
            </a:pPr>
            <a:r>
              <a:rPr lang="zh-CN" altLang="en-US" sz="1350" noProof="1" smtClean="0">
                <a:latin typeface="Consolas" panose="020B0609020204030204" charset="0"/>
              </a:rPr>
              <a:t>&gt;&gt;&gt; 'a\t\t\tbb\t\tccc'.split()     #连续多个制表符被作为一个分隔符</a:t>
            </a:r>
          </a:p>
          <a:p>
            <a:pPr marL="0" indent="0">
              <a:buFont typeface="Arial" charset="0"/>
              <a:buNone/>
            </a:pPr>
            <a:r>
              <a:rPr lang="zh-CN" altLang="en-US" sz="1350" noProof="1" smtClean="0">
                <a:solidFill>
                  <a:srgbClr val="0000FF"/>
                </a:solidFill>
                <a:latin typeface="Consolas" panose="020B0609020204030204" charset="0"/>
              </a:rPr>
              <a:t>['a', 'bb', 'ccc']</a:t>
            </a:r>
            <a:endParaRPr lang="zh-CN" altLang="en-US" sz="1350" noProof="1">
              <a:solidFill>
                <a:srgbClr val="0000FF"/>
              </a:solidFill>
              <a:latin typeface="Consolas" panose="020B0609020204030204" charset="0"/>
            </a:endParaRP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990582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
        <p:nvSpPr>
          <p:cNvPr id="7" name="文本占位符 36866"/>
          <p:cNvSpPr txBox="1">
            <a:spLocks/>
          </p:cNvSpPr>
          <p:nvPr/>
        </p:nvSpPr>
        <p:spPr bwMode="auto">
          <a:xfrm>
            <a:off x="591594"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b="1" dirty="0" smtClean="0"/>
              <a:t>字符串连接join()</a:t>
            </a:r>
          </a:p>
          <a:p>
            <a:pPr>
              <a:buSzPct val="70000"/>
              <a:buFont typeface="Arial" charset="0"/>
              <a:buNone/>
            </a:pPr>
            <a:endParaRPr lang="zh-CN" altLang="en-US" sz="1350" dirty="0" smtClean="0">
              <a:latin typeface="Consolas" panose="020B0609020204030204" charset="0"/>
            </a:endParaRPr>
          </a:p>
          <a:p>
            <a:pPr>
              <a:buSzPct val="70000"/>
              <a:buFont typeface="Arial" charset="0"/>
              <a:buNone/>
            </a:pPr>
            <a:r>
              <a:rPr lang="zh-CN" altLang="en-US" sz="1350" dirty="0" smtClean="0">
                <a:latin typeface="Consolas" panose="020B0609020204030204" charset="0"/>
              </a:rPr>
              <a:t>&gt;&gt;&gt; li = ["apple", "peach", "banana", "pear"]</a:t>
            </a:r>
          </a:p>
          <a:p>
            <a:pPr>
              <a:buSzPct val="70000"/>
              <a:buFont typeface="Arial" charset="0"/>
              <a:buNone/>
            </a:pPr>
            <a:r>
              <a:rPr lang="zh-CN" altLang="en-US" sz="1350" dirty="0" smtClean="0">
                <a:latin typeface="Consolas" panose="020B0609020204030204" charset="0"/>
              </a:rPr>
              <a:t>&gt;&gt;&gt; ','.join(li)</a:t>
            </a:r>
          </a:p>
          <a:p>
            <a:pPr>
              <a:buSzPct val="70000"/>
              <a:buFont typeface="Arial" charset="0"/>
              <a:buNone/>
            </a:pPr>
            <a:r>
              <a:rPr lang="zh-CN" altLang="en-US" sz="1350" dirty="0" smtClean="0">
                <a:solidFill>
                  <a:srgbClr val="0000FF"/>
                </a:solidFill>
                <a:latin typeface="Consolas" panose="020B0609020204030204" charset="0"/>
              </a:rPr>
              <a:t>'apple,peach,banana,pear'</a:t>
            </a:r>
          </a:p>
          <a:p>
            <a:pPr>
              <a:buSzPct val="70000"/>
              <a:buFont typeface="Arial" charset="0"/>
              <a:buNone/>
            </a:pPr>
            <a:r>
              <a:rPr lang="zh-CN" altLang="en-US" sz="1350" dirty="0" smtClean="0">
                <a:latin typeface="Consolas" panose="020B0609020204030204" charset="0"/>
              </a:rPr>
              <a:t>&gt;&gt;&gt; '::'.join(li)</a:t>
            </a:r>
          </a:p>
          <a:p>
            <a:pPr>
              <a:buSzPct val="70000"/>
              <a:buFont typeface="Arial" charset="0"/>
              <a:buNone/>
            </a:pPr>
            <a:r>
              <a:rPr lang="zh-CN" altLang="en-US" sz="1350" dirty="0" smtClean="0">
                <a:solidFill>
                  <a:srgbClr val="0000FF"/>
                </a:solidFill>
                <a:latin typeface="Consolas" panose="020B0609020204030204" charset="0"/>
              </a:rPr>
              <a:t>'apple::peach::banana::pear'</a:t>
            </a:r>
            <a:endParaRPr lang="zh-CN" altLang="en-US" sz="1350" dirty="0">
              <a:solidFill>
                <a:srgbClr val="0000FF"/>
              </a:solidFill>
              <a:latin typeface="Consolas" panose="020B0609020204030204" charset="0"/>
            </a:endParaRPr>
          </a:p>
        </p:txBody>
      </p:sp>
      <p:sp>
        <p:nvSpPr>
          <p:cNvPr id="8" name="线形标注 1 7"/>
          <p:cNvSpPr/>
          <p:nvPr/>
        </p:nvSpPr>
        <p:spPr>
          <a:xfrm>
            <a:off x="3131840" y="2233071"/>
            <a:ext cx="853827" cy="342960"/>
          </a:xfrm>
          <a:prstGeom prst="borderCallout1">
            <a:avLst>
              <a:gd name="adj1" fmla="val 36893"/>
              <a:gd name="adj2" fmla="val -947"/>
              <a:gd name="adj3" fmla="val 197034"/>
              <a:gd name="adj4" fmla="val -198285"/>
            </a:avLst>
          </a:prstGeom>
          <a:solidFill>
            <a:srgbClr val="FFFF00"/>
          </a:solidFill>
          <a:ln>
            <a:solidFill>
              <a:srgbClr val="FF0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连接符</a:t>
            </a:r>
          </a:p>
        </p:txBody>
      </p: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Content Placeholder 2"/>
          <p:cNvSpPr>
            <a:spLocks noGrp="1"/>
          </p:cNvSpPr>
          <p:nvPr>
            <p:ph idx="1"/>
          </p:nvPr>
        </p:nvSpPr>
        <p:spPr>
          <a:xfrm>
            <a:off x="591594" y="3717032"/>
            <a:ext cx="8229600" cy="4678451"/>
          </a:xfrm>
        </p:spPr>
        <p:txBody>
          <a:bodyPr/>
          <a:lstStyle/>
          <a:p>
            <a:pPr fontAlgn="base">
              <a:buClr>
                <a:srgbClr val="FF0000"/>
              </a:buClr>
              <a:buFont typeface="Wingdings" panose="05000000000000000000" pitchFamily="2" charset="2"/>
              <a:buChar char="n"/>
            </a:pPr>
            <a:r>
              <a:rPr lang="zh-CN" altLang="en-US" sz="1800" b="1" noProof="1"/>
              <a:t>应用：</a:t>
            </a:r>
            <a:r>
              <a:rPr lang="zh-CN" altLang="en-US" sz="1800" noProof="1"/>
              <a:t>将字符串重复指定次数，并使用指定的分隔符进行连接，结果字符串最后不带分隔符</a:t>
            </a:r>
            <a:r>
              <a:rPr lang="zh-CN" altLang="en-US" sz="1800" noProof="1" smtClean="0"/>
              <a:t>。</a:t>
            </a:r>
            <a:endParaRPr lang="en-US" altLang="zh-CN" sz="1800" noProof="1" smtClean="0"/>
          </a:p>
          <a:p>
            <a:pPr fontAlgn="base">
              <a:buClr>
                <a:srgbClr val="FF0000"/>
              </a:buClr>
              <a:buFont typeface="Wingdings" panose="05000000000000000000" pitchFamily="2" charset="2"/>
              <a:buChar char="ü"/>
            </a:pPr>
            <a:r>
              <a:rPr lang="zh-CN" altLang="en-US" sz="1800" noProof="1" smtClean="0"/>
              <a:t>例如</a:t>
            </a:r>
            <a:r>
              <a:rPr lang="zh-CN" altLang="en-US" sz="1800" noProof="1"/>
              <a:t>，</a:t>
            </a:r>
            <a:r>
              <a:rPr lang="en-US" altLang="zh-CN" sz="1800" noProof="1"/>
              <a:t>concat('good', 5, ',')的返回结果为'good,good,good,good,good'</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def</a:t>
            </a:r>
            <a:r>
              <a:rPr lang="zh-CN" altLang="en-US" sz="1500" noProof="1">
                <a:latin typeface="Consolas" panose="020B0609020204030204" charset="0"/>
              </a:rPr>
              <a:t> concat(s, n, separator):</a:t>
            </a:r>
          </a:p>
          <a:p>
            <a:pPr marL="0" indent="0">
              <a:buNone/>
            </a:pPr>
            <a:r>
              <a:rPr lang="zh-CN" altLang="en-US" sz="1500" noProof="1">
                <a:latin typeface="Consolas" panose="020B0609020204030204" charset="0"/>
              </a:rPr>
              <a:t>    return separator.join([s]*n)</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print</a:t>
            </a:r>
            <a:r>
              <a:rPr lang="zh-CN" altLang="en-US" sz="1500" noProof="1">
                <a:latin typeface="Consolas" panose="020B0609020204030204" charset="0"/>
              </a:rPr>
              <a:t>(concat('good', 5, ','))</a:t>
            </a:r>
          </a:p>
        </p:txBody>
      </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0283774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内容占位符 2"/>
          <p:cNvSpPr>
            <a:spLocks noGrp="1"/>
          </p:cNvSpPr>
          <p:nvPr>
            <p:ph idx="1"/>
          </p:nvPr>
        </p:nvSpPr>
        <p:spPr>
          <a:xfrm>
            <a:off x="591594" y="1052736"/>
            <a:ext cx="8229600" cy="4678451"/>
          </a:xfrm>
        </p:spPr>
        <p:txBody>
          <a:bodyPr/>
          <a:lstStyle/>
          <a:p>
            <a:pPr fontAlgn="base">
              <a:buFont typeface="Wingdings" panose="05000000000000000000" charset="0"/>
              <a:buChar char=""/>
            </a:pPr>
            <a:r>
              <a:rPr lang="zh-CN" altLang="en-US" sz="2400" b="1" noProof="1">
                <a:solidFill>
                  <a:srgbClr val="FF0000"/>
                </a:solidFill>
                <a:latin typeface="宋体" panose="02010600030101010101" pitchFamily="2" charset="-122"/>
                <a:sym typeface="+mn-ea"/>
              </a:rPr>
              <a:t>不推荐使用</a:t>
            </a:r>
            <a:r>
              <a:rPr lang="en-US" altLang="x-none" sz="2400" b="1" noProof="1">
                <a:solidFill>
                  <a:srgbClr val="FF0000"/>
                </a:solidFill>
                <a:latin typeface="宋体" panose="02010600030101010101" pitchFamily="2" charset="-122"/>
                <a:sym typeface="+mn-ea"/>
              </a:rPr>
              <a:t>+</a:t>
            </a:r>
            <a:r>
              <a:rPr lang="zh-CN" altLang="en-US" sz="2400" b="1" noProof="1">
                <a:solidFill>
                  <a:srgbClr val="FF0000"/>
                </a:solidFill>
                <a:latin typeface="宋体" panose="02010600030101010101" pitchFamily="2" charset="-122"/>
                <a:sym typeface="+mn-ea"/>
              </a:rPr>
              <a:t>运算符连接字符串</a:t>
            </a:r>
            <a:r>
              <a:rPr lang="zh-CN" altLang="en-US" sz="2400" b="1" noProof="1">
                <a:latin typeface="宋体" panose="02010600030101010101" pitchFamily="2" charset="-122"/>
                <a:sym typeface="+mn-ea"/>
              </a:rPr>
              <a:t>，优先使用</a:t>
            </a:r>
            <a:r>
              <a:rPr lang="en-US" altLang="x-none" sz="2400" b="1" noProof="1">
                <a:latin typeface="宋体" panose="02010600030101010101" pitchFamily="2" charset="-122"/>
                <a:sym typeface="+mn-ea"/>
              </a:rPr>
              <a:t>join()</a:t>
            </a:r>
            <a:r>
              <a:rPr lang="zh-CN" altLang="en-US" sz="2400" b="1" noProof="1">
                <a:latin typeface="宋体" panose="02010600030101010101" pitchFamily="2" charset="-122"/>
                <a:sym typeface="+mn-ea"/>
              </a:rPr>
              <a:t>方法。</a:t>
            </a:r>
          </a:p>
          <a:p>
            <a:pPr marL="0" indent="0">
              <a:buNone/>
            </a:pPr>
            <a:endParaRPr lang="en-US" altLang="zh-CN" sz="1350" noProof="1" smtClean="0">
              <a:latin typeface="Consolas" panose="020B0609020204030204" charset="0"/>
            </a:endParaRPr>
          </a:p>
          <a:p>
            <a:pPr marL="0" indent="0">
              <a:buNone/>
            </a:pPr>
            <a:r>
              <a:rPr lang="zh-CN" altLang="en-US" sz="1350" noProof="1" smtClean="0">
                <a:solidFill>
                  <a:srgbClr val="0000FF"/>
                </a:solidFill>
                <a:latin typeface="Consolas" panose="020B0609020204030204" charset="0"/>
              </a:rPr>
              <a:t>import</a:t>
            </a:r>
            <a:r>
              <a:rPr lang="zh-CN" altLang="en-US" sz="1350" noProof="1" smtClean="0">
                <a:latin typeface="Consolas" panose="020B0609020204030204" charset="0"/>
              </a:rPr>
              <a:t> </a:t>
            </a:r>
            <a:r>
              <a:rPr lang="zh-CN" altLang="en-US" sz="1350" noProof="1">
                <a:latin typeface="Consolas" panose="020B0609020204030204" charset="0"/>
              </a:rPr>
              <a:t>timeit</a:t>
            </a:r>
          </a:p>
          <a:p>
            <a:pPr marL="0" indent="0">
              <a:buNone/>
            </a:pPr>
            <a:r>
              <a:rPr lang="zh-CN" altLang="en-US" sz="1350" noProof="1" smtClean="0">
                <a:latin typeface="Consolas" panose="020B0609020204030204" charset="0"/>
              </a:rPr>
              <a:t>#</a:t>
            </a:r>
            <a:r>
              <a:rPr lang="zh-CN" altLang="en-US" sz="1350" noProof="1">
                <a:latin typeface="Consolas" panose="020B0609020204030204" charset="0"/>
              </a:rPr>
              <a:t>使用列表推导式生成10000个字符串</a:t>
            </a:r>
          </a:p>
          <a:p>
            <a:pPr marL="0" indent="0">
              <a:buNone/>
            </a:pPr>
            <a:r>
              <a:rPr lang="zh-CN" altLang="en-US" sz="1350" noProof="1">
                <a:latin typeface="Consolas" panose="020B0609020204030204" charset="0"/>
              </a:rPr>
              <a:t>strlist = ['This is a long string that will not keep in memory.' </a:t>
            </a:r>
          </a:p>
          <a:p>
            <a:pPr marL="0" indent="0">
              <a:buNone/>
            </a:pPr>
            <a:r>
              <a:rPr lang="zh-CN" altLang="en-US" sz="1350" noProof="1">
                <a:latin typeface="Consolas" panose="020B0609020204030204" charset="0"/>
              </a:rPr>
              <a:t>           for n in range(10000)]</a:t>
            </a:r>
          </a:p>
          <a:p>
            <a:pPr marL="0" indent="0">
              <a:buNone/>
            </a:pPr>
            <a:r>
              <a:rPr lang="zh-CN" altLang="en-US" sz="1350" noProof="1">
                <a:latin typeface="Consolas" panose="020B0609020204030204" charset="0"/>
              </a:rPr>
              <a:t>#使用字符串对象的join()方法连接多个字符串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use_join():</a:t>
            </a:r>
          </a:p>
          <a:p>
            <a:pPr marL="0" indent="0">
              <a:buNone/>
            </a:pPr>
            <a:r>
              <a:rPr lang="zh-CN" altLang="en-US" sz="1350" noProof="1">
                <a:latin typeface="Consolas" panose="020B0609020204030204" charset="0"/>
              </a:rPr>
              <a:t>    return ''.join(strlist)</a:t>
            </a:r>
          </a:p>
          <a:p>
            <a:pPr marL="0" indent="0">
              <a:buNone/>
            </a:pPr>
            <a:r>
              <a:rPr lang="zh-CN" altLang="en-US" sz="1350" noProof="1">
                <a:latin typeface="Consolas" panose="020B0609020204030204" charset="0"/>
              </a:rPr>
              <a:t>#使用运算符+连接多个字符串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use_plus():</a:t>
            </a:r>
          </a:p>
          <a:p>
            <a:pPr marL="0" indent="0">
              <a:buNone/>
            </a:pPr>
            <a:r>
              <a:rPr lang="zh-CN" altLang="en-US" sz="1350" noProof="1">
                <a:latin typeface="Consolas" panose="020B0609020204030204" charset="0"/>
              </a:rPr>
              <a:t>    result = ''</a:t>
            </a:r>
          </a:p>
          <a:p>
            <a:pPr marL="0" indent="0">
              <a:buNone/>
            </a:pPr>
            <a:r>
              <a:rPr lang="zh-CN" altLang="en-US" sz="1350" noProof="1">
                <a:latin typeface="Consolas" panose="020B0609020204030204" charset="0"/>
              </a:rPr>
              <a:t>    for strtemp in strlist</a:t>
            </a:r>
            <a:r>
              <a:rPr lang="zh-CN" altLang="en-US" sz="1350" noProof="1" smtClean="0">
                <a:latin typeface="Consolas" panose="020B0609020204030204" charset="0"/>
              </a:rPr>
              <a:t>:</a:t>
            </a:r>
            <a:endParaRPr lang="zh-CN" altLang="en-US" sz="1350" noProof="1">
              <a:latin typeface="Consolas" panose="020B0609020204030204" charset="0"/>
            </a:endParaRPr>
          </a:p>
          <a:p>
            <a:pPr marL="0" indent="0">
              <a:buNone/>
            </a:pPr>
            <a:r>
              <a:rPr lang="zh-CN" altLang="en-US" sz="1350" noProof="1">
                <a:latin typeface="Consolas" panose="020B0609020204030204" charset="0"/>
              </a:rPr>
              <a:t>        result = result+strtemp</a:t>
            </a:r>
          </a:p>
          <a:p>
            <a:pPr marL="0" indent="0">
              <a:buNone/>
            </a:pPr>
            <a:r>
              <a:rPr lang="zh-CN" altLang="en-US" sz="1350" noProof="1">
                <a:latin typeface="Consolas" panose="020B0609020204030204" charset="0"/>
              </a:rPr>
              <a:t>    return result</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64830" y="5010233"/>
            <a:ext cx="734504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200" dirty="0" smtClean="0">
                <a:solidFill>
                  <a:srgbClr val="0000FF"/>
                </a:solidFill>
                <a:latin typeface="Consolas" panose="020B0609020204030204" charset="0"/>
              </a:rPr>
              <a:t>if</a:t>
            </a:r>
            <a:r>
              <a:rPr lang="zh-CN" altLang="en-US" sz="1200" dirty="0" smtClean="0">
                <a:latin typeface="Consolas" panose="020B0609020204030204" charset="0"/>
              </a:rPr>
              <a:t> __name__ == '__main__':</a:t>
            </a:r>
          </a:p>
          <a:p>
            <a:pPr marL="0" indent="0">
              <a:buSzPct val="70000"/>
              <a:buFont typeface="Arial" charset="0"/>
              <a:buNone/>
            </a:pPr>
            <a:r>
              <a:rPr lang="zh-CN" altLang="en-US" sz="1200" dirty="0" smtClean="0">
                <a:latin typeface="Consolas" panose="020B0609020204030204" charset="0"/>
              </a:rPr>
              <a:t>    times = 1000</a:t>
            </a:r>
          </a:p>
          <a:p>
            <a:pPr marL="0" indent="0">
              <a:buSzPct val="70000"/>
              <a:buFont typeface="Arial" charset="0"/>
              <a:buNone/>
            </a:pPr>
            <a:r>
              <a:rPr lang="zh-CN" altLang="en-US" sz="1200" dirty="0" smtClean="0">
                <a:latin typeface="Consolas" panose="020B0609020204030204" charset="0"/>
              </a:rPr>
              <a:t>    jointimer = timeit.Timer('use_join()', 'from __main__ import use_join')</a:t>
            </a:r>
          </a:p>
          <a:p>
            <a:pPr marL="0" indent="0">
              <a:buSzPct val="70000"/>
              <a:buFont typeface="Arial" charset="0"/>
              <a:buNone/>
            </a:pPr>
            <a:r>
              <a:rPr lang="zh-CN" altLang="en-US" sz="1200" dirty="0" smtClean="0">
                <a:latin typeface="Consolas" panose="020B0609020204030204" charset="0"/>
              </a:rPr>
              <a:t>    print('time for join:', jointimer.timeit(number=times))</a:t>
            </a:r>
          </a:p>
          <a:p>
            <a:pPr marL="0" indent="0">
              <a:buSzPct val="70000"/>
              <a:buFont typeface="Arial" charset="0"/>
              <a:buNone/>
            </a:pPr>
            <a:r>
              <a:rPr lang="zh-CN" altLang="en-US" sz="1200" dirty="0" smtClean="0">
                <a:latin typeface="Consolas" panose="020B0609020204030204" charset="0"/>
              </a:rPr>
              <a:t>    plustimer = timeit.Timer('use_plus()', 'from __main__ import use_plus')</a:t>
            </a:r>
          </a:p>
          <a:p>
            <a:pPr marL="0" indent="0">
              <a:buSzPct val="70000"/>
              <a:buFont typeface="Arial" charset="0"/>
              <a:buNone/>
            </a:pPr>
            <a:r>
              <a:rPr lang="zh-CN" altLang="en-US" sz="1200" dirty="0" smtClean="0">
                <a:latin typeface="Consolas" panose="020B0609020204030204" charset="0"/>
              </a:rPr>
              <a:t>    print('time for plus:', plustimer.timeit(number=times))</a:t>
            </a:r>
            <a:endParaRPr lang="zh-CN" altLang="en-US" sz="1200" dirty="0">
              <a:latin typeface="Consolas" panose="020B0609020204030204" charset="0"/>
            </a:endParaRPr>
          </a:p>
        </p:txBody>
      </p:sp>
      <p:sp>
        <p:nvSpPr>
          <p:cNvPr id="2" name="矩形 1"/>
          <p:cNvSpPr/>
          <p:nvPr/>
        </p:nvSpPr>
        <p:spPr>
          <a:xfrm>
            <a:off x="4572000" y="3391961"/>
            <a:ext cx="4572000" cy="646331"/>
          </a:xfrm>
          <a:prstGeom prst="rect">
            <a:avLst/>
          </a:prstGeom>
        </p:spPr>
        <p:txBody>
          <a:bodyPr>
            <a:spAutoFit/>
          </a:bodyPr>
          <a:lstStyle/>
          <a:p>
            <a:r>
              <a:rPr lang="zh-CN" altLang="en-US" dirty="0">
                <a:solidFill>
                  <a:srgbClr val="0000FF"/>
                </a:solidFill>
                <a:latin typeface="Times New Roman" panose="02020603050405020304" pitchFamily="18" charset="0"/>
                <a:ea typeface="仿宋" panose="02010609060101010101" pitchFamily="49" charset="-122"/>
              </a:rPr>
              <a:t>time for join: 0.10216611442409469</a:t>
            </a:r>
          </a:p>
          <a:p>
            <a:r>
              <a:rPr lang="zh-CN" altLang="en-US" dirty="0">
                <a:solidFill>
                  <a:srgbClr val="0000FF"/>
                </a:solidFill>
                <a:latin typeface="Times New Roman" panose="02020603050405020304" pitchFamily="18" charset="0"/>
                <a:ea typeface="仿宋" panose="02010609060101010101" pitchFamily="49" charset="-122"/>
              </a:rPr>
              <a:t>time for plus: 1.414725147403292</a:t>
            </a:r>
          </a:p>
        </p:txBody>
      </p:sp>
    </p:spTree>
    <p:extLst>
      <p:ext uri="{BB962C8B-B14F-4D97-AF65-F5344CB8AC3E}">
        <p14:creationId xmlns:p14="http://schemas.microsoft.com/office/powerpoint/2010/main" val="29959643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内容占位符 2"/>
          <p:cNvSpPr>
            <a:spLocks noGrp="1"/>
          </p:cNvSpPr>
          <p:nvPr>
            <p:ph idx="1"/>
          </p:nvPr>
        </p:nvSpPr>
        <p:spPr>
          <a:xfrm>
            <a:off x="467544" y="1052736"/>
            <a:ext cx="8091170" cy="3395345"/>
          </a:xfrm>
        </p:spPr>
        <p:txBody>
          <a:bodyPr/>
          <a:lstStyle/>
          <a:p>
            <a:pPr>
              <a:lnSpc>
                <a:spcPct val="150000"/>
              </a:lnSpc>
              <a:spcBef>
                <a:spcPts val="0"/>
              </a:spcBef>
              <a:buClr>
                <a:srgbClr val="FF0000"/>
              </a:buClr>
              <a:buFont typeface="Wingdings" panose="05000000000000000000" charset="0"/>
              <a:buChar char=""/>
            </a:pPr>
            <a:r>
              <a:rPr lang="zh-CN" altLang="en-US" sz="1800" noProof="1"/>
              <a:t>timeit模块还支持下面代码演示的用法，从运行结果可以看出，当需要对大量数据进行类型转换时，</a:t>
            </a:r>
            <a:r>
              <a:rPr lang="zh-CN" altLang="en-US" sz="1800" noProof="1">
                <a:solidFill>
                  <a:srgbClr val="FF0000"/>
                </a:solidFill>
              </a:rPr>
              <a:t>内置函数map()可以提供非常高的效率</a:t>
            </a:r>
            <a:r>
              <a:rPr lang="zh-CN" altLang="en-US" sz="1800" noProof="1"/>
              <a:t>。</a:t>
            </a:r>
          </a:p>
          <a:p>
            <a:pPr marL="0" indent="0">
              <a:buNone/>
            </a:pPr>
            <a:endParaRPr lang="zh-CN" altLang="en-US" sz="1350" noProof="1">
              <a:latin typeface="Times New Roman" panose="02020603050405020304" pitchFamily="2" charset="0"/>
            </a:endParaRPr>
          </a:p>
          <a:p>
            <a:pPr marL="0" indent="0">
              <a:buNone/>
            </a:pPr>
            <a:r>
              <a:rPr lang="zh-CN" altLang="en-US" sz="1350" noProof="1">
                <a:latin typeface="Times New Roman" panose="02020603050405020304" pitchFamily="2" charset="0"/>
              </a:rPr>
              <a:t>&gt;&gt;&gt; import timeit</a:t>
            </a:r>
          </a:p>
          <a:p>
            <a:pPr marL="0" indent="0">
              <a:buNone/>
            </a:pPr>
            <a:r>
              <a:rPr lang="zh-CN" altLang="en-US" sz="1350" noProof="1">
                <a:latin typeface="Times New Roman" panose="02020603050405020304" pitchFamily="2" charset="0"/>
              </a:rPr>
              <a:t>&gt;&gt;&gt; timeit.timeit('"-".join(str(n) for n in range(100))', number=10000)  #运行10000次</a:t>
            </a:r>
          </a:p>
          <a:p>
            <a:pPr marL="0" indent="0">
              <a:buNone/>
            </a:pPr>
            <a:r>
              <a:rPr lang="zh-CN" altLang="en-US" sz="1350" noProof="1">
                <a:solidFill>
                  <a:srgbClr val="0000FF"/>
                </a:solidFill>
                <a:latin typeface="Times New Roman" panose="02020603050405020304" pitchFamily="2" charset="0"/>
              </a:rPr>
              <a:t>0.3063435900577929</a:t>
            </a:r>
          </a:p>
          <a:p>
            <a:pPr marL="0" indent="0">
              <a:buNone/>
            </a:pPr>
            <a:r>
              <a:rPr lang="zh-CN" altLang="en-US" sz="1350" noProof="1">
                <a:latin typeface="Times New Roman" panose="02020603050405020304" pitchFamily="2" charset="0"/>
              </a:rPr>
              <a:t>&gt;&gt;&gt; timeit.timeit('"-".join([str(n) for n in range(100)])', number=10000)</a:t>
            </a:r>
          </a:p>
          <a:p>
            <a:pPr marL="0" indent="0">
              <a:buNone/>
            </a:pPr>
            <a:r>
              <a:rPr lang="zh-CN" altLang="en-US" sz="1350" noProof="1">
                <a:solidFill>
                  <a:srgbClr val="0000FF"/>
                </a:solidFill>
                <a:latin typeface="Times New Roman" panose="02020603050405020304" pitchFamily="2" charset="0"/>
              </a:rPr>
              <a:t>0.27191914957273866</a:t>
            </a:r>
          </a:p>
          <a:p>
            <a:pPr marL="0" indent="0">
              <a:buNone/>
            </a:pPr>
            <a:r>
              <a:rPr lang="zh-CN" altLang="en-US" sz="1350" noProof="1">
                <a:latin typeface="Times New Roman" panose="02020603050405020304" pitchFamily="2" charset="0"/>
              </a:rPr>
              <a:t>&gt;&gt;&gt; timeit.timeit('"-".join(map(str, range(100)))', number=10000)</a:t>
            </a:r>
          </a:p>
          <a:p>
            <a:pPr marL="0" indent="0">
              <a:buNone/>
            </a:pPr>
            <a:r>
              <a:rPr lang="zh-CN" altLang="en-US" sz="1350" noProof="1">
                <a:solidFill>
                  <a:srgbClr val="0000FF"/>
                </a:solidFill>
                <a:latin typeface="Times New Roman" panose="02020603050405020304" pitchFamily="2" charset="0"/>
              </a:rPr>
              <a:t>0.21119518171659024</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654900938"/>
      </p:ext>
    </p:extLst>
  </p:cSld>
  <p:clrMapOvr>
    <a:masterClrMapping/>
  </p:clrMapOvr>
  <p:transition spd="slow" advClick="0">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文本占位符 37890"/>
          <p:cNvSpPr>
            <a:spLocks noGrp="1"/>
          </p:cNvSpPr>
          <p:nvPr>
            <p:ph idx="1"/>
          </p:nvPr>
        </p:nvSpPr>
        <p:spPr>
          <a:xfrm>
            <a:off x="539552" y="1484784"/>
            <a:ext cx="8604448" cy="3395345"/>
          </a:xfrm>
        </p:spPr>
        <p:txBody>
          <a:bodyPr anchor="t"/>
          <a:lstStyle/>
          <a:p>
            <a:pPr>
              <a:lnSpc>
                <a:spcPct val="80000"/>
              </a:lnSpc>
              <a:buClr>
                <a:srgbClr val="FF0000"/>
              </a:buClr>
              <a:buSzPct val="70000"/>
              <a:buFont typeface="Wingdings" panose="05000000000000000000" charset="0"/>
              <a:buChar char=""/>
            </a:pPr>
            <a:r>
              <a:rPr lang="zh-CN" altLang="en-US" sz="2400" dirty="0"/>
              <a:t>lower()、upper()、capitalize()、title()、swapcase()</a:t>
            </a:r>
          </a:p>
          <a:p>
            <a:pPr>
              <a:lnSpc>
                <a:spcPct val="80000"/>
              </a:lnSpc>
              <a:buSzPct val="70000"/>
              <a:buNone/>
            </a:pPr>
            <a:endParaRPr lang="zh-CN" altLang="en-US" sz="1500" dirty="0">
              <a:latin typeface="宋体" panose="02010600030101010101" pitchFamily="2" charset="-122"/>
            </a:endParaRPr>
          </a:p>
          <a:p>
            <a:pPr>
              <a:lnSpc>
                <a:spcPct val="80000"/>
              </a:lnSpc>
              <a:buSzPct val="70000"/>
              <a:buNone/>
            </a:pPr>
            <a:r>
              <a:rPr lang="zh-CN" altLang="en-US" sz="1350" dirty="0">
                <a:latin typeface="Consolas" panose="020B0609020204030204" charset="0"/>
              </a:rPr>
              <a:t>&gt;&gt;&gt; s = "What is Your Name?"</a:t>
            </a:r>
          </a:p>
          <a:p>
            <a:pPr>
              <a:lnSpc>
                <a:spcPct val="80000"/>
              </a:lnSpc>
              <a:buSzPct val="70000"/>
              <a:buNone/>
            </a:pPr>
            <a:r>
              <a:rPr lang="zh-CN" altLang="en-US" sz="1350" dirty="0">
                <a:latin typeface="Consolas" panose="020B0609020204030204" charset="0"/>
              </a:rPr>
              <a:t>&gt;&gt;&gt; s.lower()                   #返回小写字符串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s.upper()                   #返回大写字符串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s.capitalize()              #字符串首字符大写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s.title()                   #每个单词的首字母大写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s.swapcase()                #大小写互换</a:t>
            </a:r>
          </a:p>
          <a:p>
            <a:pPr>
              <a:lnSpc>
                <a:spcPct val="80000"/>
              </a:lnSpc>
              <a:buSzPct val="70000"/>
              <a:buNone/>
            </a:pPr>
            <a:r>
              <a:rPr lang="zh-CN" altLang="en-US" sz="1350" dirty="0">
                <a:solidFill>
                  <a:srgbClr val="0000FF"/>
                </a:solidFill>
                <a:latin typeface="Consolas" panose="020B0609020204030204" charset="0"/>
              </a:rPr>
              <a:t>'wHAT IS yOUR nAME?'</a:t>
            </a:r>
          </a:p>
        </p:txBody>
      </p:sp>
      <p:sp>
        <p:nvSpPr>
          <p:cNvPr id="6" name="文本占位符 38914"/>
          <p:cNvSpPr txBox="1">
            <a:spLocks/>
          </p:cNvSpPr>
          <p:nvPr/>
        </p:nvSpPr>
        <p:spPr bwMode="auto">
          <a:xfrm>
            <a:off x="539552" y="4365104"/>
            <a:ext cx="747649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dirty="0"/>
              <a:t>查找替换replace()，类似于</a:t>
            </a:r>
            <a:r>
              <a:rPr lang="en-US" altLang="zh-CN" sz="2400" dirty="0"/>
              <a:t>Word</a:t>
            </a:r>
            <a:r>
              <a:rPr lang="zh-CN" altLang="en-US" sz="2400" dirty="0"/>
              <a:t>中的</a:t>
            </a:r>
            <a:r>
              <a:rPr lang="en-US" altLang="zh-CN" sz="2400" dirty="0"/>
              <a:t>“</a:t>
            </a:r>
            <a:r>
              <a:rPr lang="zh-CN" altLang="en-US" sz="2400" dirty="0"/>
              <a:t>全部替换</a:t>
            </a:r>
            <a:r>
              <a:rPr lang="en-US" altLang="zh-CN" sz="2400" dirty="0"/>
              <a:t>”</a:t>
            </a:r>
            <a:r>
              <a:rPr lang="zh-CN" altLang="en-US" sz="2400" dirty="0"/>
              <a:t>功能</a:t>
            </a:r>
            <a:r>
              <a:rPr lang="zh-CN" altLang="en-US" sz="1800" dirty="0" smtClean="0">
                <a:latin typeface="宋体" panose="02010600030101010101" pitchFamily="2" charset="-122"/>
              </a:rPr>
              <a:t>。</a:t>
            </a:r>
          </a:p>
          <a:p>
            <a:pPr>
              <a:buSzPct val="70000"/>
              <a:buFont typeface="Arial" charset="0"/>
              <a:buNone/>
            </a:pPr>
            <a:endParaRPr lang="zh-CN" altLang="en-US" sz="1500" dirty="0" smtClean="0">
              <a:latin typeface="宋体" panose="02010600030101010101" pitchFamily="2" charset="-122"/>
            </a:endParaRPr>
          </a:p>
          <a:p>
            <a:pPr>
              <a:buSzPct val="70000"/>
              <a:buFont typeface="Arial" charset="0"/>
              <a:buNone/>
            </a:pPr>
            <a:r>
              <a:rPr lang="zh-CN" altLang="en-US" sz="1350" dirty="0" smtClean="0">
                <a:latin typeface="Consolas" panose="020B0609020204030204" charset="0"/>
              </a:rPr>
              <a:t>&gt;&gt;&gt; s = "中国，中国"</a:t>
            </a:r>
          </a:p>
          <a:p>
            <a:pPr>
              <a:buSzPct val="70000"/>
              <a:buFont typeface="Arial" charset="0"/>
              <a:buNone/>
            </a:pPr>
            <a:r>
              <a:rPr lang="zh-CN" altLang="en-US" sz="1350" dirty="0" smtClean="0">
                <a:latin typeface="Consolas" panose="020B0609020204030204" charset="0"/>
              </a:rPr>
              <a:t>&gt;&gt;&gt; </a:t>
            </a:r>
            <a:r>
              <a:rPr lang="en-US" altLang="zh-CN" sz="1350" dirty="0" smtClean="0">
                <a:latin typeface="Consolas" panose="020B0609020204030204" charset="0"/>
              </a:rPr>
              <a:t>print(</a:t>
            </a:r>
            <a:r>
              <a:rPr lang="zh-CN" altLang="en-US" sz="1350" dirty="0" smtClean="0">
                <a:latin typeface="Consolas" panose="020B0609020204030204" charset="0"/>
              </a:rPr>
              <a:t>s</a:t>
            </a:r>
            <a:r>
              <a:rPr lang="en-US" altLang="zh-CN" sz="1350" dirty="0" smtClean="0">
                <a:latin typeface="Consolas" panose="020B0609020204030204" charset="0"/>
              </a:rPr>
              <a:t>)</a:t>
            </a:r>
          </a:p>
          <a:p>
            <a:pPr>
              <a:buSzPct val="70000"/>
              <a:buFont typeface="Arial" charset="0"/>
              <a:buNone/>
            </a:pPr>
            <a:r>
              <a:rPr lang="zh-CN" altLang="en-US" sz="1350" dirty="0" smtClean="0">
                <a:solidFill>
                  <a:srgbClr val="0000FF"/>
                </a:solidFill>
                <a:latin typeface="Consolas" panose="020B0609020204030204" charset="0"/>
              </a:rPr>
              <a:t>中国，中国</a:t>
            </a:r>
          </a:p>
          <a:p>
            <a:pPr>
              <a:buSzPct val="70000"/>
              <a:buFont typeface="Arial" charset="0"/>
              <a:buNone/>
            </a:pPr>
            <a:r>
              <a:rPr lang="zh-CN" altLang="en-US" sz="1350" dirty="0" smtClean="0">
                <a:latin typeface="Consolas" panose="020B0609020204030204" charset="0"/>
              </a:rPr>
              <a:t>&gt;&gt;&gt; s2 = s.replace("中国", "中华人民共和国")  </a:t>
            </a:r>
            <a:r>
              <a:rPr lang="en-US" altLang="zh-CN" sz="1350" dirty="0" smtClean="0">
                <a:latin typeface="Consolas" panose="020B0609020204030204" charset="0"/>
              </a:rPr>
              <a:t>#</a:t>
            </a:r>
            <a:r>
              <a:rPr lang="zh-CN" altLang="en-US" sz="1350" dirty="0" smtClean="0">
                <a:latin typeface="Consolas" panose="020B0609020204030204" charset="0"/>
              </a:rPr>
              <a:t>两个参数都作为一个整体</a:t>
            </a:r>
          </a:p>
          <a:p>
            <a:pPr>
              <a:buSzPct val="70000"/>
              <a:buFont typeface="Arial" charset="0"/>
              <a:buNone/>
            </a:pPr>
            <a:r>
              <a:rPr lang="zh-CN" altLang="en-US" sz="1350" dirty="0" smtClean="0">
                <a:latin typeface="Consolas" panose="020B0609020204030204" charset="0"/>
              </a:rPr>
              <a:t>&gt;&gt;&gt; </a:t>
            </a:r>
            <a:r>
              <a:rPr lang="en-US" altLang="zh-CN" sz="1350" dirty="0" smtClean="0">
                <a:latin typeface="Consolas" panose="020B0609020204030204" charset="0"/>
              </a:rPr>
              <a:t>print(</a:t>
            </a:r>
            <a:r>
              <a:rPr lang="zh-CN" altLang="en-US" sz="1350" dirty="0" smtClean="0">
                <a:latin typeface="Consolas" panose="020B0609020204030204" charset="0"/>
              </a:rPr>
              <a:t>s2</a:t>
            </a:r>
            <a:r>
              <a:rPr lang="en-US" altLang="zh-CN" sz="1350" dirty="0" smtClean="0">
                <a:latin typeface="Consolas" panose="020B0609020204030204" charset="0"/>
              </a:rPr>
              <a:t>)</a:t>
            </a:r>
          </a:p>
          <a:p>
            <a:pPr>
              <a:buSzPct val="70000"/>
              <a:buFont typeface="Arial" charset="0"/>
              <a:buNone/>
            </a:pPr>
            <a:r>
              <a:rPr lang="zh-CN" altLang="en-US" sz="1350" dirty="0" smtClean="0">
                <a:solidFill>
                  <a:srgbClr val="0000FF"/>
                </a:solidFill>
                <a:latin typeface="Consolas" panose="020B0609020204030204" charset="0"/>
              </a:rPr>
              <a:t>中华人民共和国，中华人民共和国</a:t>
            </a:r>
            <a:endParaRPr lang="zh-CN" altLang="en-US" sz="1350" dirty="0">
              <a:solidFill>
                <a:srgbClr val="0000FF"/>
              </a:solidFill>
              <a:latin typeface="Consolas" panose="020B0609020204030204"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9961652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Content Placeholder 2"/>
          <p:cNvSpPr>
            <a:spLocks noGrp="1"/>
          </p:cNvSpPr>
          <p:nvPr>
            <p:ph idx="1"/>
          </p:nvPr>
        </p:nvSpPr>
        <p:spPr>
          <a:xfrm>
            <a:off x="371475" y="1052736"/>
            <a:ext cx="8315325" cy="3395345"/>
          </a:xfrm>
        </p:spPr>
        <p:txBody>
          <a:bodyPr/>
          <a:lstStyle/>
          <a:p>
            <a:pPr>
              <a:spcBef>
                <a:spcPts val="0"/>
              </a:spcBef>
              <a:buClr>
                <a:srgbClr val="FF0000"/>
              </a:buClr>
              <a:buFont typeface="Wingdings" panose="05000000000000000000" pitchFamily="2" charset="2"/>
              <a:buChar char="n"/>
            </a:pPr>
            <a:r>
              <a:rPr lang="zh-CN" altLang="en-US" sz="2400" b="1" noProof="1"/>
              <a:t>应用：</a:t>
            </a:r>
            <a:r>
              <a:rPr lang="en-US" sz="2400" noProof="1"/>
              <a:t>测试用户输入中是否有敏感词，如果有的话就把敏感词替换为3个星号***。</a:t>
            </a:r>
          </a:p>
          <a:p>
            <a:pPr marL="0" indent="0">
              <a:buNone/>
            </a:pPr>
            <a:endParaRPr lang="en-US" sz="2400" noProof="1"/>
          </a:p>
          <a:p>
            <a:pPr marL="0" indent="0">
              <a:buNone/>
            </a:pPr>
            <a:r>
              <a:rPr lang="en-US" sz="1350" noProof="1">
                <a:latin typeface="Consolas" panose="020B0609020204030204" charset="0"/>
              </a:rPr>
              <a:t>&gt;&gt;&gt; words = ('测试', '非法', '暴力', '话')</a:t>
            </a:r>
          </a:p>
          <a:p>
            <a:pPr marL="0" indent="0">
              <a:buNone/>
            </a:pPr>
            <a:r>
              <a:rPr lang="en-US" sz="1350" noProof="1">
                <a:latin typeface="Consolas" panose="020B0609020204030204" charset="0"/>
              </a:rPr>
              <a:t>&gt;&gt;&gt; text = '这句话里含有非法内容'</a:t>
            </a:r>
          </a:p>
          <a:p>
            <a:pPr marL="0" indent="0">
              <a:buNone/>
            </a:pPr>
            <a:r>
              <a:rPr lang="en-US" sz="1350" noProof="1">
                <a:latin typeface="Consolas" panose="020B0609020204030204" charset="0"/>
              </a:rPr>
              <a:t>&gt;&gt;&gt; for word in words:</a:t>
            </a:r>
          </a:p>
          <a:p>
            <a:pPr marL="0" indent="0">
              <a:buNone/>
            </a:pPr>
            <a:r>
              <a:rPr lang="en-US" sz="1350" noProof="1">
                <a:latin typeface="Consolas" panose="020B0609020204030204" charset="0"/>
              </a:rPr>
              <a:t>    if word in text:</a:t>
            </a:r>
          </a:p>
          <a:p>
            <a:pPr marL="0" indent="0">
              <a:buNone/>
            </a:pPr>
            <a:r>
              <a:rPr lang="en-US" sz="1350" noProof="1">
                <a:latin typeface="Consolas" panose="020B0609020204030204" charset="0"/>
                <a:sym typeface="+mn-ea"/>
              </a:rPr>
              <a:t>        </a:t>
            </a:r>
            <a:r>
              <a:rPr lang="en-US" sz="1350" noProof="1">
                <a:latin typeface="Consolas" panose="020B0609020204030204" charset="0"/>
              </a:rPr>
              <a:t>text = text.replace(word, '***')		</a:t>
            </a:r>
          </a:p>
          <a:p>
            <a:pPr marL="0" indent="0">
              <a:buNone/>
            </a:pPr>
            <a:r>
              <a:rPr lang="en-US" sz="1350" noProof="1">
                <a:latin typeface="Consolas" panose="020B0609020204030204" charset="0"/>
              </a:rPr>
              <a:t>&gt;&gt;&gt; text</a:t>
            </a:r>
          </a:p>
          <a:p>
            <a:pPr marL="0" indent="0">
              <a:buNone/>
            </a:pPr>
            <a:r>
              <a:rPr lang="en-US" sz="1350" noProof="1">
                <a:solidFill>
                  <a:srgbClr val="0000FF"/>
                </a:solidFill>
                <a:latin typeface="Consolas" panose="020B0609020204030204" charset="0"/>
              </a:rPr>
              <a:t>'这句***里含有***内容'</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5968149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文本占位符 39938"/>
          <p:cNvSpPr>
            <a:spLocks noGrp="1"/>
          </p:cNvSpPr>
          <p:nvPr>
            <p:ph idx="1"/>
          </p:nvPr>
        </p:nvSpPr>
        <p:spPr>
          <a:xfrm>
            <a:off x="683835" y="1340768"/>
            <a:ext cx="8208645" cy="3395345"/>
          </a:xfrm>
        </p:spPr>
        <p:txBody>
          <a:bodyPr anchor="t"/>
          <a:lstStyle/>
          <a:p>
            <a:pPr>
              <a:spcBef>
                <a:spcPts val="600"/>
              </a:spcBef>
              <a:buClr>
                <a:srgbClr val="FF0000"/>
              </a:buClr>
              <a:buSzPct val="70000"/>
              <a:buFont typeface="Wingdings" panose="05000000000000000000" charset="0"/>
              <a:buChar char=""/>
            </a:pPr>
            <a:r>
              <a:rPr sz="2000" noProof="1">
                <a:latin typeface="宋体" panose="02010600030101010101" pitchFamily="2" charset="-122"/>
                <a:ea typeface="+mn-ea"/>
              </a:rPr>
              <a:t>字符串对象的</a:t>
            </a:r>
            <a:r>
              <a:rPr sz="2000" noProof="1">
                <a:solidFill>
                  <a:srgbClr val="FF0000"/>
                </a:solidFill>
                <a:latin typeface="宋体" panose="02010600030101010101" pitchFamily="2" charset="-122"/>
                <a:ea typeface="+mn-ea"/>
              </a:rPr>
              <a:t>maketrans()</a:t>
            </a:r>
            <a:r>
              <a:rPr sz="2000" noProof="1">
                <a:latin typeface="宋体" panose="02010600030101010101" pitchFamily="2" charset="-122"/>
                <a:ea typeface="+mn-ea"/>
              </a:rPr>
              <a:t>方法用来生成字符映射表，而</a:t>
            </a:r>
            <a:r>
              <a:rPr sz="2000" noProof="1">
                <a:solidFill>
                  <a:srgbClr val="FF0000"/>
                </a:solidFill>
                <a:latin typeface="宋体" panose="02010600030101010101" pitchFamily="2" charset="-122"/>
                <a:ea typeface="+mn-ea"/>
              </a:rPr>
              <a:t>translate()</a:t>
            </a:r>
            <a:r>
              <a:rPr sz="2000" noProof="1">
                <a:latin typeface="宋体" panose="02010600030101010101" pitchFamily="2" charset="-122"/>
                <a:ea typeface="+mn-ea"/>
              </a:rPr>
              <a:t>方法用来根据映射表中定义的对应关系转换字符串并替换其中的字符，使用这两个方法的组合</a:t>
            </a:r>
            <a:r>
              <a:rPr sz="2000" noProof="1">
                <a:solidFill>
                  <a:srgbClr val="FF0000"/>
                </a:solidFill>
                <a:latin typeface="宋体" panose="02010600030101010101" pitchFamily="2" charset="-122"/>
                <a:ea typeface="+mn-ea"/>
              </a:rPr>
              <a:t>可以同时处理多个字符</a:t>
            </a:r>
            <a:r>
              <a:rPr sz="2000" noProof="1">
                <a:latin typeface="宋体" panose="02010600030101010101" pitchFamily="2" charset="-122"/>
                <a:ea typeface="+mn-ea"/>
              </a:rPr>
              <a:t>。</a:t>
            </a:r>
          </a:p>
          <a:p>
            <a:pPr marL="0" indent="0">
              <a:buSzPct val="70000"/>
              <a:buNone/>
            </a:pPr>
            <a:endParaRPr sz="1350" noProof="1">
              <a:latin typeface="Consolas" panose="020B0609020204030204" charset="0"/>
              <a:ea typeface="+mn-ea"/>
            </a:endParaRPr>
          </a:p>
          <a:p>
            <a:pPr marL="0" indent="0">
              <a:buSzPct val="70000"/>
              <a:buNone/>
            </a:pPr>
            <a:endParaRPr lang="en-US" sz="1350" noProof="1" smtClean="0">
              <a:latin typeface="Consolas" panose="020B0609020204030204" charset="0"/>
              <a:ea typeface="+mn-ea"/>
            </a:endParaRPr>
          </a:p>
          <a:p>
            <a:pPr marL="0" indent="0">
              <a:buSzPct val="70000"/>
              <a:buNone/>
            </a:pPr>
            <a:endParaRPr lang="en-US" sz="1350" noProof="1">
              <a:latin typeface="Consolas" panose="020B0609020204030204" charset="0"/>
              <a:ea typeface="+mn-ea"/>
            </a:endParaRPr>
          </a:p>
          <a:p>
            <a:pPr marL="0" indent="0">
              <a:buSzPct val="70000"/>
              <a:buNone/>
            </a:pPr>
            <a:endParaRPr sz="1350" noProof="1">
              <a:latin typeface="Consolas" panose="020B0609020204030204" charset="0"/>
              <a:ea typeface="+mn-ea"/>
            </a:endParaRPr>
          </a:p>
          <a:p>
            <a:pPr marL="0" indent="0">
              <a:buSzPct val="70000"/>
              <a:buNone/>
            </a:pPr>
            <a:r>
              <a:rPr sz="1350" noProof="1">
                <a:latin typeface="Consolas" panose="020B0609020204030204" charset="0"/>
                <a:ea typeface="+mn-ea"/>
              </a:rPr>
              <a:t>#创建映射表，将字符"abcdef123"一一对应地转换为"uvwxyz@#$"</a:t>
            </a:r>
          </a:p>
          <a:p>
            <a:pPr>
              <a:buSzPct val="70000"/>
              <a:buNone/>
            </a:pPr>
            <a:r>
              <a:rPr sz="1350" noProof="1">
                <a:latin typeface="Consolas" panose="020B0609020204030204" charset="0"/>
                <a:ea typeface="+mn-ea"/>
              </a:rPr>
              <a:t>&gt;&gt;&gt; table = ''.maketrans('abcdef123', 'uvwxyz@#$')</a:t>
            </a:r>
          </a:p>
          <a:p>
            <a:pPr>
              <a:buSzPct val="70000"/>
              <a:buNone/>
            </a:pPr>
            <a:r>
              <a:rPr sz="1350" noProof="1">
                <a:latin typeface="Consolas" panose="020B0609020204030204" charset="0"/>
                <a:ea typeface="+mn-ea"/>
              </a:rPr>
              <a:t>&gt;&gt;&gt; s = "Python is a greate programming language. I like it!"</a:t>
            </a:r>
          </a:p>
          <a:p>
            <a:pPr>
              <a:buSzPct val="70000"/>
              <a:buNone/>
            </a:pPr>
            <a:r>
              <a:rPr sz="1350" noProof="1">
                <a:latin typeface="Consolas" panose="020B0609020204030204" charset="0"/>
                <a:ea typeface="+mn-ea"/>
              </a:rPr>
              <a:t>#按映射表进行替换</a:t>
            </a:r>
          </a:p>
          <a:p>
            <a:pPr>
              <a:buSzPct val="70000"/>
              <a:buNone/>
            </a:pPr>
            <a:r>
              <a:rPr sz="1350" noProof="1">
                <a:latin typeface="Consolas" panose="020B0609020204030204" charset="0"/>
                <a:ea typeface="+mn-ea"/>
              </a:rPr>
              <a:t>&gt;&gt;&gt; s.translate(table)</a:t>
            </a:r>
          </a:p>
          <a:p>
            <a:pPr>
              <a:buSzPct val="70000"/>
              <a:buNone/>
            </a:pPr>
            <a:r>
              <a:rPr sz="1350" noProof="1">
                <a:solidFill>
                  <a:srgbClr val="0000FF"/>
                </a:solidFill>
                <a:latin typeface="Consolas" panose="020B0609020204030204" charset="0"/>
                <a:ea typeface="+mn-ea"/>
              </a:rPr>
              <a:t>'Python is u gryuty progrumming lunguugy. I liky it!'</a:t>
            </a:r>
          </a:p>
        </p:txBody>
      </p:sp>
      <p:sp>
        <p:nvSpPr>
          <p:cNvPr id="6" name="线形标注 1 5"/>
          <p:cNvSpPr/>
          <p:nvPr/>
        </p:nvSpPr>
        <p:spPr>
          <a:xfrm>
            <a:off x="3491880" y="2852936"/>
            <a:ext cx="1604052" cy="457280"/>
          </a:xfrm>
          <a:prstGeom prst="borderCallout1">
            <a:avLst>
              <a:gd name="adj1" fmla="val 98335"/>
              <a:gd name="adj2" fmla="val 50757"/>
              <a:gd name="adj3" fmla="val 164828"/>
              <a:gd name="adj4" fmla="val 16186"/>
            </a:avLst>
          </a:prstGeom>
          <a:solidFill>
            <a:srgbClr val="FFFF00"/>
          </a:solidFill>
          <a:ln>
            <a:solidFill>
              <a:srgbClr val="00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noProof="1">
                <a:solidFill>
                  <a:srgbClr val="FF0000"/>
                </a:solidFill>
              </a:rPr>
              <a:t>这两个参数不是作为整体进行处理的</a:t>
            </a:r>
          </a:p>
        </p:txBody>
      </p:sp>
      <p:cxnSp>
        <p:nvCxnSpPr>
          <p:cNvPr id="7" name="直接箭头连接符 6"/>
          <p:cNvCxnSpPr>
            <a:stCxn id="6" idx="1"/>
          </p:cNvCxnSpPr>
          <p:nvPr/>
        </p:nvCxnSpPr>
        <p:spPr>
          <a:xfrm>
            <a:off x="4293867" y="3309582"/>
            <a:ext cx="521585" cy="281037"/>
          </a:xfrm>
          <a:prstGeom prst="straightConnector1">
            <a:avLst/>
          </a:prstGeom>
          <a:ln w="412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954636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文本占位符 40962"/>
          <p:cNvSpPr>
            <a:spLocks noGrp="1"/>
          </p:cNvSpPr>
          <p:nvPr>
            <p:ph idx="1"/>
          </p:nvPr>
        </p:nvSpPr>
        <p:spPr>
          <a:xfrm>
            <a:off x="591594" y="13779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dirty="0"/>
              <a:t>strip()</a:t>
            </a:r>
            <a:r>
              <a:rPr lang="zh-CN" altLang="en-US" sz="2400" dirty="0"/>
              <a:t>、</a:t>
            </a:r>
            <a:r>
              <a:rPr lang="en-US" altLang="zh-CN" sz="2400" dirty="0" err="1"/>
              <a:t>rstrip</a:t>
            </a:r>
            <a:r>
              <a:rPr lang="en-US" altLang="zh-CN" sz="2400" dirty="0"/>
              <a:t>()</a:t>
            </a:r>
            <a:r>
              <a:rPr lang="zh-CN" altLang="en-US" sz="2400" dirty="0"/>
              <a:t>、</a:t>
            </a:r>
            <a:r>
              <a:rPr lang="en-US" altLang="zh-CN" sz="2400" dirty="0" err="1"/>
              <a:t>lstrip</a:t>
            </a:r>
            <a:r>
              <a:rPr lang="en-US" altLang="zh-CN" sz="2400" dirty="0"/>
              <a:t>()</a:t>
            </a:r>
          </a:p>
          <a:p>
            <a:pPr>
              <a:lnSpc>
                <a:spcPct val="80000"/>
              </a:lnSpc>
              <a:buSzPct val="70000"/>
              <a:buNone/>
            </a:pPr>
            <a:endParaRPr lang="en-US" altLang="zh-CN" sz="1350" dirty="0" smtClean="0">
              <a:latin typeface="Consolas" panose="020B0609020204030204" charset="0"/>
            </a:endParaRPr>
          </a:p>
          <a:p>
            <a:pPr>
              <a:lnSpc>
                <a:spcPct val="80000"/>
              </a:lnSpc>
              <a:buSzPct val="70000"/>
              <a:buNone/>
            </a:pPr>
            <a:r>
              <a:rPr lang="en-US" altLang="zh-CN" sz="1350" dirty="0" smtClean="0">
                <a:latin typeface="Consolas" panose="020B0609020204030204" charset="0"/>
              </a:rPr>
              <a:t>&gt;&gt;&gt; </a:t>
            </a:r>
            <a:r>
              <a:rPr lang="en-US" altLang="zh-CN" sz="1350" dirty="0">
                <a:latin typeface="Consolas" panose="020B0609020204030204" charset="0"/>
              </a:rPr>
              <a:t>'\n\</a:t>
            </a:r>
            <a:r>
              <a:rPr lang="en-US" altLang="zh-CN" sz="1350" dirty="0" err="1">
                <a:latin typeface="Consolas" panose="020B0609020204030204" charset="0"/>
              </a:rPr>
              <a:t>nhello</a:t>
            </a:r>
            <a:r>
              <a:rPr lang="en-US" altLang="zh-CN" sz="1350" dirty="0">
                <a:latin typeface="Consolas" panose="020B0609020204030204" charset="0"/>
              </a:rPr>
              <a:t> world   \n\</a:t>
            </a:r>
            <a:r>
              <a:rPr lang="en-US" altLang="zh-CN" sz="1350" dirty="0" err="1">
                <a:latin typeface="Consolas" panose="020B0609020204030204" charset="0"/>
              </a:rPr>
              <a:t>n'.strip</a:t>
            </a:r>
            <a:r>
              <a:rPr lang="en-US" altLang="zh-CN" sz="1350" dirty="0">
                <a:latin typeface="Consolas" panose="020B0609020204030204" charset="0"/>
              </a:rPr>
              <a:t>()      #</a:t>
            </a:r>
            <a:r>
              <a:rPr lang="en-US" altLang="zh-CN" sz="1350" dirty="0" err="1">
                <a:latin typeface="Consolas" panose="020B0609020204030204" charset="0"/>
              </a:rPr>
              <a:t>删除空白字符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'hello world'</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t>
            </a:r>
            <a:r>
              <a:rPr lang="en-US" altLang="zh-CN" sz="1350" dirty="0">
                <a:latin typeface="Consolas" panose="020B0609020204030204" charset="0"/>
              </a:rPr>
              <a:t>".strip("a")                #</a:t>
            </a:r>
            <a:r>
              <a:rPr lang="en-US" altLang="zh-CN" sz="1350" dirty="0" err="1">
                <a:latin typeface="Consolas" panose="020B0609020204030204" charset="0"/>
              </a:rPr>
              <a:t>删除指定字符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rPr>
              <a:t>ssddf</a:t>
            </a:r>
            <a:r>
              <a:rPr lang="en-US" altLang="zh-CN" sz="1350" dirty="0">
                <a:solidFill>
                  <a:srgbClr val="0000FF"/>
                </a:solidFill>
                <a:latin typeface="Consolas" panose="020B0609020204030204" charset="0"/>
                <a:sym typeface="宋体" panose="02010600030101010101" pitchFamily="2" charset="-122"/>
              </a:rPr>
              <a:t>'</a:t>
            </a:r>
            <a:endParaRPr lang="en-US" altLang="zh-CN" sz="1350" dirty="0">
              <a:solidFill>
                <a:srgbClr val="0000FF"/>
              </a:solidFill>
              <a:latin typeface="Consolas" panose="020B0609020204030204" charset="0"/>
            </a:endParaRPr>
          </a:p>
          <a:p>
            <a:pPr>
              <a:lnSpc>
                <a:spcPct val="80000"/>
              </a:lnSpc>
              <a:buSzPct val="70000"/>
              <a:buNone/>
            </a:pPr>
            <a:r>
              <a:rPr lang="en-US" altLang="zh-CN" sz="1350" dirty="0" smtClean="0">
                <a:latin typeface="Consolas" panose="020B0609020204030204" charset="0"/>
              </a:rPr>
              <a:t>&gt;&gt;&gt; </a:t>
            </a:r>
            <a:r>
              <a:rPr lang="en-US" altLang="zh-CN" sz="1350" dirty="0">
                <a:latin typeface="Consolas" panose="020B0609020204030204" charset="0"/>
              </a:rPr>
              <a:t>"</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rstrip</a:t>
            </a:r>
            <a:r>
              <a:rPr lang="en-US" altLang="zh-CN" sz="1350" dirty="0">
                <a:latin typeface="Consolas" panose="020B0609020204030204" charset="0"/>
              </a:rPr>
              <a:t>("a")            #</a:t>
            </a:r>
            <a:r>
              <a:rPr lang="en-US" altLang="zh-CN" sz="1350" dirty="0" err="1">
                <a:latin typeface="Consolas" panose="020B0609020204030204" charset="0"/>
              </a:rPr>
              <a:t>删除字符串右端指定字符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aaaassddf</a:t>
            </a:r>
            <a:r>
              <a:rPr lang="en-US" altLang="zh-CN" sz="1350" dirty="0">
                <a:solidFill>
                  <a:srgbClr val="0000FF"/>
                </a:solidFill>
                <a:latin typeface="Consolas" panose="020B0609020204030204" charset="0"/>
              </a:rPr>
              <a:t>'</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lstrip</a:t>
            </a:r>
            <a:r>
              <a:rPr lang="en-US" altLang="zh-CN" sz="1350" dirty="0">
                <a:latin typeface="Consolas" panose="020B0609020204030204" charset="0"/>
              </a:rPr>
              <a:t>("a")            #</a:t>
            </a:r>
            <a:r>
              <a:rPr lang="en-US" altLang="zh-CN" sz="1350" dirty="0" err="1">
                <a:latin typeface="Consolas" panose="020B0609020204030204" charset="0"/>
              </a:rPr>
              <a:t>删除字符串左端指定字符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ssddfaaa</a:t>
            </a:r>
            <a:r>
              <a:rPr lang="en-US" altLang="zh-CN" sz="1350" dirty="0">
                <a:solidFill>
                  <a:srgbClr val="0000FF"/>
                </a:solidFill>
                <a:latin typeface="Consolas" panose="020B0609020204030204" charset="0"/>
              </a:rPr>
              <a:t>'</a:t>
            </a:r>
          </a:p>
        </p:txBody>
      </p:sp>
      <p:sp>
        <p:nvSpPr>
          <p:cNvPr id="6" name="内容占位符 2"/>
          <p:cNvSpPr txBox="1">
            <a:spLocks/>
          </p:cNvSpPr>
          <p:nvPr/>
        </p:nvSpPr>
        <p:spPr bwMode="auto">
          <a:xfrm>
            <a:off x="585914" y="3573016"/>
            <a:ext cx="8521238"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
            </a:pPr>
            <a:r>
              <a:rPr lang="zh-CN" altLang="en-US" sz="1800" noProof="1" smtClean="0"/>
              <a:t>这三个函数的</a:t>
            </a:r>
            <a:r>
              <a:rPr lang="zh-CN" altLang="en-US" sz="1800" noProof="1" smtClean="0">
                <a:solidFill>
                  <a:srgbClr val="FF0000"/>
                </a:solidFill>
              </a:rPr>
              <a:t>参数指定的字符串并不作为一个整体对待</a:t>
            </a:r>
            <a:r>
              <a:rPr lang="zh-CN" altLang="en-US" sz="1800" noProof="1" smtClean="0"/>
              <a:t>，而是在原字符串的两侧、右侧、左侧删除参数字符串中包含的所有字符，</a:t>
            </a:r>
            <a:r>
              <a:rPr lang="zh-CN" altLang="en-US" sz="1800" noProof="1" smtClean="0">
                <a:solidFill>
                  <a:srgbClr val="FF0000"/>
                </a:solidFill>
              </a:rPr>
              <a:t>一层一层地从外往里扒</a:t>
            </a:r>
            <a:r>
              <a:rPr lang="zh-CN" altLang="en-US" sz="1800" noProof="1" smtClean="0"/>
              <a:t>。</a:t>
            </a:r>
          </a:p>
          <a:p>
            <a:pPr marL="0" indent="0">
              <a:buFont typeface="Arial" charset="0"/>
              <a:buNone/>
            </a:pPr>
            <a:r>
              <a:rPr lang="zh-CN" altLang="en-US" sz="1350" noProof="1" smtClean="0">
                <a:latin typeface="Consolas" panose="020B0609020204030204" charset="0"/>
              </a:rPr>
              <a:t>&gt;&gt;&gt; 'aabbccddeeeffg'.strip('af')  #字母f不在字符串两侧，所以不删除</a:t>
            </a:r>
          </a:p>
          <a:p>
            <a:pPr marL="0" indent="0">
              <a:buFont typeface="Arial" charset="0"/>
              <a:buNone/>
            </a:pPr>
            <a:r>
              <a:rPr lang="zh-CN" altLang="en-US" sz="1350" noProof="1" smtClean="0">
                <a:solidFill>
                  <a:srgbClr val="0000FF"/>
                </a:solidFill>
                <a:latin typeface="Consolas" panose="020B0609020204030204" charset="0"/>
              </a:rPr>
              <a:t>'bbccddeeeffg'</a:t>
            </a:r>
          </a:p>
          <a:p>
            <a:pPr marL="0" indent="0">
              <a:buFont typeface="Arial" charset="0"/>
              <a:buNone/>
            </a:pPr>
            <a:r>
              <a:rPr lang="zh-CN" altLang="en-US" sz="1350" noProof="1" smtClean="0">
                <a:latin typeface="Consolas" panose="020B0609020204030204" charset="0"/>
              </a:rPr>
              <a:t>&gt;&gt;&gt; 'aabbccddeeeffg'.strip('gaf')</a:t>
            </a:r>
          </a:p>
          <a:p>
            <a:pPr marL="0" indent="0">
              <a:buFont typeface="Arial" charset="0"/>
              <a:buNone/>
            </a:pPr>
            <a:r>
              <a:rPr lang="zh-CN" altLang="en-US" sz="1350" noProof="1" smtClean="0">
                <a:solidFill>
                  <a:srgbClr val="0000FF"/>
                </a:solidFill>
                <a:latin typeface="Consolas" panose="020B0609020204030204" charset="0"/>
              </a:rPr>
              <a:t>'bbccddeee'</a:t>
            </a:r>
          </a:p>
          <a:p>
            <a:pPr marL="0" indent="0">
              <a:buFont typeface="Arial" charset="0"/>
              <a:buNone/>
            </a:pPr>
            <a:r>
              <a:rPr lang="zh-CN" altLang="en-US" sz="1350" noProof="1" smtClean="0">
                <a:latin typeface="Consolas" panose="020B0609020204030204" charset="0"/>
              </a:rPr>
              <a:t>&gt;&gt;&gt; 'aabbccddeeeffg'.strip('gaef')</a:t>
            </a:r>
          </a:p>
          <a:p>
            <a:pPr marL="0" indent="0">
              <a:buFont typeface="Arial" charset="0"/>
              <a:buNone/>
            </a:pPr>
            <a:r>
              <a:rPr lang="zh-CN" altLang="en-US" sz="1350" noProof="1" smtClean="0">
                <a:solidFill>
                  <a:srgbClr val="0000FF"/>
                </a:solidFill>
                <a:latin typeface="Consolas" panose="020B0609020204030204" charset="0"/>
              </a:rPr>
              <a:t>'bbccdd'</a:t>
            </a:r>
          </a:p>
          <a:p>
            <a:pPr marL="0" indent="0">
              <a:buFont typeface="Arial" charset="0"/>
              <a:buNone/>
            </a:pPr>
            <a:r>
              <a:rPr lang="zh-CN" altLang="en-US" sz="1350" noProof="1" smtClean="0">
                <a:latin typeface="Consolas" panose="020B0609020204030204" charset="0"/>
              </a:rPr>
              <a:t>&gt;&gt;&gt; 'aabbccddeeeffg'.strip('gbaef')</a:t>
            </a:r>
          </a:p>
          <a:p>
            <a:pPr marL="0" indent="0">
              <a:buFont typeface="Arial" charset="0"/>
              <a:buNone/>
            </a:pPr>
            <a:r>
              <a:rPr lang="zh-CN" altLang="en-US" sz="1350" noProof="1" smtClean="0">
                <a:solidFill>
                  <a:srgbClr val="0000FF"/>
                </a:solidFill>
                <a:latin typeface="Consolas" panose="020B0609020204030204" charset="0"/>
              </a:rPr>
              <a:t>'ccdd'</a:t>
            </a:r>
          </a:p>
          <a:p>
            <a:pPr marL="0" indent="0">
              <a:buFont typeface="Arial" charset="0"/>
              <a:buNone/>
            </a:pPr>
            <a:r>
              <a:rPr lang="zh-CN" altLang="en-US" sz="1350" noProof="1" smtClean="0">
                <a:latin typeface="Consolas" panose="020B0609020204030204" charset="0"/>
              </a:rPr>
              <a:t>&gt;&gt;&gt; 'aabbccddeeeffg'.strip('gbaefcd')</a:t>
            </a:r>
          </a:p>
          <a:p>
            <a:pPr marL="0" indent="0">
              <a:buFont typeface="Arial" charset="0"/>
              <a:buNone/>
            </a:pPr>
            <a:r>
              <a:rPr lang="zh-CN" altLang="en-US" sz="1350" noProof="1" smtClean="0">
                <a:solidFill>
                  <a:srgbClr val="0000FF"/>
                </a:solidFill>
                <a:latin typeface="Consolas" panose="020B0609020204030204" charset="0"/>
              </a:rPr>
              <a:t>''</a:t>
            </a:r>
            <a:endParaRPr lang="zh-CN" altLang="en-US" sz="1350" noProof="1">
              <a:solidFill>
                <a:srgbClr val="0000FF"/>
              </a:solidFill>
              <a:latin typeface="Consolas" panose="020B0609020204030204"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6786717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5" name="Content Placeholder 2"/>
          <p:cNvSpPr>
            <a:spLocks noGrp="1"/>
          </p:cNvSpPr>
          <p:nvPr>
            <p:ph idx="1"/>
          </p:nvPr>
        </p:nvSpPr>
        <p:spPr>
          <a:xfrm>
            <a:off x="597299" y="1431940"/>
            <a:ext cx="8229600" cy="4678451"/>
          </a:xfrm>
        </p:spPr>
        <p:txBody>
          <a:bodyPr/>
          <a:lstStyle/>
          <a:p>
            <a:pPr>
              <a:spcBef>
                <a:spcPts val="0"/>
              </a:spcBef>
              <a:buClr>
                <a:srgbClr val="FF0000"/>
              </a:buClr>
              <a:buFont typeface="Wingdings" panose="05000000000000000000" pitchFamily="2" charset="2"/>
              <a:buChar char="ü"/>
            </a:pPr>
            <a:r>
              <a:rPr lang="zh-CN" altLang="en-US" sz="2400" b="1" noProof="1"/>
              <a:t>文本规范化</a:t>
            </a:r>
          </a:p>
          <a:p>
            <a:pPr marL="0" indent="0">
              <a:spcBef>
                <a:spcPts val="0"/>
              </a:spcBef>
              <a:buNone/>
            </a:pPr>
            <a:endParaRPr lang="en-US" altLang="zh-CN" sz="1350" noProof="1" smtClean="0">
              <a:latin typeface="Consolas" panose="020B0609020204030204" charset="0"/>
            </a:endParaRPr>
          </a:p>
          <a:p>
            <a:pPr marL="0" indent="0">
              <a:spcBef>
                <a:spcPts val="0"/>
              </a:spcBef>
              <a:buNone/>
            </a:pPr>
            <a:r>
              <a:rPr lang="zh-CN" altLang="en-US" sz="1350" noProof="1" smtClean="0">
                <a:latin typeface="Consolas" panose="020B0609020204030204" charset="0"/>
              </a:rPr>
              <a:t>&gt;&gt;&gt; </a:t>
            </a:r>
            <a:r>
              <a:rPr lang="zh-CN" altLang="en-US" sz="1350" noProof="1">
                <a:latin typeface="Consolas" panose="020B0609020204030204" charset="0"/>
              </a:rPr>
              <a:t>text = '''</a:t>
            </a:r>
            <a:r>
              <a:rPr lang="zh-CN" altLang="en-US" sz="1350" noProof="1">
                <a:solidFill>
                  <a:srgbClr val="00B050"/>
                </a:solidFill>
                <a:latin typeface="Consolas" panose="020B0609020204030204" charset="0"/>
              </a:rPr>
              <a:t>姓名：张三</a:t>
            </a:r>
          </a:p>
          <a:p>
            <a:pPr marL="0" indent="0">
              <a:spcBef>
                <a:spcPts val="0"/>
              </a:spcBef>
              <a:buNone/>
            </a:pPr>
            <a:r>
              <a:rPr lang="zh-CN" altLang="en-US" sz="1350" noProof="1">
                <a:solidFill>
                  <a:srgbClr val="00B050"/>
                </a:solidFill>
                <a:latin typeface="Consolas" panose="020B0609020204030204" charset="0"/>
              </a:rPr>
              <a:t>年龄：39</a:t>
            </a:r>
          </a:p>
          <a:p>
            <a:pPr marL="0" indent="0">
              <a:spcBef>
                <a:spcPts val="0"/>
              </a:spcBef>
              <a:buNone/>
            </a:pPr>
            <a:r>
              <a:rPr lang="zh-CN" altLang="en-US" sz="1350" noProof="1">
                <a:solidFill>
                  <a:srgbClr val="00B050"/>
                </a:solidFill>
                <a:latin typeface="Consolas" panose="020B0609020204030204" charset="0"/>
              </a:rPr>
              <a:t>性别男</a:t>
            </a:r>
          </a:p>
          <a:p>
            <a:pPr marL="0" indent="0">
              <a:spcBef>
                <a:spcPts val="0"/>
              </a:spcBef>
              <a:buNone/>
            </a:pPr>
            <a:r>
              <a:rPr lang="zh-CN" altLang="en-US" sz="1350" noProof="1">
                <a:solidFill>
                  <a:srgbClr val="00B050"/>
                </a:solidFill>
                <a:latin typeface="Consolas" panose="020B0609020204030204" charset="0"/>
              </a:rPr>
              <a:t>职业  学生</a:t>
            </a:r>
          </a:p>
          <a:p>
            <a:pPr marL="0" indent="0">
              <a:spcBef>
                <a:spcPts val="0"/>
              </a:spcBef>
              <a:buNone/>
            </a:pPr>
            <a:r>
              <a:rPr lang="zh-CN" altLang="en-US" sz="1350" noProof="1">
                <a:solidFill>
                  <a:srgbClr val="00B050"/>
                </a:solidFill>
                <a:latin typeface="Consolas" panose="020B0609020204030204" charset="0"/>
              </a:rPr>
              <a:t>籍贯：  地球</a:t>
            </a:r>
            <a:r>
              <a:rPr lang="zh-CN" altLang="en-US" sz="1350" noProof="1">
                <a:latin typeface="Consolas" panose="020B0609020204030204" charset="0"/>
              </a:rPr>
              <a:t>'''</a:t>
            </a:r>
          </a:p>
          <a:p>
            <a:pPr marL="0" indent="0">
              <a:spcBef>
                <a:spcPts val="0"/>
              </a:spcBef>
              <a:buNone/>
            </a:pPr>
            <a:r>
              <a:rPr lang="zh-CN" altLang="en-US" sz="1350" noProof="1">
                <a:latin typeface="Consolas" panose="020B0609020204030204" charset="0"/>
              </a:rPr>
              <a:t>&gt;&gt;&gt; infomation = text.split('\n')</a:t>
            </a:r>
          </a:p>
          <a:p>
            <a:pPr marL="0" indent="0">
              <a:spcBef>
                <a:spcPts val="0"/>
              </a:spcBef>
              <a:buNone/>
            </a:pPr>
            <a:r>
              <a:rPr lang="zh-CN" altLang="en-US" sz="1350" noProof="1">
                <a:latin typeface="Consolas" panose="020B0609020204030204" charset="0"/>
              </a:rPr>
              <a:t>&gt;&gt;&gt; infomation</a:t>
            </a:r>
          </a:p>
          <a:p>
            <a:pPr marL="0" indent="0">
              <a:spcBef>
                <a:spcPts val="0"/>
              </a:spcBef>
              <a:buNone/>
            </a:pPr>
            <a:r>
              <a:rPr lang="zh-CN" altLang="en-US" sz="1350" noProof="1">
                <a:solidFill>
                  <a:srgbClr val="0000FF"/>
                </a:solidFill>
                <a:latin typeface="Consolas" panose="020B0609020204030204" charset="0"/>
              </a:rPr>
              <a:t>['姓名：张三', '年龄：39', '性别男', '职业  学生', '籍贯：  地球']</a:t>
            </a:r>
          </a:p>
          <a:p>
            <a:pPr marL="0" indent="0">
              <a:spcBef>
                <a:spcPts val="0"/>
              </a:spcBef>
              <a:buNone/>
            </a:pPr>
            <a:r>
              <a:rPr lang="zh-CN" altLang="en-US" sz="1350" noProof="1">
                <a:latin typeface="Consolas" panose="020B0609020204030204" charset="0"/>
              </a:rPr>
              <a:t>&gt;&gt;&gt; for item in infomation:</a:t>
            </a:r>
          </a:p>
          <a:p>
            <a:pPr marL="0" indent="0">
              <a:spcBef>
                <a:spcPts val="0"/>
              </a:spcBef>
              <a:buNone/>
            </a:pPr>
            <a:r>
              <a:rPr lang="zh-CN" altLang="en-US" sz="1350" noProof="1">
                <a:latin typeface="Consolas" panose="020B0609020204030204" charset="0"/>
              </a:rPr>
              <a:t> </a:t>
            </a:r>
            <a:r>
              <a:rPr lang="zh-CN" altLang="en-US" sz="1350" noProof="1" smtClean="0">
                <a:latin typeface="Consolas" panose="020B0609020204030204" charset="0"/>
              </a:rPr>
              <a:t>   print</a:t>
            </a:r>
            <a:r>
              <a:rPr lang="zh-CN" altLang="en-US" sz="1350" noProof="1">
                <a:latin typeface="Consolas" panose="020B0609020204030204" charset="0"/>
              </a:rPr>
              <a:t>(item[:2], item[2:].strip('： '), sep='：')</a:t>
            </a:r>
          </a:p>
          <a:p>
            <a:pPr marL="0" indent="0">
              <a:spcBef>
                <a:spcPts val="0"/>
              </a:spcBef>
              <a:buNone/>
            </a:pPr>
            <a:r>
              <a:rPr lang="zh-CN" altLang="en-US" sz="1350" noProof="1">
                <a:solidFill>
                  <a:srgbClr val="0000FF"/>
                </a:solidFill>
                <a:latin typeface="Consolas" panose="020B0609020204030204" charset="0"/>
              </a:rPr>
              <a:t>	</a:t>
            </a:r>
          </a:p>
          <a:p>
            <a:pPr marL="0" indent="0">
              <a:spcBef>
                <a:spcPts val="0"/>
              </a:spcBef>
              <a:buNone/>
            </a:pPr>
            <a:r>
              <a:rPr lang="zh-CN" altLang="en-US" sz="1350" noProof="1">
                <a:solidFill>
                  <a:srgbClr val="0000FF"/>
                </a:solidFill>
                <a:latin typeface="Consolas" panose="020B0609020204030204" charset="0"/>
              </a:rPr>
              <a:t>姓名：张三</a:t>
            </a:r>
          </a:p>
          <a:p>
            <a:pPr marL="0" indent="0">
              <a:spcBef>
                <a:spcPts val="0"/>
              </a:spcBef>
              <a:buNone/>
            </a:pPr>
            <a:r>
              <a:rPr lang="zh-CN" altLang="en-US" sz="1350" noProof="1">
                <a:solidFill>
                  <a:srgbClr val="0000FF"/>
                </a:solidFill>
                <a:latin typeface="Consolas" panose="020B0609020204030204" charset="0"/>
              </a:rPr>
              <a:t>年龄：39</a:t>
            </a:r>
          </a:p>
          <a:p>
            <a:pPr marL="0" indent="0">
              <a:spcBef>
                <a:spcPts val="0"/>
              </a:spcBef>
              <a:buNone/>
            </a:pPr>
            <a:r>
              <a:rPr lang="zh-CN" altLang="en-US" sz="1350" noProof="1">
                <a:solidFill>
                  <a:srgbClr val="0000FF"/>
                </a:solidFill>
                <a:latin typeface="Consolas" panose="020B0609020204030204" charset="0"/>
              </a:rPr>
              <a:t>性别：男</a:t>
            </a:r>
          </a:p>
          <a:p>
            <a:pPr marL="0" indent="0">
              <a:spcBef>
                <a:spcPts val="0"/>
              </a:spcBef>
              <a:buNone/>
            </a:pPr>
            <a:r>
              <a:rPr lang="zh-CN" altLang="en-US" sz="1350" noProof="1">
                <a:solidFill>
                  <a:srgbClr val="0000FF"/>
                </a:solidFill>
                <a:latin typeface="Consolas" panose="020B0609020204030204" charset="0"/>
              </a:rPr>
              <a:t>职业：学生</a:t>
            </a:r>
          </a:p>
          <a:p>
            <a:pPr marL="0" indent="0">
              <a:spcBef>
                <a:spcPts val="0"/>
              </a:spcBef>
              <a:buNone/>
            </a:pPr>
            <a:r>
              <a:rPr lang="zh-CN" altLang="en-US" sz="1350" noProof="1">
                <a:solidFill>
                  <a:srgbClr val="0000FF"/>
                </a:solidFill>
                <a:latin typeface="Consolas" panose="020B0609020204030204" charset="0"/>
              </a:rPr>
              <a:t>籍贯：地球</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23952128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sp>
        <p:nvSpPr>
          <p:cNvPr id="5" name="Content Placeholder 2"/>
          <p:cNvSpPr>
            <a:spLocks noGrp="1"/>
          </p:cNvSpPr>
          <p:nvPr>
            <p:ph idx="1"/>
          </p:nvPr>
        </p:nvSpPr>
        <p:spPr>
          <a:xfrm>
            <a:off x="613827" y="1431940"/>
            <a:ext cx="8090535" cy="3395345"/>
          </a:xfrm>
        </p:spPr>
        <p:txBody>
          <a:bodyPr/>
          <a:lstStyle/>
          <a:p>
            <a:pPr>
              <a:spcBef>
                <a:spcPts val="600"/>
              </a:spcBef>
              <a:buClr>
                <a:srgbClr val="FF0000"/>
              </a:buClr>
              <a:buFont typeface="Wingdings" panose="05000000000000000000" charset="0"/>
              <a:buChar char=""/>
            </a:pPr>
            <a:r>
              <a:rPr lang="en-US" sz="2200" b="1" noProof="1"/>
              <a:t>Python字符串支持与</a:t>
            </a:r>
            <a:r>
              <a:rPr lang="en-US" sz="2200" b="1" noProof="1">
                <a:solidFill>
                  <a:srgbClr val="FF0000"/>
                </a:solidFill>
              </a:rPr>
              <a:t>整数</a:t>
            </a:r>
            <a:r>
              <a:rPr lang="en-US" sz="2200" b="1" noProof="1"/>
              <a:t>的乘法运算，表示序列重复，也就是</a:t>
            </a:r>
            <a:r>
              <a:rPr lang="en-US" sz="2200" b="1" noProof="1">
                <a:solidFill>
                  <a:srgbClr val="FF0000"/>
                </a:solidFill>
              </a:rPr>
              <a:t>字符串内容的重复</a:t>
            </a:r>
            <a:r>
              <a:rPr lang="zh-CN" altLang="en-US" sz="2200" b="1" noProof="1">
                <a:solidFill>
                  <a:srgbClr val="FF0000"/>
                </a:solidFill>
              </a:rPr>
              <a:t>，得到新字符串</a:t>
            </a:r>
            <a:r>
              <a:rPr lang="en-US" sz="2200" b="1" noProof="1"/>
              <a:t>。</a:t>
            </a:r>
          </a:p>
          <a:p>
            <a:pPr marL="0" indent="0">
              <a:buNone/>
            </a:pPr>
            <a:endParaRPr lang="en-US" sz="1350" noProof="1" smtClean="0">
              <a:latin typeface="Consolas" panose="020B0609020204030204" charset="0"/>
            </a:endParaRPr>
          </a:p>
          <a:p>
            <a:pPr marL="0" indent="0">
              <a:buNone/>
            </a:pPr>
            <a:r>
              <a:rPr lang="en-US" sz="1350" noProof="1" smtClean="0">
                <a:latin typeface="Consolas" panose="020B0609020204030204" charset="0"/>
              </a:rPr>
              <a:t>&gt;&gt;&gt; </a:t>
            </a:r>
            <a:r>
              <a:rPr lang="en-US" sz="1350" noProof="1">
                <a:latin typeface="Consolas" panose="020B0609020204030204" charset="0"/>
              </a:rPr>
              <a:t>'abcd' * 3</a:t>
            </a:r>
          </a:p>
          <a:p>
            <a:pPr marL="0" indent="0">
              <a:buNone/>
            </a:pPr>
            <a:r>
              <a:rPr lang="en-US" sz="1350" noProof="1">
                <a:solidFill>
                  <a:srgbClr val="0000FF"/>
                </a:solidFill>
                <a:latin typeface="Consolas" panose="020B0609020204030204" charset="0"/>
              </a:rPr>
              <a:t>'abcdabcdabcd'</a:t>
            </a:r>
          </a:p>
        </p:txBody>
      </p:sp>
      <p:sp>
        <p:nvSpPr>
          <p:cNvPr id="6" name="内容占位符 2"/>
          <p:cNvSpPr txBox="1">
            <a:spLocks/>
          </p:cNvSpPr>
          <p:nvPr/>
        </p:nvSpPr>
        <p:spPr bwMode="auto">
          <a:xfrm>
            <a:off x="613827" y="2924944"/>
            <a:ext cx="826516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70000"/>
              <a:buFont typeface="Wingdings" panose="05000000000000000000" charset="0"/>
              <a:buChar char=""/>
            </a:pPr>
            <a:r>
              <a:rPr lang="en-US" altLang="zh-CN" sz="2200" b="1" dirty="0">
                <a:sym typeface="Arial" panose="020B0604020202020204" pitchFamily="34" charset="0"/>
              </a:rPr>
              <a:t>s.start</a:t>
            </a:r>
            <a:r>
              <a:rPr lang="zh-CN" altLang="en-US" sz="2200" b="1" dirty="0">
                <a:sym typeface="Arial" panose="020B0604020202020204" pitchFamily="34" charset="0"/>
              </a:rPr>
              <a:t>s</a:t>
            </a:r>
            <a:r>
              <a:rPr lang="en-US" altLang="zh-CN" sz="2200" b="1" dirty="0">
                <a:sym typeface="Arial" panose="020B0604020202020204" pitchFamily="34" charset="0"/>
              </a:rPr>
              <a:t>with(t)</a:t>
            </a:r>
            <a:r>
              <a:rPr lang="zh-CN" altLang="en-US" sz="2200" b="1" dirty="0">
                <a:sym typeface="Arial" panose="020B0604020202020204" pitchFamily="34" charset="0"/>
              </a:rPr>
              <a:t>、</a:t>
            </a:r>
            <a:r>
              <a:rPr lang="en-US" altLang="zh-CN" sz="2200" b="1" dirty="0" err="1">
                <a:sym typeface="Arial" panose="020B0604020202020204" pitchFamily="34" charset="0"/>
              </a:rPr>
              <a:t>s.endswith</a:t>
            </a:r>
            <a:r>
              <a:rPr lang="en-US" altLang="zh-CN" sz="2200" b="1" dirty="0">
                <a:sym typeface="Arial" panose="020B0604020202020204" pitchFamily="34" charset="0"/>
              </a:rPr>
              <a:t>(t)</a:t>
            </a:r>
            <a:r>
              <a:rPr lang="zh-CN" altLang="en-US" sz="2200" b="1" dirty="0">
                <a:sym typeface="Arial" panose="020B0604020202020204" pitchFamily="34" charset="0"/>
              </a:rPr>
              <a:t>，判断字符串是否以指定字符串开始或结束</a:t>
            </a:r>
            <a:endParaRPr lang="zh-CN" altLang="en-US" sz="2200" b="1" dirty="0"/>
          </a:p>
          <a:p>
            <a:pPr>
              <a:spcBef>
                <a:spcPct val="0"/>
              </a:spcBef>
              <a:buSzPct val="70000"/>
              <a:buFont typeface="Arial" charset="0"/>
              <a:buNone/>
            </a:pPr>
            <a:endParaRPr lang="zh-CN" altLang="en-US" sz="1350" dirty="0" smtClean="0">
              <a:latin typeface="Times New Roman" panose="02020603050405020304" pitchFamily="2" charset="0"/>
              <a:sym typeface="Arial" panose="020B0604020202020204" pitchFamily="34" charset="0"/>
            </a:endParaRP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s = 'Beautiful is better than ugly.'</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s.startswith('Be')             #检测整个字符串</a:t>
            </a:r>
          </a:p>
          <a:p>
            <a:pPr>
              <a:spcBef>
                <a:spcPct val="0"/>
              </a:spcBef>
              <a:buSzPct val="70000"/>
              <a:buFont typeface="Arial" charset="0"/>
              <a:buNone/>
            </a:pPr>
            <a:r>
              <a:rPr lang="zh-CN" altLang="en-US" sz="1350" dirty="0" smtClean="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s.startswith('Be', 5)         #指定检测范围起始位置</a:t>
            </a:r>
          </a:p>
          <a:p>
            <a:pPr>
              <a:spcBef>
                <a:spcPct val="0"/>
              </a:spcBef>
              <a:buSzPct val="70000"/>
              <a:buFont typeface="Arial" charset="0"/>
              <a:buNone/>
            </a:pPr>
            <a:r>
              <a:rPr lang="zh-CN" altLang="en-US" sz="1350" dirty="0" smtClean="0">
                <a:solidFill>
                  <a:srgbClr val="0000FF"/>
                </a:solidFill>
                <a:latin typeface="Times New Roman" panose="02020603050405020304" pitchFamily="2" charset="0"/>
                <a:sym typeface="Arial" panose="020B0604020202020204" pitchFamily="34" charset="0"/>
              </a:rPr>
              <a:t>False</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s.startswith('Be', 0, 5)     #指定检测范围起始和结束位置</a:t>
            </a:r>
          </a:p>
          <a:p>
            <a:pPr>
              <a:spcBef>
                <a:spcPct val="0"/>
              </a:spcBef>
              <a:buSzPct val="70000"/>
              <a:buFont typeface="Arial" charset="0"/>
              <a:buNone/>
            </a:pPr>
            <a:r>
              <a:rPr lang="zh-CN" altLang="en-US" sz="1350" dirty="0" smtClean="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import os</a:t>
            </a:r>
            <a:endParaRPr lang="zh-CN" altLang="en-US" sz="1350" dirty="0" smtClean="0">
              <a:latin typeface="Times New Roman" panose="02020603050405020304" pitchFamily="2" charset="0"/>
            </a:endParaRP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&gt;&gt;&gt; [filename</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         for filename in os.listdir(r'c:\\')</a:t>
            </a:r>
          </a:p>
          <a:p>
            <a:pPr>
              <a:spcBef>
                <a:spcPct val="0"/>
              </a:spcBef>
              <a:buSzPct val="70000"/>
              <a:buFont typeface="Arial" charset="0"/>
              <a:buNone/>
            </a:pPr>
            <a:r>
              <a:rPr lang="zh-CN" altLang="en-US" sz="1350" dirty="0" smtClean="0">
                <a:latin typeface="Times New Roman" panose="02020603050405020304" pitchFamily="2" charset="0"/>
                <a:sym typeface="Arial" panose="020B0604020202020204" pitchFamily="34" charset="0"/>
              </a:rPr>
              <a:t>         if filename.endswith(('.bmp','.jpg','.gif'))]</a:t>
            </a:r>
            <a:endParaRPr lang="zh-CN" altLang="en-US" sz="1350" dirty="0">
              <a:latin typeface="Times New Roman" panose="02020603050405020304" pitchFamily="2"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6458014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3" name="文本占位符 20482"/>
          <p:cNvSpPr>
            <a:spLocks noGrp="1"/>
          </p:cNvSpPr>
          <p:nvPr>
            <p:ph idx="1"/>
          </p:nvPr>
        </p:nvSpPr>
        <p:spPr>
          <a:xfrm>
            <a:off x="462582" y="1561905"/>
            <a:ext cx="8499251" cy="1161814"/>
          </a:xfrm>
        </p:spPr>
        <p:txBody>
          <a:bodyPr anchor="t"/>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smtClean="0">
                <a:latin typeface="宋体" panose="02010600030101010101" pitchFamily="2" charset="-122"/>
              </a:rPr>
              <a:t>最早的字符串编码是美国标准信息交换码</a:t>
            </a:r>
            <a:r>
              <a:rPr lang="zh-CN" altLang="en-US" sz="2000" b="1" dirty="0" smtClean="0">
                <a:solidFill>
                  <a:srgbClr val="FF0000"/>
                </a:solidFill>
                <a:latin typeface="宋体" panose="02010600030101010101" pitchFamily="2" charset="-122"/>
              </a:rPr>
              <a:t>ASCII</a:t>
            </a:r>
            <a:r>
              <a:rPr lang="zh-CN" altLang="en-US" sz="2000" b="1" dirty="0" smtClean="0">
                <a:latin typeface="宋体" panose="02010600030101010101" pitchFamily="2" charset="-122"/>
              </a:rPr>
              <a:t>，仅对10个数字、26个大写英文字母、26个小写英文字母及一些其他符号进行了编码。ASCII码采用</a:t>
            </a:r>
            <a:r>
              <a:rPr lang="zh-CN" altLang="en-US" sz="2000" b="1" dirty="0" smtClean="0">
                <a:solidFill>
                  <a:srgbClr val="FF0000"/>
                </a:solidFill>
                <a:latin typeface="宋体" panose="02010600030101010101" pitchFamily="2" charset="-122"/>
              </a:rPr>
              <a:t>1个字节</a:t>
            </a:r>
            <a:r>
              <a:rPr lang="zh-CN" altLang="en-US" sz="2000" b="1" dirty="0" smtClean="0">
                <a:latin typeface="宋体" panose="02010600030101010101" pitchFamily="2" charset="-122"/>
              </a:rPr>
              <a:t>来对字符进行编码，最多只能表示256个符号；</a:t>
            </a:r>
            <a:endParaRPr lang="zh-CN" altLang="en-US" sz="2000" b="1" dirty="0">
              <a:latin typeface="宋体" panose="02010600030101010101" pitchFamily="2" charset="-122"/>
            </a:endParaRPr>
          </a:p>
        </p:txBody>
      </p:sp>
      <p:sp>
        <p:nvSpPr>
          <p:cNvPr id="14" name="文本占位符 21506"/>
          <p:cNvSpPr txBox="1">
            <a:spLocks/>
          </p:cNvSpPr>
          <p:nvPr/>
        </p:nvSpPr>
        <p:spPr bwMode="auto">
          <a:xfrm>
            <a:off x="462582" y="2824607"/>
            <a:ext cx="8382902"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latin typeface="宋体" panose="02010600030101010101" pitchFamily="2" charset="-122"/>
              </a:rPr>
              <a:t>多种不同的编码格式，常见的主要有UTF-8、UTF-16、UTF-32、GB2312、GBK、CP936、base64、CP437</a:t>
            </a:r>
            <a:r>
              <a:rPr lang="zh-CN" altLang="en-US" sz="2000" b="1" dirty="0" smtClean="0">
                <a:latin typeface="宋体" panose="02010600030101010101" pitchFamily="2" charset="-122"/>
              </a:rPr>
              <a:t>等；</a:t>
            </a:r>
            <a:endParaRPr lang="en-US" altLang="zh-CN" sz="2000" b="1" dirty="0" smtClean="0">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GB2312</a:t>
            </a:r>
            <a:r>
              <a:rPr lang="zh-CN" altLang="en-US" sz="2000" b="1" dirty="0">
                <a:latin typeface="宋体" panose="02010600030101010101" pitchFamily="2" charset="-122"/>
              </a:rPr>
              <a:t>是我国制定的中文编码，使用1个字节表示英语，2个字节表示中文；GBK是GB2312的扩充，而CP936是微软在GBK基础上开发的编码方式。</a:t>
            </a:r>
            <a:r>
              <a:rPr lang="zh-CN" altLang="en-US" sz="2000" b="1" dirty="0">
                <a:solidFill>
                  <a:srgbClr val="FF0000"/>
                </a:solidFill>
                <a:latin typeface="宋体" panose="02010600030101010101" pitchFamily="2" charset="-122"/>
              </a:rPr>
              <a:t>GB2312、GBK和CP936都是使用2个字节表示</a:t>
            </a:r>
            <a:r>
              <a:rPr lang="zh-CN" altLang="en-US" sz="2000" b="1" dirty="0" smtClean="0">
                <a:solidFill>
                  <a:srgbClr val="FF0000"/>
                </a:solidFill>
                <a:latin typeface="宋体" panose="02010600030101010101" pitchFamily="2" charset="-122"/>
              </a:rPr>
              <a:t>中文；</a:t>
            </a:r>
            <a:endParaRPr lang="en-US" altLang="zh-CN" sz="2000" b="1" dirty="0" smtClean="0">
              <a:solidFill>
                <a:srgbClr val="FF0000"/>
              </a:solidFill>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UTF-8</a:t>
            </a:r>
            <a:r>
              <a:rPr lang="zh-CN" altLang="en-US" sz="2000" b="1" dirty="0">
                <a:latin typeface="宋体" panose="02010600030101010101" pitchFamily="2" charset="-122"/>
              </a:rPr>
              <a:t>对全世界所有国家需要用到的字符进行了编码，以1个字节表示英语字符(兼容ASCII)，以</a:t>
            </a:r>
            <a:r>
              <a:rPr lang="zh-CN" altLang="en-US" sz="2000" b="1" dirty="0">
                <a:solidFill>
                  <a:srgbClr val="FF0000"/>
                </a:solidFill>
                <a:latin typeface="宋体" panose="02010600030101010101" pitchFamily="2" charset="-122"/>
              </a:rPr>
              <a:t>3个字节表示常见汉字</a:t>
            </a:r>
            <a:r>
              <a:rPr lang="zh-CN" altLang="en-US" sz="2000" b="1" dirty="0">
                <a:latin typeface="宋体" panose="02010600030101010101" pitchFamily="2" charset="-122"/>
              </a:rPr>
              <a:t>，还有些语言的符号使用2个字节（例如俄语和希腊语符号）或4个</a:t>
            </a:r>
            <a:r>
              <a:rPr lang="zh-CN" altLang="en-US" sz="2000" b="1" dirty="0" smtClean="0">
                <a:latin typeface="宋体" panose="02010600030101010101" pitchFamily="2" charset="-122"/>
              </a:rPr>
              <a:t>字节。</a:t>
            </a:r>
            <a:endParaRPr lang="en-US" altLang="zh-CN" sz="2000" b="1" dirty="0" smtClean="0">
              <a:latin typeface="宋体" panose="02010600030101010101" pitchFamily="2" charset="-122"/>
            </a:endParaRPr>
          </a:p>
          <a:p>
            <a:pPr marL="0" indent="0">
              <a:spcBef>
                <a:spcPts val="600"/>
              </a:spcBef>
              <a:buClr>
                <a:srgbClr val="FF0000"/>
              </a:buClr>
              <a:buSzPct val="70000"/>
              <a:buNone/>
            </a:pPr>
            <a:endParaRPr lang="zh-CN" altLang="en-US" sz="1600" dirty="0">
              <a:latin typeface="宋体" panose="02010600030101010101" pitchFamily="2"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4.1.1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概述</a:t>
            </a:r>
            <a:endParaRPr lang="en-US" altLang="zh-CN" sz="2800" b="1" dirty="0">
              <a:latin typeface="Times New Roman" panose="02020603050405020304" pitchFamily="18" charset="0"/>
              <a:ea typeface="仿宋" panose="02010609060101010101" pitchFamily="49" charset="-122"/>
            </a:endParaRPr>
          </a:p>
        </p:txBody>
      </p:sp>
      <p:sp>
        <p:nvSpPr>
          <p:cNvPr id="11" name="文本框 10"/>
          <p:cNvSpPr txBox="1"/>
          <p:nvPr/>
        </p:nvSpPr>
        <p:spPr>
          <a:xfrm>
            <a:off x="-2160" y="6317828"/>
            <a:ext cx="8460007" cy="461665"/>
          </a:xfrm>
          <a:prstGeom prst="rect">
            <a:avLst/>
          </a:prstGeom>
          <a:noFill/>
        </p:spPr>
        <p:txBody>
          <a:bodyPr wrap="square" rtlCol="0">
            <a:spAutoFit/>
          </a:bodyPr>
          <a:lstStyle/>
          <a:p>
            <a:r>
              <a:rPr lang="zh-CN" altLang="en-US" sz="1200" dirty="0" smtClean="0">
                <a:solidFill>
                  <a:srgbClr val="0000FF"/>
                </a:solidFill>
              </a:rPr>
              <a:t>注：</a:t>
            </a:r>
            <a:r>
              <a:rPr lang="en-US" altLang="zh-CN" sz="1200" dirty="0" smtClean="0">
                <a:solidFill>
                  <a:srgbClr val="0000FF"/>
                </a:solidFill>
              </a:rPr>
              <a:t>slides</a:t>
            </a:r>
            <a:r>
              <a:rPr lang="zh-CN" altLang="en-US" sz="1200" dirty="0">
                <a:solidFill>
                  <a:srgbClr val="0000FF"/>
                </a:solidFill>
              </a:rPr>
              <a:t>参考</a:t>
            </a:r>
            <a:r>
              <a:rPr lang="zh-CN" altLang="en-US" sz="1200" dirty="0" smtClean="0">
                <a:solidFill>
                  <a:srgbClr val="0000FF"/>
                </a:solidFill>
              </a:rPr>
              <a:t>：</a:t>
            </a:r>
            <a:r>
              <a:rPr lang="zh-CN" altLang="zh-CN" sz="1200" dirty="0" smtClean="0">
                <a:solidFill>
                  <a:srgbClr val="0000FF"/>
                </a:solidFill>
              </a:rPr>
              <a:t>董</a:t>
            </a:r>
            <a:r>
              <a:rPr lang="zh-CN" altLang="zh-CN" sz="1200" dirty="0">
                <a:solidFill>
                  <a:srgbClr val="0000FF"/>
                </a:solidFill>
              </a:rPr>
              <a:t>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17027752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
        <p:nvSpPr>
          <p:cNvPr id="5" name="文本占位符 45058"/>
          <p:cNvSpPr>
            <a:spLocks noGrp="1"/>
          </p:cNvSpPr>
          <p:nvPr>
            <p:ph idx="1"/>
          </p:nvPr>
        </p:nvSpPr>
        <p:spPr>
          <a:xfrm>
            <a:off x="557530" y="1439208"/>
            <a:ext cx="8430260" cy="3395345"/>
          </a:xfrm>
          <a:ln>
            <a:miter/>
          </a:ln>
        </p:spPr>
        <p:txBody>
          <a:bodyPr anchor="t"/>
          <a:lstStyle/>
          <a:p>
            <a:pPr>
              <a:spcBef>
                <a:spcPts val="600"/>
              </a:spcBef>
              <a:buClr>
                <a:srgbClr val="FF0000"/>
              </a:buClr>
              <a:buFont typeface="Wingdings" panose="05000000000000000000" pitchFamily="2" charset="2"/>
              <a:buChar char="n"/>
            </a:pPr>
            <a:r>
              <a:rPr lang="en-US" altLang="zh-CN" sz="2000" noProof="1"/>
              <a:t>center()</a:t>
            </a:r>
            <a:r>
              <a:rPr lang="zh-CN" altLang="en-US" sz="2000" noProof="1"/>
              <a:t>、</a:t>
            </a:r>
            <a:r>
              <a:rPr lang="en-US" altLang="zh-CN" sz="2000" noProof="1"/>
              <a:t>ljust()</a:t>
            </a:r>
            <a:r>
              <a:rPr lang="zh-CN" altLang="en-US" sz="2000" noProof="1"/>
              <a:t>、</a:t>
            </a:r>
            <a:r>
              <a:rPr lang="en-US" altLang="zh-CN" sz="2000" noProof="1"/>
              <a:t>rjust()</a:t>
            </a:r>
            <a:r>
              <a:rPr lang="zh-CN" altLang="en-US" sz="2000" noProof="1"/>
              <a:t>，返回指定宽度的新字符串，原字符串</a:t>
            </a:r>
            <a:r>
              <a:rPr lang="zh-CN" altLang="en-US" sz="2000" noProof="1">
                <a:solidFill>
                  <a:srgbClr val="FF0000"/>
                </a:solidFill>
              </a:rPr>
              <a:t>居中</a:t>
            </a:r>
            <a:r>
              <a:rPr lang="zh-CN" altLang="en-US" sz="2000" noProof="1"/>
              <a:t>、</a:t>
            </a:r>
            <a:r>
              <a:rPr lang="zh-CN" altLang="en-US" sz="2000" noProof="1">
                <a:solidFill>
                  <a:srgbClr val="FF0000"/>
                </a:solidFill>
              </a:rPr>
              <a:t>左对齐</a:t>
            </a:r>
            <a:r>
              <a:rPr lang="zh-CN" altLang="en-US" sz="2000" noProof="1"/>
              <a:t>或</a:t>
            </a:r>
            <a:r>
              <a:rPr lang="zh-CN" altLang="en-US" sz="2000" noProof="1">
                <a:solidFill>
                  <a:srgbClr val="FF0000"/>
                </a:solidFill>
              </a:rPr>
              <a:t>右对齐</a:t>
            </a:r>
            <a:r>
              <a:rPr lang="zh-CN" altLang="en-US" sz="2000" noProof="1"/>
              <a:t>出现在新字符串中，如果指定宽度大于字符串长度，则使用指定的字符（默认为空格）进行填充。</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'Hello world!'.center(20)        #居中对齐，以空格进行填充</a:t>
            </a:r>
          </a:p>
          <a:p>
            <a:pPr marL="1905" indent="-344805">
              <a:lnSpc>
                <a:spcPct val="80000"/>
              </a:lnSpc>
              <a:buNone/>
            </a:pPr>
            <a:r>
              <a:rPr lang="en-US" altLang="zh-CN" sz="1350" noProof="1">
                <a:solidFill>
                  <a:srgbClr val="0000FF"/>
                </a:solidFill>
                <a:latin typeface="Consolas" panose="020B0609020204030204" charset="0"/>
              </a:rPr>
              <a:t>'    Hello world!    '</a:t>
            </a:r>
          </a:p>
          <a:p>
            <a:pPr marL="1905" indent="-344805">
              <a:lnSpc>
                <a:spcPct val="80000"/>
              </a:lnSpc>
              <a:buNone/>
            </a:pPr>
            <a:r>
              <a:rPr lang="en-US" altLang="zh-CN" sz="1350" noProof="1">
                <a:latin typeface="Consolas" panose="020B0609020204030204" charset="0"/>
              </a:rPr>
              <a:t>&gt;&gt;&gt; 'Hello world!'.center(20, '=')   #居中对齐，以字符=进行填充</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world!'.ljust(20, '=')    #左对齐</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world!'.rjust(20, '=')    #右对齐</a:t>
            </a:r>
          </a:p>
          <a:p>
            <a:pPr marL="1905" indent="-344805">
              <a:lnSpc>
                <a:spcPct val="80000"/>
              </a:lnSpc>
              <a:buNone/>
            </a:pPr>
            <a:r>
              <a:rPr lang="en-US" altLang="zh-CN" sz="1350" noProof="1">
                <a:solidFill>
                  <a:srgbClr val="0000FF"/>
                </a:solidFill>
                <a:latin typeface="Consolas" panose="020B0609020204030204" charset="0"/>
              </a:rPr>
              <a:t>'========Hello world!'</a:t>
            </a:r>
          </a:p>
        </p:txBody>
      </p:sp>
      <p:sp>
        <p:nvSpPr>
          <p:cNvPr id="6" name="Content Placeholder 2"/>
          <p:cNvSpPr txBox="1">
            <a:spLocks/>
          </p:cNvSpPr>
          <p:nvPr/>
        </p:nvSpPr>
        <p:spPr bwMode="auto">
          <a:xfrm>
            <a:off x="657860" y="436868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charset="0"/>
              <a:buChar char=""/>
            </a:pPr>
            <a:r>
              <a:rPr lang="en-US" sz="2000" b="1" noProof="1" smtClean="0">
                <a:latin typeface="+mn-ea"/>
              </a:rPr>
              <a:t>zfill()返回指定宽度的字符串，在</a:t>
            </a:r>
            <a:r>
              <a:rPr lang="en-US" sz="2000" b="1" noProof="1" smtClean="0">
                <a:solidFill>
                  <a:srgbClr val="FF0000"/>
                </a:solidFill>
                <a:latin typeface="+mn-ea"/>
              </a:rPr>
              <a:t>左侧</a:t>
            </a:r>
            <a:r>
              <a:rPr lang="en-US" sz="2000" b="1" noProof="1" smtClean="0">
                <a:latin typeface="+mn-ea"/>
              </a:rPr>
              <a:t>以字符0进行填充。</a:t>
            </a:r>
          </a:p>
          <a:p>
            <a:pPr marL="0" indent="0">
              <a:buFont typeface="Arial" charset="0"/>
              <a:buNone/>
            </a:pPr>
            <a:r>
              <a:rPr lang="en-US" sz="1350" noProof="1" smtClean="0">
                <a:latin typeface="Consolas" panose="020B0609020204030204" charset="0"/>
              </a:rPr>
              <a:t>&gt;&gt;&gt; 'abc'.zfill(5)        #在左侧填充数字字符0</a:t>
            </a:r>
          </a:p>
          <a:p>
            <a:pPr marL="0" indent="0">
              <a:buFont typeface="Arial" charset="0"/>
              <a:buNone/>
            </a:pPr>
            <a:r>
              <a:rPr lang="en-US" sz="1350" noProof="1" smtClean="0">
                <a:solidFill>
                  <a:srgbClr val="0000FF"/>
                </a:solidFill>
                <a:latin typeface="Consolas" panose="020B0609020204030204" charset="0"/>
              </a:rPr>
              <a:t>'00abc'</a:t>
            </a:r>
          </a:p>
          <a:p>
            <a:pPr marL="0" indent="0">
              <a:buFont typeface="Arial" charset="0"/>
              <a:buNone/>
            </a:pPr>
            <a:r>
              <a:rPr lang="en-US" sz="1350" noProof="1" smtClean="0">
                <a:latin typeface="Consolas" panose="020B0609020204030204" charset="0"/>
              </a:rPr>
              <a:t>&gt;&gt;&gt; 'abc'.zfill(2)        #指定宽度小于字符串长度时，返回字符串本身</a:t>
            </a:r>
          </a:p>
          <a:p>
            <a:pPr marL="0" indent="0">
              <a:buFont typeface="Arial" charset="0"/>
              <a:buNone/>
            </a:pPr>
            <a:r>
              <a:rPr lang="en-US" sz="1350" noProof="1" smtClean="0">
                <a:solidFill>
                  <a:srgbClr val="0000FF"/>
                </a:solidFill>
                <a:latin typeface="Consolas" panose="020B0609020204030204" charset="0"/>
              </a:rPr>
              <a:t>'abc'</a:t>
            </a:r>
          </a:p>
          <a:p>
            <a:pPr marL="0" indent="0">
              <a:buFont typeface="Arial" charset="0"/>
              <a:buNone/>
            </a:pPr>
            <a:r>
              <a:rPr lang="en-US" sz="1350" noProof="1" smtClean="0">
                <a:latin typeface="Consolas" panose="020B0609020204030204" charset="0"/>
              </a:rPr>
              <a:t>&gt;&gt;&gt; 'uio'.zfill(20)</a:t>
            </a:r>
          </a:p>
          <a:p>
            <a:pPr marL="0" indent="0">
              <a:buFont typeface="Arial" charset="0"/>
              <a:buNone/>
            </a:pPr>
            <a:r>
              <a:rPr lang="en-US" sz="1350" noProof="1" smtClean="0">
                <a:solidFill>
                  <a:srgbClr val="0000FF"/>
                </a:solidFill>
                <a:latin typeface="Consolas" panose="020B0609020204030204" charset="0"/>
              </a:rPr>
              <a:t>'00000000000000000uio'</a:t>
            </a:r>
            <a:endParaRPr lang="en-US" sz="1350" noProof="1">
              <a:solidFill>
                <a:srgbClr val="0000FF"/>
              </a:solidFill>
              <a:latin typeface="Consolas" panose="020B0609020204030204"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4423803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71489"/>
            <a:ext cx="8317230" cy="3395345"/>
          </a:xfrm>
        </p:spPr>
        <p:txBody>
          <a:bodyPr/>
          <a:lstStyle/>
          <a:p>
            <a:pPr marL="285750" indent="-285750">
              <a:spcBef>
                <a:spcPts val="600"/>
              </a:spcBef>
              <a:buClr>
                <a:srgbClr val="FF0000"/>
              </a:buClr>
              <a:buFont typeface="Wingdings" panose="05000000000000000000" charset="0"/>
              <a:buChar char="n"/>
            </a:pPr>
            <a:r>
              <a:rPr lang="zh-CN" altLang="en-US" sz="2000" b="1" noProof="1"/>
              <a:t>isalnum()、isalpha()、</a:t>
            </a:r>
            <a:r>
              <a:rPr lang="zh-CN" altLang="en-US" sz="2000" b="1" noProof="1">
                <a:solidFill>
                  <a:srgbClr val="0000FF"/>
                </a:solidFill>
              </a:rPr>
              <a:t>isdigit()、isdecimal()、isnumeric()</a:t>
            </a:r>
            <a:r>
              <a:rPr lang="zh-CN" altLang="en-US" sz="2000" b="1" noProof="1"/>
              <a:t>、isspace()、isupper()、islower()，</a:t>
            </a:r>
            <a:r>
              <a:rPr lang="zh-CN" altLang="en-US" sz="2000" noProof="1"/>
              <a:t>用来测试字符串是否为数字或字母、是否为字母、</a:t>
            </a:r>
            <a:r>
              <a:rPr lang="zh-CN" altLang="en-US" sz="2000" noProof="1">
                <a:solidFill>
                  <a:srgbClr val="0000FF"/>
                </a:solidFill>
              </a:rPr>
              <a:t>是否为数字字符</a:t>
            </a:r>
            <a:r>
              <a:rPr lang="zh-CN" altLang="en-US" sz="2000" noProof="1"/>
              <a:t>、是否为空白字符、是否为大写字母以及是否为小写字母。</a:t>
            </a:r>
          </a:p>
          <a:p>
            <a:pPr marL="0" indent="0">
              <a:spcBef>
                <a:spcPts val="0"/>
              </a:spcBef>
              <a:buNone/>
            </a:pPr>
            <a:endParaRPr lang="en-US" altLang="zh-CN" sz="1350" noProof="1" smtClean="0">
              <a:latin typeface="Consolas" panose="020B0609020204030204" charset="0"/>
            </a:endParaRPr>
          </a:p>
          <a:p>
            <a:pPr marL="0" indent="0">
              <a:spcBef>
                <a:spcPts val="0"/>
              </a:spcBef>
              <a:buNone/>
            </a:pPr>
            <a:r>
              <a:rPr lang="zh-CN" altLang="en-US" sz="1350" noProof="1" smtClean="0">
                <a:latin typeface="Consolas" panose="020B0609020204030204" charset="0"/>
              </a:rPr>
              <a:t>&gt;&gt;&gt; </a:t>
            </a:r>
            <a:r>
              <a:rPr lang="zh-CN" altLang="en-US" sz="1350" noProof="1">
                <a:latin typeface="Consolas" panose="020B0609020204030204" charset="0"/>
              </a:rPr>
              <a:t>'1234abcd'.isalnum()</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'1234abcd'.isalpha() </a:t>
            </a:r>
            <a:endParaRPr lang="en-US" altLang="zh-CN" sz="1350" noProof="1" smtClean="0">
              <a:latin typeface="Consolas" panose="020B0609020204030204" charset="0"/>
            </a:endParaRPr>
          </a:p>
          <a:p>
            <a:pPr marL="0" indent="0">
              <a:spcBef>
                <a:spcPts val="0"/>
              </a:spcBef>
              <a:buNone/>
            </a:pPr>
            <a:r>
              <a:rPr lang="zh-CN" altLang="en-US" sz="1350" noProof="1" smtClean="0">
                <a:solidFill>
                  <a:srgbClr val="0000FF"/>
                </a:solidFill>
                <a:latin typeface="Consolas" panose="020B0609020204030204" charset="0"/>
              </a:rPr>
              <a:t>False</a:t>
            </a:r>
            <a:endParaRPr lang="zh-CN" altLang="en-US" sz="1350" noProof="1">
              <a:solidFill>
                <a:srgbClr val="0000FF"/>
              </a:solidFill>
              <a:latin typeface="Consolas" panose="020B0609020204030204" charset="0"/>
            </a:endParaRPr>
          </a:p>
          <a:p>
            <a:pPr marL="0" indent="0">
              <a:spcBef>
                <a:spcPts val="0"/>
              </a:spcBef>
              <a:buNone/>
            </a:pPr>
            <a:r>
              <a:rPr lang="zh-CN" altLang="en-US" sz="1350" noProof="1">
                <a:latin typeface="Consolas" panose="020B0609020204030204" charset="0"/>
              </a:rPr>
              <a:t>&gt;&gt;&gt; '1234abcd'.isdigit() </a:t>
            </a:r>
            <a:endParaRPr lang="en-US" altLang="zh-CN" sz="1350" noProof="1" smtClean="0">
              <a:latin typeface="Consolas" panose="020B0609020204030204" charset="0"/>
            </a:endParaRPr>
          </a:p>
          <a:p>
            <a:pPr marL="0" indent="0">
              <a:spcBef>
                <a:spcPts val="0"/>
              </a:spcBef>
              <a:buNone/>
            </a:pPr>
            <a:r>
              <a:rPr lang="zh-CN" altLang="en-US" sz="1350" noProof="1" smtClean="0">
                <a:solidFill>
                  <a:srgbClr val="0000FF"/>
                </a:solidFill>
                <a:latin typeface="Consolas" panose="020B0609020204030204" charset="0"/>
              </a:rPr>
              <a:t>False</a:t>
            </a:r>
            <a:endParaRPr lang="zh-CN" altLang="en-US" sz="1350" noProof="1">
              <a:solidFill>
                <a:srgbClr val="0000FF"/>
              </a:solidFill>
              <a:latin typeface="Consolas" panose="020B0609020204030204" charset="0"/>
            </a:endParaRPr>
          </a:p>
          <a:p>
            <a:pPr marL="0" indent="0">
              <a:spcBef>
                <a:spcPts val="0"/>
              </a:spcBef>
              <a:buNone/>
            </a:pPr>
            <a:r>
              <a:rPr lang="zh-CN" altLang="en-US" sz="1350" noProof="1">
                <a:latin typeface="Consolas" panose="020B0609020204030204" charset="0"/>
              </a:rPr>
              <a:t>&gt;&gt;&gt; 'abcd'.isalpha()</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'1234.0'.isdigit()</a:t>
            </a:r>
          </a:p>
          <a:p>
            <a:pPr marL="0" indent="0">
              <a:spcBef>
                <a:spcPts val="0"/>
              </a:spcBef>
              <a:buNone/>
            </a:pPr>
            <a:r>
              <a:rPr lang="zh-CN" altLang="en-US" sz="1350" noProof="1">
                <a:solidFill>
                  <a:srgbClr val="0000FF"/>
                </a:solidFill>
                <a:latin typeface="Consolas" panose="020B0609020204030204" charset="0"/>
              </a:rPr>
              <a:t>False</a:t>
            </a:r>
          </a:p>
        </p:txBody>
      </p:sp>
      <p:sp>
        <p:nvSpPr>
          <p:cNvPr id="675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31</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3149842" y="2924944"/>
            <a:ext cx="7295515" cy="358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'1234'.isdigit()</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'九'.isnumeric()              #isnumeric()方法支持汉字数字</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'九'.isdigit()</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'九'.isdecimal()</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'ⅣⅢⅩ'.isdecimal()</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'ⅣⅢⅩ'.isdigit()</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smtClean="0">
                <a:latin typeface="Consolas" panose="020B0609020204030204" charset="0"/>
                <a:sym typeface="Arial" panose="020B0604020202020204" pitchFamily="34" charset="0"/>
              </a:rPr>
              <a:t>&gt;&gt;&gt; 'ⅣⅢⅩ'.isnumeric()         #支持罗马数字</a:t>
            </a:r>
            <a:endParaRPr lang="zh-CN" altLang="en-US" sz="1350" dirty="0" smtClean="0">
              <a:latin typeface="Consolas" panose="020B0609020204030204" charset="0"/>
            </a:endParaRPr>
          </a:p>
          <a:p>
            <a:pPr marL="0" indent="0">
              <a:buSzPct val="70000"/>
              <a:buFont typeface="Arial" charset="0"/>
              <a:buNone/>
            </a:pPr>
            <a:r>
              <a:rPr lang="zh-CN" altLang="en-US" sz="1350" dirty="0" smtClean="0">
                <a:solidFill>
                  <a:srgbClr val="0000FF"/>
                </a:solidFill>
                <a:latin typeface="Consolas" panose="020B0609020204030204" charset="0"/>
                <a:sym typeface="Arial" panose="020B0604020202020204" pitchFamily="34" charset="0"/>
              </a:rPr>
              <a:t>True</a:t>
            </a:r>
            <a:endParaRPr lang="zh-CN" altLang="en-US" sz="1350" dirty="0">
              <a:solidFill>
                <a:srgbClr val="0000FF"/>
              </a:solidFill>
              <a:latin typeface="Consolas" panose="020B0609020204030204" charset="0"/>
              <a:sym typeface="Arial" panose="020B0604020202020204" pitchFamily="34" charset="0"/>
            </a:endParaRP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4.1.3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1608505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0865" y="1052736"/>
            <a:ext cx="8115935" cy="3395345"/>
          </a:xfrm>
        </p:spPr>
        <p:txBody>
          <a:bodyPr/>
          <a:lstStyle/>
          <a:p>
            <a:pPr>
              <a:spcBef>
                <a:spcPts val="600"/>
              </a:spcBef>
              <a:buClr>
                <a:srgbClr val="FF0000"/>
              </a:buClr>
              <a:buFont typeface="Wingdings" panose="05000000000000000000" charset="0"/>
              <a:buChar char="n"/>
            </a:pPr>
            <a:r>
              <a:rPr lang="zh-CN" altLang="en-US" sz="2000" b="1" noProof="1"/>
              <a:t>除了字符串对象提供的方法以外，很多Python内置函数也可以对字符串进行</a:t>
            </a:r>
            <a:r>
              <a:rPr lang="zh-CN" altLang="en-US" sz="2000" b="1" noProof="1" smtClean="0"/>
              <a:t>操作</a:t>
            </a:r>
            <a:endParaRPr lang="zh-CN" altLang="en-US" sz="2000" b="1" noProof="1"/>
          </a:p>
          <a:p>
            <a:pPr marL="0" indent="0">
              <a:spcBef>
                <a:spcPts val="0"/>
              </a:spcBef>
              <a:buNone/>
            </a:pPr>
            <a:endParaRPr lang="en-US" altLang="zh-CN" sz="1350" noProof="1" smtClean="0">
              <a:latin typeface="Consolas" panose="020B0609020204030204" charset="0"/>
            </a:endParaRPr>
          </a:p>
          <a:p>
            <a:pPr marL="0" indent="0">
              <a:spcBef>
                <a:spcPts val="0"/>
              </a:spcBef>
              <a:buNone/>
            </a:pPr>
            <a:r>
              <a:rPr lang="zh-CN" altLang="en-US" sz="1350" noProof="1" smtClean="0">
                <a:latin typeface="Consolas" panose="020B0609020204030204" charset="0"/>
              </a:rPr>
              <a:t>&gt;&gt;&gt; </a:t>
            </a:r>
            <a:r>
              <a:rPr lang="zh-CN" altLang="en-US" sz="1350" noProof="1">
                <a:latin typeface="Consolas" panose="020B0609020204030204" charset="0"/>
              </a:rPr>
              <a:t>x = 'Hello world.'</a:t>
            </a:r>
          </a:p>
          <a:p>
            <a:pPr marL="0" indent="0">
              <a:spcBef>
                <a:spcPts val="0"/>
              </a:spcBef>
              <a:buNone/>
            </a:pPr>
            <a:r>
              <a:rPr lang="zh-CN" altLang="en-US" sz="1350" noProof="1">
                <a:latin typeface="Consolas" panose="020B0609020204030204" charset="0"/>
              </a:rPr>
              <a:t>&gt;&gt;&gt; len(x)                    #字符串长度</a:t>
            </a:r>
          </a:p>
          <a:p>
            <a:pPr marL="0" indent="0">
              <a:spcBef>
                <a:spcPts val="0"/>
              </a:spcBef>
              <a:buNone/>
            </a:pPr>
            <a:r>
              <a:rPr lang="zh-CN" altLang="en-US" sz="1350" noProof="1">
                <a:solidFill>
                  <a:srgbClr val="0000FF"/>
                </a:solidFill>
                <a:latin typeface="Consolas" panose="020B0609020204030204" charset="0"/>
              </a:rPr>
              <a:t>12</a:t>
            </a:r>
          </a:p>
          <a:p>
            <a:pPr marL="0" indent="0">
              <a:spcBef>
                <a:spcPts val="0"/>
              </a:spcBef>
              <a:buNone/>
            </a:pPr>
            <a:r>
              <a:rPr lang="zh-CN" altLang="en-US" sz="1350" noProof="1">
                <a:latin typeface="Consolas" panose="020B0609020204030204" charset="0"/>
              </a:rPr>
              <a:t>&gt;&gt;&gt; max(x)                    #最大字符</a:t>
            </a:r>
          </a:p>
          <a:p>
            <a:pPr marL="0" indent="0">
              <a:spcBef>
                <a:spcPts val="0"/>
              </a:spcBef>
              <a:buNone/>
            </a:pPr>
            <a:r>
              <a:rPr lang="zh-CN" altLang="en-US" sz="1350" noProof="1">
                <a:solidFill>
                  <a:srgbClr val="0000FF"/>
                </a:solidFill>
                <a:latin typeface="Consolas" panose="020B0609020204030204" charset="0"/>
              </a:rPr>
              <a:t>'w'</a:t>
            </a:r>
          </a:p>
          <a:p>
            <a:pPr marL="0" indent="0">
              <a:spcBef>
                <a:spcPts val="0"/>
              </a:spcBef>
              <a:buNone/>
            </a:pPr>
            <a:r>
              <a:rPr lang="zh-CN" altLang="en-US" sz="1350" noProof="1">
                <a:latin typeface="Consolas" panose="020B0609020204030204" charset="0"/>
              </a:rPr>
              <a:t>&gt;&gt;&gt; min(x)</a:t>
            </a:r>
          </a:p>
          <a:p>
            <a:pPr marL="0" indent="0">
              <a:spcBef>
                <a:spcPts val="0"/>
              </a:spcBef>
              <a:buNone/>
            </a:pPr>
            <a:r>
              <a:rPr lang="zh-CN" altLang="en-US" sz="1350" noProof="1">
                <a:solidFill>
                  <a:srgbClr val="0000FF"/>
                </a:solidFill>
                <a:latin typeface="Consolas" panose="020B0609020204030204" charset="0"/>
              </a:rPr>
              <a:t>' '</a:t>
            </a:r>
          </a:p>
          <a:p>
            <a:pPr marL="0" indent="0">
              <a:spcBef>
                <a:spcPts val="0"/>
              </a:spcBef>
              <a:buNone/>
            </a:pPr>
            <a:r>
              <a:rPr lang="zh-CN" altLang="en-US" sz="1350" noProof="1">
                <a:latin typeface="Consolas" panose="020B0609020204030204" charset="0"/>
              </a:rPr>
              <a:t>&gt;&gt;&gt; list(zip(x,x))            #zip()也可以作用于字符串</a:t>
            </a:r>
          </a:p>
          <a:p>
            <a:pPr marL="0" indent="0">
              <a:spcBef>
                <a:spcPts val="0"/>
              </a:spcBef>
              <a:buNone/>
            </a:pPr>
            <a:r>
              <a:rPr lang="zh-CN" altLang="en-US" sz="1350" noProof="1">
                <a:solidFill>
                  <a:srgbClr val="0000FF"/>
                </a:solidFill>
                <a:latin typeface="Consolas" panose="020B0609020204030204" charset="0"/>
              </a:rPr>
              <a:t>[('H', 'H'), ('e', 'e'), ('l', 'l'), ('l', 'l'), ('o', 'o'), (' ', ' '), ('w', 'w'), ('o', 'o'), ('r', 'r'), ('l', 'l'), ('d', 'd'), ('.', '.')]</a:t>
            </a:r>
          </a:p>
          <a:p>
            <a:pPr marL="0" indent="0">
              <a:spcBef>
                <a:spcPts val="0"/>
              </a:spcBef>
              <a:buNone/>
            </a:pPr>
            <a:r>
              <a:rPr lang="zh-CN" altLang="en-US" sz="1350" noProof="1">
                <a:latin typeface="Consolas" panose="020B0609020204030204" charset="0"/>
              </a:rPr>
              <a:t>&gt;&gt;&gt; max(['abc', 'ABD'], key=str.upper) </a:t>
            </a:r>
            <a:r>
              <a:rPr lang="en-US" altLang="zh-CN" sz="1350" noProof="1">
                <a:latin typeface="Consolas" panose="020B0609020204030204" charset="0"/>
              </a:rPr>
              <a:t>#</a:t>
            </a:r>
            <a:r>
              <a:rPr lang="zh-CN" altLang="en-US" sz="1350" noProof="1">
                <a:latin typeface="Consolas" panose="020B0609020204030204" charset="0"/>
              </a:rPr>
              <a:t>忽略大小写</a:t>
            </a:r>
          </a:p>
          <a:p>
            <a:pPr marL="0" indent="0">
              <a:spcBef>
                <a:spcPts val="0"/>
              </a:spcBef>
              <a:buNone/>
            </a:pPr>
            <a:r>
              <a:rPr lang="zh-CN" altLang="en-US" sz="1350" noProof="1">
                <a:solidFill>
                  <a:srgbClr val="0000FF"/>
                </a:solidFill>
                <a:latin typeface="Consolas" panose="020B0609020204030204" charset="0"/>
              </a:rPr>
              <a:t>'ABD'</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32</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70865" y="4448081"/>
            <a:ext cx="800100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charset="0"/>
              <a:buChar char="n"/>
            </a:pPr>
            <a:r>
              <a:rPr lang="zh-CN" altLang="en-US" sz="1800" b="1" noProof="1" smtClean="0">
                <a:solidFill>
                  <a:srgbClr val="FF0000"/>
                </a:solidFill>
              </a:rPr>
              <a:t>切片</a:t>
            </a:r>
            <a:r>
              <a:rPr lang="zh-CN" altLang="en-US" sz="1800" b="1" noProof="1" smtClean="0"/>
              <a:t>也适用于字符串，但</a:t>
            </a:r>
            <a:r>
              <a:rPr lang="zh-CN" altLang="en-US" sz="1800" b="1" noProof="1" smtClean="0">
                <a:solidFill>
                  <a:srgbClr val="FF0000"/>
                </a:solidFill>
              </a:rPr>
              <a:t>仅限于读取</a:t>
            </a:r>
            <a:r>
              <a:rPr lang="zh-CN" altLang="en-US" sz="1800" b="1" noProof="1" smtClean="0"/>
              <a:t>其中的元素，不支持字符串修改。</a:t>
            </a:r>
          </a:p>
          <a:p>
            <a:pPr marL="0" indent="0">
              <a:buFont typeface="Arial" charset="0"/>
              <a:buNone/>
            </a:pPr>
            <a:endParaRPr lang="zh-CN" altLang="en-US" sz="1500" noProof="1" smtClean="0"/>
          </a:p>
          <a:p>
            <a:pPr marL="0" indent="0">
              <a:buFont typeface="Arial" charset="0"/>
              <a:buNone/>
            </a:pPr>
            <a:r>
              <a:rPr lang="zh-CN" altLang="en-US" sz="1350" noProof="1" smtClean="0">
                <a:latin typeface="Consolas" panose="020B0609020204030204" charset="0"/>
              </a:rPr>
              <a:t>&gt;&gt;&gt; 'Explicit is better than implicit.'[:8]</a:t>
            </a:r>
          </a:p>
          <a:p>
            <a:pPr marL="0" indent="0">
              <a:buFont typeface="Arial" charset="0"/>
              <a:buNone/>
            </a:pPr>
            <a:r>
              <a:rPr lang="zh-CN" altLang="en-US" sz="1350" noProof="1" smtClean="0">
                <a:solidFill>
                  <a:srgbClr val="0000FF"/>
                </a:solidFill>
                <a:latin typeface="Consolas" panose="020B0609020204030204" charset="0"/>
              </a:rPr>
              <a:t>'Explicit'</a:t>
            </a:r>
          </a:p>
          <a:p>
            <a:pPr marL="0" indent="0">
              <a:buFont typeface="Arial" charset="0"/>
              <a:buNone/>
            </a:pPr>
            <a:r>
              <a:rPr lang="zh-CN" altLang="en-US" sz="1350" noProof="1" smtClean="0">
                <a:latin typeface="Consolas" panose="020B0609020204030204" charset="0"/>
              </a:rPr>
              <a:t>&gt;&gt;&gt; 'Explicit is better than implicit.'[9:23]</a:t>
            </a:r>
          </a:p>
          <a:p>
            <a:pPr marL="0" indent="0">
              <a:buFont typeface="Arial" charset="0"/>
              <a:buNone/>
            </a:pPr>
            <a:r>
              <a:rPr lang="zh-CN" altLang="en-US" sz="1350" noProof="1" smtClean="0">
                <a:solidFill>
                  <a:srgbClr val="0000FF"/>
                </a:solidFill>
                <a:latin typeface="Consolas" panose="020B0609020204030204" charset="0"/>
              </a:rPr>
              <a:t>'is better than'</a:t>
            </a:r>
            <a:endParaRPr lang="zh-CN" altLang="en-US" sz="1350" noProof="1">
              <a:solidFill>
                <a:srgbClr val="0000FF"/>
              </a:solidFill>
              <a:latin typeface="Consolas" panose="020B0609020204030204" charset="0"/>
            </a:endParaRPr>
          </a:p>
        </p:txBody>
      </p:sp>
    </p:spTree>
    <p:extLst>
      <p:ext uri="{BB962C8B-B14F-4D97-AF65-F5344CB8AC3E}">
        <p14:creationId xmlns:p14="http://schemas.microsoft.com/office/powerpoint/2010/main" val="11838801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
        <p:nvSpPr>
          <p:cNvPr id="5" name="文本占位符 41986"/>
          <p:cNvSpPr txBox="1">
            <a:spLocks/>
          </p:cNvSpPr>
          <p:nvPr/>
        </p:nvSpPr>
        <p:spPr bwMode="auto">
          <a:xfrm>
            <a:off x="683568" y="105273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200" b="1" noProof="1" smtClean="0">
                <a:latin typeface="宋体" panose="02010600030101010101" pitchFamily="2" charset="-122"/>
              </a:rPr>
              <a:t>内置函数eval()</a:t>
            </a:r>
          </a:p>
          <a:p>
            <a:pPr marL="1905" indent="-344805">
              <a:lnSpc>
                <a:spcPct val="80000"/>
              </a:lnSpc>
              <a:buFont typeface="Arial" charset="0"/>
              <a:buNone/>
            </a:pPr>
            <a:endParaRPr lang="zh-CN" altLang="en-US" sz="1350" noProof="1" smtClean="0">
              <a:latin typeface="Consolas" panose="020B0609020204030204" charset="0"/>
            </a:endParaRPr>
          </a:p>
          <a:p>
            <a:pPr marL="1905" indent="-344805">
              <a:lnSpc>
                <a:spcPct val="80000"/>
              </a:lnSpc>
              <a:buFont typeface="Arial" charset="0"/>
              <a:buNone/>
            </a:pPr>
            <a:r>
              <a:rPr lang="zh-CN" altLang="en-US" sz="1350" noProof="1" smtClean="0">
                <a:latin typeface="Consolas" panose="020B0609020204030204" charset="0"/>
              </a:rPr>
              <a:t>&gt;&gt;&gt; eval("3+4")</a:t>
            </a:r>
          </a:p>
          <a:p>
            <a:pPr marL="1905" indent="-344805">
              <a:lnSpc>
                <a:spcPct val="80000"/>
              </a:lnSpc>
              <a:buFont typeface="Arial" charset="0"/>
              <a:buNone/>
            </a:pPr>
            <a:r>
              <a:rPr lang="zh-CN" altLang="en-US" sz="1350" noProof="1" smtClean="0">
                <a:solidFill>
                  <a:srgbClr val="0000FF"/>
                </a:solidFill>
                <a:latin typeface="Consolas" panose="020B0609020204030204" charset="0"/>
              </a:rPr>
              <a:t>7</a:t>
            </a:r>
          </a:p>
          <a:p>
            <a:pPr marL="1905" indent="-344805">
              <a:lnSpc>
                <a:spcPct val="80000"/>
              </a:lnSpc>
              <a:buFont typeface="Arial" charset="0"/>
              <a:buNone/>
            </a:pPr>
            <a:r>
              <a:rPr lang="zh-CN" altLang="en-US" sz="1350" noProof="1" smtClean="0">
                <a:latin typeface="Consolas" panose="020B0609020204030204" charset="0"/>
              </a:rPr>
              <a:t>&gt;&gt;&gt; a = 3</a:t>
            </a:r>
          </a:p>
          <a:p>
            <a:pPr marL="1905" indent="-344805">
              <a:lnSpc>
                <a:spcPct val="80000"/>
              </a:lnSpc>
              <a:buFont typeface="Arial" charset="0"/>
              <a:buNone/>
            </a:pPr>
            <a:r>
              <a:rPr lang="zh-CN" altLang="en-US" sz="1350" noProof="1" smtClean="0">
                <a:latin typeface="Consolas" panose="020B0609020204030204" charset="0"/>
              </a:rPr>
              <a:t>&gt;&gt;&gt; b = 5</a:t>
            </a:r>
          </a:p>
          <a:p>
            <a:pPr marL="1905" indent="-344805">
              <a:lnSpc>
                <a:spcPct val="80000"/>
              </a:lnSpc>
              <a:buFont typeface="Arial" charset="0"/>
              <a:buNone/>
            </a:pPr>
            <a:r>
              <a:rPr lang="zh-CN" altLang="en-US" sz="1350" noProof="1" smtClean="0">
                <a:latin typeface="Consolas" panose="020B0609020204030204" charset="0"/>
              </a:rPr>
              <a:t>&gt;&gt;&gt; eval('a+b')</a:t>
            </a:r>
          </a:p>
          <a:p>
            <a:pPr marL="1905" indent="-344805">
              <a:lnSpc>
                <a:spcPct val="80000"/>
              </a:lnSpc>
              <a:buFont typeface="Arial" charset="0"/>
              <a:buNone/>
            </a:pPr>
            <a:r>
              <a:rPr lang="zh-CN" altLang="en-US" sz="1350" noProof="1" smtClean="0">
                <a:solidFill>
                  <a:srgbClr val="0000FF"/>
                </a:solidFill>
                <a:latin typeface="Consolas" panose="020B0609020204030204" charset="0"/>
              </a:rPr>
              <a:t>8</a:t>
            </a:r>
          </a:p>
          <a:p>
            <a:pPr marL="1905" indent="-344805">
              <a:lnSpc>
                <a:spcPct val="80000"/>
              </a:lnSpc>
              <a:buFont typeface="Arial" charset="0"/>
              <a:buNone/>
            </a:pPr>
            <a:r>
              <a:rPr lang="zh-CN" altLang="en-US" sz="1350" noProof="1" smtClean="0">
                <a:latin typeface="Consolas" panose="020B0609020204030204" charset="0"/>
              </a:rPr>
              <a:t>&gt;&gt;&gt; import math</a:t>
            </a:r>
          </a:p>
          <a:p>
            <a:pPr marL="1905" indent="-344805">
              <a:lnSpc>
                <a:spcPct val="80000"/>
              </a:lnSpc>
              <a:buFont typeface="Arial" charset="0"/>
              <a:buNone/>
            </a:pPr>
            <a:r>
              <a:rPr lang="zh-CN" altLang="en-US" sz="1350" noProof="1" smtClean="0">
                <a:latin typeface="Consolas" panose="020B0609020204030204" charset="0"/>
              </a:rPr>
              <a:t>&gt;&gt;&gt; eval('math.sqrt(3)')</a:t>
            </a:r>
          </a:p>
          <a:p>
            <a:pPr marL="1905" indent="-344805">
              <a:lnSpc>
                <a:spcPct val="80000"/>
              </a:lnSpc>
              <a:buFont typeface="Arial" charset="0"/>
              <a:buNone/>
            </a:pPr>
            <a:r>
              <a:rPr lang="zh-CN" altLang="en-US" sz="1350" noProof="1" smtClean="0">
                <a:solidFill>
                  <a:srgbClr val="0000FF"/>
                </a:solidFill>
                <a:latin typeface="Consolas" panose="020B0609020204030204" charset="0"/>
              </a:rPr>
              <a:t>1.7320508075688772</a:t>
            </a:r>
          </a:p>
          <a:p>
            <a:pPr marL="1905" indent="-344805">
              <a:lnSpc>
                <a:spcPct val="80000"/>
              </a:lnSpc>
              <a:buFont typeface="Arial" charset="0"/>
              <a:buNone/>
            </a:pPr>
            <a:r>
              <a:rPr lang="zh-CN" altLang="en-US" sz="1350" noProof="1" smtClean="0">
                <a:latin typeface="Consolas" panose="020B0609020204030204" charset="0"/>
              </a:rPr>
              <a:t>&gt;&gt;&gt; eval('aa')        </a:t>
            </a:r>
            <a:r>
              <a:rPr lang="en-US" altLang="zh-CN" sz="1350" noProof="1" smtClean="0">
                <a:latin typeface="Consolas" panose="020B0609020204030204" charset="0"/>
              </a:rPr>
              <a:t>#</a:t>
            </a:r>
            <a:r>
              <a:rPr lang="zh-CN" altLang="en-US" sz="1350" noProof="1" smtClean="0">
                <a:latin typeface="Consolas" panose="020B0609020204030204" charset="0"/>
              </a:rPr>
              <a:t>当前上下文中不存在对象</a:t>
            </a:r>
            <a:r>
              <a:rPr lang="en-US" altLang="zh-CN" sz="1350" noProof="1" smtClean="0">
                <a:latin typeface="Consolas" panose="020B0609020204030204" charset="0"/>
              </a:rPr>
              <a:t>aa</a:t>
            </a:r>
          </a:p>
          <a:p>
            <a:pPr marL="1905" indent="-344805">
              <a:lnSpc>
                <a:spcPct val="80000"/>
              </a:lnSpc>
              <a:buFont typeface="Arial" charset="0"/>
              <a:buNone/>
            </a:pPr>
            <a:r>
              <a:rPr lang="zh-CN" altLang="en-US" sz="1350" noProof="1" smtClean="0">
                <a:solidFill>
                  <a:srgbClr val="FF0000"/>
                </a:solidFill>
                <a:latin typeface="Consolas" panose="020B0609020204030204" charset="0"/>
              </a:rPr>
              <a:t>NameError: name 'aa' is not defined</a:t>
            </a:r>
          </a:p>
          <a:p>
            <a:pPr marL="1905" indent="-344805">
              <a:lnSpc>
                <a:spcPct val="80000"/>
              </a:lnSpc>
              <a:buFont typeface="Arial" charset="0"/>
              <a:buNone/>
            </a:pPr>
            <a:r>
              <a:rPr lang="zh-CN" altLang="en-US" sz="1350" noProof="1" smtClean="0">
                <a:latin typeface="Consolas" panose="020B0609020204030204" charset="0"/>
              </a:rPr>
              <a:t>&gt;&gt;&gt; eval('*'.join(map(str, range(1, 6))))   </a:t>
            </a:r>
            <a:r>
              <a:rPr lang="en-US" altLang="zh-CN" sz="1350" noProof="1" smtClean="0">
                <a:latin typeface="Consolas" panose="020B0609020204030204" charset="0"/>
              </a:rPr>
              <a:t>#5</a:t>
            </a:r>
            <a:r>
              <a:rPr lang="zh-CN" altLang="en-US" sz="1350" noProof="1" smtClean="0">
                <a:latin typeface="Consolas" panose="020B0609020204030204" charset="0"/>
              </a:rPr>
              <a:t>的阶乘</a:t>
            </a:r>
          </a:p>
          <a:p>
            <a:pPr marL="1905" indent="-344805">
              <a:lnSpc>
                <a:spcPct val="80000"/>
              </a:lnSpc>
              <a:buFont typeface="Arial" charset="0"/>
              <a:buNone/>
            </a:pPr>
            <a:r>
              <a:rPr lang="zh-CN" altLang="en-US" sz="1350" noProof="1" smtClean="0">
                <a:solidFill>
                  <a:srgbClr val="0000FF"/>
                </a:solidFill>
                <a:latin typeface="Consolas" panose="020B0609020204030204" charset="0"/>
              </a:rPr>
              <a:t>120</a:t>
            </a:r>
            <a:endParaRPr lang="zh-CN" altLang="en-US" sz="1350" noProof="1">
              <a:solidFill>
                <a:srgbClr val="0000FF"/>
              </a:solidFill>
              <a:latin typeface="Consolas" panose="020B0609020204030204" charset="0"/>
            </a:endParaRPr>
          </a:p>
        </p:txBody>
      </p:sp>
      <p:sp>
        <p:nvSpPr>
          <p:cNvPr id="6" name="文本占位符 43010"/>
          <p:cNvSpPr>
            <a:spLocks noGrp="1"/>
          </p:cNvSpPr>
          <p:nvPr>
            <p:ph idx="1"/>
          </p:nvPr>
        </p:nvSpPr>
        <p:spPr>
          <a:xfrm>
            <a:off x="718667" y="4437112"/>
            <a:ext cx="8229600" cy="1790546"/>
          </a:xfrm>
        </p:spPr>
        <p:txBody>
          <a:bodyPr anchor="t"/>
          <a:lstStyle/>
          <a:p>
            <a:pPr>
              <a:lnSpc>
                <a:spcPct val="80000"/>
              </a:lnSpc>
              <a:buClr>
                <a:srgbClr val="FF0000"/>
              </a:buClr>
              <a:buSzPct val="70000"/>
              <a:buFont typeface="Wingdings" panose="05000000000000000000" pitchFamily="2" charset="2"/>
              <a:buChar char="n"/>
            </a:pPr>
            <a:r>
              <a:rPr lang="en-US" altLang="zh-CN" sz="2200" b="1" noProof="1">
                <a:latin typeface="宋体" panose="02010600030101010101" pitchFamily="2" charset="-122"/>
              </a:rPr>
              <a:t>eval()</a:t>
            </a:r>
            <a:r>
              <a:rPr lang="zh-CN" altLang="en-US" sz="2200" b="1" noProof="1">
                <a:latin typeface="宋体" panose="02010600030101010101" pitchFamily="2" charset="-122"/>
              </a:rPr>
              <a:t>函数是非常</a:t>
            </a:r>
            <a:r>
              <a:rPr lang="zh-CN" altLang="en-US" sz="2200" b="1" noProof="1">
                <a:solidFill>
                  <a:srgbClr val="FF0000"/>
                </a:solidFill>
                <a:latin typeface="宋体" panose="02010600030101010101" pitchFamily="2" charset="-122"/>
              </a:rPr>
              <a:t>危险</a:t>
            </a:r>
            <a:r>
              <a:rPr lang="zh-CN" altLang="en-US" sz="2200" b="1" noProof="1">
                <a:latin typeface="宋体" panose="02010600030101010101" pitchFamily="2" charset="-122"/>
              </a:rPr>
              <a:t>的</a:t>
            </a:r>
          </a:p>
          <a:p>
            <a:pPr marL="1905" indent="-344805">
              <a:buSzPct val="70000"/>
              <a:buNone/>
            </a:pPr>
            <a:endParaRPr lang="en-US" altLang="zh-CN" sz="1350" noProof="1" smtClean="0">
              <a:latin typeface="Times New Roman" panose="02020603050405020304" pitchFamily="2" charset="0"/>
              <a:ea typeface="+mn-ea"/>
            </a:endParaRPr>
          </a:p>
          <a:p>
            <a:pPr marL="1905" indent="-344805">
              <a:lnSpc>
                <a:spcPct val="80000"/>
              </a:lnSpc>
              <a:buSzPct val="70000"/>
              <a:buNone/>
            </a:pPr>
            <a:r>
              <a:rPr lang="en-US" altLang="zh-CN" sz="1350" noProof="1">
                <a:latin typeface="Consolas" panose="020B0609020204030204" charset="0"/>
              </a:rPr>
              <a:t>&gt;&gt;&gt; a = input("Please input:")</a:t>
            </a:r>
          </a:p>
          <a:p>
            <a:pPr marL="1905" indent="-344805">
              <a:lnSpc>
                <a:spcPct val="80000"/>
              </a:lnSpc>
              <a:buSzPct val="70000"/>
              <a:buNone/>
            </a:pPr>
            <a:r>
              <a:rPr lang="en-US" altLang="zh-CN" sz="1350" noProof="1">
                <a:latin typeface="Consolas" panose="020B0609020204030204" charset="0"/>
              </a:rPr>
              <a:t>&gt;&gt;&gt; eval(a) </a:t>
            </a:r>
            <a:endParaRPr lang="en-US" altLang="zh-CN" sz="1350" noProof="1" smtClean="0">
              <a:latin typeface="Consolas" panose="020B0609020204030204" charset="0"/>
            </a:endParaRPr>
          </a:p>
          <a:p>
            <a:pPr marL="1905" indent="-344805">
              <a:lnSpc>
                <a:spcPct val="80000"/>
              </a:lnSpc>
              <a:buSzPct val="70000"/>
              <a:buNone/>
            </a:pPr>
            <a:r>
              <a:rPr lang="en-US" altLang="zh-CN" sz="1350" noProof="1" smtClean="0">
                <a:solidFill>
                  <a:srgbClr val="0000FF"/>
                </a:solidFill>
                <a:latin typeface="Consolas" panose="020B0609020204030204" charset="0"/>
              </a:rPr>
              <a:t>Please </a:t>
            </a:r>
            <a:r>
              <a:rPr lang="en-US" altLang="zh-CN" sz="1350" noProof="1">
                <a:solidFill>
                  <a:srgbClr val="0000FF"/>
                </a:solidFill>
                <a:latin typeface="Consolas" panose="020B0609020204030204" charset="0"/>
              </a:rPr>
              <a:t>input:__import__('os').startfile(r'C:\Windows\notepad.exe')</a:t>
            </a:r>
          </a:p>
          <a:p>
            <a:pPr marL="1905" indent="-344805">
              <a:lnSpc>
                <a:spcPct val="80000"/>
              </a:lnSpc>
              <a:buSzPct val="70000"/>
              <a:buNone/>
            </a:pPr>
            <a:endParaRPr lang="en-US" altLang="zh-CN" sz="1350" noProof="1">
              <a:latin typeface="Consolas" panose="020B0609020204030204" charset="0"/>
            </a:endParaRPr>
          </a:p>
          <a:p>
            <a:pPr marL="1905" indent="-344805">
              <a:lnSpc>
                <a:spcPct val="80000"/>
              </a:lnSpc>
              <a:buSzPct val="70000"/>
              <a:buNone/>
            </a:pPr>
            <a:r>
              <a:rPr lang="en-US" altLang="zh-CN" sz="1350" noProof="1">
                <a:latin typeface="Consolas" panose="020B0609020204030204" charset="0"/>
              </a:rPr>
              <a:t>&gt;&gt;&gt; eval("__import__('os').system('md testtest')")</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6404411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594" y="1431940"/>
            <a:ext cx="8324215" cy="3395345"/>
          </a:xfrm>
        </p:spPr>
        <p:txBody>
          <a:bodyPr/>
          <a:lstStyle/>
          <a:p>
            <a:pPr>
              <a:spcBef>
                <a:spcPts val="600"/>
              </a:spcBef>
              <a:buClr>
                <a:srgbClr val="FF0000"/>
              </a:buClr>
              <a:buFont typeface="Wingdings" panose="05000000000000000000" charset="0"/>
              <a:buChar char=""/>
            </a:pPr>
            <a:r>
              <a:rPr lang="en-US" sz="1800" noProof="1"/>
              <a:t>Pytho标准库zlib中提供的compress()和decompress()函数可以用于</a:t>
            </a:r>
            <a:r>
              <a:rPr lang="zh-CN" altLang="en-US" sz="1800" noProof="1">
                <a:solidFill>
                  <a:srgbClr val="FF0000"/>
                </a:solidFill>
              </a:rPr>
              <a:t>字节串</a:t>
            </a:r>
            <a:r>
              <a:rPr lang="en-US" sz="1800" noProof="1">
                <a:solidFill>
                  <a:srgbClr val="FF0000"/>
                </a:solidFill>
              </a:rPr>
              <a:t>的压缩和解压缩</a:t>
            </a:r>
            <a:r>
              <a:rPr lang="en-US" sz="1800" noProof="1"/>
              <a:t>。</a:t>
            </a:r>
          </a:p>
          <a:p>
            <a:pPr marL="0" indent="0">
              <a:buNone/>
            </a:pPr>
            <a:endParaRPr lang="en-US" sz="1200" noProof="1"/>
          </a:p>
          <a:p>
            <a:pPr marL="0" indent="0">
              <a:buNone/>
            </a:pPr>
            <a:r>
              <a:rPr lang="en-US" sz="1600" noProof="1">
                <a:latin typeface="Consolas" panose="020B0609020204030204" charset="0"/>
              </a:rPr>
              <a:t>&gt;&gt;&gt; import zlib</a:t>
            </a:r>
          </a:p>
          <a:p>
            <a:pPr marL="0" indent="0">
              <a:buNone/>
            </a:pPr>
            <a:r>
              <a:rPr lang="en-US" sz="1600" noProof="1">
                <a:latin typeface="Consolas" panose="020B0609020204030204" charset="0"/>
              </a:rPr>
              <a:t>&gt;&gt;&gt; x = 'Python程序设计系列图书，董付国编著，清华大学出版社'.encode()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72</a:t>
            </a:r>
          </a:p>
          <a:p>
            <a:pPr marL="0" indent="0">
              <a:buNone/>
            </a:pPr>
            <a:r>
              <a:rPr lang="en-US" sz="1600" noProof="1">
                <a:latin typeface="Consolas" panose="020B0609020204030204" charset="0"/>
              </a:rPr>
              <a:t>&gt;&gt;&gt; y = zlib.compress(x)</a:t>
            </a:r>
          </a:p>
          <a:p>
            <a:pPr marL="0" indent="0">
              <a:buNone/>
            </a:pPr>
            <a:r>
              <a:rPr lang="en-US" sz="1600" noProof="1">
                <a:latin typeface="Consolas" panose="020B0609020204030204" charset="0"/>
              </a:rPr>
              <a:t>&gt;&gt;&gt; len(y)                           #对于重复度比较小的信息，压缩比小</a:t>
            </a:r>
          </a:p>
          <a:p>
            <a:pPr marL="0" indent="0">
              <a:buNone/>
            </a:pPr>
            <a:r>
              <a:rPr lang="en-US" sz="1600" noProof="1">
                <a:solidFill>
                  <a:srgbClr val="0000FF"/>
                </a:solidFill>
                <a:latin typeface="Consolas" panose="020B0609020204030204" charset="0"/>
              </a:rPr>
              <a:t>83</a:t>
            </a:r>
          </a:p>
          <a:p>
            <a:pPr marL="0" indent="0">
              <a:buNone/>
            </a:pPr>
            <a:r>
              <a:rPr lang="en-US" sz="1600" noProof="1">
                <a:latin typeface="Consolas" panose="020B0609020204030204" charset="0"/>
              </a:rPr>
              <a:t>&gt;&gt;&gt; x = ('Python系列图书'*3).encode()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54</a:t>
            </a:r>
          </a:p>
        </p:txBody>
      </p:sp>
      <p:sp>
        <p:nvSpPr>
          <p:cNvPr id="716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34</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4.1.4 </a:t>
            </a:r>
            <a:r>
              <a:rPr lang="zh-CN" altLang="en-US" sz="2800" b="1" dirty="0" smtClean="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52520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占位符 46082"/>
          <p:cNvSpPr>
            <a:spLocks noGrp="1"/>
          </p:cNvSpPr>
          <p:nvPr>
            <p:ph idx="1"/>
          </p:nvPr>
        </p:nvSpPr>
        <p:spPr>
          <a:xfrm>
            <a:off x="773636" y="1455207"/>
            <a:ext cx="8211820" cy="3395345"/>
          </a:xfrm>
        </p:spPr>
        <p:txBody>
          <a:bodyPr anchor="t"/>
          <a:lstStyle/>
          <a:p>
            <a:pPr>
              <a:spcBef>
                <a:spcPts val="600"/>
              </a:spcBef>
              <a:buClr>
                <a:srgbClr val="FF0000"/>
              </a:buClr>
              <a:buSzPct val="70000"/>
              <a:buFont typeface="Wingdings" panose="05000000000000000000" charset="0"/>
              <a:buChar char=""/>
            </a:pPr>
            <a:r>
              <a:rPr lang="en-US" altLang="zh-CN" sz="2200" b="1" dirty="0">
                <a:latin typeface="宋体" panose="02010600030101010101" pitchFamily="2" charset="-122"/>
              </a:rPr>
              <a:t>Python</a:t>
            </a:r>
            <a:r>
              <a:rPr lang="zh-CN" altLang="en-US" sz="2200" b="1" dirty="0">
                <a:latin typeface="宋体" panose="02010600030101010101" pitchFamily="2" charset="-122"/>
              </a:rPr>
              <a:t>标准库</a:t>
            </a:r>
            <a:r>
              <a:rPr lang="en-US" altLang="zh-CN" sz="2200" b="1" dirty="0">
                <a:latin typeface="宋体" panose="02010600030101010101" pitchFamily="2" charset="-122"/>
              </a:rPr>
              <a:t>string</a:t>
            </a:r>
            <a:r>
              <a:rPr lang="zh-CN" altLang="en-US" sz="2200" b="1" dirty="0">
                <a:latin typeface="宋体" panose="02010600030101010101" pitchFamily="2" charset="-122"/>
              </a:rPr>
              <a:t>中定义数字字符、标点符号、英文字母、大写字母、小写字母等常量</a:t>
            </a:r>
            <a:r>
              <a:rPr lang="zh-CN" altLang="en-US" sz="2200" b="1" dirty="0" smtClean="0">
                <a:latin typeface="宋体" panose="02010600030101010101" pitchFamily="2" charset="-122"/>
              </a:rPr>
              <a:t>。</a:t>
            </a:r>
            <a:endParaRPr lang="en-US" altLang="zh-CN" sz="2200" b="1" dirty="0" smtClean="0">
              <a:latin typeface="宋体" panose="02010600030101010101" pitchFamily="2" charset="-122"/>
            </a:endParaRPr>
          </a:p>
          <a:p>
            <a:pPr>
              <a:spcBef>
                <a:spcPts val="600"/>
              </a:spcBef>
              <a:buClr>
                <a:srgbClr val="FF0000"/>
              </a:buClr>
              <a:buSzPct val="70000"/>
              <a:buFont typeface="Wingdings" panose="05000000000000000000" charset="0"/>
              <a:buChar char=""/>
            </a:pPr>
            <a:endParaRPr lang="zh-CN" altLang="en-US" sz="2200" b="1" dirty="0">
              <a:latin typeface="宋体" panose="02010600030101010101" pitchFamily="2" charset="-122"/>
            </a:endParaRPr>
          </a:p>
          <a:p>
            <a:pPr>
              <a:spcBef>
                <a:spcPct val="0"/>
              </a:spcBef>
              <a:buSzPct val="70000"/>
              <a:buNone/>
            </a:pPr>
            <a:r>
              <a:rPr lang="en-US" altLang="zh-CN" sz="1350" dirty="0">
                <a:latin typeface="Consolas" panose="020B0609020204030204" charset="0"/>
              </a:rPr>
              <a:t>&gt;&gt;&gt; import string</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string.digits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'0123456789'</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string.punctuation</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'!"#$%&amp;\'()*+,-./:;&lt;=&gt;?@[\\]^_`{|}~'</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string.ascii_letters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string.ascii_lowercase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string.ascii_uppercase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'ABCDEFGHIJKLMNOPQRSTUVWXYZ'</a:t>
            </a:r>
          </a:p>
        </p:txBody>
      </p:sp>
      <p:sp>
        <p:nvSpPr>
          <p:cNvPr id="747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35</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4.1.4 </a:t>
            </a:r>
            <a:r>
              <a:rPr lang="zh-CN" altLang="en-US" sz="2800" b="1" dirty="0" smtClean="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2018334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5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5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5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5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75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636" y="1561298"/>
            <a:ext cx="8229600" cy="4678451"/>
          </a:xfrm>
          <a:ln>
            <a:miter/>
          </a:ln>
        </p:spPr>
        <p:txBody>
          <a:bodyPr anchor="t"/>
          <a:lstStyle/>
          <a:p>
            <a:pPr fontAlgn="base">
              <a:buClr>
                <a:srgbClr val="FF0000"/>
              </a:buClr>
              <a:buFont typeface="Wingdings" panose="05000000000000000000" pitchFamily="2" charset="2"/>
              <a:buChar char="ü"/>
            </a:pPr>
            <a:r>
              <a:rPr lang="zh-CN" altLang="zh-CN" sz="2000" noProof="1"/>
              <a:t>应用：随机密码生成原理。</a:t>
            </a:r>
          </a:p>
          <a:p>
            <a:pPr marL="0" indent="0">
              <a:buNone/>
            </a:pPr>
            <a:endParaRPr lang="zh-CN" altLang="en-US" sz="1350" noProof="1">
              <a:latin typeface="Consolas" panose="020B0609020204030204" charset="0"/>
            </a:endParaRPr>
          </a:p>
          <a:p>
            <a:pPr marL="0" indent="0">
              <a:buNone/>
            </a:pPr>
            <a:r>
              <a:rPr lang="zh-CN" altLang="en-US" sz="1350" noProof="1">
                <a:latin typeface="Consolas" panose="020B0609020204030204" charset="0"/>
              </a:rPr>
              <a:t>&gt;&gt;&gt; import string</a:t>
            </a:r>
          </a:p>
          <a:p>
            <a:pPr marL="0" indent="0">
              <a:buNone/>
            </a:pPr>
            <a:r>
              <a:rPr lang="zh-CN" altLang="en-US" sz="1350" noProof="1">
                <a:latin typeface="Consolas" panose="020B0609020204030204" charset="0"/>
              </a:rPr>
              <a:t>&gt;&gt;&gt; characters = string.digits + string.ascii_letters</a:t>
            </a:r>
          </a:p>
          <a:p>
            <a:pPr marL="0" indent="0">
              <a:buNone/>
            </a:pPr>
            <a:r>
              <a:rPr lang="zh-CN" altLang="en-US" sz="1350" noProof="1">
                <a:latin typeface="Consolas" panose="020B0609020204030204" charset="0"/>
              </a:rPr>
              <a:t>&gt;&gt;&gt; import random</a:t>
            </a:r>
          </a:p>
          <a:p>
            <a:pPr marL="0" indent="0">
              <a:buNone/>
            </a:pPr>
            <a:r>
              <a:rPr lang="zh-CN" altLang="en-US" sz="1350" noProof="1">
                <a:latin typeface="Consolas" panose="020B0609020204030204" charset="0"/>
              </a:rPr>
              <a:t>&gt;&gt;&gt; ''.join([random.choice(characters) for i in range(8)])</a:t>
            </a:r>
          </a:p>
          <a:p>
            <a:pPr marL="0" indent="0">
              <a:buNone/>
            </a:pPr>
            <a:r>
              <a:rPr lang="zh-CN" altLang="en-US" sz="1350" noProof="1">
                <a:solidFill>
                  <a:srgbClr val="0000FF"/>
                </a:solidFill>
                <a:latin typeface="Consolas" panose="020B0609020204030204" charset="0"/>
              </a:rPr>
              <a:t>'J5Cuofhy'</a:t>
            </a:r>
          </a:p>
          <a:p>
            <a:pPr marL="0" indent="0">
              <a:buNone/>
            </a:pPr>
            <a:r>
              <a:rPr lang="zh-CN" altLang="en-US" sz="1350" noProof="1">
                <a:latin typeface="Consolas" panose="020B0609020204030204" charset="0"/>
              </a:rPr>
              <a:t>&gt;&gt;&gt; ''.join([random.choice(characters) for i in range(10)])</a:t>
            </a:r>
          </a:p>
          <a:p>
            <a:pPr marL="0" indent="0">
              <a:buNone/>
            </a:pPr>
            <a:r>
              <a:rPr lang="zh-CN" altLang="en-US" sz="1350" noProof="1">
                <a:solidFill>
                  <a:srgbClr val="0000FF"/>
                </a:solidFill>
                <a:latin typeface="Consolas" panose="020B0609020204030204" charset="0"/>
              </a:rPr>
              <a:t>'RkHA3K3tNl'</a:t>
            </a:r>
          </a:p>
          <a:p>
            <a:pPr marL="0" indent="0">
              <a:buNone/>
            </a:pPr>
            <a:r>
              <a:rPr lang="zh-CN" altLang="en-US" sz="1350" noProof="1">
                <a:latin typeface="Consolas" panose="020B0609020204030204" charset="0"/>
              </a:rPr>
              <a:t>&gt;&gt;&gt; ''.join([random.choice(characters) for i in range(16)])</a:t>
            </a:r>
          </a:p>
          <a:p>
            <a:pPr marL="0" indent="0">
              <a:buNone/>
            </a:pPr>
            <a:r>
              <a:rPr lang="zh-CN" altLang="en-US" sz="1350" noProof="1">
                <a:solidFill>
                  <a:srgbClr val="0000FF"/>
                </a:solidFill>
                <a:latin typeface="Consolas" panose="020B0609020204030204" charset="0"/>
              </a:rPr>
              <a:t>'zSabpGltJ0X4CCjh'</a:t>
            </a:r>
          </a:p>
        </p:txBody>
      </p:sp>
      <p:sp>
        <p:nvSpPr>
          <p:cNvPr id="757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36</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4.1.4 </a:t>
            </a:r>
            <a:r>
              <a:rPr lang="zh-CN" altLang="en-US" sz="2800" b="1" dirty="0" smtClean="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2269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53297"/>
            <a:ext cx="8211820" cy="3395345"/>
          </a:xfrm>
          <a:ln>
            <a:miter/>
          </a:ln>
        </p:spPr>
        <p:txBody>
          <a:bodyPr anchor="t"/>
          <a:lstStyle/>
          <a:p>
            <a:pPr>
              <a:spcBef>
                <a:spcPts val="600"/>
              </a:spcBef>
              <a:buClr>
                <a:srgbClr val="FF0000"/>
              </a:buClr>
              <a:buFont typeface="Wingdings" panose="05000000000000000000" charset="0"/>
              <a:buChar char=""/>
            </a:pPr>
            <a:r>
              <a:rPr lang="zh-CN" altLang="en-US" sz="2000" b="1" noProof="1"/>
              <a:t>在Python中，</a:t>
            </a:r>
            <a:r>
              <a:rPr lang="zh-CN" altLang="en-US" sz="2000" b="1" noProof="1">
                <a:solidFill>
                  <a:srgbClr val="FF0000"/>
                </a:solidFill>
              </a:rPr>
              <a:t>字符串属于不可变对象，不支持原地修改</a:t>
            </a:r>
            <a:r>
              <a:rPr lang="zh-CN" altLang="en-US" sz="2000" b="1" noProof="1"/>
              <a:t>，如果需要修改其中的值，只能重新创建一个新的字符串对象。然而，如果确实需要一个支持原地修改的unicode数据对象，可以使用io.StringIO对象或array模块。</a:t>
            </a:r>
          </a:p>
          <a:p>
            <a:pPr marL="0" indent="0">
              <a:buNone/>
            </a:pPr>
            <a:endParaRPr lang="en-US" altLang="zh-CN" sz="1200" noProof="1" smtClean="0">
              <a:latin typeface="Consolas" panose="020B0609020204030204" charset="0"/>
            </a:endParaRPr>
          </a:p>
          <a:p>
            <a:pPr marL="0" indent="0">
              <a:buNone/>
            </a:pPr>
            <a:r>
              <a:rPr lang="zh-CN" altLang="en-US" sz="1600" noProof="1" smtClean="0">
                <a:latin typeface="Consolas" panose="020B0609020204030204" charset="0"/>
              </a:rPr>
              <a:t>&gt;&gt;&gt; </a:t>
            </a:r>
            <a:r>
              <a:rPr lang="zh-CN" altLang="en-US" sz="1600" noProof="1">
                <a:latin typeface="Consolas" panose="020B0609020204030204" charset="0"/>
              </a:rPr>
              <a:t>import io</a:t>
            </a:r>
          </a:p>
          <a:p>
            <a:pPr marL="0" indent="0">
              <a:buNone/>
            </a:pPr>
            <a:r>
              <a:rPr lang="zh-CN" altLang="en-US" sz="1600" noProof="1">
                <a:latin typeface="Consolas" panose="020B0609020204030204" charset="0"/>
              </a:rPr>
              <a:t>&gt;&gt;&gt; s = </a:t>
            </a:r>
            <a:r>
              <a:rPr lang="zh-CN" altLang="en-US" sz="1600" noProof="1" smtClean="0">
                <a:latin typeface="Consolas" panose="020B0609020204030204" charset="0"/>
              </a:rPr>
              <a:t>“Hello</a:t>
            </a:r>
            <a:r>
              <a:rPr lang="zh-CN" altLang="en-US" sz="1600" noProof="1">
                <a:latin typeface="Consolas" panose="020B0609020204030204" charset="0"/>
              </a:rPr>
              <a:t>, </a:t>
            </a:r>
            <a:r>
              <a:rPr lang="zh-CN" altLang="en-US" sz="1600" noProof="1" smtClean="0">
                <a:latin typeface="Consolas" panose="020B0609020204030204" charset="0"/>
              </a:rPr>
              <a:t>world”</a:t>
            </a: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sio = io.StringIO(s)</a:t>
            </a:r>
          </a:p>
          <a:p>
            <a:pPr marL="0" indent="0">
              <a:buNone/>
            </a:pPr>
            <a:r>
              <a:rPr lang="zh-CN" altLang="en-US" sz="1600" noProof="1">
                <a:latin typeface="Consolas" panose="020B0609020204030204" charset="0"/>
              </a:rPr>
              <a:t>&gt;&gt;&gt; sio.getvalue()</a:t>
            </a:r>
          </a:p>
          <a:p>
            <a:pPr marL="0" indent="0">
              <a:buNone/>
            </a:pPr>
            <a:r>
              <a:rPr lang="zh-CN" altLang="en-US" sz="1600" noProof="1">
                <a:solidFill>
                  <a:srgbClr val="0000FF"/>
                </a:solidFill>
                <a:latin typeface="Consolas" panose="020B0609020204030204" charset="0"/>
              </a:rPr>
              <a:t>'Hello, world'</a:t>
            </a:r>
          </a:p>
          <a:p>
            <a:pPr marL="0" indent="0">
              <a:buNone/>
            </a:pPr>
            <a:r>
              <a:rPr lang="zh-CN" altLang="en-US" sz="1600" noProof="1">
                <a:latin typeface="Consolas" panose="020B0609020204030204" charset="0"/>
              </a:rPr>
              <a:t>&gt;&gt;&gt; sio.seek(7)</a:t>
            </a:r>
          </a:p>
          <a:p>
            <a:pPr marL="0" indent="0">
              <a:buNone/>
            </a:pPr>
            <a:r>
              <a:rPr lang="zh-CN" altLang="en-US" sz="1600" noProof="1">
                <a:solidFill>
                  <a:srgbClr val="0000FF"/>
                </a:solidFill>
                <a:latin typeface="Consolas" panose="020B0609020204030204" charset="0"/>
              </a:rPr>
              <a:t>7</a:t>
            </a:r>
          </a:p>
          <a:p>
            <a:pPr marL="0" indent="0">
              <a:buNone/>
            </a:pPr>
            <a:r>
              <a:rPr lang="zh-CN" altLang="en-US" sz="1600" noProof="1">
                <a:latin typeface="Consolas" panose="020B0609020204030204" charset="0"/>
              </a:rPr>
              <a:t>&gt;&gt;&gt; sio.write("there!")</a:t>
            </a:r>
          </a:p>
          <a:p>
            <a:pPr marL="0" indent="0">
              <a:buNone/>
            </a:pPr>
            <a:r>
              <a:rPr lang="zh-CN" altLang="en-US" sz="1600" noProof="1">
                <a:solidFill>
                  <a:srgbClr val="0000FF"/>
                </a:solidFill>
                <a:latin typeface="Consolas" panose="020B0609020204030204" charset="0"/>
              </a:rPr>
              <a:t>6</a:t>
            </a:r>
          </a:p>
        </p:txBody>
      </p:sp>
      <p:sp>
        <p:nvSpPr>
          <p:cNvPr id="76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37</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4.1.4 </a:t>
            </a:r>
            <a:r>
              <a:rPr lang="zh-CN" altLang="en-US" sz="2800" b="1" dirty="0" smtClean="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
        <p:nvSpPr>
          <p:cNvPr id="13" name="内容占位符 2"/>
          <p:cNvSpPr txBox="1">
            <a:spLocks/>
          </p:cNvSpPr>
          <p:nvPr/>
        </p:nvSpPr>
        <p:spPr bwMode="auto">
          <a:xfrm>
            <a:off x="4355976" y="292494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1600" dirty="0" smtClean="0">
                <a:latin typeface="Consolas" panose="020B0609020204030204" charset="0"/>
              </a:rPr>
              <a:t>&gt;&gt;&gt; sio.getvalue()</a:t>
            </a:r>
          </a:p>
          <a:p>
            <a:pPr marL="0" indent="0">
              <a:buFont typeface="Arial" charset="0"/>
              <a:buNone/>
            </a:pPr>
            <a:r>
              <a:rPr lang="zh-CN" altLang="en-US" sz="1600" dirty="0" smtClean="0">
                <a:solidFill>
                  <a:srgbClr val="0000FF"/>
                </a:solidFill>
                <a:latin typeface="Consolas" panose="020B0609020204030204" charset="0"/>
              </a:rPr>
              <a:t>'Hello, there!'</a:t>
            </a:r>
          </a:p>
          <a:p>
            <a:pPr marL="0" indent="0">
              <a:buSzPct val="70000"/>
              <a:buFont typeface="Arial" charset="0"/>
              <a:buNone/>
            </a:pPr>
            <a:r>
              <a:rPr lang="zh-CN" altLang="en-US" sz="1600" dirty="0" smtClean="0">
                <a:latin typeface="Consolas" panose="020B0609020204030204" charset="0"/>
              </a:rPr>
              <a:t>&gt;&gt;&gt; import array</a:t>
            </a:r>
          </a:p>
          <a:p>
            <a:pPr marL="0" indent="0">
              <a:buSzPct val="70000"/>
              <a:buFont typeface="Arial" charset="0"/>
              <a:buNone/>
            </a:pPr>
            <a:r>
              <a:rPr lang="zh-CN" altLang="en-US" sz="1600" dirty="0" smtClean="0">
                <a:latin typeface="Consolas" panose="020B0609020204030204" charset="0"/>
              </a:rPr>
              <a:t>&gt;&gt;&gt; a = array.array('u', s)</a:t>
            </a:r>
          </a:p>
          <a:p>
            <a:pPr marL="0" indent="0">
              <a:buSzPct val="70000"/>
              <a:buFont typeface="Arial" charset="0"/>
              <a:buNone/>
            </a:pPr>
            <a:r>
              <a:rPr lang="zh-CN" altLang="en-US" sz="1600" dirty="0" smtClean="0">
                <a:latin typeface="Consolas" panose="020B0609020204030204" charset="0"/>
              </a:rPr>
              <a:t>&gt;&gt;&gt; print(a)</a:t>
            </a:r>
          </a:p>
          <a:p>
            <a:pPr marL="0" indent="0">
              <a:buSzPct val="70000"/>
              <a:buFont typeface="Arial" charset="0"/>
              <a:buNone/>
            </a:pPr>
            <a:r>
              <a:rPr lang="zh-CN" altLang="en-US" sz="1600" dirty="0" smtClean="0">
                <a:solidFill>
                  <a:srgbClr val="0000FF"/>
                </a:solidFill>
                <a:latin typeface="Consolas" panose="020B0609020204030204" charset="0"/>
              </a:rPr>
              <a:t>array('u', 'Hello, world')</a:t>
            </a:r>
          </a:p>
          <a:p>
            <a:pPr marL="0" indent="0">
              <a:buSzPct val="70000"/>
              <a:buFont typeface="Arial" charset="0"/>
              <a:buNone/>
            </a:pPr>
            <a:r>
              <a:rPr lang="zh-CN" altLang="en-US" sz="1600" dirty="0" smtClean="0">
                <a:latin typeface="Consolas" panose="020B0609020204030204" charset="0"/>
              </a:rPr>
              <a:t>&gt;&gt;&gt; a[0] = 'y'</a:t>
            </a:r>
          </a:p>
          <a:p>
            <a:pPr marL="0" indent="0">
              <a:buSzPct val="70000"/>
              <a:buFont typeface="Arial" charset="0"/>
              <a:buNone/>
            </a:pPr>
            <a:r>
              <a:rPr lang="zh-CN" altLang="en-US" sz="1600" dirty="0" smtClean="0">
                <a:latin typeface="Consolas" panose="020B0609020204030204" charset="0"/>
              </a:rPr>
              <a:t>&gt;&gt;&gt; print(a)</a:t>
            </a:r>
          </a:p>
          <a:p>
            <a:pPr marL="0" indent="0">
              <a:buSzPct val="70000"/>
              <a:buFont typeface="Arial" charset="0"/>
              <a:buNone/>
            </a:pPr>
            <a:r>
              <a:rPr lang="zh-CN" altLang="en-US" sz="1600" dirty="0" smtClean="0">
                <a:solidFill>
                  <a:srgbClr val="0000FF"/>
                </a:solidFill>
                <a:latin typeface="Consolas" panose="020B0609020204030204" charset="0"/>
              </a:rPr>
              <a:t>array('u', 'yello, world')</a:t>
            </a:r>
          </a:p>
          <a:p>
            <a:pPr marL="0" indent="0">
              <a:buSzPct val="70000"/>
              <a:buFont typeface="Arial" charset="0"/>
              <a:buNone/>
            </a:pPr>
            <a:r>
              <a:rPr lang="zh-CN" altLang="en-US" sz="1600" dirty="0" smtClean="0">
                <a:latin typeface="Consolas" panose="020B0609020204030204" charset="0"/>
              </a:rPr>
              <a:t>&gt;&gt;&gt; a.tounicode()</a:t>
            </a:r>
          </a:p>
          <a:p>
            <a:pPr marL="0" indent="0">
              <a:buSzPct val="70000"/>
              <a:buFont typeface="Arial" charset="0"/>
              <a:buNone/>
            </a:pPr>
            <a:r>
              <a:rPr lang="zh-CN" altLang="en-US" sz="1600" dirty="0" smtClean="0">
                <a:solidFill>
                  <a:srgbClr val="0000FF"/>
                </a:solidFill>
                <a:latin typeface="Consolas" panose="020B0609020204030204" charset="0"/>
              </a:rPr>
              <a:t>'yello, world'</a:t>
            </a:r>
            <a:endParaRPr lang="zh-CN" altLang="en-US" sz="1600" dirty="0">
              <a:solidFill>
                <a:srgbClr val="0000FF"/>
              </a:solidFill>
              <a:latin typeface="Consolas" panose="020B0609020204030204" charset="0"/>
            </a:endParaRPr>
          </a:p>
        </p:txBody>
      </p:sp>
    </p:spTree>
    <p:extLst>
      <p:ext uri="{BB962C8B-B14F-4D97-AF65-F5344CB8AC3E}">
        <p14:creationId xmlns:p14="http://schemas.microsoft.com/office/powerpoint/2010/main" val="156011235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611560" y="1444655"/>
            <a:ext cx="8229600" cy="4678451"/>
          </a:xfrm>
        </p:spPr>
        <p:txBody>
          <a:bodyPr anchor="t"/>
          <a:lstStyle/>
          <a:p>
            <a:pPr marL="0" indent="0">
              <a:spcBef>
                <a:spcPct val="0"/>
              </a:spcBef>
              <a:buNone/>
            </a:pPr>
            <a:r>
              <a:rPr lang="en-US" altLang="zh-CN" sz="1400" dirty="0">
                <a:latin typeface="Consolas" panose="020B0609020204030204" charset="0"/>
              </a:rPr>
              <a:t>&gt;&gt;&gt; import </a:t>
            </a:r>
            <a:r>
              <a:rPr lang="en-US" altLang="zh-CN" sz="1400" dirty="0" err="1">
                <a:latin typeface="Consolas" panose="020B0609020204030204" charset="0"/>
              </a:rPr>
              <a:t>jieba</a:t>
            </a:r>
            <a:r>
              <a:rPr lang="en-US" altLang="zh-CN" sz="1400" dirty="0">
                <a:latin typeface="Consolas" panose="020B0609020204030204" charset="0"/>
              </a:rPr>
              <a:t>                     #</a:t>
            </a:r>
            <a:r>
              <a:rPr lang="en-US" altLang="zh-CN" sz="1400" dirty="0" err="1">
                <a:latin typeface="Consolas" panose="020B0609020204030204" charset="0"/>
              </a:rPr>
              <a:t>导入jieba模块</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x = '</a:t>
            </a:r>
            <a:r>
              <a:rPr lang="en-US" altLang="zh-CN" sz="1400" dirty="0" err="1">
                <a:latin typeface="Consolas" panose="020B0609020204030204" charset="0"/>
              </a:rPr>
              <a:t>分词的准确度直接影响了后续文本处理和挖掘算法的最终效果</a:t>
            </a:r>
            <a:r>
              <a:rPr lang="en-US" altLang="zh-CN" sz="1400" dirty="0">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jieba.cut</a:t>
            </a:r>
            <a:r>
              <a:rPr lang="en-US" altLang="zh-CN" sz="1400" dirty="0">
                <a:latin typeface="Consolas" panose="020B0609020204030204" charset="0"/>
              </a:rPr>
              <a:t>(x)                     #</a:t>
            </a:r>
            <a:r>
              <a:rPr lang="en-US" altLang="zh-CN" sz="1400" dirty="0" err="1">
                <a:latin typeface="Consolas" panose="020B0609020204030204" charset="0"/>
              </a:rPr>
              <a:t>使用默认词库进行分词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&lt;generator object </a:t>
            </a:r>
            <a:r>
              <a:rPr lang="en-US" altLang="zh-CN" sz="1400" dirty="0" err="1">
                <a:solidFill>
                  <a:srgbClr val="0000FF"/>
                </a:solidFill>
                <a:latin typeface="Consolas" panose="020B0609020204030204" charset="0"/>
              </a:rPr>
              <a:t>Tokenizer.cut</a:t>
            </a:r>
            <a:r>
              <a:rPr lang="en-US" altLang="zh-CN" sz="1400" dirty="0">
                <a:solidFill>
                  <a:srgbClr val="0000FF"/>
                </a:solidFill>
                <a:latin typeface="Consolas" panose="020B0609020204030204" charset="0"/>
              </a:rPr>
              <a:t> at 0x000000000342C990&gt;</a:t>
            </a:r>
          </a:p>
          <a:p>
            <a:pPr marL="0" indent="0">
              <a:spcBef>
                <a:spcPct val="0"/>
              </a:spcBef>
              <a:buNone/>
            </a:pPr>
            <a:r>
              <a:rPr lang="en-US" altLang="zh-CN" sz="1400" dirty="0">
                <a:latin typeface="Consolas" panose="020B0609020204030204" charset="0"/>
              </a:rPr>
              <a:t>&gt;&gt;&gt; list(_)</a:t>
            </a: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分词</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准确度</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直接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影响</a:t>
            </a:r>
            <a:r>
              <a:rPr lang="en-US" altLang="zh-CN" sz="1400" dirty="0">
                <a:solidFill>
                  <a:srgbClr val="0000FF"/>
                </a:solidFill>
                <a:latin typeface="Consolas" panose="020B0609020204030204" charset="0"/>
              </a:rPr>
              <a:t>', '了', '</a:t>
            </a:r>
            <a:r>
              <a:rPr lang="en-US" altLang="zh-CN" sz="1400" dirty="0" err="1">
                <a:solidFill>
                  <a:srgbClr val="0000FF"/>
                </a:solidFill>
                <a:latin typeface="Consolas" panose="020B0609020204030204" charset="0"/>
              </a:rPr>
              <a:t>后续</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文本处理</a:t>
            </a:r>
            <a:r>
              <a:rPr lang="en-US" altLang="zh-CN" sz="1400" dirty="0">
                <a:solidFill>
                  <a:srgbClr val="0000FF"/>
                </a:solidFill>
                <a:latin typeface="Consolas" panose="020B0609020204030204" charset="0"/>
              </a:rPr>
              <a:t>', '和', '</a:t>
            </a:r>
            <a:r>
              <a:rPr lang="en-US" altLang="zh-CN" sz="1400" dirty="0" err="1">
                <a:solidFill>
                  <a:srgbClr val="0000FF"/>
                </a:solidFill>
                <a:latin typeface="Consolas" panose="020B0609020204030204" charset="0"/>
              </a:rPr>
              <a:t>挖掘</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算法</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最终</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效果</a:t>
            </a:r>
            <a:r>
              <a:rPr lang="en-US" altLang="zh-CN" sz="1400" dirty="0">
                <a:solidFill>
                  <a:srgbClr val="0000FF"/>
                </a:solidFill>
                <a:latin typeface="Consolas" panose="020B0609020204030204" charset="0"/>
              </a:rPr>
              <a:t>', '。']</a:t>
            </a:r>
          </a:p>
          <a:p>
            <a:pPr marL="0" indent="0">
              <a:spcBef>
                <a:spcPct val="0"/>
              </a:spcBef>
              <a:buNone/>
            </a:pPr>
            <a:r>
              <a:rPr lang="en-US" altLang="zh-CN" sz="1400" dirty="0">
                <a:solidFill>
                  <a:srgbClr val="002060"/>
                </a:solidFill>
                <a:latin typeface="Consolas" panose="020B0609020204030204" charset="0"/>
              </a:rPr>
              <a:t>&gt;&gt;&gt; </a:t>
            </a:r>
            <a:r>
              <a:rPr lang="en-US" altLang="zh-CN" sz="1400" dirty="0" err="1">
                <a:solidFill>
                  <a:srgbClr val="002060"/>
                </a:solidFill>
                <a:latin typeface="Consolas" panose="020B0609020204030204" charset="0"/>
              </a:rPr>
              <a:t>jieba.lcut</a:t>
            </a:r>
            <a:r>
              <a:rPr lang="en-US" altLang="zh-CN" sz="1400" dirty="0">
                <a:solidFill>
                  <a:srgbClr val="002060"/>
                </a:solidFill>
                <a:latin typeface="Consolas" panose="020B0609020204030204" charset="0"/>
              </a:rPr>
              <a:t>('</a:t>
            </a:r>
            <a:r>
              <a:rPr lang="en-US" altLang="zh-CN" sz="1400" dirty="0" err="1">
                <a:solidFill>
                  <a:srgbClr val="002060"/>
                </a:solidFill>
                <a:latin typeface="Consolas" panose="020B0609020204030204" charset="0"/>
              </a:rPr>
              <a:t>Python可以这样学，Python程序设计开发宝典</a:t>
            </a:r>
            <a:r>
              <a:rPr lang="en-US" altLang="zh-CN" sz="1400" dirty="0">
                <a:solidFill>
                  <a:srgbClr val="002060"/>
                </a:solidFill>
                <a:latin typeface="Consolas" panose="020B0609020204030204" charset="0"/>
              </a:rPr>
              <a:t>') #</a:t>
            </a:r>
            <a:r>
              <a:rPr lang="zh-CN" altLang="en-US" sz="1400" dirty="0">
                <a:solidFill>
                  <a:srgbClr val="002060"/>
                </a:solidFill>
                <a:latin typeface="Consolas" panose="020B0609020204030204" charset="0"/>
              </a:rPr>
              <a:t>直接给出列表</a:t>
            </a:r>
          </a:p>
          <a:p>
            <a:pPr marL="0" indent="0">
              <a:spcBef>
                <a:spcPct val="0"/>
              </a:spcBef>
              <a:buNone/>
            </a:pPr>
            <a:r>
              <a:rPr lang="en-US" altLang="zh-CN" sz="1400" dirty="0">
                <a:solidFill>
                  <a:srgbClr val="0000FF"/>
                </a:solidFill>
                <a:latin typeface="Consolas" panose="020B0609020204030204" charset="0"/>
              </a:rPr>
              <a:t>Dumping model to file cache C:\Users\d\AppData\Local\Temp\jieba.cache</a:t>
            </a:r>
          </a:p>
          <a:p>
            <a:pPr marL="0" indent="0">
              <a:spcBef>
                <a:spcPct val="0"/>
              </a:spcBef>
              <a:buNone/>
            </a:pPr>
            <a:r>
              <a:rPr lang="en-US" altLang="zh-CN" sz="1400" dirty="0">
                <a:solidFill>
                  <a:srgbClr val="0000FF"/>
                </a:solidFill>
                <a:latin typeface="Consolas" panose="020B0609020204030204" charset="0"/>
              </a:rPr>
              <a:t>['Python', '</a:t>
            </a:r>
            <a:r>
              <a:rPr lang="en-US" altLang="zh-CN" sz="1400" dirty="0" err="1">
                <a:solidFill>
                  <a:srgbClr val="0000FF"/>
                </a:solidFill>
                <a:latin typeface="Consolas" panose="020B0609020204030204" charset="0"/>
              </a:rPr>
              <a:t>可以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这样</a:t>
            </a:r>
            <a:r>
              <a:rPr lang="en-US" altLang="zh-CN" sz="1400" dirty="0">
                <a:solidFill>
                  <a:srgbClr val="0000FF"/>
                </a:solidFill>
                <a:latin typeface="Consolas" panose="020B0609020204030204" charset="0"/>
              </a:rPr>
              <a:t>', '学', '，', 'Python', '</a:t>
            </a:r>
            <a:r>
              <a:rPr lang="en-US" altLang="zh-CN" sz="1400" dirty="0" err="1">
                <a:solidFill>
                  <a:srgbClr val="0000FF"/>
                </a:solidFill>
                <a:latin typeface="Consolas" panose="020B0609020204030204" charset="0"/>
              </a:rPr>
              <a:t>程序设计</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开发</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宝典</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a:t>
            </a:r>
          </a:p>
          <a:p>
            <a:pPr marL="0" indent="0">
              <a:spcBef>
                <a:spcPct val="0"/>
              </a:spcBef>
              <a:buNone/>
            </a:pPr>
            <a:r>
              <a:rPr lang="en-US" altLang="zh-CN" sz="1400" dirty="0">
                <a:solidFill>
                  <a:srgbClr val="0000FF"/>
                </a:solidFill>
                <a:latin typeface="Consolas" panose="020B0609020204030204" charset="0"/>
              </a:rPr>
              <a:t>['花', '</a:t>
            </a:r>
            <a:r>
              <a:rPr lang="en-US" altLang="zh-CN" sz="1400" dirty="0" err="1">
                <a:solidFill>
                  <a:srgbClr val="0000FF"/>
                </a:solidFill>
                <a:latin typeface="Consolas" panose="020B0609020204030204" charset="0"/>
              </a:rPr>
              <a:t>纸杯</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jieba.add_word</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增加词条</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使用新题库进行分词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花纸杯</a:t>
            </a:r>
            <a:r>
              <a:rPr lang="en-US" altLang="zh-CN" sz="1400" dirty="0">
                <a:solidFill>
                  <a:srgbClr val="0000FF"/>
                </a:solidFill>
                <a:latin typeface="Consolas" panose="020B0609020204030204" charset="0"/>
              </a:rPr>
              <a:t>']</a:t>
            </a:r>
          </a:p>
          <a:p>
            <a:pPr marL="0" indent="0">
              <a:spcBef>
                <a:spcPct val="0"/>
              </a:spcBef>
              <a:buNone/>
            </a:pPr>
            <a:endParaRPr lang="en-US" altLang="zh-CN" sz="1400" dirty="0">
              <a:solidFill>
                <a:srgbClr val="00B0F0"/>
              </a:solidFill>
              <a:latin typeface="Consolas" panose="020B0609020204030204" charset="0"/>
            </a:endParaRPr>
          </a:p>
        </p:txBody>
      </p:sp>
      <p:sp>
        <p:nvSpPr>
          <p:cNvPr id="7885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38</a:t>
            </a:fld>
            <a:endParaRPr lang="zh-CN" altLang="en-US" sz="1050" dirty="0"/>
          </a:p>
        </p:txBody>
      </p:sp>
      <p:grpSp>
        <p:nvGrpSpPr>
          <p:cNvPr id="5" name="组合 67"/>
          <p:cNvGrpSpPr/>
          <p:nvPr/>
        </p:nvGrpSpPr>
        <p:grpSpPr>
          <a:xfrm>
            <a:off x="611560" y="118397"/>
            <a:ext cx="8109328" cy="681854"/>
            <a:chOff x="936625" y="4195877"/>
            <a:chExt cx="8109328" cy="681854"/>
          </a:xfrm>
        </p:grpSpPr>
        <p:grpSp>
          <p:nvGrpSpPr>
            <p:cNvPr id="6" name="组合 106"/>
            <p:cNvGrpSpPr/>
            <p:nvPr/>
          </p:nvGrpSpPr>
          <p:grpSpPr>
            <a:xfrm>
              <a:off x="936625" y="4195877"/>
              <a:ext cx="8109328" cy="681854"/>
              <a:chOff x="927100" y="4195877"/>
              <a:chExt cx="8109328" cy="681854"/>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448694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5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85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683568" y="1495974"/>
            <a:ext cx="8229600" cy="4678451"/>
          </a:xfrm>
        </p:spPr>
        <p:txBody>
          <a:bodyPr anchor="t"/>
          <a:lstStyle/>
          <a:p>
            <a:pPr marL="0" indent="0">
              <a:spcBef>
                <a:spcPct val="0"/>
              </a:spcBef>
              <a:buNone/>
            </a:pPr>
            <a:r>
              <a:rPr lang="en-US" altLang="zh-CN" sz="1600" dirty="0">
                <a:latin typeface="Consolas" panose="020B0609020204030204" charset="0"/>
              </a:rPr>
              <a:t>&gt;&gt;&gt; from </a:t>
            </a:r>
            <a:r>
              <a:rPr lang="en-US" altLang="zh-CN" sz="1600" dirty="0" err="1">
                <a:latin typeface="Consolas" panose="020B0609020204030204" charset="0"/>
              </a:rPr>
              <a:t>jieba</a:t>
            </a:r>
            <a:r>
              <a:rPr lang="en-US" altLang="zh-CN" sz="1600" dirty="0">
                <a:latin typeface="Consolas" panose="020B0609020204030204" charset="0"/>
              </a:rPr>
              <a:t> import </a:t>
            </a:r>
            <a:r>
              <a:rPr lang="en-US" altLang="zh-CN" sz="1600" dirty="0" err="1">
                <a:latin typeface="Consolas" panose="020B0609020204030204" charset="0"/>
              </a:rPr>
              <a:t>posseg</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text = '</a:t>
            </a:r>
            <a:r>
              <a:rPr lang="en-US" altLang="zh-CN" sz="1600" dirty="0" err="1">
                <a:latin typeface="Consolas" panose="020B0609020204030204" charset="0"/>
              </a:rPr>
              <a:t>分词的准确度直接影响了后续文本处理和挖掘算法的最终效果</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&gt;&gt;&gt; for word, tag in </a:t>
            </a:r>
            <a:r>
              <a:rPr lang="en-US" altLang="zh-CN" sz="1600" dirty="0" err="1">
                <a:latin typeface="Consolas" panose="020B0609020204030204" charset="0"/>
              </a:rPr>
              <a:t>posseg.cut</a:t>
            </a:r>
            <a:r>
              <a:rPr lang="en-US" altLang="zh-CN" sz="1600" dirty="0">
                <a:latin typeface="Consolas" panose="020B0609020204030204" charset="0"/>
              </a:rPr>
              <a:t>(text):  # </a:t>
            </a:r>
            <a:r>
              <a:rPr lang="zh-CN" altLang="en-US" sz="1600" dirty="0">
                <a:latin typeface="Consolas" panose="020B0609020204030204" charset="0"/>
              </a:rPr>
              <a:t>得到分词及其词性</a:t>
            </a:r>
          </a:p>
          <a:p>
            <a:pPr marL="0" indent="0">
              <a:spcBef>
                <a:spcPct val="0"/>
              </a:spcBef>
              <a:buNone/>
            </a:pPr>
            <a:r>
              <a:rPr lang="en-US" altLang="zh-CN" sz="1600" dirty="0">
                <a:latin typeface="Consolas" panose="020B0609020204030204" charset="0"/>
              </a:rPr>
              <a:t>    print(word, tag, </a:t>
            </a:r>
            <a:r>
              <a:rPr lang="en-US" altLang="zh-CN" sz="1600" dirty="0" err="1">
                <a:latin typeface="Consolas" panose="020B0609020204030204" charset="0"/>
              </a:rPr>
              <a:t>sep</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t>
            </a:r>
          </a:p>
          <a:p>
            <a:pPr marL="0" indent="0">
              <a:spcBef>
                <a:spcPct val="0"/>
              </a:spcBef>
              <a:buNone/>
            </a:pPr>
            <a:r>
              <a:rPr lang="en-US" altLang="zh-CN" sz="1600" dirty="0" err="1">
                <a:solidFill>
                  <a:srgbClr val="0000FF"/>
                </a:solidFill>
                <a:latin typeface="Consolas" panose="020B0609020204030204" charset="0"/>
              </a:rPr>
              <a:t>分词:n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a:t>
            </a:r>
          </a:p>
          <a:p>
            <a:pPr marL="0" indent="0">
              <a:spcBef>
                <a:spcPct val="0"/>
              </a:spcBef>
              <a:buNone/>
            </a:pPr>
            <a:r>
              <a:rPr lang="en-US" altLang="zh-CN" sz="1600" dirty="0" err="1">
                <a:solidFill>
                  <a:srgbClr val="0000FF"/>
                </a:solidFill>
                <a:latin typeface="Consolas" panose="020B0609020204030204" charset="0"/>
              </a:rPr>
              <a:t>准确度:n</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直接:ad</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影响:vn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了:ul</a:t>
            </a:r>
          </a:p>
          <a:p>
            <a:pPr marL="0" indent="0">
              <a:spcBef>
                <a:spcPct val="0"/>
              </a:spcBef>
              <a:buNone/>
            </a:pPr>
            <a:r>
              <a:rPr lang="en-US" altLang="zh-CN" sz="1600" dirty="0" err="1">
                <a:solidFill>
                  <a:srgbClr val="0000FF"/>
                </a:solidFill>
                <a:latin typeface="Consolas" panose="020B0609020204030204" charset="0"/>
              </a:rPr>
              <a:t>后续:v</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文本处理:n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和:c</a:t>
            </a:r>
          </a:p>
          <a:p>
            <a:pPr marL="0" indent="0">
              <a:spcBef>
                <a:spcPct val="0"/>
              </a:spcBef>
              <a:buNone/>
            </a:pPr>
            <a:r>
              <a:rPr lang="en-US" altLang="zh-CN" sz="1600" dirty="0" err="1">
                <a:solidFill>
                  <a:srgbClr val="0000FF"/>
                </a:solidFill>
                <a:latin typeface="Consolas" panose="020B0609020204030204" charset="0"/>
              </a:rPr>
              <a:t>挖掘:v</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算法:n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a:t>
            </a:r>
          </a:p>
          <a:p>
            <a:pPr marL="0" indent="0">
              <a:spcBef>
                <a:spcPct val="0"/>
              </a:spcBef>
              <a:buNone/>
            </a:pPr>
            <a:r>
              <a:rPr lang="en-US" altLang="zh-CN" sz="1600" dirty="0" err="1">
                <a:solidFill>
                  <a:srgbClr val="0000FF"/>
                </a:solidFill>
                <a:latin typeface="Consolas" panose="020B0609020204030204" charset="0"/>
              </a:rPr>
              <a:t>最终:d</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效果:n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。:x</a:t>
            </a:r>
          </a:p>
        </p:txBody>
      </p:sp>
      <p:sp>
        <p:nvSpPr>
          <p:cNvPr id="79875"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39</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674296422"/>
      </p:ext>
    </p:extLst>
  </p:cSld>
  <p:clrMapOvr>
    <a:masterClrMapping/>
  </p:clrMapOvr>
  <p:transition spd="slow" advClick="0">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文本占位符 23554"/>
          <p:cNvSpPr>
            <a:spLocks noGrp="1"/>
          </p:cNvSpPr>
          <p:nvPr>
            <p:ph idx="1"/>
          </p:nvPr>
        </p:nvSpPr>
        <p:spPr>
          <a:xfrm>
            <a:off x="323528" y="1052736"/>
            <a:ext cx="8229600" cy="4678451"/>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Python 3.x完全支持中文字符，</a:t>
            </a:r>
            <a:r>
              <a:rPr lang="zh-CN" altLang="en-US" sz="2000" b="1" dirty="0">
                <a:solidFill>
                  <a:srgbClr val="FF0000"/>
                </a:solidFill>
                <a:latin typeface="宋体" panose="02010600030101010101" pitchFamily="2" charset="-122"/>
              </a:rPr>
              <a:t>默认使用UTF8编码格式</a:t>
            </a:r>
            <a:r>
              <a:rPr lang="zh-CN" altLang="en-US" sz="2000" b="1" dirty="0">
                <a:latin typeface="宋体" panose="02010600030101010101" pitchFamily="2" charset="-122"/>
              </a:rPr>
              <a:t>，无论是一个数字、英文字母，还是一个汉字，</a:t>
            </a:r>
            <a:r>
              <a:rPr lang="zh-CN" altLang="en-US" sz="2000" b="1" dirty="0">
                <a:solidFill>
                  <a:srgbClr val="FF0000"/>
                </a:solidFill>
                <a:latin typeface="宋体" panose="02010600030101010101" pitchFamily="2" charset="-122"/>
              </a:rPr>
              <a:t>在统计字符串长度时都按一个字符对待和处理</a:t>
            </a:r>
            <a:r>
              <a:rPr lang="zh-CN" altLang="en-US" sz="2000" b="1" dirty="0">
                <a:latin typeface="宋体" panose="02010600030101010101" pitchFamily="2" charset="-122"/>
              </a:rPr>
              <a:t>。</a:t>
            </a:r>
          </a:p>
          <a:p>
            <a:pPr>
              <a:lnSpc>
                <a:spcPct val="80000"/>
              </a:lnSpc>
              <a:buSzPct val="70000"/>
              <a:buNone/>
            </a:pPr>
            <a:endParaRPr lang="zh-CN" altLang="en-US" sz="1350" dirty="0">
              <a:latin typeface="宋体" panose="02010600030101010101" pitchFamily="2" charset="-122"/>
            </a:endParaRPr>
          </a:p>
          <a:p>
            <a:pPr>
              <a:spcBef>
                <a:spcPct val="0"/>
              </a:spcBef>
              <a:buSzPct val="70000"/>
              <a:buNone/>
            </a:pPr>
            <a:r>
              <a:rPr lang="zh-CN" altLang="en-US" sz="1600" dirty="0">
                <a:latin typeface="Consolas" panose="020B0609020204030204" charset="0"/>
              </a:rPr>
              <a:t>&gt;&gt;&gt; s = '合肥工业大学</a:t>
            </a:r>
            <a:r>
              <a:rPr lang="zh-CN" altLang="en-US" sz="1600" dirty="0" smtClean="0">
                <a:latin typeface="Consolas" panose="020B0609020204030204" charset="0"/>
              </a:rPr>
              <a:t>'</a:t>
            </a:r>
            <a:endParaRPr lang="zh-CN" altLang="en-US" sz="1600" dirty="0">
              <a:latin typeface="Consolas" panose="020B0609020204030204" charset="0"/>
            </a:endParaRPr>
          </a:p>
          <a:p>
            <a:pPr>
              <a:spcBef>
                <a:spcPct val="0"/>
              </a:spcBef>
              <a:buSzPct val="70000"/>
              <a:buNone/>
            </a:pPr>
            <a:r>
              <a:rPr lang="zh-CN" altLang="en-US" sz="1600" dirty="0">
                <a:latin typeface="Consolas" panose="020B0609020204030204" charset="0"/>
              </a:rPr>
              <a:t>&gt;&gt;&gt; len(s)                   #字符串长度，或者包含的字符个数</a:t>
            </a:r>
          </a:p>
          <a:p>
            <a:pPr>
              <a:spcBef>
                <a:spcPct val="0"/>
              </a:spcBef>
              <a:buSzPct val="70000"/>
              <a:buNone/>
            </a:pPr>
            <a:r>
              <a:rPr lang="zh-CN" altLang="en-US" sz="1600" dirty="0" smtClean="0">
                <a:solidFill>
                  <a:srgbClr val="0000FF"/>
                </a:solidFill>
                <a:latin typeface="Consolas" panose="020B0609020204030204" charset="0"/>
              </a:rPr>
              <a:t>6</a:t>
            </a:r>
            <a:endParaRPr lang="en-US" altLang="zh-CN" sz="1600" dirty="0" smtClean="0">
              <a:solidFill>
                <a:srgbClr val="0000FF"/>
              </a:solidFill>
              <a:latin typeface="Consolas" panose="020B0609020204030204" charset="0"/>
            </a:endParaRPr>
          </a:p>
          <a:p>
            <a:pPr>
              <a:spcBef>
                <a:spcPct val="0"/>
              </a:spcBef>
              <a:buSzPct val="70000"/>
              <a:buNone/>
            </a:pPr>
            <a:endParaRPr lang="zh-CN" altLang="en-US" sz="1600" dirty="0">
              <a:solidFill>
                <a:srgbClr val="0000FF"/>
              </a:solidFill>
              <a:latin typeface="Consolas" panose="020B0609020204030204" charset="0"/>
            </a:endParaRPr>
          </a:p>
          <a:p>
            <a:pPr>
              <a:spcBef>
                <a:spcPct val="0"/>
              </a:spcBef>
              <a:buSzPct val="70000"/>
              <a:buNone/>
            </a:pPr>
            <a:r>
              <a:rPr lang="zh-CN" altLang="en-US" sz="1600" dirty="0">
                <a:latin typeface="Consolas" panose="020B0609020204030204" charset="0"/>
              </a:rPr>
              <a:t>&gt;&gt;&gt; s = '合肥工业大学</a:t>
            </a:r>
            <a:r>
              <a:rPr lang="en-US" altLang="zh-CN" sz="1600" dirty="0" smtClean="0">
                <a:latin typeface="Consolas" panose="020B0609020204030204" charset="0"/>
              </a:rPr>
              <a:t>HFUT</a:t>
            </a:r>
            <a:r>
              <a:rPr lang="zh-CN" altLang="en-US" sz="1600" dirty="0" smtClean="0">
                <a:latin typeface="Consolas" panose="020B0609020204030204" charset="0"/>
              </a:rPr>
              <a:t>'   </a:t>
            </a:r>
            <a:r>
              <a:rPr lang="zh-CN" altLang="en-US" sz="1600" dirty="0">
                <a:latin typeface="Consolas" panose="020B0609020204030204" charset="0"/>
              </a:rPr>
              <a:t>#中文与英文字符同样对待，都算一个字符</a:t>
            </a:r>
          </a:p>
          <a:p>
            <a:pPr>
              <a:spcBef>
                <a:spcPct val="0"/>
              </a:spcBef>
              <a:buSzPct val="70000"/>
              <a:buNone/>
            </a:pPr>
            <a:r>
              <a:rPr lang="zh-CN" altLang="en-US" sz="1600" dirty="0">
                <a:latin typeface="Consolas" panose="020B0609020204030204" charset="0"/>
              </a:rPr>
              <a:t>&gt;&gt;&gt; len(s)</a:t>
            </a:r>
          </a:p>
          <a:p>
            <a:pPr>
              <a:spcBef>
                <a:spcPct val="0"/>
              </a:spcBef>
              <a:buSzPct val="70000"/>
              <a:buNone/>
            </a:pPr>
            <a:r>
              <a:rPr lang="zh-CN" altLang="en-US" sz="1600" dirty="0" smtClean="0">
                <a:solidFill>
                  <a:srgbClr val="0000FF"/>
                </a:solidFill>
                <a:latin typeface="Consolas" panose="020B0609020204030204" charset="0"/>
              </a:rPr>
              <a:t>1</a:t>
            </a:r>
            <a:r>
              <a:rPr lang="en-US" altLang="zh-CN" sz="1600" dirty="0" smtClean="0">
                <a:solidFill>
                  <a:srgbClr val="0000FF"/>
                </a:solidFill>
                <a:latin typeface="Consolas" panose="020B0609020204030204" charset="0"/>
              </a:rPr>
              <a:t>0</a:t>
            </a:r>
          </a:p>
          <a:p>
            <a:pPr>
              <a:spcBef>
                <a:spcPct val="0"/>
              </a:spcBef>
              <a:buSzPct val="70000"/>
              <a:buNone/>
            </a:pPr>
            <a:endParaRPr lang="en-US" altLang="zh-CN" sz="1600" dirty="0">
              <a:solidFill>
                <a:srgbClr val="0000FF"/>
              </a:solidFill>
              <a:latin typeface="Consolas" panose="020B0609020204030204" charset="0"/>
            </a:endParaRPr>
          </a:p>
          <a:p>
            <a:pPr>
              <a:spcBef>
                <a:spcPct val="0"/>
              </a:spcBef>
              <a:buSzPct val="70000"/>
              <a:buNone/>
            </a:pPr>
            <a:r>
              <a:rPr lang="zh-CN" altLang="en-US" sz="1600" dirty="0" smtClean="0">
                <a:latin typeface="Consolas" panose="020B0609020204030204" charset="0"/>
              </a:rPr>
              <a:t>&gt;&gt;&gt; </a:t>
            </a:r>
            <a:r>
              <a:rPr lang="zh-CN" altLang="en-US" sz="1600" dirty="0">
                <a:latin typeface="Consolas" panose="020B0609020204030204" charset="0"/>
              </a:rPr>
              <a:t>姓名 = '张三'             #使用中文作为变量名</a:t>
            </a:r>
          </a:p>
          <a:p>
            <a:pPr>
              <a:spcBef>
                <a:spcPct val="0"/>
              </a:spcBef>
              <a:buSzPct val="70000"/>
              <a:buNone/>
            </a:pPr>
            <a:r>
              <a:rPr lang="zh-CN" altLang="en-US" sz="1600" dirty="0">
                <a:latin typeface="Consolas" panose="020B0609020204030204" charset="0"/>
              </a:rPr>
              <a:t>&gt;&gt;&gt; print(姓名)              </a:t>
            </a:r>
            <a:r>
              <a:rPr lang="zh-CN" altLang="en-US" sz="1600" dirty="0" smtClean="0">
                <a:latin typeface="Consolas" panose="020B0609020204030204" charset="0"/>
              </a:rPr>
              <a:t> #</a:t>
            </a:r>
            <a:r>
              <a:rPr lang="zh-CN" altLang="en-US" sz="1600" dirty="0">
                <a:latin typeface="Consolas" panose="020B0609020204030204" charset="0"/>
              </a:rPr>
              <a:t>输出变量的值</a:t>
            </a:r>
          </a:p>
          <a:p>
            <a:pPr>
              <a:spcBef>
                <a:spcPct val="0"/>
              </a:spcBef>
              <a:buSzPct val="70000"/>
              <a:buNone/>
            </a:pPr>
            <a:r>
              <a:rPr lang="zh-CN" altLang="en-US" sz="1600" dirty="0">
                <a:solidFill>
                  <a:srgbClr val="0000FF"/>
                </a:solidFill>
                <a:latin typeface="Consolas" panose="020B0609020204030204" charset="0"/>
              </a:rPr>
              <a:t>张三</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9987003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611560" y="1454180"/>
            <a:ext cx="8229600" cy="4678451"/>
          </a:xfrm>
        </p:spPr>
        <p:txBody>
          <a:bodyPr anchor="t"/>
          <a:lstStyle/>
          <a:p>
            <a:pPr marL="0" indent="0">
              <a:spcBef>
                <a:spcPct val="0"/>
              </a:spcBef>
              <a:buNone/>
            </a:pPr>
            <a:r>
              <a:rPr lang="en-US" altLang="zh-CN" sz="1600" dirty="0">
                <a:latin typeface="Consolas" panose="020B0609020204030204" charset="0"/>
              </a:rPr>
              <a:t>&gt;&gt;&gt; import </a:t>
            </a:r>
            <a:r>
              <a:rPr lang="en-US" altLang="zh-CN" sz="1600" dirty="0" err="1">
                <a:latin typeface="Consolas" panose="020B0609020204030204" charset="0"/>
              </a:rPr>
              <a:t>snownlp</a:t>
            </a:r>
            <a:r>
              <a:rPr lang="en-US" altLang="zh-CN" sz="1600" dirty="0">
                <a:latin typeface="Consolas" panose="020B0609020204030204" charset="0"/>
              </a:rPr>
              <a:t>                     #</a:t>
            </a:r>
            <a:r>
              <a:rPr lang="en-US" altLang="zh-CN" sz="1600" dirty="0" err="1">
                <a:latin typeface="Consolas" panose="020B0609020204030204" charset="0"/>
              </a:rPr>
              <a:t>导入snownlp模块</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a:t>
            </a:r>
            <a:r>
              <a:rPr lang="en-US" altLang="zh-CN" sz="1600" dirty="0" err="1">
                <a:latin typeface="Consolas" panose="020B0609020204030204" charset="0"/>
              </a:rPr>
              <a:t>学而时习之，不亦说乎</a:t>
            </a:r>
            <a:r>
              <a:rPr lang="en-US" altLang="zh-CN" sz="1600" dirty="0">
                <a:latin typeface="Consolas" panose="020B0609020204030204" charset="0"/>
              </a:rPr>
              <a:t>').words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学而</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时习</a:t>
            </a:r>
            <a:r>
              <a:rPr lang="en-US" altLang="zh-CN" sz="1600" dirty="0">
                <a:solidFill>
                  <a:srgbClr val="0000FF"/>
                </a:solidFill>
                <a:latin typeface="Consolas" panose="020B0609020204030204" charset="0"/>
              </a:rPr>
              <a:t>', '之', '，', '</a:t>
            </a:r>
            <a:r>
              <a:rPr lang="en-US" altLang="zh-CN" sz="1600" dirty="0" err="1">
                <a:solidFill>
                  <a:srgbClr val="0000FF"/>
                </a:solidFill>
                <a:latin typeface="Consolas" panose="020B0609020204030204" charset="0"/>
              </a:rPr>
              <a:t>不亦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说乎</a:t>
            </a:r>
            <a:r>
              <a:rPr lang="en-US" altLang="zh-CN" sz="1600" dirty="0">
                <a:solidFill>
                  <a:srgbClr val="0000FF"/>
                </a:solidFill>
                <a:latin typeface="Consolas" panose="020B0609020204030204" charset="0"/>
              </a:rPr>
              <a:t>']</a:t>
            </a: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(x).words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分词</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准确度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直接</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影响</a:t>
            </a:r>
            <a:r>
              <a:rPr lang="en-US" altLang="zh-CN" sz="1600" dirty="0">
                <a:solidFill>
                  <a:srgbClr val="0000FF"/>
                </a:solidFill>
                <a:latin typeface="Consolas" panose="020B0609020204030204" charset="0"/>
              </a:rPr>
              <a:t>', '了', '</a:t>
            </a:r>
            <a:r>
              <a:rPr lang="en-US" altLang="zh-CN" sz="1600" dirty="0" err="1">
                <a:solidFill>
                  <a:srgbClr val="0000FF"/>
                </a:solidFill>
                <a:latin typeface="Consolas" panose="020B0609020204030204" charset="0"/>
              </a:rPr>
              <a:t>后续</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文本</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处理</a:t>
            </a:r>
            <a:r>
              <a:rPr lang="en-US" altLang="zh-CN" sz="1600" dirty="0">
                <a:solidFill>
                  <a:srgbClr val="0000FF"/>
                </a:solidFill>
                <a:latin typeface="Consolas" panose="020B0609020204030204" charset="0"/>
              </a:rPr>
              <a:t>', '和', '</a:t>
            </a:r>
            <a:r>
              <a:rPr lang="en-US" altLang="zh-CN" sz="1600" dirty="0" err="1">
                <a:solidFill>
                  <a:srgbClr val="0000FF"/>
                </a:solidFill>
                <a:latin typeface="Consolas" panose="020B0609020204030204" charset="0"/>
              </a:rPr>
              <a:t>挖掘</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算法</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最终</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效果</a:t>
            </a:r>
            <a:r>
              <a:rPr lang="en-US" altLang="zh-CN" sz="1600" dirty="0">
                <a:solidFill>
                  <a:srgbClr val="0000FF"/>
                </a:solidFill>
                <a:latin typeface="Consolas" panose="020B0609020204030204" charset="0"/>
              </a:rPr>
              <a:t>', '。']</a:t>
            </a:r>
          </a:p>
          <a:p>
            <a:pPr marL="0" indent="0">
              <a:buNone/>
            </a:pPr>
            <a:endParaRPr lang="en-US" altLang="zh-CN" sz="1600" dirty="0"/>
          </a:p>
        </p:txBody>
      </p:sp>
      <p:sp>
        <p:nvSpPr>
          <p:cNvPr id="8089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40</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548544697"/>
      </p:ext>
    </p:extLst>
  </p:cSld>
  <p:clrMapOvr>
    <a:masterClrMapping/>
  </p:clrMapOvr>
  <p:transition spd="slow" advClick="0">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121650" cy="3686404"/>
          </a:xfrm>
        </p:spPr>
        <p:txBody>
          <a:bodyPr/>
          <a:lstStyle/>
          <a:p>
            <a:pPr>
              <a:spcBef>
                <a:spcPts val="600"/>
              </a:spcBef>
              <a:buClr>
                <a:srgbClr val="FF0000"/>
              </a:buClr>
              <a:buFont typeface="Wingdings" panose="05000000000000000000" pitchFamily="2" charset="2"/>
              <a:buChar char="ü"/>
            </a:pPr>
            <a:r>
              <a:rPr lang="zh-CN" altLang="en-US" sz="2000" b="1" noProof="1" smtClean="0"/>
              <a:t>编写</a:t>
            </a:r>
            <a:r>
              <a:rPr lang="zh-CN" altLang="en-US" sz="2000" b="1" noProof="1"/>
              <a:t>程序，把一个英文句子中的单词倒置，标点符号不倒置，例如 I like </a:t>
            </a:r>
            <a:r>
              <a:rPr lang="en-US" altLang="zh-CN" sz="2000" b="1" noProof="1" smtClean="0"/>
              <a:t>python</a:t>
            </a:r>
            <a:r>
              <a:rPr lang="zh-CN" altLang="en-US" sz="2000" b="1" noProof="1" smtClean="0"/>
              <a:t>. </a:t>
            </a:r>
            <a:r>
              <a:rPr lang="zh-CN" altLang="en-US" sz="2000" b="1" noProof="1"/>
              <a:t>经过函数后变为</a:t>
            </a:r>
            <a:r>
              <a:rPr lang="zh-CN" altLang="en-US" sz="2000" b="1" noProof="1" smtClean="0"/>
              <a:t>：</a:t>
            </a:r>
            <a:r>
              <a:rPr lang="en-US" altLang="zh-CN" sz="2000" b="1" noProof="1" smtClean="0"/>
              <a:t>python</a:t>
            </a:r>
            <a:r>
              <a:rPr lang="zh-CN" altLang="en-US" sz="2000" b="1" noProof="1" smtClean="0"/>
              <a:t>. </a:t>
            </a:r>
            <a:r>
              <a:rPr lang="zh-CN" altLang="en-US" sz="2000" b="1" noProof="1"/>
              <a:t>like I</a:t>
            </a:r>
          </a:p>
          <a:p>
            <a:pPr marL="0" indent="0">
              <a:buNone/>
            </a:pPr>
            <a:endParaRPr lang="en-US" sz="1600" noProof="1" smtClean="0">
              <a:latin typeface="Consolas" panose="020B0609020204030204" charset="0"/>
            </a:endParaRPr>
          </a:p>
          <a:p>
            <a:pPr marL="0" indent="0">
              <a:buNone/>
            </a:pPr>
            <a:r>
              <a:rPr lang="en-US" sz="1600" noProof="1" smtClean="0">
                <a:solidFill>
                  <a:srgbClr val="0000FF"/>
                </a:solidFill>
                <a:latin typeface="Consolas" panose="020B0609020204030204" charset="0"/>
              </a:rPr>
              <a:t>def</a:t>
            </a:r>
            <a:r>
              <a:rPr lang="en-US" sz="1600" noProof="1" smtClean="0">
                <a:latin typeface="Consolas" panose="020B0609020204030204" charset="0"/>
              </a:rPr>
              <a:t> </a:t>
            </a:r>
            <a:r>
              <a:rPr lang="en-US" sz="1600" noProof="1">
                <a:latin typeface="Consolas" panose="020B0609020204030204" charset="0"/>
              </a:rPr>
              <a:t>rev1(s):</a:t>
            </a:r>
          </a:p>
          <a:p>
            <a:pPr marL="0" indent="0">
              <a:spcBef>
                <a:spcPts val="0"/>
              </a:spcBef>
              <a:buNone/>
            </a:pPr>
            <a:r>
              <a:rPr lang="en-US" sz="1600" noProof="1">
                <a:latin typeface="Consolas" panose="020B0609020204030204" charset="0"/>
              </a:rPr>
              <a:t>    return ' '.join(reversed(s.split()))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rev2(s):</a:t>
            </a:r>
          </a:p>
          <a:p>
            <a:pPr marL="0" indent="0">
              <a:spcBef>
                <a:spcPts val="0"/>
              </a:spcBef>
              <a:buNone/>
            </a:pPr>
            <a:r>
              <a:rPr lang="en-US" sz="1600" noProof="1">
                <a:latin typeface="Consolas" panose="020B0609020204030204" charset="0"/>
              </a:rPr>
              <a:t>    t = s.split()</a:t>
            </a:r>
          </a:p>
          <a:p>
            <a:pPr marL="0" indent="0">
              <a:spcBef>
                <a:spcPts val="0"/>
              </a:spcBef>
              <a:buNone/>
            </a:pPr>
            <a:r>
              <a:rPr lang="en-US" sz="1600" noProof="1">
                <a:latin typeface="Consolas" panose="020B0609020204030204" charset="0"/>
              </a:rPr>
              <a:t>    t.reverse()</a:t>
            </a:r>
          </a:p>
          <a:p>
            <a:pPr marL="0" indent="0">
              <a:spcBef>
                <a:spcPts val="0"/>
              </a:spcBef>
              <a:buNone/>
            </a:pPr>
            <a:r>
              <a:rPr lang="en-US" sz="1600" noProof="1">
                <a:latin typeface="Consolas" panose="020B0609020204030204" charset="0"/>
              </a:rPr>
              <a:t>    return ' '.join(t)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rev5(s):</a:t>
            </a:r>
          </a:p>
          <a:p>
            <a:pPr marL="0" indent="0">
              <a:spcBef>
                <a:spcPts val="0"/>
              </a:spcBef>
              <a:buNone/>
            </a:pPr>
            <a:r>
              <a:rPr lang="en-US" sz="1600" noProof="1">
                <a:latin typeface="Consolas" panose="020B0609020204030204" charset="0"/>
              </a:rPr>
              <a:t>    '''字符串整体逆序，分隔，再各单词逆序'''</a:t>
            </a:r>
          </a:p>
          <a:p>
            <a:pPr marL="0" indent="0">
              <a:spcBef>
                <a:spcPts val="0"/>
              </a:spcBef>
              <a:buNone/>
            </a:pPr>
            <a:r>
              <a:rPr lang="en-US" sz="1600" noProof="1">
                <a:latin typeface="Consolas" panose="020B0609020204030204" charset="0"/>
              </a:rPr>
              <a:t>    t = ''.join(reversed(s)).split()</a:t>
            </a:r>
          </a:p>
          <a:p>
            <a:pPr marL="0" indent="0">
              <a:spcBef>
                <a:spcPts val="0"/>
              </a:spcBef>
              <a:buNone/>
            </a:pPr>
            <a:r>
              <a:rPr lang="en-US" sz="1600" noProof="1">
                <a:latin typeface="Consolas" panose="020B0609020204030204" charset="0"/>
              </a:rPr>
              <a:t>    t = map(lambda x:''.join(reversed(x)), t)</a:t>
            </a:r>
          </a:p>
          <a:p>
            <a:pPr marL="0" indent="0">
              <a:spcBef>
                <a:spcPts val="0"/>
              </a:spcBef>
              <a:buNone/>
            </a:pPr>
            <a:r>
              <a:rPr lang="en-US" sz="1600" noProof="1">
                <a:latin typeface="Consolas" panose="020B0609020204030204" charset="0"/>
              </a:rPr>
              <a:t>    return ' '.join(t)</a:t>
            </a:r>
          </a:p>
        </p:txBody>
      </p:sp>
      <p:sp>
        <p:nvSpPr>
          <p:cNvPr id="972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41</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806136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08912" cy="3395345"/>
          </a:xfrm>
        </p:spPr>
        <p:txBody>
          <a:bodyPr/>
          <a:lstStyle/>
          <a:p>
            <a:pPr fontAlgn="base">
              <a:buClr>
                <a:srgbClr val="FF0000"/>
              </a:buClr>
              <a:buFont typeface="Wingdings" panose="05000000000000000000" pitchFamily="2" charset="2"/>
              <a:buChar char="ü"/>
            </a:pPr>
            <a:r>
              <a:rPr lang="zh-CN" altLang="en-US" sz="2200" b="1" noProof="1" smtClean="0"/>
              <a:t>例：</a:t>
            </a:r>
            <a:r>
              <a:rPr lang="en-US" altLang="zh-CN" sz="2200" b="1" noProof="1" smtClean="0"/>
              <a:t> </a:t>
            </a:r>
            <a:r>
              <a:rPr lang="zh-CN" altLang="en-US" sz="2200" b="1" noProof="1"/>
              <a:t>编写程序，查找一个字符串中最长的数字子串。</a:t>
            </a:r>
          </a:p>
          <a:p>
            <a:pPr marL="0" indent="0">
              <a:spcBef>
                <a:spcPts val="0"/>
              </a:spcBef>
              <a:buNone/>
            </a:pPr>
            <a:endParaRPr lang="zh-CN" altLang="en-US" sz="1200" noProof="1">
              <a:latin typeface="Consolas" panose="020B0609020204030204" charset="0"/>
            </a:endParaRPr>
          </a:p>
          <a:p>
            <a:pPr marL="0" indent="0">
              <a:spcBef>
                <a:spcPts val="0"/>
              </a:spcBef>
              <a:buNone/>
            </a:pPr>
            <a:r>
              <a:rPr lang="zh-CN" altLang="en-US" sz="1600" noProof="1" smtClean="0">
                <a:latin typeface="Consolas" panose="020B0609020204030204" charset="0"/>
              </a:rPr>
              <a:t>    </a:t>
            </a:r>
            <a:r>
              <a:rPr lang="en-US" altLang="zh-CN" sz="1600" noProof="1" smtClean="0">
                <a:latin typeface="Consolas" panose="020B0609020204030204" charset="0"/>
              </a:rPr>
              <a:t>s = input(“input string:”)</a:t>
            </a:r>
          </a:p>
          <a:p>
            <a:pPr marL="0" indent="0">
              <a:spcBef>
                <a:spcPts val="0"/>
              </a:spcBef>
              <a:buNone/>
            </a:pPr>
            <a:r>
              <a:rPr lang="en-US" altLang="zh-CN" sz="1600" noProof="1">
                <a:latin typeface="Consolas" panose="020B0609020204030204" charset="0"/>
              </a:rPr>
              <a:t> </a:t>
            </a:r>
            <a:r>
              <a:rPr lang="en-US" altLang="zh-CN" sz="1600" noProof="1" smtClean="0">
                <a:latin typeface="Consolas" panose="020B0609020204030204" charset="0"/>
              </a:rPr>
              <a:t>   </a:t>
            </a:r>
            <a:r>
              <a:rPr lang="zh-CN" altLang="en-US" sz="1600" noProof="1" smtClean="0">
                <a:latin typeface="Consolas" panose="020B0609020204030204" charset="0"/>
              </a:rPr>
              <a:t>result </a:t>
            </a:r>
            <a:r>
              <a:rPr lang="zh-CN" altLang="en-US" sz="1600" noProof="1">
                <a:latin typeface="Consolas" panose="020B0609020204030204" charset="0"/>
              </a:rPr>
              <a:t>= []</a:t>
            </a: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for ch in s:                      </a:t>
            </a:r>
            <a:r>
              <a:rPr lang="zh-CN" altLang="en-US" sz="1600" noProof="1">
                <a:latin typeface="Consolas" panose="020B0609020204030204" charset="0"/>
                <a:sym typeface="+mn-ea"/>
              </a:rPr>
              <a:t># 遍历字符串中所有字符</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if '0'&lt;=ch&lt;='9':</a:t>
            </a:r>
            <a:r>
              <a:rPr lang="zh-CN" altLang="en-US" sz="1600" noProof="1">
                <a:latin typeface="Consolas" panose="020B0609020204030204" charset="0"/>
                <a:sym typeface="+mn-ea"/>
              </a:rPr>
              <a:t>              # 遇到数字，记录到临时变量</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t.append(ch)</a:t>
            </a:r>
          </a:p>
          <a:p>
            <a:pPr marL="0" indent="0">
              <a:spcBef>
                <a:spcPts val="0"/>
              </a:spcBef>
              <a:buNone/>
            </a:pPr>
            <a:r>
              <a:rPr lang="zh-CN" altLang="en-US" sz="1600" noProof="1">
                <a:latin typeface="Consolas" panose="020B0609020204030204" charset="0"/>
              </a:rPr>
              <a:t>        elif t:</a:t>
            </a:r>
          </a:p>
          <a:p>
            <a:pPr marL="0" indent="0">
              <a:spcBef>
                <a:spcPts val="0"/>
              </a:spcBef>
              <a:buNone/>
            </a:pPr>
            <a:r>
              <a:rPr lang="zh-CN" altLang="en-US" sz="1600" noProof="1">
                <a:latin typeface="Consolas" panose="020B0609020204030204" charset="0"/>
              </a:rPr>
              <a:t>            result.append(''.join(t)) </a:t>
            </a:r>
            <a:r>
              <a:rPr lang="zh-CN" altLang="en-US" sz="1600" noProof="1">
                <a:latin typeface="Consolas" panose="020B0609020204030204" charset="0"/>
                <a:sym typeface="+mn-ea"/>
              </a:rPr>
              <a:t>#遇到非数字，把临时的连续数字记下来</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if t:                   </a:t>
            </a:r>
            <a:r>
              <a:rPr lang="zh-CN" altLang="en-US" sz="1600" noProof="1">
                <a:latin typeface="Consolas" panose="020B0609020204030204" charset="0"/>
                <a:sym typeface="+mn-ea"/>
              </a:rPr>
              <a:t>          # 考虑原字符串以数字结束的情况</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result.append(''.join(t))</a:t>
            </a:r>
          </a:p>
          <a:p>
            <a:pPr marL="0" indent="0">
              <a:spcBef>
                <a:spcPts val="0"/>
              </a:spcBef>
              <a:buNone/>
            </a:pPr>
            <a:r>
              <a:rPr lang="zh-CN" altLang="en-US" sz="1600" noProof="1">
                <a:latin typeface="Consolas" panose="020B0609020204030204" charset="0"/>
              </a:rPr>
              <a:t>        </a:t>
            </a:r>
          </a:p>
          <a:p>
            <a:pPr marL="0" indent="0">
              <a:spcBef>
                <a:spcPts val="0"/>
              </a:spcBef>
              <a:buNone/>
            </a:pPr>
            <a:r>
              <a:rPr lang="zh-CN" altLang="en-US" sz="1600" noProof="1">
                <a:latin typeface="Consolas" panose="020B0609020204030204" charset="0"/>
              </a:rPr>
              <a:t>    if result:</a:t>
            </a:r>
          </a:p>
          <a:p>
            <a:pPr marL="0" indent="0">
              <a:spcBef>
                <a:spcPts val="0"/>
              </a:spcBef>
              <a:buNone/>
            </a:pPr>
            <a:r>
              <a:rPr lang="zh-CN" altLang="en-US" sz="1600" noProof="1">
                <a:latin typeface="Consolas" panose="020B0609020204030204" charset="0"/>
              </a:rPr>
              <a:t>        </a:t>
            </a:r>
            <a:r>
              <a:rPr lang="en-US" altLang="zh-CN" sz="1600" noProof="1" smtClean="0">
                <a:latin typeface="Consolas" panose="020B0609020204030204" charset="0"/>
              </a:rPr>
              <a:t>print(</a:t>
            </a:r>
            <a:r>
              <a:rPr lang="zh-CN" altLang="en-US" sz="1600" noProof="1" smtClean="0">
                <a:latin typeface="Consolas" panose="020B0609020204030204" charset="0"/>
              </a:rPr>
              <a:t>max</a:t>
            </a:r>
            <a:r>
              <a:rPr lang="zh-CN" altLang="en-US" sz="1600" noProof="1">
                <a:latin typeface="Consolas" panose="020B0609020204030204" charset="0"/>
              </a:rPr>
              <a:t>(result, key=len</a:t>
            </a:r>
            <a:r>
              <a:rPr lang="zh-CN" altLang="en-US" sz="1600" noProof="1" smtClean="0">
                <a:latin typeface="Consolas" panose="020B0609020204030204" charset="0"/>
              </a:rPr>
              <a:t>)</a:t>
            </a:r>
            <a:r>
              <a:rPr lang="en-US" altLang="zh-CN" sz="1600" noProof="1" smtClean="0">
                <a:latin typeface="Consolas" panose="020B0609020204030204" charset="0"/>
              </a:rPr>
              <a:t>)</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a:t>
            </a:r>
            <a:r>
              <a:rPr lang="en-US" altLang="zh-CN" sz="1600" noProof="1" smtClean="0">
                <a:latin typeface="Consolas" panose="020B0609020204030204" charset="0"/>
              </a:rPr>
              <a:t>else:</a:t>
            </a:r>
          </a:p>
          <a:p>
            <a:pPr marL="0" indent="0">
              <a:spcBef>
                <a:spcPts val="0"/>
              </a:spcBef>
              <a:buNone/>
            </a:pPr>
            <a:r>
              <a:rPr lang="en-US" altLang="zh-CN" sz="1600" noProof="1">
                <a:latin typeface="Consolas" panose="020B0609020204030204" charset="0"/>
              </a:rPr>
              <a:t> </a:t>
            </a:r>
            <a:r>
              <a:rPr lang="en-US" altLang="zh-CN" sz="1600" noProof="1" smtClean="0">
                <a:latin typeface="Consolas" panose="020B0609020204030204" charset="0"/>
              </a:rPr>
              <a:t>       print(</a:t>
            </a:r>
            <a:r>
              <a:rPr lang="zh-CN" altLang="en-US" sz="1600" noProof="1">
                <a:latin typeface="Consolas" panose="020B0609020204030204" charset="0"/>
              </a:rPr>
              <a:t>'No '</a:t>
            </a:r>
            <a:r>
              <a:rPr lang="en-US" altLang="zh-CN" sz="1600" noProof="1" smtClean="0">
                <a:latin typeface="Consolas" panose="020B0609020204030204" charset="0"/>
              </a:rPr>
              <a:t>)</a:t>
            </a:r>
            <a:endParaRPr lang="zh-CN" altLang="en-US" sz="1600" noProof="1">
              <a:latin typeface="Consolas" panose="020B0609020204030204" charset="0"/>
            </a:endParaRPr>
          </a:p>
        </p:txBody>
      </p:sp>
      <p:sp>
        <p:nvSpPr>
          <p:cNvPr id="983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42</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4499992" y="5372653"/>
            <a:ext cx="3958135" cy="369332"/>
          </a:xfrm>
          <a:prstGeom prst="rect">
            <a:avLst/>
          </a:prstGeom>
        </p:spPr>
        <p:txBody>
          <a:bodyPr wrap="none">
            <a:spAutoFit/>
          </a:bodyPr>
          <a:lstStyle/>
          <a:p>
            <a:r>
              <a:rPr lang="zh-CN" altLang="en-US" dirty="0"/>
              <a:t>s = "</a:t>
            </a:r>
            <a:r>
              <a:rPr lang="zh-CN" altLang="en-US" dirty="0">
                <a:solidFill>
                  <a:srgbClr val="00B050"/>
                </a:solidFill>
              </a:rPr>
              <a:t>324fasafkda349349304230fsda</a:t>
            </a:r>
            <a:r>
              <a:rPr lang="zh-CN" altLang="en-US" dirty="0"/>
              <a:t>"</a:t>
            </a:r>
          </a:p>
        </p:txBody>
      </p:sp>
    </p:spTree>
    <p:extLst>
      <p:ext uri="{BB962C8B-B14F-4D97-AF65-F5344CB8AC3E}">
        <p14:creationId xmlns:p14="http://schemas.microsoft.com/office/powerpoint/2010/main" val="357938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611560" y="977083"/>
            <a:ext cx="8229600" cy="4678451"/>
          </a:xfrm>
        </p:spPr>
        <p:txBody>
          <a:bodyPr anchor="t"/>
          <a:lstStyle/>
          <a:p>
            <a:pPr marL="0" indent="0">
              <a:buNone/>
            </a:pP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选择法</a:t>
            </a:r>
          </a:p>
          <a:p>
            <a:pPr marL="0" indent="0">
              <a:spcBef>
                <a:spcPct val="0"/>
              </a:spcBef>
              <a:buNone/>
            </a:pPr>
            <a:r>
              <a:rPr lang="en-US" altLang="zh-CN" sz="1600" dirty="0" err="1">
                <a:solidFill>
                  <a:srgbClr val="0000FF"/>
                </a:solidFill>
                <a:latin typeface="Consolas" panose="020B0609020204030204" charset="0"/>
              </a:rPr>
              <a:t>def</a:t>
            </a:r>
            <a:r>
              <a:rPr lang="en-US" altLang="zh-CN" sz="1600" dirty="0">
                <a:latin typeface="Consolas" panose="020B0609020204030204" charset="0"/>
              </a:rPr>
              <a:t> longest(s):</a:t>
            </a:r>
          </a:p>
          <a:p>
            <a:pPr marL="0" indent="0">
              <a:spcBef>
                <a:spcPct val="0"/>
              </a:spcBef>
              <a:buNone/>
            </a:pPr>
            <a:r>
              <a:rPr lang="en-US" altLang="zh-CN" sz="1600" dirty="0">
                <a:latin typeface="Consolas" panose="020B0609020204030204" charset="0"/>
              </a:rPr>
              <a:t>    length = </a:t>
            </a:r>
            <a:r>
              <a:rPr lang="en-US" altLang="zh-CN" sz="1600" dirty="0" err="1">
                <a:latin typeface="Consolas" panose="020B0609020204030204" charset="0"/>
              </a:rPr>
              <a:t>len</a:t>
            </a:r>
            <a:r>
              <a:rPr lang="en-US" altLang="zh-CN" sz="1600" dirty="0">
                <a:latin typeface="Consolas" panose="020B0609020204030204" charset="0"/>
              </a:rPr>
              <a:t>(s)</a:t>
            </a:r>
          </a:p>
          <a:p>
            <a:pPr marL="0" indent="0">
              <a:spcBef>
                <a:spcPct val="0"/>
              </a:spcBef>
              <a:buNone/>
            </a:pPr>
            <a:r>
              <a:rPr lang="en-US" altLang="zh-CN" sz="1600" dirty="0">
                <a:latin typeface="Consolas" panose="020B0609020204030204" charset="0"/>
              </a:rPr>
              <a:t>    start = 0</a:t>
            </a:r>
          </a:p>
          <a:p>
            <a:pPr marL="0" indent="0">
              <a:spcBef>
                <a:spcPct val="0"/>
              </a:spcBef>
              <a:buNone/>
            </a:pPr>
            <a:r>
              <a:rPr lang="en-US" altLang="zh-CN" sz="1600" dirty="0">
                <a:latin typeface="Consolas" panose="020B0609020204030204" charset="0"/>
              </a:rPr>
              <a:t>    span = (0, 0)</a:t>
            </a:r>
          </a:p>
          <a:p>
            <a:pPr marL="0" indent="0">
              <a:spcBef>
                <a:spcPct val="0"/>
              </a:spcBef>
              <a:buNone/>
            </a:pPr>
            <a:r>
              <a:rPr lang="en-US" altLang="zh-CN" sz="1600" dirty="0">
                <a:latin typeface="Consolas" panose="020B0609020204030204" charset="0"/>
              </a:rPr>
              <a:t>    for </a:t>
            </a:r>
            <a:r>
              <a:rPr lang="en-US" altLang="zh-CN" sz="1600" dirty="0" err="1">
                <a:latin typeface="Consolas" panose="020B0609020204030204" charset="0"/>
              </a:rPr>
              <a:t>pos</a:t>
            </a:r>
            <a:r>
              <a:rPr lang="en-US" altLang="zh-CN" sz="1600" dirty="0">
                <a:latin typeface="Consolas" panose="020B0609020204030204" charset="0"/>
              </a:rPr>
              <a:t> in range(length):</a:t>
            </a: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==0 or not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start = </a:t>
            </a:r>
            <a:r>
              <a:rPr lang="en-US" altLang="zh-CN" sz="1600" dirty="0" err="1">
                <a:latin typeface="Consolas" panose="020B0609020204030204" charset="0"/>
              </a:rPr>
              <a:t>pos</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        </a:t>
            </a:r>
            <a:r>
              <a:rPr lang="en-US" altLang="zh-CN" sz="1600" dirty="0" err="1">
                <a:latin typeface="Consolas" panose="020B0609020204030204" charset="0"/>
              </a:rPr>
              <a:t>elif</a:t>
            </a:r>
            <a:r>
              <a:rPr lang="en-US" altLang="zh-CN" sz="1600" dirty="0">
                <a:latin typeface="Consolas" panose="020B0609020204030204" charset="0"/>
              </a:rPr>
              <a:t> ((not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pos-1)</a:t>
            </a:r>
          </a:p>
          <a:p>
            <a:pPr marL="0" indent="0">
              <a:spcBef>
                <a:spcPct val="0"/>
              </a:spcBef>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字符串以数字结束的情况</a:t>
            </a:r>
            <a:endParaRPr lang="en-US" altLang="zh-CN" sz="1600" dirty="0">
              <a:solidFill>
                <a:srgbClr val="0000FF"/>
              </a:solidFill>
              <a:latin typeface="Consolas" panose="020B0609020204030204" charset="0"/>
            </a:endParaRP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a:t>
            </a:r>
            <a:r>
              <a:rPr lang="en-US" altLang="zh-CN" sz="1600" dirty="0" err="1">
                <a:latin typeface="Consolas" panose="020B0609020204030204" charset="0"/>
              </a:rPr>
              <a:t>pos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return s[span[0]:span[1]+1]</a:t>
            </a:r>
          </a:p>
          <a:p>
            <a:pPr marL="0" indent="0">
              <a:spcBef>
                <a:spcPct val="0"/>
              </a:spcBef>
              <a:buNone/>
            </a:pPr>
            <a:endParaRPr lang="en-US" altLang="zh-CN" sz="1600" dirty="0">
              <a:latin typeface="Consolas" panose="020B0609020204030204" charset="0"/>
            </a:endParaRPr>
          </a:p>
          <a:p>
            <a:pPr marL="0" indent="0">
              <a:spcBef>
                <a:spcPct val="0"/>
              </a:spcBef>
              <a:buNone/>
            </a:pPr>
            <a:r>
              <a:rPr lang="en-US" altLang="zh-CN" sz="1600" dirty="0" err="1">
                <a:latin typeface="Consolas" panose="020B0609020204030204" charset="0"/>
              </a:rPr>
              <a:t>ss</a:t>
            </a:r>
            <a:r>
              <a:rPr lang="en-US" altLang="zh-CN" sz="1600" dirty="0">
                <a:latin typeface="Consolas" panose="020B0609020204030204" charset="0"/>
              </a:rPr>
              <a:t> = ('111abc2d3', 'abc111111d', 'a2bc11111111')</a:t>
            </a:r>
          </a:p>
          <a:p>
            <a:pPr marL="0" indent="0">
              <a:spcBef>
                <a:spcPct val="0"/>
              </a:spcBef>
              <a:buNone/>
            </a:pPr>
            <a:r>
              <a:rPr lang="en-US" altLang="zh-CN" sz="1600" dirty="0">
                <a:solidFill>
                  <a:srgbClr val="0000FF"/>
                </a:solidFill>
                <a:latin typeface="Consolas" panose="020B0609020204030204" charset="0"/>
              </a:rPr>
              <a:t>for</a:t>
            </a:r>
            <a:r>
              <a:rPr lang="en-US" altLang="zh-CN" sz="1600" dirty="0">
                <a:latin typeface="Consolas" panose="020B0609020204030204" charset="0"/>
              </a:rPr>
              <a:t> s in </a:t>
            </a:r>
            <a:r>
              <a:rPr lang="en-US" altLang="zh-CN" sz="1600" dirty="0" err="1">
                <a:latin typeface="Consolas" panose="020B0609020204030204" charset="0"/>
              </a:rPr>
              <a:t>ss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print(s, longest(s), </a:t>
            </a:r>
            <a:r>
              <a:rPr lang="en-US" altLang="zh-CN" sz="1600" dirty="0" err="1">
                <a:latin typeface="Consolas" panose="020B0609020204030204" charset="0"/>
              </a:rPr>
              <a:t>sep</a:t>
            </a:r>
            <a:r>
              <a:rPr lang="en-US" altLang="zh-CN" sz="1600" dirty="0">
                <a:latin typeface="Consolas" panose="020B0609020204030204" charset="0"/>
              </a:rPr>
              <a:t>=':')</a:t>
            </a:r>
          </a:p>
        </p:txBody>
      </p:sp>
      <p:sp>
        <p:nvSpPr>
          <p:cNvPr id="9933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43</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4.2 </a:t>
                </a:r>
                <a:r>
                  <a:rPr lang="zh-CN" altLang="en-US" sz="3600" b="1" dirty="0" smtClean="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40360683"/>
      </p:ext>
    </p:extLst>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占位符 47106"/>
          <p:cNvSpPr>
            <a:spLocks noGrp="1"/>
          </p:cNvSpPr>
          <p:nvPr>
            <p:ph idx="1"/>
          </p:nvPr>
        </p:nvSpPr>
        <p:spPr>
          <a:xfrm>
            <a:off x="508670" y="980728"/>
            <a:ext cx="8229600" cy="4678451"/>
          </a:xfrm>
        </p:spPr>
        <p:txBody>
          <a:bodyPr anchor="t"/>
          <a:lstStyle/>
          <a:p>
            <a:pPr>
              <a:spcBef>
                <a:spcPts val="1200"/>
              </a:spcBef>
              <a:spcAft>
                <a:spcPts val="1200"/>
              </a:spcAft>
              <a:buClr>
                <a:srgbClr val="FF0000"/>
              </a:buClr>
              <a:buSzPct val="70000"/>
              <a:buFont typeface="Wingdings" panose="05000000000000000000" charset="0"/>
              <a:buChar char=""/>
            </a:pPr>
            <a:r>
              <a:rPr lang="zh-CN" altLang="en-US" sz="2400" b="1" dirty="0">
                <a:latin typeface="宋体" panose="02010600030101010101" pitchFamily="2" charset="-122"/>
              </a:rPr>
              <a:t>正则表达式使用某种</a:t>
            </a:r>
            <a:r>
              <a:rPr lang="zh-CN" altLang="en-US" sz="2400" b="1" dirty="0">
                <a:solidFill>
                  <a:srgbClr val="FF0000"/>
                </a:solidFill>
                <a:latin typeface="宋体" panose="02010600030101010101" pitchFamily="2" charset="-122"/>
              </a:rPr>
              <a:t>预定义的模式</a:t>
            </a:r>
            <a:r>
              <a:rPr lang="zh-CN" altLang="en-US" sz="2400" b="1" dirty="0">
                <a:latin typeface="宋体" panose="02010600030101010101" pitchFamily="2" charset="-122"/>
              </a:rPr>
              <a:t>去匹配一类具有共同特征的字符串</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smtClean="0">
                <a:latin typeface="宋体" panose="02010600030101010101" pitchFamily="2" charset="-122"/>
              </a:rPr>
              <a:t>主要</a:t>
            </a:r>
            <a:r>
              <a:rPr lang="zh-CN" altLang="en-US" sz="2000" b="1" dirty="0">
                <a:latin typeface="宋体" panose="02010600030101010101" pitchFamily="2" charset="-122"/>
              </a:rPr>
              <a:t>用于处理字符串，可以快速、准确地完成复杂的</a:t>
            </a:r>
            <a:r>
              <a:rPr lang="zh-CN" altLang="en-US" sz="2000" b="1" dirty="0">
                <a:solidFill>
                  <a:srgbClr val="FF0000"/>
                </a:solidFill>
                <a:latin typeface="宋体" panose="02010600030101010101" pitchFamily="2" charset="-122"/>
              </a:rPr>
              <a:t>查找</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替换</a:t>
            </a:r>
            <a:r>
              <a:rPr lang="zh-CN" altLang="en-US" sz="2000" b="1" dirty="0">
                <a:latin typeface="宋体" panose="02010600030101010101" pitchFamily="2" charset="-122"/>
              </a:rPr>
              <a:t>等处理</a:t>
            </a:r>
            <a:r>
              <a:rPr lang="zh-CN" altLang="en-US" sz="2000" b="1" dirty="0" smtClean="0">
                <a:latin typeface="宋体" panose="02010600030101010101" pitchFamily="2" charset="-122"/>
              </a:rPr>
              <a:t>要求</a:t>
            </a:r>
            <a:endParaRPr lang="en-US" altLang="zh-CN" sz="2000" b="1" dirty="0" smtClean="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smtClean="0">
                <a:latin typeface="宋体" panose="02010600030101010101" pitchFamily="2" charset="-122"/>
              </a:rPr>
              <a:t>在</a:t>
            </a:r>
            <a:r>
              <a:rPr lang="zh-CN" altLang="en-US" sz="2000" b="1" dirty="0">
                <a:solidFill>
                  <a:srgbClr val="FF0000"/>
                </a:solidFill>
                <a:latin typeface="宋体" panose="02010600030101010101" pitchFamily="2" charset="-122"/>
              </a:rPr>
              <a:t>文本编辑与处理</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网页爬虫</a:t>
            </a:r>
            <a:r>
              <a:rPr lang="zh-CN" altLang="en-US" sz="2000" b="1" dirty="0">
                <a:latin typeface="宋体" panose="02010600030101010101" pitchFamily="2" charset="-122"/>
              </a:rPr>
              <a:t>之类的场合中有重要应用。</a:t>
            </a:r>
          </a:p>
          <a:p>
            <a:pPr>
              <a:spcBef>
                <a:spcPts val="1200"/>
              </a:spcBef>
              <a:spcAft>
                <a:spcPts val="1200"/>
              </a:spcAft>
              <a:buClr>
                <a:srgbClr val="FF0000"/>
              </a:buClr>
              <a:buSzPct val="70000"/>
              <a:buFont typeface="Wingdings" panose="05000000000000000000" charset="0"/>
              <a:buChar char=""/>
            </a:pPr>
            <a:r>
              <a:rPr lang="en-US" altLang="zh-CN" sz="2400" b="1" dirty="0">
                <a:latin typeface="宋体" panose="02010600030101010101" pitchFamily="2" charset="-122"/>
              </a:rPr>
              <a:t>Python</a:t>
            </a:r>
            <a:r>
              <a:rPr lang="zh-CN" altLang="en-US" sz="2400" b="1" dirty="0">
                <a:latin typeface="宋体" panose="02010600030101010101" pitchFamily="2" charset="-122"/>
              </a:rPr>
              <a:t>中，</a:t>
            </a:r>
            <a:r>
              <a:rPr lang="en-US" altLang="zh-CN" sz="2400" b="1" dirty="0">
                <a:solidFill>
                  <a:srgbClr val="0000FF"/>
                </a:solidFill>
                <a:latin typeface="宋体" panose="02010600030101010101" pitchFamily="2" charset="-122"/>
              </a:rPr>
              <a:t>re</a:t>
            </a:r>
            <a:r>
              <a:rPr lang="zh-CN" altLang="en-US" sz="2400" b="1" dirty="0">
                <a:solidFill>
                  <a:srgbClr val="0000FF"/>
                </a:solidFill>
                <a:latin typeface="宋体" panose="02010600030101010101" pitchFamily="2" charset="-122"/>
              </a:rPr>
              <a:t>模块</a:t>
            </a:r>
            <a:r>
              <a:rPr lang="zh-CN" altLang="en-US" sz="2400" b="1" dirty="0">
                <a:latin typeface="宋体" panose="02010600030101010101" pitchFamily="2" charset="-122"/>
              </a:rPr>
              <a:t>提供了正则表达式操作所需要的功能。</a:t>
            </a:r>
          </a:p>
        </p:txBody>
      </p:sp>
      <p:sp>
        <p:nvSpPr>
          <p:cNvPr id="1105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44</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8016897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4276508513"/>
              </p:ext>
            </p:extLst>
          </p:nvPr>
        </p:nvGraphicFramePr>
        <p:xfrm>
          <a:off x="689978" y="1672227"/>
          <a:ext cx="7365365" cy="3862070"/>
        </p:xfrm>
        <a:graphic>
          <a:graphicData uri="http://schemas.openxmlformats.org/drawingml/2006/table">
            <a:tbl>
              <a:tblPr firstRow="1" bandRow="1">
                <a:tableStyleId>{5940675A-B579-460E-94D1-54222C63F5DA}</a:tableStyleId>
              </a:tblPr>
              <a:tblGrid>
                <a:gridCol w="948690">
                  <a:extLst>
                    <a:ext uri="{9D8B030D-6E8A-4147-A177-3AD203B41FA5}">
                      <a16:colId xmlns:a16="http://schemas.microsoft.com/office/drawing/2014/main" xmlns="" val="20000"/>
                    </a:ext>
                  </a:extLst>
                </a:gridCol>
                <a:gridCol w="6416675">
                  <a:extLst>
                    <a:ext uri="{9D8B030D-6E8A-4147-A177-3AD203B41FA5}">
                      <a16:colId xmlns:a16="http://schemas.microsoft.com/office/drawing/2014/main" xmlns=""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出现，等价于</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出现，等价于</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smtClean="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在</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之前或之后的字符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个或</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字符，等价于</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smtClean="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smtClean="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当此字符紧随任何其他限定符（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n,m</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中，“</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num</a:t>
                      </a:r>
                      <a:r>
                        <a:rPr lang="zh-CN" altLang="en-US" sz="1350" b="0" u="none" dirty="0">
                          <a:latin typeface="宋体" panose="02010600030101010101" pitchFamily="2" charset="-122"/>
                          <a:ea typeface="宋体" panose="02010600030101010101" pitchFamily="2" charset="-122"/>
                          <a:cs typeface="宋体" panose="02010600030101010101" pitchFamily="2" charset="-122"/>
                        </a:rPr>
                        <a:t>是一个正整数，表示子模式编号。</a:t>
                      </a:r>
                    </a:p>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例如，</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匹配两个连续的相同字符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628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换行符匹配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bl>
          </a:graphicData>
        </a:graphic>
      </p:graphicFrame>
      <p:sp>
        <p:nvSpPr>
          <p:cNvPr id="111662"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45</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0725877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917148614"/>
              </p:ext>
            </p:extLst>
          </p:nvPr>
        </p:nvGraphicFramePr>
        <p:xfrm>
          <a:off x="716296" y="1844824"/>
          <a:ext cx="7277100" cy="3395980"/>
        </p:xfrm>
        <a:graphic>
          <a:graphicData uri="http://schemas.openxmlformats.org/drawingml/2006/table">
            <a:tbl>
              <a:tblPr firstRow="1" bandRow="1">
                <a:tableStyleId>{5940675A-B579-460E-94D1-54222C63F5DA}</a:tableStyleId>
              </a:tblPr>
              <a:tblGrid>
                <a:gridCol w="756285">
                  <a:extLst>
                    <a:ext uri="{9D8B030D-6E8A-4147-A177-3AD203B41FA5}">
                      <a16:colId xmlns:a16="http://schemas.microsoft.com/office/drawing/2014/main" xmlns="" val="20000"/>
                    </a:ext>
                  </a:extLst>
                </a:gridCol>
                <a:gridCol w="6520815">
                  <a:extLst>
                    <a:ext uri="{9D8B030D-6E8A-4147-A177-3AD203B41FA5}">
                      <a16:colId xmlns:a16="http://schemas.microsoft.com/office/drawing/2014/main" xmlns=""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匹配一个回车符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匹配单词头或单词尾</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\b</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35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\d</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35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95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350" b="0" u="none">
                          <a:latin typeface="宋体" panose="02010600030101010101" pitchFamily="2" charset="-122"/>
                          <a:ea typeface="宋体" panose="02010600030101010101" pitchFamily="2" charset="-122"/>
                          <a:cs typeface="宋体" panose="02010600030101010101" pitchFamily="2" charset="-122"/>
                        </a:rPr>
                        <a:t>[ \f\n\r\t\v] </a:t>
                      </a:r>
                      <a:r>
                        <a:rPr lang="zh-CN" altLang="en-US" sz="135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\s</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350" b="0" u="none">
                          <a:latin typeface="宋体" panose="02010600030101010101" pitchFamily="2" charset="-122"/>
                          <a:ea typeface="宋体" panose="02010600030101010101" pitchFamily="2" charset="-122"/>
                          <a:cs typeface="宋体" panose="02010600030101010101" pitchFamily="2" charset="-122"/>
                        </a:rPr>
                        <a:t>[a-zA-Z0-9_]</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\w</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350" b="0" u="none">
                          <a:latin typeface="宋体" panose="02010600030101010101" pitchFamily="2" charset="-122"/>
                          <a:ea typeface="宋体" panose="02010600030101010101" pitchFamily="2" charset="-122"/>
                          <a:cs typeface="宋体" panose="02010600030101010101" pitchFamily="2" charset="-122"/>
                        </a:rPr>
                        <a:t>\w</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350" b="0" u="none">
                          <a:latin typeface="宋体" panose="02010600030101010101" pitchFamily="2" charset="-122"/>
                          <a:ea typeface="宋体" panose="02010600030101010101" pitchFamily="2" charset="-122"/>
                          <a:cs typeface="宋体" panose="02010600030101010101" pitchFamily="2" charset="-122"/>
                        </a:rPr>
                        <a:t>[^A-Za-z0-9_]”</a:t>
                      </a:r>
                      <a:r>
                        <a:rPr lang="zh-CN" altLang="en-US" sz="135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内的内容作为一个整体来对待</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350" b="0" u="none">
                          <a:latin typeface="宋体" panose="02010600030101010101" pitchFamily="2" charset="-122"/>
                          <a:ea typeface="宋体" panose="02010600030101010101" pitchFamily="2" charset="-122"/>
                          <a:cs typeface="宋体" panose="02010600030101010101" pitchFamily="2" charset="-122"/>
                        </a:rPr>
                        <a:t>m</a:t>
                      </a:r>
                      <a:r>
                        <a:rPr lang="zh-CN" altLang="en-US" sz="1350" b="0" u="none">
                          <a:latin typeface="宋体" panose="02010600030101010101" pitchFamily="2" charset="-122"/>
                          <a:ea typeface="宋体" panose="02010600030101010101" pitchFamily="2" charset="-122"/>
                          <a:cs typeface="宋体" panose="02010600030101010101" pitchFamily="2" charset="-122"/>
                        </a:rPr>
                        <a:t>次，至多</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次</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中的任意一个字符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07645">
                <a:tc>
                  <a:txBody>
                    <a:bodyPr/>
                    <a:lstStyle/>
                    <a:p>
                      <a:pPr marL="0" indent="0" algn="ctr">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[^xyz]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350" b="0" u="none">
                          <a:latin typeface="宋体" panose="02010600030101010101" pitchFamily="2" charset="-122"/>
                          <a:ea typeface="宋体" panose="02010600030101010101" pitchFamily="2" charset="-122"/>
                          <a:cs typeface="宋体" panose="02010600030101010101" pitchFamily="2" charset="-122"/>
                        </a:rPr>
                        <a:t>x</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y</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z</a:t>
                      </a:r>
                      <a:r>
                        <a:rPr lang="zh-CN" altLang="en-US" sz="1350" b="0" u="none">
                          <a:latin typeface="宋体" panose="02010600030101010101" pitchFamily="2" charset="-122"/>
                          <a:ea typeface="宋体" panose="02010600030101010101" pitchFamily="2" charset="-122"/>
                          <a:cs typeface="宋体" panose="02010600030101010101" pitchFamily="2" charset="-122"/>
                        </a:rPr>
                        <a:t>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bl>
          </a:graphicData>
        </a:graphic>
      </p:graphicFrame>
      <p:sp>
        <p:nvSpPr>
          <p:cNvPr id="1126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46</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4058007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文本占位符 50178"/>
          <p:cNvSpPr>
            <a:spLocks noGrp="1"/>
          </p:cNvSpPr>
          <p:nvPr>
            <p:ph idx="1"/>
          </p:nvPr>
        </p:nvSpPr>
        <p:spPr>
          <a:xfrm>
            <a:off x="683568" y="1443369"/>
            <a:ext cx="7424420" cy="3395345"/>
          </a:xfrm>
        </p:spPr>
        <p:txBody>
          <a:bodyPr anchor="t"/>
          <a:lstStyle/>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最简单的正则表达式是普通字符串，可以匹配自身</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'[pjc]ython'可以匹配'python'、'jython'、'cython'</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'[a-zA-Z0-9]'可以匹配一个任意大小写字母或数字</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'[^abc]'可以一个匹配任意除'a'、'b'、'c'之外的字符</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'python|perl'或'p(ython|erl)'都可以匹配'python'或'perl'</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子模式后面加上问号表示可选。r'(</a:t>
            </a:r>
            <a:r>
              <a:rPr lang="zh-CN" altLang="en-US" sz="1800" b="1" dirty="0">
                <a:latin typeface="Times New Roman" panose="02020603050405020304" pitchFamily="2" charset="0"/>
                <a:hlinkClick r:id="rId2"/>
              </a:rPr>
              <a:t>http://)?(www\.)?python\.</a:t>
            </a:r>
            <a:r>
              <a:rPr lang="zh-CN" altLang="en-US" sz="1800" b="1" dirty="0" smtClean="0">
                <a:latin typeface="Times New Roman" panose="02020603050405020304" pitchFamily="2" charset="0"/>
                <a:hlinkClick r:id="rId2"/>
              </a:rPr>
              <a:t>org</a:t>
            </a:r>
            <a:r>
              <a:rPr lang="zh-CN" altLang="en-US" sz="1800" b="1" dirty="0" smtClean="0">
                <a:latin typeface="Times New Roman" panose="02020603050405020304" pitchFamily="2" charset="0"/>
              </a:rPr>
              <a:t>'</a:t>
            </a:r>
            <a:endParaRPr lang="en-US" altLang="zh-CN" sz="1800" b="1" dirty="0" smtClean="0">
              <a:latin typeface="Times New Roman" panose="02020603050405020304" pitchFamily="2" charset="0"/>
            </a:endParaRPr>
          </a:p>
          <a:p>
            <a:pPr marL="765175" lvl="1">
              <a:lnSpc>
                <a:spcPct val="130000"/>
              </a:lnSpc>
              <a:spcBef>
                <a:spcPts val="600"/>
              </a:spcBef>
              <a:buClr>
                <a:srgbClr val="FF0000"/>
              </a:buClr>
              <a:buSzPct val="70000"/>
              <a:buFont typeface="Arial" panose="020B0604020202020204" pitchFamily="34" charset="0"/>
              <a:buChar char="•"/>
            </a:pPr>
            <a:r>
              <a:rPr lang="zh-CN" altLang="en-US" sz="1400" b="1" dirty="0" smtClean="0">
                <a:latin typeface="Times New Roman" panose="02020603050405020304" pitchFamily="2" charset="0"/>
              </a:rPr>
              <a:t>只能</a:t>
            </a:r>
            <a:r>
              <a:rPr lang="zh-CN" altLang="en-US" sz="1400" b="1" dirty="0">
                <a:latin typeface="Times New Roman" panose="02020603050405020304" pitchFamily="2" charset="0"/>
              </a:rPr>
              <a:t>匹配'http://www.python.org'、'http://python.org'、'www.python.org'和'python.org'</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'^http'只能匹配所有以'http'开头的字符串</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(pattern)*：允许模式重复0次或多次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(pattern)+：允许模式重复1次或多次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(pattern){m,n}：允许模式重复m~n次</a:t>
            </a:r>
          </a:p>
        </p:txBody>
      </p:sp>
      <p:sp>
        <p:nvSpPr>
          <p:cNvPr id="1136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47</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5883365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6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66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36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689978" y="1594471"/>
            <a:ext cx="7808595" cy="3395345"/>
          </a:xfrm>
        </p:spPr>
        <p:txBody>
          <a:bodyPr anchor="t"/>
          <a:lstStyle/>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'(a|b)*c'：匹配多个（包含0个）a或b，后面紧跟一个字母c。</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'ab{1,}'：等价于'ab+'，匹配以字母a开头后面带1个至多个字母b的字符串。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'^[a-zA-Z]{1}([a-zA-Z0-9._]){4,19}$'：匹配长度为5-20的字符串，必须以字母开头并且可带字母、数字、“_”、“.”的字符串。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'^(\w){6,20}$'：匹配长度为6-20的字符串，可以包含字母、数字、下划线。</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'^\d{1,3}\.\d{1,3}\.\d{1,3}\.\d{1,3}$'：检查给定字符串是否为合法IP地址。</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r'^(13[0-9]|15[012356789]|17[678]|18[0-9]|14[57])[0-9]{8}$'：检查给定字符串是否为手机号码。</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'^[a-zA-Z]+$'：检查给定字符串是否只包含英文字母大小写。</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'^\w+@(\w+\.)+\w+$'：检查给定字符串是否为合法电子邮件地址。</a:t>
            </a:r>
          </a:p>
          <a:p>
            <a:pPr>
              <a:lnSpc>
                <a:spcPct val="130000"/>
              </a:lnSpc>
              <a:spcBef>
                <a:spcPts val="600"/>
              </a:spcBef>
              <a:buClr>
                <a:srgbClr val="FF0000"/>
              </a:buClr>
              <a:buSzPct val="70000"/>
              <a:buFont typeface="Wingdings" panose="05000000000000000000" charset="0"/>
              <a:buChar char="ü"/>
            </a:pPr>
            <a:r>
              <a:rPr lang="en-US" altLang="en-US" sz="1600" b="1" dirty="0">
                <a:solidFill>
                  <a:srgbClr val="FF0000"/>
                </a:solidFill>
                <a:latin typeface="Consolas" panose="020B0609020204030204" charset="0"/>
              </a:rPr>
              <a:t>r'(\w)(?!.*\1)'</a:t>
            </a:r>
            <a:r>
              <a:rPr lang="zh-CN" altLang="en-US" sz="1600" b="1" dirty="0">
                <a:solidFill>
                  <a:srgbClr val="FF0000"/>
                </a:solidFill>
                <a:latin typeface="Consolas" panose="020B0609020204030204" charset="0"/>
              </a:rPr>
              <a:t>：查找字符串中每个字符的最后一次出现。</a:t>
            </a:r>
          </a:p>
          <a:p>
            <a:pPr>
              <a:lnSpc>
                <a:spcPct val="130000"/>
              </a:lnSpc>
              <a:spcBef>
                <a:spcPts val="600"/>
              </a:spcBef>
              <a:buClr>
                <a:srgbClr val="FF0000"/>
              </a:buClr>
              <a:buSzPct val="70000"/>
              <a:buFont typeface="Wingdings" panose="05000000000000000000" charset="0"/>
              <a:buChar char="ü"/>
            </a:pPr>
            <a:r>
              <a:rPr lang="zh-CN" altLang="en-US" sz="1600" b="1" dirty="0">
                <a:solidFill>
                  <a:srgbClr val="FF0000"/>
                </a:solidFill>
                <a:latin typeface="Consolas" panose="020B0609020204030204" charset="0"/>
              </a:rPr>
              <a:t>r'(\w)(?=.*\1)'：查找字符串中所有重复出现的字符。</a:t>
            </a:r>
          </a:p>
        </p:txBody>
      </p:sp>
      <p:sp>
        <p:nvSpPr>
          <p:cNvPr id="1146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48</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9393528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6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6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6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46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492299" y="1463963"/>
            <a:ext cx="7930515" cy="3395345"/>
          </a:xfrm>
        </p:spPr>
        <p:txBody>
          <a:bodyPr anchor="t"/>
          <a:lstStyle/>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'^(\-)?\d+(\.\d{1,2})?$'：检查给定字符串是否为最多带有2位小数的正数或负数。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'[\u4e00-\u9fa5]'：匹配给定字符串中所有汉字。</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'^\d{18}|\d{15}$'：检查给定字符串是否为合法身份证格式。</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'\d{4}-\d{1,2}-\d{1,2}'：匹配指定格式的日期，例如2016-1-31。</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'^(?=.*[a-z])(?=.*[A-Z])(?=.*\d)(?=.*[,._]).{8,}$'：检查给定字符串是否为强密码，必须同时包含英语字母大写字母、英文小写字母、数字或特殊符号（如英文逗号、英文句号、下划线），并且长度必须至少8位。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"(?!.*[\'\"\/;=%?]).+"：如果给定字符串中包含'、"、/、;、=、%、?则匹配失败。</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'(.)\\1+'：匹配任意字符的两次或多次重复出现。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'((?P&lt;f&gt;\b\w+\b)\s+(?P=f))'：匹配连续出现两次的单词。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'((?P&lt;f&gt;.)(?P=f)(?P&lt;g&gt;.)(?P=g))'：匹配AABB形式的成语或字母组合。</a:t>
            </a:r>
          </a:p>
        </p:txBody>
      </p:sp>
      <p:sp>
        <p:nvSpPr>
          <p:cNvPr id="1157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49</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3031098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57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文本占位符 24578"/>
          <p:cNvSpPr>
            <a:spLocks noGrp="1"/>
          </p:cNvSpPr>
          <p:nvPr>
            <p:ph idx="1"/>
          </p:nvPr>
        </p:nvSpPr>
        <p:spPr>
          <a:xfrm>
            <a:off x="395536" y="1484784"/>
            <a:ext cx="8229600" cy="4968552"/>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在</a:t>
            </a:r>
            <a:r>
              <a:rPr lang="en-US" altLang="zh-CN" sz="2000" b="1" dirty="0">
                <a:latin typeface="宋体" panose="02010600030101010101" pitchFamily="2" charset="-122"/>
              </a:rPr>
              <a:t>Python</a:t>
            </a:r>
            <a:r>
              <a:rPr lang="zh-CN" altLang="en-US" sz="2000" b="1" dirty="0">
                <a:latin typeface="宋体" panose="02010600030101010101" pitchFamily="2" charset="-122"/>
              </a:rPr>
              <a:t>中，字符串属于</a:t>
            </a:r>
            <a:r>
              <a:rPr lang="zh-CN" altLang="en-US" sz="2000" b="1" dirty="0">
                <a:solidFill>
                  <a:srgbClr val="FF0000"/>
                </a:solidFill>
                <a:latin typeface="宋体" panose="02010600030101010101" pitchFamily="2" charset="-122"/>
              </a:rPr>
              <a:t>不可变</a:t>
            </a:r>
            <a:r>
              <a:rPr lang="zh-CN" altLang="en-US" sz="2000" b="1" dirty="0">
                <a:latin typeface="宋体" panose="02010600030101010101" pitchFamily="2" charset="-122"/>
              </a:rPr>
              <a:t>序列类型，除了支持序列通用方法（包括分片操作）以外，还支持特有的字符串操作方法。</a:t>
            </a:r>
          </a:p>
        </p:txBody>
      </p:sp>
      <p:pic>
        <p:nvPicPr>
          <p:cNvPr id="6" name="图片 24579"/>
          <p:cNvPicPr>
            <a:picLocks noChangeAspect="1"/>
          </p:cNvPicPr>
          <p:nvPr/>
        </p:nvPicPr>
        <p:blipFill>
          <a:blip r:embed="rId2"/>
          <a:stretch>
            <a:fillRect/>
          </a:stretch>
        </p:blipFill>
        <p:spPr>
          <a:xfrm>
            <a:off x="1259632" y="2636912"/>
            <a:ext cx="5468306" cy="2213759"/>
          </a:xfrm>
          <a:prstGeom prst="rect">
            <a:avLst/>
          </a:prstGeom>
          <a:noFill/>
          <a:ln w="9525">
            <a:noFill/>
          </a:ln>
        </p:spPr>
      </p:pic>
      <p:sp>
        <p:nvSpPr>
          <p:cNvPr id="7" name="文本占位符 25602"/>
          <p:cNvSpPr txBox="1">
            <a:spLocks/>
          </p:cNvSpPr>
          <p:nvPr/>
        </p:nvSpPr>
        <p:spPr bwMode="auto">
          <a:xfrm>
            <a:off x="624014" y="5083783"/>
            <a:ext cx="822960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70000"/>
              <a:buFont typeface="Wingdings" panose="05000000000000000000" charset="0"/>
              <a:buChar char=""/>
            </a:pPr>
            <a:r>
              <a:rPr lang="en-US" altLang="zh-CN" sz="2000" b="1" dirty="0" smtClean="0">
                <a:latin typeface="宋体" panose="02010600030101010101" pitchFamily="2" charset="-122"/>
              </a:rPr>
              <a:t>Python</a:t>
            </a:r>
            <a:r>
              <a:rPr lang="zh-CN" altLang="en-US" sz="2000" b="1" dirty="0" smtClean="0">
                <a:latin typeface="宋体" panose="02010600030101010101" pitchFamily="2" charset="-122"/>
              </a:rPr>
              <a:t>字符串驻留机制：对于</a:t>
            </a:r>
            <a:r>
              <a:rPr lang="zh-CN" altLang="en-US" sz="2000" b="1" dirty="0" smtClean="0">
                <a:solidFill>
                  <a:srgbClr val="FF0000"/>
                </a:solidFill>
                <a:latin typeface="宋体" panose="02010600030101010101" pitchFamily="2" charset="-122"/>
              </a:rPr>
              <a:t>短字符串</a:t>
            </a:r>
            <a:r>
              <a:rPr lang="zh-CN" altLang="en-US" sz="2000" b="1" dirty="0" smtClean="0">
                <a:latin typeface="宋体" panose="02010600030101010101" pitchFamily="2" charset="-122"/>
              </a:rPr>
              <a:t>，将其赋值给多个不同的对象时，</a:t>
            </a:r>
            <a:r>
              <a:rPr lang="zh-CN" altLang="en-US" sz="2000" b="1" dirty="0" smtClean="0">
                <a:solidFill>
                  <a:srgbClr val="FF0000"/>
                </a:solidFill>
                <a:latin typeface="宋体" panose="02010600030101010101" pitchFamily="2" charset="-122"/>
              </a:rPr>
              <a:t>内存中只有一个副本</a:t>
            </a:r>
            <a:r>
              <a:rPr lang="zh-CN" altLang="en-US" sz="2000" b="1" dirty="0" smtClean="0">
                <a:latin typeface="宋体" panose="02010600030101010101" pitchFamily="2" charset="-122"/>
              </a:rPr>
              <a:t>，多个对象共享该副本。长字符串不遵守驻留机制。</a:t>
            </a:r>
            <a:endParaRPr lang="zh-CN" altLang="en-US" sz="2000" b="1" dirty="0">
              <a:latin typeface="宋体" panose="02010600030101010101" pitchFamily="2" charset="-122"/>
            </a:endParaRPr>
          </a:p>
        </p:txBody>
      </p:sp>
      <p:grpSp>
        <p:nvGrpSpPr>
          <p:cNvPr id="8" name="组合 114"/>
          <p:cNvGrpSpPr/>
          <p:nvPr/>
        </p:nvGrpSpPr>
        <p:grpSpPr>
          <a:xfrm>
            <a:off x="-540568" y="116632"/>
            <a:ext cx="6225040" cy="662730"/>
            <a:chOff x="-198275" y="3380765"/>
            <a:chExt cx="6225040" cy="662730"/>
          </a:xfrm>
        </p:grpSpPr>
        <p:grpSp>
          <p:nvGrpSpPr>
            <p:cNvPr id="9" name="组合 105"/>
            <p:cNvGrpSpPr/>
            <p:nvPr/>
          </p:nvGrpSpPr>
          <p:grpSpPr>
            <a:xfrm>
              <a:off x="-198275" y="3380765"/>
              <a:ext cx="6225040" cy="662730"/>
              <a:chOff x="-198275"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3" name="矩形 12"/>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4.1.1 </a:t>
            </a:r>
            <a:r>
              <a:rPr lang="zh-CN" altLang="en-US" sz="2800" b="1" dirty="0" smtClean="0">
                <a:latin typeface="Times New Roman" panose="02020603050405020304" pitchFamily="18" charset="0"/>
                <a:ea typeface="仿宋" panose="02010609060101010101" pitchFamily="49" charset="-122"/>
              </a:rPr>
              <a:t>字符串</a:t>
            </a:r>
            <a:r>
              <a:rPr lang="zh-CN" altLang="en-US" sz="2800" b="1" dirty="0">
                <a:latin typeface="Times New Roman" panose="02020603050405020304" pitchFamily="18" charset="0"/>
                <a:ea typeface="仿宋" panose="02010609060101010101" pitchFamily="49" charset="-122"/>
              </a:rPr>
              <a:t>概述</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3149490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2"/>
          <p:cNvSpPr>
            <a:spLocks noGrp="1"/>
          </p:cNvSpPr>
          <p:nvPr>
            <p:ph idx="1"/>
          </p:nvPr>
        </p:nvSpPr>
        <p:spPr>
          <a:xfrm>
            <a:off x="755576" y="1482755"/>
            <a:ext cx="8229600" cy="4678451"/>
          </a:xfrm>
        </p:spPr>
        <p:txBody>
          <a:bodyPr anchor="t"/>
          <a:lstStyle/>
          <a:p>
            <a:pPr>
              <a:spcBef>
                <a:spcPts val="600"/>
              </a:spcBef>
              <a:buClr>
                <a:srgbClr val="FF0000"/>
              </a:buClr>
              <a:buFont typeface="Wingdings" panose="05000000000000000000" charset="0"/>
              <a:buChar char=""/>
            </a:pPr>
            <a:r>
              <a:rPr lang="en-US" altLang="zh-CN" sz="1800" b="1" dirty="0"/>
              <a:t>r"/d+(?=[a-z]+)"</a:t>
            </a:r>
            <a:r>
              <a:rPr lang="zh-CN" altLang="en-US" sz="1800" b="1" dirty="0"/>
              <a:t>：匹配连续的数字并且最后一个数字跟着小写字母。</a:t>
            </a:r>
          </a:p>
          <a:p>
            <a:pPr>
              <a:spcBef>
                <a:spcPts val="600"/>
              </a:spcBef>
              <a:buClr>
                <a:srgbClr val="FF0000"/>
              </a:buClr>
              <a:buFont typeface="Wingdings" panose="05000000000000000000" charset="0"/>
              <a:buChar char=""/>
            </a:pPr>
            <a:r>
              <a:rPr lang="zh-CN" altLang="en-US" sz="1800" b="1" dirty="0"/>
              <a:t>r"/d+(?![a-z]+)"：匹配连续的数字，并且最后一个数字后面不能跟小写字母。</a:t>
            </a:r>
          </a:p>
          <a:p>
            <a:pPr>
              <a:spcBef>
                <a:spcPts val="600"/>
              </a:spcBef>
              <a:buClr>
                <a:srgbClr val="FF0000"/>
              </a:buClr>
              <a:buFont typeface="Wingdings" panose="05000000000000000000" charset="0"/>
              <a:buChar char=""/>
            </a:pPr>
            <a:r>
              <a:rPr lang="zh-CN" altLang="en-US" sz="1800" b="1" dirty="0"/>
              <a:t>r"(?&lt;=[a-z])/d+"：匹配连续的数字，并且第一个数字的前面是小写字母。</a:t>
            </a:r>
          </a:p>
          <a:p>
            <a:pPr>
              <a:spcBef>
                <a:spcPts val="600"/>
              </a:spcBef>
              <a:buClr>
                <a:srgbClr val="FF0000"/>
              </a:buClr>
              <a:buFont typeface="Wingdings" panose="05000000000000000000" charset="0"/>
              <a:buChar char=""/>
            </a:pPr>
            <a:r>
              <a:rPr lang="zh-CN" altLang="en-US" sz="1800" b="1" dirty="0"/>
              <a:t>r"(?&lt;![a-z])/d+"：连续的数字，并且第一个数字的前面不能小写字母。</a:t>
            </a:r>
          </a:p>
          <a:p>
            <a:pPr>
              <a:spcBef>
                <a:spcPts val="600"/>
              </a:spcBef>
              <a:buClr>
                <a:srgbClr val="FF0000"/>
              </a:buClr>
              <a:buFont typeface="Wingdings" panose="05000000000000000000" charset="0"/>
              <a:buChar char=""/>
            </a:pPr>
            <a:r>
              <a:rPr lang="en-US" altLang="zh-CN" sz="1800" b="1" dirty="0"/>
              <a:t>r'</a:t>
            </a:r>
            <a:r>
              <a:rPr lang="zh-CN" altLang="en-US" sz="1800" b="1" dirty="0"/>
              <a:t>\d{3}(?!\d)</a:t>
            </a:r>
            <a:r>
              <a:rPr lang="en-US" altLang="zh-CN" sz="1800" b="1" dirty="0"/>
              <a:t>'</a:t>
            </a:r>
            <a:r>
              <a:rPr lang="zh-CN" altLang="en-US" sz="1800" b="1" dirty="0"/>
              <a:t>：匹配三位数字，而且这三位数字的后面不能是数字。</a:t>
            </a:r>
          </a:p>
          <a:p>
            <a:pPr>
              <a:spcBef>
                <a:spcPts val="600"/>
              </a:spcBef>
              <a:buClr>
                <a:srgbClr val="FF0000"/>
              </a:buClr>
              <a:buFont typeface="Wingdings" panose="05000000000000000000" charset="0"/>
              <a:buChar char=""/>
            </a:pPr>
            <a:r>
              <a:rPr lang="en-US" altLang="zh-CN" sz="1800" b="1" dirty="0"/>
              <a:t>r'</a:t>
            </a:r>
            <a:r>
              <a:rPr lang="zh-CN" altLang="en-US" sz="1800" b="1" dirty="0"/>
              <a:t>\b((?!abc)\w)+\b</a:t>
            </a:r>
            <a:r>
              <a:rPr lang="en-US" altLang="zh-CN" sz="1800" b="1" dirty="0"/>
              <a:t>'</a:t>
            </a:r>
            <a:r>
              <a:rPr lang="zh-CN" altLang="en-US" sz="1800" b="1" dirty="0"/>
              <a:t>：匹配不包含连续字符串abc的单词。</a:t>
            </a:r>
          </a:p>
          <a:p>
            <a:pPr>
              <a:spcBef>
                <a:spcPts val="600"/>
              </a:spcBef>
              <a:buClr>
                <a:srgbClr val="FF0000"/>
              </a:buClr>
              <a:buFont typeface="Wingdings" panose="05000000000000000000" charset="0"/>
              <a:buChar char=""/>
            </a:pPr>
            <a:r>
              <a:rPr lang="en-US" altLang="zh-CN" sz="1800" b="1" dirty="0"/>
              <a:t>r'</a:t>
            </a:r>
            <a:r>
              <a:rPr lang="zh-CN" altLang="en-US" sz="1800" b="1" dirty="0"/>
              <a:t>(?&lt;![a-z])\d{7}</a:t>
            </a:r>
            <a:r>
              <a:rPr lang="en-US" altLang="zh-CN" sz="1800" b="1" dirty="0"/>
              <a:t>'</a:t>
            </a:r>
            <a:r>
              <a:rPr lang="zh-CN" altLang="en-US" sz="1800" b="1" dirty="0"/>
              <a:t>：匹配前面不是小写字母的七位数字。</a:t>
            </a:r>
          </a:p>
          <a:p>
            <a:pPr>
              <a:spcBef>
                <a:spcPts val="600"/>
              </a:spcBef>
              <a:buClr>
                <a:srgbClr val="FF0000"/>
              </a:buClr>
              <a:buFont typeface="Wingdings" panose="05000000000000000000" charset="0"/>
              <a:buChar char=""/>
            </a:pPr>
            <a:r>
              <a:rPr lang="zh-CN" altLang="en-US" sz="1800" b="1" dirty="0"/>
              <a:t>r"(?&lt;=&lt;(\w{4})&gt;)(.*)(?=&lt;\/\1&gt;)"：匹配"&lt;span&gt; hello world &lt;/span&gt;"中的</a:t>
            </a:r>
            <a:r>
              <a:rPr lang="en-US" altLang="zh-CN" sz="1800" b="1" dirty="0"/>
              <a:t>span</a:t>
            </a:r>
            <a:r>
              <a:rPr lang="zh-CN" altLang="en-US" sz="1800" b="1" dirty="0"/>
              <a:t>和</a:t>
            </a:r>
            <a:r>
              <a:rPr lang="en-US" altLang="zh-CN" sz="1800" b="1" dirty="0"/>
              <a:t>hello world</a:t>
            </a:r>
            <a:r>
              <a:rPr lang="zh-CN" altLang="en-US" sz="1800" b="1" dirty="0"/>
              <a:t>。</a:t>
            </a:r>
          </a:p>
        </p:txBody>
      </p:sp>
      <p:sp>
        <p:nvSpPr>
          <p:cNvPr id="1167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50</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4.3.1 </a:t>
            </a:r>
            <a:r>
              <a:rPr lang="zh-CN" altLang="en-US" sz="2800" b="1" dirty="0" smtClean="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5106097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6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967811820"/>
              </p:ext>
            </p:extLst>
          </p:nvPr>
        </p:nvGraphicFramePr>
        <p:xfrm>
          <a:off x="539552" y="1424319"/>
          <a:ext cx="7356061" cy="5029017"/>
        </p:xfrm>
        <a:graphic>
          <a:graphicData uri="http://schemas.openxmlformats.org/drawingml/2006/table">
            <a:tbl>
              <a:tblPr firstRow="1" bandRow="1">
                <a:tableStyleId>{5940675A-B579-460E-94D1-54222C63F5DA}</a:tableStyleId>
              </a:tblPr>
              <a:tblGrid>
                <a:gridCol w="2478626">
                  <a:extLst>
                    <a:ext uri="{9D8B030D-6E8A-4147-A177-3AD203B41FA5}">
                      <a16:colId xmlns:a16="http://schemas.microsoft.com/office/drawing/2014/main" xmlns="" val="20000"/>
                    </a:ext>
                  </a:extLst>
                </a:gridCol>
                <a:gridCol w="4877435">
                  <a:extLst>
                    <a:ext uri="{9D8B030D-6E8A-4147-A177-3AD203B41FA5}">
                      <a16:colId xmlns:a16="http://schemas.microsoft.com/office/drawing/2014/main" xmlns="" val="20001"/>
                    </a:ext>
                  </a:extLst>
                </a:gridCol>
              </a:tblGrid>
              <a:tr h="228592">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创建模式对象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findall(pattern,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finditer(pattern,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match(pattern,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4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685775">
                <a:tc>
                  <a:txBody>
                    <a:bodyPr/>
                    <a:lstStyle/>
                    <a:p>
                      <a:pPr marL="0" indent="0" algn="l">
                        <a:buNone/>
                      </a:pPr>
                      <a:r>
                        <a:rPr lang="en-US" altLang="zh-CN" sz="1400" b="0" u="none">
                          <a:solidFill>
                            <a:srgbClr val="FF0000"/>
                          </a:solidFill>
                          <a:latin typeface="Times New Roman" panose="02020603050405020304" pitchFamily="2" charset="0"/>
                          <a:ea typeface="宋体" panose="02010600030101010101" pitchFamily="2" charset="-122"/>
                          <a:cs typeface="宋体" panose="02010600030101010101" pitchFamily="2" charset="-122"/>
                        </a:rPr>
                        <a:t>sub(pat,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对象</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914367">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p>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p>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117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5140537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占位符 53250"/>
          <p:cNvSpPr>
            <a:spLocks noGrp="1"/>
          </p:cNvSpPr>
          <p:nvPr>
            <p:ph idx="1"/>
          </p:nvPr>
        </p:nvSpPr>
        <p:spPr>
          <a:xfrm>
            <a:off x="891603" y="1661561"/>
            <a:ext cx="7237730" cy="3395345"/>
          </a:xfrm>
        </p:spPr>
        <p:txBody>
          <a:bodyPr anchor="t"/>
          <a:lstStyle/>
          <a:p>
            <a:pPr>
              <a:spcBef>
                <a:spcPct val="0"/>
              </a:spcBef>
              <a:buSzPct val="70000"/>
              <a:buNone/>
            </a:pPr>
            <a:r>
              <a:rPr lang="en-US" altLang="zh-CN" sz="1400" dirty="0">
                <a:latin typeface="Consolas" panose="020B0609020204030204" charset="0"/>
              </a:rPr>
              <a:t>&gt;&gt;&gt; import re                            #</a:t>
            </a:r>
            <a:r>
              <a:rPr lang="en-US" altLang="zh-CN" sz="1400" dirty="0" err="1">
                <a:latin typeface="Consolas" panose="020B0609020204030204" charset="0"/>
              </a:rPr>
              <a:t>导入re模块</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text = 'alpha. beta....gamma delta'  #</a:t>
            </a:r>
            <a:r>
              <a:rPr lang="en-US" altLang="zh-CN" sz="1400" dirty="0" err="1">
                <a:latin typeface="Consolas" panose="020B0609020204030204" charset="0"/>
              </a:rPr>
              <a:t>测试用的字符串</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使用指定字符作为分隔符进行分隔</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=2) #最多分隔2次</a:t>
            </a: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=1) #最多分隔1次</a:t>
            </a:r>
          </a:p>
          <a:p>
            <a:pPr>
              <a:spcBef>
                <a:spcPct val="0"/>
              </a:spcBef>
              <a:buSzPct val="70000"/>
              <a:buNone/>
            </a:pPr>
            <a:r>
              <a:rPr lang="en-US" altLang="zh-CN" sz="1400" dirty="0">
                <a:solidFill>
                  <a:srgbClr val="0000FF"/>
                </a:solidFill>
                <a:latin typeface="Consolas" panose="020B0609020204030204" charset="0"/>
              </a:rPr>
              <a:t>['alpha', 'beta....gamma delta']</a:t>
            </a:r>
          </a:p>
          <a:p>
            <a:pPr>
              <a:spcBef>
                <a:spcPct val="0"/>
              </a:spcBef>
              <a:buSzPct val="70000"/>
              <a:buNone/>
            </a:pPr>
            <a:r>
              <a:rPr lang="en-US" altLang="zh-CN" sz="1400" dirty="0">
                <a:latin typeface="Consolas" panose="020B0609020204030204" charset="0"/>
              </a:rPr>
              <a:t>&gt;&gt;&gt; pat = '[a-</a:t>
            </a:r>
            <a:r>
              <a:rPr lang="en-US" altLang="zh-CN" sz="1400" dirty="0" err="1">
                <a:latin typeface="Consolas" panose="020B0609020204030204" charset="0"/>
              </a:rPr>
              <a:t>zA</a:t>
            </a:r>
            <a:r>
              <a:rPr lang="en-US" altLang="zh-CN" sz="1400" dirty="0">
                <a:latin typeface="Consolas" panose="020B0609020204030204" charset="0"/>
              </a:rPr>
              <a:t>-Z]+'</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re.findall</a:t>
            </a:r>
            <a:r>
              <a:rPr lang="en-US" altLang="zh-CN" sz="1400" dirty="0">
                <a:latin typeface="Consolas" panose="020B0609020204030204" charset="0"/>
              </a:rPr>
              <a:t>(pat, text)                #</a:t>
            </a:r>
            <a:r>
              <a:rPr lang="en-US" altLang="zh-CN" sz="1400" dirty="0" err="1">
                <a:latin typeface="Consolas" panose="020B0609020204030204" charset="0"/>
              </a:rPr>
              <a:t>查找所有单词</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r>
              <a:rPr lang="en-US" altLang="zh-CN" sz="1400" dirty="0" smtClean="0">
                <a:solidFill>
                  <a:srgbClr val="0000FF"/>
                </a:solidFill>
                <a:latin typeface="Consolas" panose="020B0609020204030204" charset="0"/>
              </a:rPr>
              <a:t>']</a:t>
            </a:r>
          </a:p>
          <a:p>
            <a:pPr>
              <a:spcBef>
                <a:spcPct val="0"/>
              </a:spcBef>
              <a:buSzPct val="70000"/>
              <a:buNone/>
            </a:pPr>
            <a:endParaRPr lang="en-US" altLang="zh-CN" sz="1400" dirty="0">
              <a:solidFill>
                <a:srgbClr val="0000FF"/>
              </a:solidFill>
              <a:latin typeface="Consolas" panose="020B0609020204030204" charset="0"/>
            </a:endParaRPr>
          </a:p>
          <a:p>
            <a:pPr>
              <a:spcBef>
                <a:spcPct val="0"/>
              </a:spcBef>
              <a:buClr>
                <a:srgbClr val="FF0000"/>
              </a:buClr>
              <a:buSzPct val="70000"/>
              <a:buFont typeface="Wingdings" panose="05000000000000000000" pitchFamily="2" charset="2"/>
              <a:buChar char="n"/>
            </a:pPr>
            <a:r>
              <a:rPr lang="zh-CN" altLang="en-US" sz="1600" dirty="0">
                <a:latin typeface="Consolas" panose="020B0609020204030204" charset="0"/>
              </a:rPr>
              <a:t>把单词中间误写作大写的字母改为小写：</a:t>
            </a:r>
          </a:p>
          <a:p>
            <a:pPr>
              <a:spcBef>
                <a:spcPct val="0"/>
              </a:spcBef>
              <a:buSzPct val="70000"/>
              <a:buNone/>
            </a:pPr>
            <a:r>
              <a:rPr lang="zh-CN" altLang="en-US" sz="1400" dirty="0">
                <a:latin typeface="Consolas" panose="020B0609020204030204" charset="0"/>
              </a:rPr>
              <a:t>import re</a:t>
            </a:r>
          </a:p>
          <a:p>
            <a:pPr>
              <a:spcBef>
                <a:spcPct val="0"/>
              </a:spcBef>
              <a:buSzPct val="70000"/>
              <a:buNone/>
            </a:pPr>
            <a:r>
              <a:rPr lang="zh-CN" altLang="en-US" sz="1400" dirty="0">
                <a:latin typeface="Consolas" panose="020B0609020204030204" charset="0"/>
              </a:rPr>
              <a:t>def checkModify(s):</a:t>
            </a:r>
          </a:p>
          <a:p>
            <a:pPr>
              <a:spcBef>
                <a:spcPct val="0"/>
              </a:spcBef>
              <a:buSzPct val="70000"/>
              <a:buNone/>
            </a:pPr>
            <a:r>
              <a:rPr lang="zh-CN" altLang="en-US" sz="1400" dirty="0">
                <a:latin typeface="Consolas" panose="020B0609020204030204" charset="0"/>
              </a:rPr>
              <a:t>    return re.sub(r'\b(\w)(\w+)(\w)\b',</a:t>
            </a:r>
          </a:p>
          <a:p>
            <a:pPr>
              <a:spcBef>
                <a:spcPct val="0"/>
              </a:spcBef>
              <a:buSzPct val="70000"/>
              <a:buNone/>
            </a:pPr>
            <a:r>
              <a:rPr lang="zh-CN" altLang="en-US" sz="1400" dirty="0">
                <a:latin typeface="Consolas" panose="020B0609020204030204" charset="0"/>
              </a:rPr>
              <a:t>                  lambda x: x.group(1)+x.group(2).lower()+x.group(3),</a:t>
            </a:r>
          </a:p>
          <a:p>
            <a:pPr>
              <a:spcBef>
                <a:spcPct val="0"/>
              </a:spcBef>
              <a:buSzPct val="70000"/>
              <a:buNone/>
            </a:pPr>
            <a:r>
              <a:rPr lang="zh-CN" altLang="en-US" sz="1400" dirty="0">
                <a:latin typeface="Consolas" panose="020B0609020204030204" charset="0"/>
              </a:rPr>
              <a:t>                  s)</a:t>
            </a:r>
          </a:p>
          <a:p>
            <a:pPr>
              <a:spcBef>
                <a:spcPct val="0"/>
              </a:spcBef>
              <a:buSzPct val="70000"/>
              <a:buNone/>
            </a:pPr>
            <a:r>
              <a:rPr lang="zh-CN" altLang="en-US" sz="1400" dirty="0">
                <a:latin typeface="Consolas" panose="020B0609020204030204" charset="0"/>
              </a:rPr>
              <a:t>print(checkModify('aBc ABBC D eeee fFFFfF'))</a:t>
            </a:r>
          </a:p>
        </p:txBody>
      </p:sp>
      <p:sp>
        <p:nvSpPr>
          <p:cNvPr id="1187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2" name="矩形 1"/>
          <p:cNvSpPr/>
          <p:nvPr/>
        </p:nvSpPr>
        <p:spPr>
          <a:xfrm>
            <a:off x="3259452" y="6093296"/>
            <a:ext cx="2502032" cy="369332"/>
          </a:xfrm>
          <a:prstGeom prst="rect">
            <a:avLst/>
          </a:prstGeom>
        </p:spPr>
        <p:txBody>
          <a:bodyPr wrap="none">
            <a:spAutoFit/>
          </a:bodyPr>
          <a:lstStyle/>
          <a:p>
            <a:r>
              <a:rPr lang="zh-CN" altLang="en-US" dirty="0">
                <a:solidFill>
                  <a:srgbClr val="0000FF"/>
                </a:solidFill>
              </a:rPr>
              <a:t>abc AbbC D eeee fffffF</a:t>
            </a:r>
          </a:p>
        </p:txBody>
      </p:sp>
    </p:spTree>
    <p:extLst>
      <p:ext uri="{BB962C8B-B14F-4D97-AF65-F5344CB8AC3E}">
        <p14:creationId xmlns:p14="http://schemas.microsoft.com/office/powerpoint/2010/main" val="11173853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7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7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7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7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7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7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878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878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878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878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8786">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8786">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8786">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ppt_x"/>
                                          </p:val>
                                        </p:tav>
                                        <p:tav tm="100000">
                                          <p:val>
                                            <p:strVal val="#ppt_x"/>
                                          </p:val>
                                        </p:tav>
                                      </p:tavLst>
                                    </p:anim>
                                    <p:anim calcmode="lin" valueType="num">
                                      <p:cBhvr additive="base">
                                        <p:cTn id="8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54274"/>
          <p:cNvSpPr>
            <a:spLocks noGrp="1"/>
          </p:cNvSpPr>
          <p:nvPr>
            <p:ph idx="1"/>
          </p:nvPr>
        </p:nvSpPr>
        <p:spPr>
          <a:xfrm>
            <a:off x="755576" y="1444655"/>
            <a:ext cx="8229600" cy="4678451"/>
          </a:xfrm>
        </p:spPr>
        <p:txBody>
          <a:bodyPr anchor="t"/>
          <a:lstStyle/>
          <a:p>
            <a:pPr marL="1905" indent="-1905">
              <a:spcBef>
                <a:spcPts val="300"/>
              </a:spcBef>
              <a:buNone/>
            </a:pPr>
            <a:r>
              <a:rPr lang="en-US" altLang="zh-CN" sz="1350" dirty="0">
                <a:latin typeface="Consolas" panose="020B0609020204030204" charset="0"/>
              </a:rPr>
              <a:t>&gt;&gt;&gt; pat = '{name}'</a:t>
            </a:r>
          </a:p>
          <a:p>
            <a:pPr marL="1905" indent="-1905">
              <a:spcBef>
                <a:spcPts val="300"/>
              </a:spcBef>
              <a:buNone/>
            </a:pPr>
            <a:r>
              <a:rPr lang="en-US" altLang="zh-CN" sz="1350" dirty="0">
                <a:latin typeface="Consolas" panose="020B0609020204030204" charset="0"/>
              </a:rPr>
              <a:t>&gt;&gt;&gt; text = 'Dear {name}...'</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(pat, </a:t>
            </a:r>
            <a:r>
              <a:rPr lang="en-US" altLang="zh-CN" sz="1350" dirty="0" smtClean="0">
                <a:latin typeface="Consolas" panose="020B0609020204030204" charset="0"/>
              </a:rPr>
              <a:t>'</a:t>
            </a:r>
            <a:r>
              <a:rPr lang="en-US" altLang="zh-CN" sz="1350" dirty="0" err="1" smtClean="0">
                <a:latin typeface="Consolas" panose="020B0609020204030204" charset="0"/>
              </a:rPr>
              <a:t>Mr.Python</a:t>
            </a:r>
            <a:r>
              <a:rPr lang="en-US" altLang="zh-CN" sz="1350" dirty="0" smtClean="0">
                <a:latin typeface="Consolas" panose="020B0609020204030204" charset="0"/>
              </a:rPr>
              <a:t>', </a:t>
            </a:r>
            <a:r>
              <a:rPr lang="en-US" altLang="zh-CN" sz="1350" dirty="0">
                <a:latin typeface="Consolas" panose="020B0609020204030204" charset="0"/>
              </a:rPr>
              <a:t>text)        #</a:t>
            </a:r>
            <a:r>
              <a:rPr lang="en-US" altLang="zh-CN" sz="1350" dirty="0" err="1">
                <a:latin typeface="Consolas" panose="020B0609020204030204" charset="0"/>
              </a:rPr>
              <a:t>字符串替换</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'Dear </a:t>
            </a:r>
            <a:r>
              <a:rPr lang="en-US" altLang="zh-CN" sz="1350" dirty="0" err="1" smtClean="0">
                <a:solidFill>
                  <a:srgbClr val="0000FF"/>
                </a:solidFill>
                <a:latin typeface="Consolas" panose="020B0609020204030204" charset="0"/>
              </a:rPr>
              <a:t>Mr.Python</a:t>
            </a:r>
            <a:r>
              <a:rPr lang="en-US" altLang="zh-CN" sz="1350" dirty="0" smtClean="0">
                <a:solidFill>
                  <a:srgbClr val="0000FF"/>
                </a:solidFill>
                <a:latin typeface="Consolas" panose="020B0609020204030204" charset="0"/>
              </a:rPr>
              <a:t>...'</a:t>
            </a:r>
            <a:endParaRPr lang="en-US" altLang="zh-CN" sz="1350" dirty="0">
              <a:solidFill>
                <a:srgbClr val="0000FF"/>
              </a:solidFill>
              <a:latin typeface="Consolas" panose="020B0609020204030204" charset="0"/>
            </a:endParaRPr>
          </a:p>
          <a:p>
            <a:pPr marL="1905" indent="-1905">
              <a:spcBef>
                <a:spcPts val="300"/>
              </a:spcBef>
              <a:buNone/>
            </a:pPr>
            <a:r>
              <a:rPr lang="en-US" altLang="zh-CN" sz="1350" dirty="0">
                <a:latin typeface="Consolas" panose="020B0609020204030204" charset="0"/>
              </a:rPr>
              <a:t>&gt;&gt;&gt; s = 'a s d'</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t>
            </a:r>
            <a:r>
              <a:rPr lang="en-US" altLang="zh-CN" sz="1350" dirty="0" err="1">
                <a:latin typeface="Consolas" panose="020B0609020204030204" charset="0"/>
              </a:rPr>
              <a:t>a|s|d</a:t>
            </a:r>
            <a:r>
              <a:rPr lang="en-US" altLang="zh-CN" sz="1350" dirty="0">
                <a:latin typeface="Consolas" panose="020B0609020204030204" charset="0"/>
              </a:rPr>
              <a:t>', 'good', s)          #</a:t>
            </a:r>
            <a:r>
              <a:rPr lang="en-US" altLang="zh-CN" sz="1350" dirty="0" err="1">
                <a:latin typeface="Consolas" panose="020B0609020204030204" charset="0"/>
              </a:rPr>
              <a:t>字符串替换</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'good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s = "It's a very good </a:t>
            </a:r>
            <a:r>
              <a:rPr lang="en-US" altLang="zh-CN" sz="1350" dirty="0" err="1">
                <a:latin typeface="Consolas" panose="020B0609020204030204" charset="0"/>
              </a:rPr>
              <a:t>good</a:t>
            </a:r>
            <a:r>
              <a:rPr lang="en-US" altLang="zh-CN" sz="1350" dirty="0">
                <a:latin typeface="Consolas" panose="020B0609020204030204" charset="0"/>
              </a:rPr>
              <a:t>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(r'(\b\w+) \1', r'\1', s)     #</a:t>
            </a:r>
            <a:r>
              <a:rPr lang="en-US" altLang="zh-CN" sz="1350" dirty="0" err="1">
                <a:latin typeface="Consolas" panose="020B0609020204030204" charset="0"/>
              </a:rPr>
              <a:t>处理连续的重复单词</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"It's a very good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(r'((\w+) )\1', r'\2', s)</a:t>
            </a:r>
          </a:p>
          <a:p>
            <a:pPr marL="1905" indent="-1905">
              <a:spcBef>
                <a:spcPts val="300"/>
              </a:spcBef>
              <a:buNone/>
            </a:pPr>
            <a:r>
              <a:rPr lang="en-US" altLang="zh-CN" sz="1350" dirty="0">
                <a:solidFill>
                  <a:srgbClr val="0000FF"/>
                </a:solidFill>
                <a:latin typeface="Consolas" panose="020B0609020204030204" charset="0"/>
              </a:rPr>
              <a:t>"It's a very </a:t>
            </a:r>
            <a:r>
              <a:rPr lang="en-US" altLang="zh-CN" sz="1350" dirty="0" err="1">
                <a:solidFill>
                  <a:srgbClr val="0000FF"/>
                </a:solidFill>
                <a:latin typeface="Consolas" panose="020B0609020204030204" charset="0"/>
              </a:rPr>
              <a:t>goodidea</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 lambda x:x.group(0).upper(),</a:t>
            </a:r>
          </a:p>
          <a:p>
            <a:pPr marL="1905" indent="-1905">
              <a:spcBef>
                <a:spcPts val="300"/>
              </a:spcBef>
              <a:buNone/>
            </a:pPr>
            <a:r>
              <a:rPr lang="en-US" altLang="zh-CN" sz="1350" dirty="0">
                <a:latin typeface="Consolas" panose="020B0609020204030204" charset="0"/>
              </a:rPr>
              <a:t>           '</a:t>
            </a:r>
            <a:r>
              <a:rPr lang="en-US" altLang="zh-CN" sz="1350" dirty="0" err="1">
                <a:latin typeface="Consolas" panose="020B0609020204030204" charset="0"/>
              </a:rPr>
              <a:t>aaa</a:t>
            </a:r>
            <a:r>
              <a:rPr lang="en-US" altLang="zh-CN" sz="1350" dirty="0">
                <a:latin typeface="Consolas" panose="020B0609020204030204" charset="0"/>
              </a:rPr>
              <a:t> </a:t>
            </a:r>
            <a:r>
              <a:rPr lang="en-US" altLang="zh-CN" sz="1350" dirty="0" err="1">
                <a:latin typeface="Consolas" panose="020B0609020204030204" charset="0"/>
              </a:rPr>
              <a:t>abc</a:t>
            </a:r>
            <a:r>
              <a:rPr lang="en-US" altLang="zh-CN" sz="1350" dirty="0">
                <a:latin typeface="Consolas" panose="020B0609020204030204" charset="0"/>
              </a:rPr>
              <a:t> </a:t>
            </a:r>
            <a:r>
              <a:rPr lang="en-US" altLang="zh-CN" sz="1350" dirty="0" err="1">
                <a:latin typeface="Consolas" panose="020B0609020204030204" charset="0"/>
              </a:rPr>
              <a:t>abde</a:t>
            </a:r>
            <a:r>
              <a:rPr lang="en-US" altLang="zh-CN" sz="1350" dirty="0">
                <a:latin typeface="Consolas" panose="020B0609020204030204" charset="0"/>
              </a:rPr>
              <a:t>')              #</a:t>
            </a:r>
            <a:r>
              <a:rPr lang="en-US" altLang="zh-CN" sz="1350" dirty="0" err="1">
                <a:latin typeface="Consolas" panose="020B0609020204030204" charset="0"/>
              </a:rPr>
              <a:t>repl为可调用对象</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'AAA </a:t>
            </a:r>
            <a:r>
              <a:rPr lang="en-US" altLang="zh-CN" sz="1350" dirty="0" err="1">
                <a:solidFill>
                  <a:srgbClr val="0000FF"/>
                </a:solidFill>
                <a:latin typeface="Consolas" panose="020B0609020204030204" charset="0"/>
              </a:rPr>
              <a:t>Abc</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Abde</a:t>
            </a:r>
            <a:r>
              <a:rPr lang="en-US" altLang="zh-CN" sz="1350" dirty="0">
                <a:solidFill>
                  <a:srgbClr val="0000FF"/>
                </a:solidFill>
                <a:latin typeface="Consolas" panose="020B0609020204030204" charset="0"/>
              </a:rPr>
              <a:t>'</a:t>
            </a:r>
          </a:p>
        </p:txBody>
      </p:sp>
      <p:sp>
        <p:nvSpPr>
          <p:cNvPr id="1198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98881335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98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98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981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981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981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98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98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文本占位符 55298"/>
          <p:cNvSpPr>
            <a:spLocks noGrp="1"/>
          </p:cNvSpPr>
          <p:nvPr>
            <p:ph idx="1"/>
          </p:nvPr>
        </p:nvSpPr>
        <p:spPr>
          <a:xfrm>
            <a:off x="689978" y="1633863"/>
            <a:ext cx="8229600" cy="4678451"/>
          </a:xfrm>
        </p:spPr>
        <p:txBody>
          <a:bodyPr anchor="t"/>
          <a:lstStyle/>
          <a:p>
            <a:pPr>
              <a:spcBef>
                <a:spcPct val="0"/>
              </a:spcBef>
              <a:buSzPct val="70000"/>
              <a:buNone/>
            </a:pPr>
            <a:r>
              <a:rPr lang="en-US" altLang="zh-CN" sz="1400" dirty="0">
                <a:latin typeface="Consolas" panose="020B0609020204030204" charset="0"/>
              </a:rPr>
              <a:t>&gt;&gt;&gt; re.sub('[a-z]', lambda x:x.group(0).upper(), 'aaa abc abde')</a:t>
            </a:r>
          </a:p>
          <a:p>
            <a:pPr>
              <a:spcBef>
                <a:spcPct val="0"/>
              </a:spcBef>
              <a:buSzPct val="70000"/>
              <a:buNone/>
            </a:pPr>
            <a:r>
              <a:rPr lang="en-US" altLang="zh-CN" sz="1400" dirty="0">
                <a:solidFill>
                  <a:srgbClr val="0000FF"/>
                </a:solidFill>
                <a:latin typeface="Consolas" panose="020B0609020204030204" charset="0"/>
              </a:rPr>
              <a:t>'AAA ABC ABDE'</a:t>
            </a:r>
          </a:p>
          <a:p>
            <a:pPr>
              <a:spcBef>
                <a:spcPct val="0"/>
              </a:spcBef>
              <a:buSzPct val="70000"/>
              <a:buNone/>
            </a:pPr>
            <a:r>
              <a:rPr lang="en-US" altLang="zh-CN" sz="1400" dirty="0">
                <a:latin typeface="Consolas" panose="020B0609020204030204" charset="0"/>
              </a:rPr>
              <a:t>&gt;&gt;&gt; re.sub('[a-zA-z]', lambda x:chr(ord(x.group(0))^32),</a:t>
            </a:r>
          </a:p>
          <a:p>
            <a:pPr>
              <a:spcBef>
                <a:spcPct val="0"/>
              </a:spcBef>
              <a:buSzPct val="70000"/>
              <a:buNone/>
            </a:pPr>
            <a:r>
              <a:rPr lang="en-US" altLang="zh-CN" sz="1400" dirty="0">
                <a:latin typeface="Consolas" panose="020B0609020204030204" charset="0"/>
              </a:rPr>
              <a:t>           'aaa aBc abde')              #英文字母大小写互换</a:t>
            </a:r>
          </a:p>
          <a:p>
            <a:pPr>
              <a:spcBef>
                <a:spcPct val="0"/>
              </a:spcBef>
              <a:buSzPct val="70000"/>
              <a:buNone/>
            </a:pPr>
            <a:r>
              <a:rPr lang="en-US" altLang="zh-CN" sz="1400" dirty="0">
                <a:solidFill>
                  <a:srgbClr val="0000FF"/>
                </a:solidFill>
                <a:latin typeface="Consolas" panose="020B0609020204030204" charset="0"/>
              </a:rPr>
              <a:t>'AAA AbC ABDE'</a:t>
            </a:r>
          </a:p>
          <a:p>
            <a:pPr>
              <a:spcBef>
                <a:spcPct val="0"/>
              </a:spcBef>
              <a:buSzPct val="70000"/>
              <a:buNone/>
            </a:pPr>
            <a:r>
              <a:rPr lang="en-US" altLang="zh-CN" sz="1400" dirty="0">
                <a:latin typeface="Consolas" panose="020B0609020204030204" charset="0"/>
              </a:rPr>
              <a:t>&gt;&gt;&gt; re.subn('a', 'dfg', 'aaa abc abde') #返回新字符串和替换次数</a:t>
            </a:r>
          </a:p>
          <a:p>
            <a:pPr>
              <a:spcBef>
                <a:spcPct val="0"/>
              </a:spcBef>
              <a:buSzPct val="70000"/>
              <a:buNone/>
            </a:pPr>
            <a:r>
              <a:rPr lang="en-US" altLang="zh-CN" sz="1400" dirty="0">
                <a:solidFill>
                  <a:srgbClr val="0000FF"/>
                </a:solidFill>
                <a:latin typeface="Consolas" panose="020B0609020204030204" charset="0"/>
              </a:rPr>
              <a:t>('dfgdfgdfg dfgbc dfgbde', 5)</a:t>
            </a:r>
          </a:p>
          <a:p>
            <a:pPr>
              <a:spcBef>
                <a:spcPct val="0"/>
              </a:spcBef>
              <a:buSzPct val="70000"/>
              <a:buNone/>
            </a:pPr>
            <a:r>
              <a:rPr lang="en-US" altLang="zh-CN" sz="1400" dirty="0">
                <a:latin typeface="Consolas" panose="020B0609020204030204" charset="0"/>
              </a:rPr>
              <a:t>&gt;&gt;&gt; re.sub('a', 'dfg', 'aaa abc abde')</a:t>
            </a:r>
          </a:p>
          <a:p>
            <a:pPr>
              <a:spcBef>
                <a:spcPct val="0"/>
              </a:spcBef>
              <a:buSzPct val="70000"/>
              <a:buNone/>
            </a:pPr>
            <a:r>
              <a:rPr lang="en-US" altLang="zh-CN" sz="1400" dirty="0">
                <a:solidFill>
                  <a:srgbClr val="0000FF"/>
                </a:solidFill>
                <a:latin typeface="Consolas" panose="020B0609020204030204" charset="0"/>
              </a:rPr>
              <a:t>'dfgdfgdfg dfgbc dfgbde'</a:t>
            </a:r>
          </a:p>
          <a:p>
            <a:pPr>
              <a:spcBef>
                <a:spcPct val="0"/>
              </a:spcBef>
              <a:buSzPct val="70000"/>
              <a:buNone/>
            </a:pPr>
            <a:r>
              <a:rPr lang="en-US" altLang="zh-CN" sz="1400" dirty="0">
                <a:latin typeface="Consolas" panose="020B0609020204030204" charset="0"/>
              </a:rPr>
              <a:t>&gt;&gt;&gt; re.escape('http://www.python.org')  #字符串转义</a:t>
            </a:r>
          </a:p>
          <a:p>
            <a:pPr>
              <a:spcBef>
                <a:spcPct val="0"/>
              </a:spcBef>
              <a:buSzPct val="70000"/>
              <a:buNone/>
            </a:pPr>
            <a:r>
              <a:rPr lang="en-US" altLang="zh-CN" sz="1400" dirty="0">
                <a:solidFill>
                  <a:srgbClr val="0000FF"/>
                </a:solidFill>
                <a:latin typeface="Consolas" panose="020B0609020204030204" charset="0"/>
              </a:rPr>
              <a:t>'http\\:\\/\\/www\\.python\\.org'</a:t>
            </a:r>
          </a:p>
          <a:p>
            <a:pPr>
              <a:spcBef>
                <a:spcPct val="0"/>
              </a:spcBef>
              <a:buSzPct val="70000"/>
              <a:buNone/>
            </a:pPr>
            <a:r>
              <a:rPr lang="en-US" altLang="zh-CN" sz="1400" dirty="0">
                <a:latin typeface="Consolas" panose="020B0609020204030204" charset="0"/>
              </a:rPr>
              <a:t>&gt;&gt;&gt; from string import punctuation</a:t>
            </a:r>
          </a:p>
          <a:p>
            <a:pPr>
              <a:spcBef>
                <a:spcPct val="0"/>
              </a:spcBef>
              <a:buSzPct val="70000"/>
              <a:buNone/>
            </a:pPr>
            <a:r>
              <a:rPr lang="en-US" altLang="zh-CN" sz="1400" dirty="0">
                <a:latin typeface="Consolas" panose="020B0609020204030204" charset="0"/>
              </a:rPr>
              <a:t>&gt;&gt;&gt; re.sub('['+punctuation+']', '', 'abcd,.e!f/?') #</a:t>
            </a:r>
            <a:r>
              <a:rPr lang="zh-CN" altLang="en-US" sz="1400" dirty="0">
                <a:latin typeface="Consolas" panose="020B0609020204030204" charset="0"/>
              </a:rPr>
              <a:t>删除标点符号</a:t>
            </a:r>
          </a:p>
          <a:p>
            <a:pPr>
              <a:spcBef>
                <a:spcPct val="0"/>
              </a:spcBef>
              <a:buSzPct val="70000"/>
              <a:buNone/>
            </a:pPr>
            <a:r>
              <a:rPr lang="en-US" altLang="zh-CN" sz="1400" dirty="0">
                <a:solidFill>
                  <a:srgbClr val="0000FF"/>
                </a:solidFill>
                <a:latin typeface="Consolas" panose="020B0609020204030204" charset="0"/>
              </a:rPr>
              <a:t>'abcdef'</a:t>
            </a:r>
            <a:endParaRPr lang="zh-CN" altLang="en-US" sz="1400" dirty="0">
              <a:solidFill>
                <a:srgbClr val="0000FF"/>
              </a:solidFill>
              <a:latin typeface="Consolas" panose="020B0609020204030204" charset="0"/>
            </a:endParaRPr>
          </a:p>
        </p:txBody>
      </p:sp>
      <p:sp>
        <p:nvSpPr>
          <p:cNvPr id="1208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54</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490334543"/>
      </p:ext>
    </p:extLst>
  </p:cSld>
  <p:clrMapOvr>
    <a:masterClrMapping/>
  </p:clrMapOvr>
  <p:transition spd="slow" advClick="0">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example = 'Beautiful is 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以字母b开头的完整单词</a:t>
            </a:r>
            <a:endParaRPr lang="en-US" altLang="en-US" sz="1350" dirty="0">
              <a:latin typeface="Consolas" panose="020B0609020204030204" charset="0"/>
            </a:endParaRPr>
          </a:p>
          <a:p>
            <a:pPr marL="0" indent="0">
              <a:buNone/>
            </a:pPr>
            <a:r>
              <a:rPr lang="en-US" altLang="en-US" sz="1350" dirty="0">
                <a:latin typeface="Consolas" panose="020B0609020204030204" charset="0"/>
              </a:rPr>
              <a:t>                                       #</a:t>
            </a:r>
            <a:r>
              <a:rPr lang="en-US" altLang="en-US" sz="1350" dirty="0" err="1">
                <a:latin typeface="Consolas" panose="020B0609020204030204" charset="0"/>
              </a:rPr>
              <a:t>此处问号?表示非贪心模式</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贪心模式的匹配结果</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('\\bb\w*\\b', example)</a:t>
            </a: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a:t>
            </a:r>
            <a:r>
              <a:rPr lang="en-US" altLang="en-US" sz="1350" dirty="0" err="1">
                <a:latin typeface="Consolas" panose="020B0609020204030204" charset="0"/>
              </a:rPr>
              <a:t>Bh</a:t>
            </a:r>
            <a:r>
              <a:rPr lang="en-US" altLang="en-US" sz="1350" dirty="0">
                <a:latin typeface="Consolas" panose="020B0609020204030204" charset="0"/>
              </a:rPr>
              <a:t>.+?\\b',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不以h开头且含有h字母的单词剩余部分</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han</a:t>
            </a:r>
            <a:r>
              <a:rPr lang="en-US" altLang="en-US" sz="1350" dirty="0">
                <a:solidFill>
                  <a:srgbClr val="0000FF"/>
                </a:solidFill>
                <a:latin typeface="Consolas" panose="020B0609020204030204" charset="0"/>
              </a:rPr>
              <a:t>']</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('\\b\w.+?\\b', example) #</a:t>
            </a:r>
            <a:r>
              <a:rPr lang="en-US" altLang="en-US" sz="1350" dirty="0" err="1">
                <a:latin typeface="Consolas" panose="020B0609020204030204" charset="0"/>
              </a:rPr>
              <a:t>所有单词</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p:txBody>
      </p:sp>
      <p:sp>
        <p:nvSpPr>
          <p:cNvPr id="1218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55</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192035315"/>
      </p:ext>
    </p:extLst>
  </p:cSld>
  <p:clrMapOvr>
    <a:masterClrMapping/>
  </p:clrMapOvr>
  <p:transition spd="slow" advClick="0">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Content Placeholder 2"/>
          <p:cNvSpPr>
            <a:spLocks noGrp="1"/>
          </p:cNvSpPr>
          <p:nvPr>
            <p:ph idx="1"/>
          </p:nvPr>
        </p:nvSpPr>
        <p:spPr>
          <a:xfrm>
            <a:off x="706002" y="1575956"/>
            <a:ext cx="8229600" cy="4678451"/>
          </a:xfrm>
        </p:spPr>
        <p:txBody>
          <a:bodyPr anchor="t"/>
          <a:lstStyle/>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a:t>
            </a:r>
          </a:p>
          <a:p>
            <a:pPr marL="0" indent="0">
              <a:buNone/>
            </a:pPr>
            <a:r>
              <a:rPr lang="en-US" altLang="en-US" sz="1400" dirty="0">
                <a:latin typeface="Consolas" panose="020B0609020204030204" charset="0"/>
              </a:rPr>
              <a:t>                                   #</a:t>
            </a:r>
            <a:r>
              <a:rPr lang="en-US" altLang="en-US" sz="1400" dirty="0" err="1">
                <a:latin typeface="Consolas" panose="020B0609020204030204" charset="0"/>
              </a:rPr>
              <a:t>查找并返回x.x.x形式的数字</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['2.7.13']</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2.7.13,Python 3.6.0')</a:t>
            </a:r>
          </a:p>
          <a:p>
            <a:pPr marL="0" indent="0">
              <a:buNone/>
            </a:pPr>
            <a:r>
              <a:rPr lang="en-US" altLang="en-US" sz="1400" dirty="0">
                <a:solidFill>
                  <a:srgbClr val="0000FF"/>
                </a:solidFill>
                <a:latin typeface="Consolas" panose="020B0609020204030204" charset="0"/>
              </a:rPr>
              <a:t>['2.7.13', '3.6.0']</a:t>
            </a:r>
          </a:p>
          <a:p>
            <a:pPr marL="0" indent="0">
              <a:buNone/>
            </a:pPr>
            <a:r>
              <a:rPr lang="en-US" altLang="en-US" sz="1400" dirty="0">
                <a:latin typeface="Consolas" panose="020B0609020204030204" charset="0"/>
              </a:rPr>
              <a:t>&gt;&gt;&gt; s = '&lt;html&gt;&lt;head&gt;This is head.&lt;/head&gt;&lt;body&gt;This is body.&lt;/body&gt;&lt;/html&gt;'</a:t>
            </a:r>
          </a:p>
          <a:p>
            <a:pPr marL="0" indent="0">
              <a:buNone/>
            </a:pPr>
            <a:r>
              <a:rPr lang="en-US" altLang="en-US" sz="1400" dirty="0">
                <a:latin typeface="Consolas" panose="020B0609020204030204" charset="0"/>
              </a:rPr>
              <a:t>&gt;&gt;&gt; pattern = r'&lt;html&gt;&lt;head&gt;(.+)&lt;/head&gt;&lt;body&gt;(.+)&lt;/body&gt;&lt;/html&gt;'</a:t>
            </a:r>
          </a:p>
          <a:p>
            <a:pPr marL="0" indent="0">
              <a:buNone/>
            </a:pPr>
            <a:r>
              <a:rPr lang="en-US" altLang="en-US" sz="1400" dirty="0">
                <a:latin typeface="Consolas" panose="020B0609020204030204" charset="0"/>
              </a:rPr>
              <a:t>&gt;&gt;&gt; result = </a:t>
            </a:r>
            <a:r>
              <a:rPr lang="en-US" altLang="en-US" sz="1400" dirty="0" err="1">
                <a:latin typeface="Consolas" panose="020B0609020204030204" charset="0"/>
              </a:rPr>
              <a:t>re.search</a:t>
            </a:r>
            <a:r>
              <a:rPr lang="en-US" altLang="en-US" sz="1400" dirty="0">
                <a:latin typeface="Consolas" panose="020B0609020204030204" charset="0"/>
              </a:rPr>
              <a:t>(pattern, s)</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(1)                 #</a:t>
            </a:r>
            <a:r>
              <a:rPr lang="en-US" altLang="en-US" sz="1400" dirty="0" err="1">
                <a:latin typeface="Consolas" panose="020B0609020204030204" charset="0"/>
              </a:rPr>
              <a:t>第一个子模式</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'This is head.'</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(2)                 #</a:t>
            </a:r>
            <a:r>
              <a:rPr lang="en-US" altLang="en-US" sz="1400" dirty="0" err="1">
                <a:latin typeface="Consolas" panose="020B0609020204030204" charset="0"/>
              </a:rPr>
              <a:t>第二个子模式</a:t>
            </a:r>
            <a:endParaRPr lang="en-US" altLang="en-US" sz="1400" dirty="0">
              <a:latin typeface="Consolas" panose="020B0609020204030204" charset="0"/>
            </a:endParaRPr>
          </a:p>
          <a:p>
            <a:pPr marL="0" indent="0">
              <a:buNone/>
            </a:pPr>
            <a:r>
              <a:rPr lang="en-US" altLang="en-US" sz="1600" dirty="0">
                <a:solidFill>
                  <a:srgbClr val="0000FF"/>
                </a:solidFill>
                <a:latin typeface="Consolas" panose="020B0609020204030204" charset="0"/>
              </a:rPr>
              <a:t>'This is body.'</a:t>
            </a:r>
          </a:p>
        </p:txBody>
      </p:sp>
      <p:sp>
        <p:nvSpPr>
          <p:cNvPr id="1228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937360398"/>
      </p:ext>
    </p:extLst>
  </p:cSld>
  <p:clrMapOvr>
    <a:masterClrMapping/>
  </p:clrMapOvr>
  <p:transition spd="slow" advClick="0">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959" y="1602646"/>
            <a:ext cx="8058150" cy="3395345"/>
          </a:xfrm>
        </p:spPr>
        <p:txBody>
          <a:bodyPr/>
          <a:lstStyle/>
          <a:p>
            <a:pPr>
              <a:spcBef>
                <a:spcPts val="600"/>
              </a:spcBef>
              <a:buClr>
                <a:srgbClr val="FF0000"/>
              </a:buClr>
              <a:buFont typeface="Wingdings" panose="05000000000000000000" pitchFamily="2" charset="2"/>
              <a:buChar char="ü"/>
            </a:pPr>
            <a:r>
              <a:rPr lang="zh-CN" altLang="en-US" sz="2000" b="1" noProof="1"/>
              <a:t>应用：</a:t>
            </a:r>
            <a:r>
              <a:rPr lang="zh-CN" altLang="en-US" sz="2000" noProof="1"/>
              <a:t>将一句话的单词进行倒置，标点不倒置。比如 I like </a:t>
            </a:r>
            <a:r>
              <a:rPr lang="en-US" altLang="zh-CN" sz="2000" noProof="1" smtClean="0"/>
              <a:t>python</a:t>
            </a:r>
            <a:r>
              <a:rPr lang="zh-CN" altLang="en-US" sz="2000" noProof="1" smtClean="0"/>
              <a:t>. </a:t>
            </a:r>
            <a:r>
              <a:rPr lang="zh-CN" altLang="en-US" sz="2000" noProof="1"/>
              <a:t>经过函数后变为</a:t>
            </a:r>
            <a:r>
              <a:rPr lang="zh-CN" altLang="en-US" sz="2000" noProof="1" smtClean="0"/>
              <a:t>：</a:t>
            </a:r>
            <a:r>
              <a:rPr lang="en-US" altLang="zh-CN" sz="2000" noProof="1" smtClean="0"/>
              <a:t>python</a:t>
            </a:r>
            <a:r>
              <a:rPr lang="zh-CN" altLang="en-US" sz="2000" noProof="1" smtClean="0"/>
              <a:t>. </a:t>
            </a:r>
            <a:r>
              <a:rPr lang="zh-CN" altLang="en-US" sz="2000" noProof="1"/>
              <a:t>like </a:t>
            </a:r>
            <a:r>
              <a:rPr lang="zh-CN" altLang="en-US" sz="2000" noProof="1" smtClean="0"/>
              <a:t>I</a:t>
            </a:r>
            <a:endParaRPr lang="en-US" altLang="zh-CN" sz="2000" noProof="1" smtClean="0"/>
          </a:p>
          <a:p>
            <a:pPr>
              <a:spcBef>
                <a:spcPts val="600"/>
              </a:spcBef>
              <a:buClr>
                <a:srgbClr val="FF0000"/>
              </a:buClr>
              <a:buFont typeface="Wingdings" panose="05000000000000000000" pitchFamily="2" charset="2"/>
              <a:buChar char="ü"/>
            </a:pPr>
            <a:endParaRPr lang="zh-CN" altLang="en-US" sz="2000" noProof="1"/>
          </a:p>
          <a:p>
            <a:pPr marL="0" indent="0">
              <a:spcBef>
                <a:spcPts val="0"/>
              </a:spcBef>
              <a:buNone/>
            </a:pPr>
            <a:r>
              <a:rPr lang="zh-CN" altLang="en-US" sz="1350" noProof="1" smtClean="0">
                <a:latin typeface="Consolas" panose="020B0609020204030204" charset="0"/>
              </a:rPr>
              <a:t>    import re</a:t>
            </a:r>
            <a:endParaRPr lang="en-US" altLang="zh-CN" sz="1350" noProof="1" smtClean="0">
              <a:latin typeface="Consolas" panose="020B0609020204030204" charset="0"/>
            </a:endParaRPr>
          </a:p>
          <a:p>
            <a:pPr marL="0" indent="0">
              <a:spcBef>
                <a:spcPts val="0"/>
              </a:spcBef>
              <a:buNone/>
            </a:pPr>
            <a:r>
              <a:rPr lang="en-US" altLang="zh-CN" sz="1350" noProof="1" smtClean="0">
                <a:latin typeface="Consolas" panose="020B0609020204030204" charset="0"/>
              </a:rPr>
              <a:t>    s </a:t>
            </a:r>
            <a:r>
              <a:rPr lang="en-US" altLang="zh-CN" sz="1350" noProof="1">
                <a:latin typeface="Consolas" panose="020B0609020204030204" charset="0"/>
              </a:rPr>
              <a:t>= “I </a:t>
            </a:r>
            <a:r>
              <a:rPr lang="en-US" altLang="zh-CN" sz="1350" noProof="1" smtClean="0">
                <a:latin typeface="Consolas" panose="020B0609020204030204" charset="0"/>
              </a:rPr>
              <a:t>like </a:t>
            </a:r>
            <a:r>
              <a:rPr lang="en-US" altLang="zh-CN" sz="1350" noProof="1">
                <a:latin typeface="Consolas" panose="020B0609020204030204" charset="0"/>
              </a:rPr>
              <a:t>Python”</a:t>
            </a:r>
            <a:endParaRPr lang="zh-CN" altLang="en-US" sz="1350" noProof="1">
              <a:latin typeface="Consolas" panose="020B0609020204030204" charset="0"/>
            </a:endParaRPr>
          </a:p>
          <a:p>
            <a:pPr marL="0" indent="0">
              <a:spcBef>
                <a:spcPts val="0"/>
              </a:spcBef>
              <a:buNone/>
            </a:pPr>
            <a:r>
              <a:rPr lang="zh-CN" altLang="en-US" sz="1350" noProof="1" smtClean="0">
                <a:latin typeface="Consolas" panose="020B0609020204030204" charset="0"/>
              </a:rPr>
              <a:t>    </a:t>
            </a:r>
            <a:r>
              <a:rPr lang="zh-CN" altLang="en-US" sz="1350" noProof="1">
                <a:latin typeface="Consolas" panose="020B0609020204030204" charset="0"/>
              </a:rPr>
              <a:t>t = re.split</a:t>
            </a:r>
            <a:r>
              <a:rPr lang="zh-CN" altLang="en-US" sz="1350" noProof="1" smtClean="0">
                <a:latin typeface="Consolas" panose="020B0609020204030204" charset="0"/>
              </a:rPr>
              <a:t>(‘\s+’, </a:t>
            </a:r>
            <a:r>
              <a:rPr lang="zh-CN" altLang="en-US" sz="1350" noProof="1">
                <a:latin typeface="Consolas" panose="020B0609020204030204" charset="0"/>
              </a:rPr>
              <a:t>s.strip</a:t>
            </a:r>
            <a:r>
              <a:rPr lang="zh-CN" altLang="en-US" sz="1350" noProof="1" smtClean="0">
                <a:latin typeface="Consolas" panose="020B0609020204030204" charset="0"/>
              </a:rPr>
              <a:t>()) </a:t>
            </a:r>
            <a:r>
              <a:rPr lang="en-US" altLang="zh-CN" sz="1350" noProof="1" smtClean="0">
                <a:latin typeface="Consolas" panose="020B0609020204030204" charset="0"/>
              </a:rPr>
              <a:t>#</a:t>
            </a:r>
            <a:r>
              <a:rPr lang="zh-CN" altLang="en-US" sz="1350" noProof="1">
                <a:latin typeface="Consolas" panose="020B0609020204030204" charset="0"/>
              </a:rPr>
              <a:t> '''考虑开头或结束有空格的情况'''</a:t>
            </a:r>
          </a:p>
          <a:p>
            <a:pPr marL="0" indent="0">
              <a:spcBef>
                <a:spcPts val="0"/>
              </a:spcBef>
              <a:buNone/>
            </a:pPr>
            <a:r>
              <a:rPr lang="zh-CN" altLang="en-US" sz="1350" noProof="1">
                <a:latin typeface="Consolas" panose="020B0609020204030204" charset="0"/>
              </a:rPr>
              <a:t>    t.reverse()</a:t>
            </a:r>
          </a:p>
          <a:p>
            <a:pPr marL="0" indent="0">
              <a:spcBef>
                <a:spcPts val="0"/>
              </a:spcBef>
              <a:buNone/>
            </a:pPr>
            <a:r>
              <a:rPr lang="zh-CN" altLang="en-US" sz="1350" noProof="1">
                <a:latin typeface="Consolas" panose="020B0609020204030204" charset="0"/>
              </a:rPr>
              <a:t>    </a:t>
            </a:r>
            <a:r>
              <a:rPr lang="en-US" altLang="zh-CN" sz="1350" noProof="1" smtClean="0">
                <a:latin typeface="Consolas" panose="020B0609020204030204" charset="0"/>
              </a:rPr>
              <a:t>print(</a:t>
            </a:r>
            <a:r>
              <a:rPr lang="zh-CN" altLang="en-US" sz="1350" noProof="1" smtClean="0">
                <a:latin typeface="Consolas" panose="020B0609020204030204" charset="0"/>
              </a:rPr>
              <a:t>' </a:t>
            </a:r>
            <a:r>
              <a:rPr lang="zh-CN" altLang="en-US" sz="1350" noProof="1">
                <a:latin typeface="Consolas" panose="020B0609020204030204" charset="0"/>
              </a:rPr>
              <a:t>'.join(t</a:t>
            </a:r>
            <a:r>
              <a:rPr lang="zh-CN" altLang="en-US" sz="1350" noProof="1" smtClean="0">
                <a:latin typeface="Consolas" panose="020B0609020204030204" charset="0"/>
              </a:rPr>
              <a:t>)</a:t>
            </a:r>
            <a:r>
              <a:rPr lang="en-US" altLang="zh-CN" sz="1350" noProof="1" smtClean="0">
                <a:latin typeface="Consolas" panose="020B0609020204030204" charset="0"/>
              </a:rPr>
              <a:t>)</a:t>
            </a:r>
            <a:endParaRPr lang="zh-CN" altLang="en-US"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a:p>
            <a:pPr marL="0" indent="0">
              <a:spcBef>
                <a:spcPts val="0"/>
              </a:spcBef>
              <a:buNone/>
            </a:pPr>
            <a:r>
              <a:rPr lang="zh-CN" altLang="en-US" sz="1350" noProof="1" smtClean="0">
                <a:latin typeface="Consolas" panose="020B0609020204030204" charset="0"/>
              </a:rPr>
              <a:t>    import re</a:t>
            </a:r>
            <a:endParaRPr lang="en-US" altLang="zh-CN" sz="1350" noProof="1" smtClean="0">
              <a:latin typeface="Consolas" panose="020B0609020204030204" charset="0"/>
            </a:endParaRPr>
          </a:p>
          <a:p>
            <a:pPr marL="0" indent="0">
              <a:spcBef>
                <a:spcPts val="0"/>
              </a:spcBef>
              <a:buNone/>
            </a:pPr>
            <a:r>
              <a:rPr lang="en-US" altLang="zh-CN" sz="1350" noProof="1">
                <a:latin typeface="Consolas" panose="020B0609020204030204" charset="0"/>
              </a:rPr>
              <a:t> </a:t>
            </a:r>
            <a:r>
              <a:rPr lang="en-US" altLang="zh-CN" sz="1350" noProof="1" smtClean="0">
                <a:latin typeface="Consolas" panose="020B0609020204030204" charset="0"/>
              </a:rPr>
              <a:t>   s = “I like Python”</a:t>
            </a: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t = re.split('\s+', s.strip())</a:t>
            </a:r>
          </a:p>
          <a:p>
            <a:pPr marL="0" indent="0">
              <a:spcBef>
                <a:spcPts val="0"/>
              </a:spcBef>
              <a:buNone/>
            </a:pPr>
            <a:r>
              <a:rPr lang="zh-CN" altLang="en-US" sz="1350" noProof="1" smtClean="0">
                <a:latin typeface="Consolas" panose="020B0609020204030204" charset="0"/>
              </a:rPr>
              <a:t>    </a:t>
            </a:r>
            <a:r>
              <a:rPr lang="en-US" altLang="zh-CN" sz="1350" noProof="1" smtClean="0">
                <a:latin typeface="Consolas" panose="020B0609020204030204" charset="0"/>
              </a:rPr>
              <a:t>print(</a:t>
            </a:r>
            <a:r>
              <a:rPr lang="zh-CN" altLang="en-US" sz="1350" noProof="1" smtClean="0">
                <a:latin typeface="Consolas" panose="020B0609020204030204" charset="0"/>
              </a:rPr>
              <a:t>' </a:t>
            </a:r>
            <a:r>
              <a:rPr lang="zh-CN" altLang="en-US" sz="1350" noProof="1">
                <a:latin typeface="Consolas" panose="020B0609020204030204" charset="0"/>
              </a:rPr>
              <a:t>'.join(reversed(t</a:t>
            </a:r>
            <a:r>
              <a:rPr lang="zh-CN" altLang="en-US" sz="1350" noProof="1" smtClean="0">
                <a:latin typeface="Consolas" panose="020B0609020204030204" charset="0"/>
              </a:rPr>
              <a:t>))</a:t>
            </a:r>
            <a:r>
              <a:rPr lang="en-US" altLang="zh-CN" sz="1350" noProof="1" smtClean="0">
                <a:latin typeface="Consolas" panose="020B0609020204030204" charset="0"/>
              </a:rPr>
              <a:t>)</a:t>
            </a:r>
            <a:endParaRPr lang="zh-CN" altLang="en-US" sz="1350" noProof="1">
              <a:latin typeface="Consolas" panose="020B0609020204030204" charset="0"/>
            </a:endParaRPr>
          </a:p>
        </p:txBody>
      </p:sp>
      <p:sp>
        <p:nvSpPr>
          <p:cNvPr id="1239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57</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982527017"/>
      </p:ext>
    </p:extLst>
  </p:cSld>
  <p:clrMapOvr>
    <a:masterClrMapping/>
  </p:clrMapOvr>
  <p:transition spd="slow" advClick="0">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查找字符串中最长的数字子</a:t>
            </a:r>
            <a:r>
              <a:rPr lang="zh-CN" altLang="en-US" sz="2400" noProof="1" smtClean="0"/>
              <a:t>串</a:t>
            </a:r>
            <a:endParaRPr lang="en-US" altLang="zh-CN" sz="2400" noProof="1" smtClean="0"/>
          </a:p>
          <a:p>
            <a:pPr marL="0" indent="0">
              <a:spcBef>
                <a:spcPts val="0"/>
              </a:spcBef>
              <a:buNone/>
            </a:pPr>
            <a:endParaRPr lang="en-US" altLang="zh-CN" sz="1350" noProof="1" smtClean="0">
              <a:latin typeface="Consolas" panose="020B0609020204030204" charset="0"/>
            </a:endParaRPr>
          </a:p>
          <a:p>
            <a:pPr marL="0" indent="0">
              <a:spcBef>
                <a:spcPts val="0"/>
              </a:spcBef>
              <a:buNone/>
            </a:pPr>
            <a:r>
              <a:rPr lang="zh-CN" altLang="en-US" sz="1350" noProof="1" smtClean="0">
                <a:latin typeface="Consolas" panose="020B0609020204030204" charset="0"/>
              </a:rPr>
              <a:t>    </a:t>
            </a:r>
            <a:endParaRPr lang="zh-CN" altLang="en-US" sz="1350" noProof="1">
              <a:latin typeface="Consolas" panose="020B0609020204030204" charset="0"/>
            </a:endParaRPr>
          </a:p>
        </p:txBody>
      </p:sp>
      <p:sp>
        <p:nvSpPr>
          <p:cNvPr id="1249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58</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4.3.2 re</a:t>
            </a:r>
            <a:r>
              <a:rPr lang="zh-CN" altLang="en-US" sz="2800" b="1" dirty="0" smtClean="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4" name="矩形 3"/>
          <p:cNvSpPr/>
          <p:nvPr/>
        </p:nvSpPr>
        <p:spPr>
          <a:xfrm>
            <a:off x="4572000" y="1974047"/>
            <a:ext cx="4572000" cy="2031325"/>
          </a:xfrm>
          <a:prstGeom prst="rect">
            <a:avLst/>
          </a:prstGeom>
        </p:spPr>
        <p:txBody>
          <a:bodyPr>
            <a:spAutoFit/>
          </a:bodyPr>
          <a:lstStyle/>
          <a:p>
            <a:pPr marL="0" indent="0">
              <a:spcBef>
                <a:spcPts val="0"/>
              </a:spcBef>
              <a:buNone/>
            </a:pPr>
            <a:r>
              <a:rPr lang="zh-CN" altLang="en-US" noProof="1">
                <a:latin typeface="Consolas" panose="020B0609020204030204" charset="0"/>
              </a:rPr>
              <a:t> '''使用非数字作为分隔符'''</a:t>
            </a:r>
          </a:p>
          <a:p>
            <a:pPr marL="0" indent="0">
              <a:spcBef>
                <a:spcPts val="0"/>
              </a:spcBef>
              <a:buNone/>
            </a:pPr>
            <a:r>
              <a:rPr lang="zh-CN" altLang="en-US" noProof="1">
                <a:latin typeface="Consolas" panose="020B0609020204030204" charset="0"/>
              </a:rPr>
              <a:t>    import 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 </a:t>
            </a:r>
            <a:r>
              <a:rPr lang="zh-CN" altLang="en-US" noProof="1">
                <a:latin typeface="Consolas" panose="020B0609020204030204" charset="0"/>
              </a:rPr>
              <a:t>= re.split('[^\d]+', s)</a:t>
            </a:r>
          </a:p>
          <a:p>
            <a:pPr marL="0" indent="0">
              <a:spcBef>
                <a:spcPts val="0"/>
              </a:spcBef>
              <a:buNone/>
            </a:pPr>
            <a:r>
              <a:rPr lang="zh-CN" altLang="en-US" noProof="1">
                <a:latin typeface="Consolas" panose="020B0609020204030204" charset="0"/>
              </a:rPr>
              <a:t>    if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dirty="0"/>
          </a:p>
        </p:txBody>
      </p:sp>
      <p:sp>
        <p:nvSpPr>
          <p:cNvPr id="5" name="矩形 4"/>
          <p:cNvSpPr/>
          <p:nvPr/>
        </p:nvSpPr>
        <p:spPr>
          <a:xfrm>
            <a:off x="656531" y="2230423"/>
            <a:ext cx="4572000" cy="1754326"/>
          </a:xfrm>
          <a:prstGeom prst="rect">
            <a:avLst/>
          </a:prstGeom>
        </p:spPr>
        <p:txBody>
          <a:bodyPr>
            <a:spAutoFit/>
          </a:bodyPr>
          <a:lstStyle/>
          <a:p>
            <a:pPr marL="0" indent="0">
              <a:spcBef>
                <a:spcPts val="0"/>
              </a:spcBef>
              <a:buNone/>
            </a:pPr>
            <a:r>
              <a:rPr lang="zh-CN" altLang="en-US" noProof="1">
                <a:latin typeface="Consolas" panose="020B0609020204030204" charset="0"/>
              </a:rPr>
              <a:t>import 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a:t>
            </a:r>
            <a:r>
              <a:rPr lang="zh-CN" altLang="en-US" noProof="1">
                <a:latin typeface="Consolas" panose="020B0609020204030204" charset="0"/>
              </a:rPr>
              <a:t> = re.findall('\d+', s)</a:t>
            </a:r>
          </a:p>
          <a:p>
            <a:pPr marL="0" indent="0">
              <a:spcBef>
                <a:spcPts val="0"/>
              </a:spcBef>
              <a:buNone/>
            </a:pPr>
            <a:r>
              <a:rPr lang="zh-CN" altLang="en-US" noProof="1">
                <a:latin typeface="Consolas" panose="020B0609020204030204" charset="0"/>
              </a:rPr>
              <a:t>    if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noProof="1">
              <a:latin typeface="Consolas" panose="020B0609020204030204" charset="0"/>
            </a:endParaRPr>
          </a:p>
        </p:txBody>
      </p:sp>
    </p:spTree>
    <p:extLst>
      <p:ext uri="{BB962C8B-B14F-4D97-AF65-F5344CB8AC3E}">
        <p14:creationId xmlns:p14="http://schemas.microsoft.com/office/powerpoint/2010/main" val="37716791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占位符 59394"/>
          <p:cNvSpPr>
            <a:spLocks noGrp="1"/>
          </p:cNvSpPr>
          <p:nvPr>
            <p:ph idx="1"/>
          </p:nvPr>
        </p:nvSpPr>
        <p:spPr>
          <a:xfrm>
            <a:off x="683568" y="1575956"/>
            <a:ext cx="8229600" cy="4678451"/>
          </a:xfrm>
        </p:spPr>
        <p:txBody>
          <a:bodyPr anchor="t"/>
          <a:lstStyle/>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首先使用re模块的compile()方法将正则表达式编译生成正则表达式对象，然后再使用正则表达式对象提供的方法进行字符串处理。</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使用编译后的正则表达式对象可以</a:t>
            </a:r>
            <a:r>
              <a:rPr lang="zh-CN" altLang="en-US" sz="1800" dirty="0">
                <a:solidFill>
                  <a:srgbClr val="FF0000"/>
                </a:solidFill>
                <a:latin typeface="宋体" panose="02010600030101010101" pitchFamily="2" charset="-122"/>
              </a:rPr>
              <a:t>提高字符串处理速度</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也提供了更强大的文本处理功能</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正则表达式对象的match(string[, pos[, endpos]])方法用于在字符串开头或指定位置进行搜索，</a:t>
            </a:r>
            <a:r>
              <a:rPr lang="zh-CN" altLang="en-US" sz="1800" dirty="0">
                <a:solidFill>
                  <a:srgbClr val="FF0000"/>
                </a:solidFill>
                <a:latin typeface="宋体" panose="02010600030101010101" pitchFamily="2" charset="-122"/>
              </a:rPr>
              <a:t>模式必须出现在字符串开头或指定位置</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正则表达式对象的search(string[, pos[, endpos]])方法用于</a:t>
            </a:r>
            <a:r>
              <a:rPr lang="zh-CN" altLang="en-US" sz="1800" dirty="0">
                <a:solidFill>
                  <a:srgbClr val="FF0000"/>
                </a:solidFill>
                <a:latin typeface="宋体" panose="02010600030101010101" pitchFamily="2" charset="-122"/>
              </a:rPr>
              <a:t>在整个字符串中进行搜索</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正则表达式对象的findall(string[, pos[, endpos]])方法用于在字符串中</a:t>
            </a:r>
            <a:r>
              <a:rPr lang="zh-CN" altLang="en-US" sz="1800" dirty="0">
                <a:solidFill>
                  <a:srgbClr val="FF0000"/>
                </a:solidFill>
                <a:latin typeface="宋体" panose="02010600030101010101" pitchFamily="2" charset="-122"/>
              </a:rPr>
              <a:t>查找所有符合正则表达式的字符串并返回列表</a:t>
            </a:r>
            <a:r>
              <a:rPr lang="zh-CN" altLang="en-US" sz="1800" dirty="0">
                <a:latin typeface="宋体" panose="02010600030101010101" pitchFamily="2" charset="-122"/>
              </a:rPr>
              <a:t>。</a:t>
            </a:r>
          </a:p>
        </p:txBody>
      </p:sp>
      <p:sp>
        <p:nvSpPr>
          <p:cNvPr id="1259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59</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45410285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14" name="文本框 13"/>
          <p:cNvSpPr txBox="1"/>
          <p:nvPr/>
        </p:nvSpPr>
        <p:spPr>
          <a:xfrm>
            <a:off x="323528" y="908720"/>
            <a:ext cx="5652628" cy="138499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en-US" altLang="zh-CN" sz="2800" b="1" dirty="0">
                <a:solidFill>
                  <a:srgbClr val="FF0000"/>
                </a:solidFill>
                <a:latin typeface="Times New Roman" panose="02020603050405020304" pitchFamily="18" charset="0"/>
                <a:ea typeface="仿宋" panose="02010609060101010101" pitchFamily="49" charset="-122"/>
              </a:rPr>
              <a:t>%</a:t>
            </a:r>
            <a:r>
              <a:rPr lang="zh-CN" altLang="en-US" sz="2800" b="1" dirty="0">
                <a:solidFill>
                  <a:srgbClr val="FF0000"/>
                </a:solidFill>
                <a:latin typeface="Times New Roman" panose="02020603050405020304" pitchFamily="18" charset="0"/>
                <a:ea typeface="仿宋" panose="02010609060101010101" pitchFamily="49" charset="-122"/>
              </a:rPr>
              <a:t>格式</a:t>
            </a:r>
            <a:endParaRPr lang="en-US" altLang="zh-CN" sz="2800" b="1" dirty="0">
              <a:solidFill>
                <a:srgbClr val="FF0000"/>
              </a:solidFill>
              <a:latin typeface="Times New Roman" panose="02020603050405020304" pitchFamily="18" charset="0"/>
              <a:ea typeface="仿宋" panose="02010609060101010101" pitchFamily="49" charset="-122"/>
            </a:endParaRPr>
          </a:p>
          <a:p>
            <a:pPr marL="285750" indent="-285750">
              <a:buClr>
                <a:srgbClr val="FF0000"/>
              </a:buClr>
              <a:buFont typeface="Wingdings" panose="05000000000000000000" pitchFamily="2" charset="2"/>
              <a:buChar char="Ø"/>
            </a:pPr>
            <a:endParaRPr lang="zh-CN" altLang="en-US" sz="2800" b="1" dirty="0">
              <a:latin typeface="Times New Roman" panose="02020603050405020304" pitchFamily="18" charset="0"/>
            </a:endParaRPr>
          </a:p>
        </p:txBody>
      </p:sp>
      <p:grpSp>
        <p:nvGrpSpPr>
          <p:cNvPr id="15"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3" cstate="print"/>
            <a:stretch>
              <a:fillRect/>
            </a:stretch>
          </p:blipFill>
          <p:spPr>
            <a:xfrm>
              <a:off x="1115929" y="3530600"/>
              <a:ext cx="446172" cy="431048"/>
            </a:xfrm>
            <a:prstGeom prst="rect">
              <a:avLst/>
            </a:prstGeom>
          </p:spPr>
        </p:pic>
      </p:grpSp>
      <p:graphicFrame>
        <p:nvGraphicFramePr>
          <p:cNvPr id="22" name="对象 3"/>
          <p:cNvGraphicFramePr/>
          <p:nvPr>
            <p:extLst>
              <p:ext uri="{D42A27DB-BD31-4B8C-83A1-F6EECF244321}">
                <p14:modId xmlns:p14="http://schemas.microsoft.com/office/powerpoint/2010/main" val="3759424828"/>
              </p:ext>
            </p:extLst>
          </p:nvPr>
        </p:nvGraphicFramePr>
        <p:xfrm>
          <a:off x="1763688" y="2132856"/>
          <a:ext cx="4990782" cy="2813939"/>
        </p:xfrm>
        <a:graphic>
          <a:graphicData uri="http://schemas.openxmlformats.org/presentationml/2006/ole">
            <mc:AlternateContent xmlns:mc="http://schemas.openxmlformats.org/markup-compatibility/2006">
              <mc:Choice xmlns:v="urn:schemas-microsoft-com:vml" Requires="v">
                <p:oleObj spid="_x0000_s9350" r:id="rId4" imgW="4953000" imgH="2238375" progId="Paint.Picture">
                  <p:embed/>
                </p:oleObj>
              </mc:Choice>
              <mc:Fallback>
                <p:oleObj r:id="rId4" imgW="4953000" imgH="2238375" progId="Paint.Picture">
                  <p:embed/>
                  <p:pic>
                    <p:nvPicPr>
                      <p:cNvPr id="29698" name="对象 3"/>
                      <p:cNvPicPr/>
                      <p:nvPr/>
                    </p:nvPicPr>
                    <p:blipFill>
                      <a:blip r:embed="rId5"/>
                      <a:stretch>
                        <a:fillRect/>
                      </a:stretch>
                    </p:blipFill>
                    <p:spPr>
                      <a:xfrm>
                        <a:off x="1763688" y="2132856"/>
                        <a:ext cx="4990782" cy="2813939"/>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583287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054" y="1463705"/>
            <a:ext cx="8229600" cy="4678451"/>
          </a:xfrm>
        </p:spPr>
        <p:txBody>
          <a:bodyPr/>
          <a:lstStyle/>
          <a:p>
            <a:pPr fontAlgn="base">
              <a:buClr>
                <a:srgbClr val="FF0000"/>
              </a:buClr>
              <a:buFont typeface="Wingdings" panose="05000000000000000000" charset="0"/>
              <a:buChar char=""/>
            </a:pPr>
            <a:r>
              <a:rPr lang="en-US" sz="2000" noProof="1"/>
              <a:t>match()、search()、findall()</a:t>
            </a:r>
          </a:p>
          <a:p>
            <a:pPr marL="685800" lvl="1">
              <a:spcBef>
                <a:spcPts val="600"/>
              </a:spcBef>
              <a:spcAft>
                <a:spcPts val="0"/>
              </a:spcAft>
              <a:buClr>
                <a:srgbClr val="FF0000"/>
              </a:buClr>
              <a:buFont typeface="Wingdings" panose="05000000000000000000" charset="0"/>
              <a:buChar char="ü"/>
            </a:pPr>
            <a:r>
              <a:rPr lang="en-US" sz="2000" noProof="1"/>
              <a:t>match(string[, pos[, endpos]])方法在字符串开头或指定位置进行搜索，</a:t>
            </a:r>
            <a:r>
              <a:rPr lang="en-US" sz="2000" noProof="1">
                <a:solidFill>
                  <a:srgbClr val="FF0000"/>
                </a:solidFill>
              </a:rPr>
              <a:t>模式必须出现在字符串开头或指定位置</a:t>
            </a:r>
            <a:r>
              <a:rPr lang="en-US" sz="2000" noProof="1"/>
              <a:t>；</a:t>
            </a:r>
          </a:p>
          <a:p>
            <a:pPr marL="685800" lvl="1">
              <a:spcBef>
                <a:spcPts val="600"/>
              </a:spcBef>
              <a:spcAft>
                <a:spcPts val="0"/>
              </a:spcAft>
              <a:buClr>
                <a:srgbClr val="FF0000"/>
              </a:buClr>
              <a:buFont typeface="Wingdings" panose="05000000000000000000" charset="0"/>
              <a:buChar char="ü"/>
            </a:pPr>
            <a:r>
              <a:rPr lang="en-US" sz="2000" noProof="1"/>
              <a:t>search(string[, pos[, endpos]])方法在</a:t>
            </a:r>
            <a:r>
              <a:rPr lang="en-US" sz="2000" noProof="1">
                <a:solidFill>
                  <a:srgbClr val="FF0000"/>
                </a:solidFill>
              </a:rPr>
              <a:t>整个字符串或指定范围</a:t>
            </a:r>
            <a:r>
              <a:rPr lang="en-US" sz="2000" noProof="1"/>
              <a:t>中进行搜索；</a:t>
            </a:r>
          </a:p>
          <a:p>
            <a:pPr marL="685800" lvl="1">
              <a:spcBef>
                <a:spcPts val="600"/>
              </a:spcBef>
              <a:spcAft>
                <a:spcPts val="0"/>
              </a:spcAft>
              <a:buClr>
                <a:srgbClr val="FF0000"/>
              </a:buClr>
              <a:buFont typeface="Wingdings" panose="05000000000000000000" charset="0"/>
              <a:buChar char="ü"/>
            </a:pPr>
            <a:r>
              <a:rPr lang="en-US" sz="2000" noProof="1"/>
              <a:t>findall(string[, pos[, endpos]])方法</a:t>
            </a:r>
            <a:r>
              <a:rPr lang="zh-CN" altLang="en-US" sz="2000" noProof="1"/>
              <a:t>在</a:t>
            </a:r>
            <a:r>
              <a:rPr lang="en-US" sz="2000" noProof="1"/>
              <a:t>字符串</a:t>
            </a:r>
            <a:r>
              <a:rPr lang="zh-CN" altLang="en-US" sz="2000" noProof="1">
                <a:solidFill>
                  <a:srgbClr val="FF0000"/>
                </a:solidFill>
              </a:rPr>
              <a:t>指定范围</a:t>
            </a:r>
            <a:r>
              <a:rPr lang="en-US" sz="2000" noProof="1"/>
              <a:t>中</a:t>
            </a:r>
            <a:r>
              <a:rPr lang="en-US" sz="2000" noProof="1">
                <a:solidFill>
                  <a:srgbClr val="FF0000"/>
                </a:solidFill>
              </a:rPr>
              <a:t>查找所有</a:t>
            </a:r>
            <a:r>
              <a:rPr lang="en-US" sz="2000" noProof="1"/>
              <a:t>符合正则表达式的字符串并以列表形式返回。</a:t>
            </a:r>
          </a:p>
        </p:txBody>
      </p:sp>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16863615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Content Placeholder 2"/>
          <p:cNvSpPr txBox="1">
            <a:spLocks/>
          </p:cNvSpPr>
          <p:nvPr/>
        </p:nvSpPr>
        <p:spPr bwMode="auto">
          <a:xfrm>
            <a:off x="889248" y="1585481"/>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en-US" sz="1600" dirty="0" smtClean="0">
                <a:latin typeface="Consolas" panose="020B0609020204030204" charset="0"/>
              </a:rPr>
              <a:t>&gt;&gt;&gt; import re</a:t>
            </a:r>
          </a:p>
          <a:p>
            <a:pPr marL="0" indent="0">
              <a:spcBef>
                <a:spcPct val="0"/>
              </a:spcBef>
              <a:buFont typeface="Arial" charset="0"/>
              <a:buNone/>
            </a:pPr>
            <a:r>
              <a:rPr lang="en-US" altLang="en-US" sz="1600" dirty="0" smtClean="0">
                <a:latin typeface="Consolas" panose="020B0609020204030204" charset="0"/>
              </a:rPr>
              <a:t>&gt;&gt;&gt; example = 'Hefei University of Technology'</a:t>
            </a:r>
          </a:p>
          <a:p>
            <a:pPr marL="0" indent="0">
              <a:spcBef>
                <a:spcPct val="0"/>
              </a:spcBef>
              <a:buFont typeface="Arial" charset="0"/>
              <a:buNone/>
            </a:pPr>
            <a:r>
              <a:rPr lang="en-US" altLang="en-US" sz="1600" dirty="0" smtClean="0">
                <a:latin typeface="Consolas" panose="020B0609020204030204" charset="0"/>
              </a:rPr>
              <a:t>&gt;&gt;&gt; pattern = </a:t>
            </a:r>
            <a:r>
              <a:rPr lang="en-US" altLang="en-US" sz="1600" dirty="0" err="1" smtClean="0">
                <a:latin typeface="Consolas" panose="020B0609020204030204" charset="0"/>
              </a:rPr>
              <a:t>re.compile</a:t>
            </a:r>
            <a:r>
              <a:rPr lang="en-US" altLang="en-US" sz="1600" dirty="0" smtClean="0">
                <a:latin typeface="Consolas" panose="020B0609020204030204" charset="0"/>
              </a:rPr>
              <a:t>(r'\</a:t>
            </a:r>
            <a:r>
              <a:rPr lang="en-US" altLang="en-US" sz="1600" dirty="0" err="1" smtClean="0">
                <a:latin typeface="Consolas" panose="020B0609020204030204" charset="0"/>
              </a:rPr>
              <a:t>bH</a:t>
            </a:r>
            <a:r>
              <a:rPr lang="en-US" altLang="en-US" sz="1600" dirty="0" smtClean="0">
                <a:latin typeface="Consolas" panose="020B0609020204030204" charset="0"/>
              </a:rPr>
              <a:t>\w+\b')  </a:t>
            </a:r>
          </a:p>
          <a:p>
            <a:pPr marL="0" indent="0">
              <a:spcBef>
                <a:spcPct val="0"/>
              </a:spcBef>
              <a:buFont typeface="Arial" charset="0"/>
              <a:buNone/>
            </a:pPr>
            <a:r>
              <a:rPr lang="en-US" altLang="en-US" sz="1600" dirty="0" smtClean="0">
                <a:latin typeface="Consolas" panose="020B0609020204030204" charset="0"/>
              </a:rPr>
              <a:t>&gt;&gt;&gt; </a:t>
            </a:r>
            <a:r>
              <a:rPr lang="en-US" altLang="en-US" sz="1600" dirty="0" err="1" smtClean="0">
                <a:latin typeface="Consolas" panose="020B0609020204030204" charset="0"/>
              </a:rPr>
              <a:t>pattern.findall</a:t>
            </a:r>
            <a:r>
              <a:rPr lang="en-US" altLang="en-US" sz="1600" dirty="0" smtClean="0">
                <a:latin typeface="Consolas" panose="020B0609020204030204" charset="0"/>
              </a:rPr>
              <a:t>(example) </a:t>
            </a:r>
          </a:p>
          <a:p>
            <a:pPr marL="0" indent="0">
              <a:spcBef>
                <a:spcPct val="0"/>
              </a:spcBef>
              <a:buFont typeface="Arial" charset="0"/>
              <a:buNone/>
            </a:pPr>
            <a:r>
              <a:rPr lang="en-US" altLang="en-US" sz="1600" dirty="0" smtClean="0">
                <a:solidFill>
                  <a:srgbClr val="0000FF"/>
                </a:solidFill>
                <a:latin typeface="Consolas" panose="020B0609020204030204" charset="0"/>
              </a:rPr>
              <a:t>[‘Hefei']</a:t>
            </a:r>
          </a:p>
          <a:p>
            <a:pPr marL="0" indent="0">
              <a:spcBef>
                <a:spcPct val="0"/>
              </a:spcBef>
              <a:buFont typeface="Arial" charset="0"/>
              <a:buNone/>
            </a:pPr>
            <a:r>
              <a:rPr lang="en-US" altLang="en-US" sz="1600" dirty="0" smtClean="0">
                <a:latin typeface="Consolas" panose="020B0609020204030204" charset="0"/>
              </a:rPr>
              <a:t>&gt;&gt;&gt; pattern = </a:t>
            </a:r>
            <a:r>
              <a:rPr lang="en-US" altLang="en-US" sz="1600" dirty="0" err="1" smtClean="0">
                <a:latin typeface="Consolas" panose="020B0609020204030204" charset="0"/>
              </a:rPr>
              <a:t>re.compile</a:t>
            </a:r>
            <a:r>
              <a:rPr lang="en-US" altLang="en-US" sz="1600" dirty="0" smtClean="0">
                <a:latin typeface="Consolas" panose="020B0609020204030204" charset="0"/>
              </a:rPr>
              <a:t>(r'\</a:t>
            </a:r>
            <a:r>
              <a:rPr lang="en-US" altLang="en-US" sz="1600" dirty="0" err="1" smtClean="0">
                <a:latin typeface="Consolas" panose="020B0609020204030204" charset="0"/>
              </a:rPr>
              <a:t>w+y</a:t>
            </a:r>
            <a:r>
              <a:rPr lang="en-US" altLang="en-US" sz="1600" dirty="0" smtClean="0">
                <a:latin typeface="Consolas" panose="020B0609020204030204" charset="0"/>
              </a:rPr>
              <a:t>\b')</a:t>
            </a:r>
          </a:p>
          <a:p>
            <a:pPr marL="0" indent="0">
              <a:spcBef>
                <a:spcPct val="0"/>
              </a:spcBef>
              <a:buFont typeface="Arial" charset="0"/>
              <a:buNone/>
            </a:pPr>
            <a:r>
              <a:rPr lang="en-US" altLang="en-US" sz="1600" dirty="0" smtClean="0">
                <a:latin typeface="Consolas" panose="020B0609020204030204" charset="0"/>
              </a:rPr>
              <a:t>&gt;&gt;&gt; </a:t>
            </a:r>
            <a:r>
              <a:rPr lang="en-US" altLang="en-US" sz="1600" dirty="0" err="1" smtClean="0">
                <a:latin typeface="Consolas" panose="020B0609020204030204" charset="0"/>
              </a:rPr>
              <a:t>pattern.findall</a:t>
            </a:r>
            <a:r>
              <a:rPr lang="en-US" altLang="en-US" sz="1600" dirty="0" smtClean="0">
                <a:latin typeface="Consolas" panose="020B0609020204030204" charset="0"/>
              </a:rPr>
              <a:t>(example)</a:t>
            </a:r>
          </a:p>
          <a:p>
            <a:pPr marL="0" indent="0">
              <a:spcBef>
                <a:spcPct val="0"/>
              </a:spcBef>
              <a:buFont typeface="Arial" charset="0"/>
              <a:buNone/>
            </a:pPr>
            <a:r>
              <a:rPr lang="en-US" altLang="en-US" sz="1600" dirty="0" smtClean="0">
                <a:solidFill>
                  <a:srgbClr val="0000FF"/>
                </a:solidFill>
                <a:latin typeface="Consolas" panose="020B0609020204030204" charset="0"/>
              </a:rPr>
              <a:t>[‘</a:t>
            </a:r>
            <a:r>
              <a:rPr lang="en-US" altLang="en-US" sz="1600" dirty="0" err="1" smtClean="0">
                <a:solidFill>
                  <a:srgbClr val="0000FF"/>
                </a:solidFill>
                <a:latin typeface="Consolas" panose="020B0609020204030204" charset="0"/>
              </a:rPr>
              <a:t>University‘,’Technology</a:t>
            </a:r>
            <a:r>
              <a:rPr lang="en-US" altLang="en-US" sz="1600" dirty="0" smtClean="0">
                <a:solidFill>
                  <a:srgbClr val="0000FF"/>
                </a:solidFill>
                <a:latin typeface="Consolas" panose="020B0609020204030204" charset="0"/>
              </a:rPr>
              <a:t>’]</a:t>
            </a:r>
          </a:p>
          <a:p>
            <a:pPr marL="0" indent="0">
              <a:spcBef>
                <a:spcPct val="0"/>
              </a:spcBef>
              <a:buFont typeface="Arial" charset="0"/>
              <a:buNone/>
            </a:pPr>
            <a:r>
              <a:rPr lang="en-US" altLang="en-US" sz="1600" dirty="0" smtClean="0">
                <a:latin typeface="Consolas" panose="020B0609020204030204" charset="0"/>
              </a:rPr>
              <a:t>&gt;&gt;&gt; pattern = </a:t>
            </a:r>
            <a:r>
              <a:rPr lang="en-US" altLang="en-US" sz="1600" dirty="0" err="1" smtClean="0">
                <a:latin typeface="Consolas" panose="020B0609020204030204" charset="0"/>
              </a:rPr>
              <a:t>re.compile</a:t>
            </a:r>
            <a:r>
              <a:rPr lang="en-US" altLang="en-US" sz="1600" dirty="0" smtClean="0">
                <a:latin typeface="Consolas" panose="020B0609020204030204" charset="0"/>
              </a:rPr>
              <a:t>(r'\b[a-</a:t>
            </a:r>
            <a:r>
              <a:rPr lang="en-US" altLang="en-US" sz="1600" dirty="0" err="1" smtClean="0">
                <a:latin typeface="Consolas" panose="020B0609020204030204" charset="0"/>
              </a:rPr>
              <a:t>zA</a:t>
            </a:r>
            <a:r>
              <a:rPr lang="en-US" altLang="en-US" sz="1600" dirty="0" smtClean="0">
                <a:latin typeface="Consolas" panose="020B0609020204030204" charset="0"/>
              </a:rPr>
              <a:t>-Z]{2}\b') #查找3个字母长的单词</a:t>
            </a:r>
          </a:p>
          <a:p>
            <a:pPr marL="0" indent="0">
              <a:spcBef>
                <a:spcPct val="0"/>
              </a:spcBef>
              <a:buFont typeface="Arial" charset="0"/>
              <a:buNone/>
            </a:pPr>
            <a:r>
              <a:rPr lang="en-US" altLang="en-US" sz="1600" dirty="0" smtClean="0">
                <a:latin typeface="Consolas" panose="020B0609020204030204" charset="0"/>
              </a:rPr>
              <a:t>&gt;&gt;&gt; </a:t>
            </a:r>
            <a:r>
              <a:rPr lang="en-US" altLang="en-US" sz="1600" dirty="0" err="1" smtClean="0">
                <a:latin typeface="Consolas" panose="020B0609020204030204" charset="0"/>
              </a:rPr>
              <a:t>pattern.findall</a:t>
            </a:r>
            <a:r>
              <a:rPr lang="en-US" altLang="en-US" sz="1600" dirty="0" smtClean="0">
                <a:latin typeface="Consolas" panose="020B0609020204030204" charset="0"/>
              </a:rPr>
              <a:t>(example)</a:t>
            </a:r>
          </a:p>
          <a:p>
            <a:pPr marL="0" indent="0">
              <a:spcBef>
                <a:spcPct val="0"/>
              </a:spcBef>
              <a:buFont typeface="Arial" charset="0"/>
              <a:buNone/>
            </a:pPr>
            <a:r>
              <a:rPr lang="en-US" altLang="en-US" sz="1600" dirty="0" smtClean="0">
                <a:solidFill>
                  <a:srgbClr val="0000FF"/>
                </a:solidFill>
                <a:latin typeface="Consolas" panose="020B0609020204030204" charset="0"/>
              </a:rPr>
              <a:t>[‘of']</a:t>
            </a:r>
          </a:p>
          <a:p>
            <a:pPr marL="0" indent="0">
              <a:spcBef>
                <a:spcPct val="0"/>
              </a:spcBef>
              <a:buFont typeface="Arial" charset="0"/>
              <a:buNone/>
            </a:pPr>
            <a:r>
              <a:rPr lang="en-US" altLang="en-US" sz="1600" dirty="0" smtClean="0">
                <a:latin typeface="Consolas" panose="020B0609020204030204" charset="0"/>
              </a:rPr>
              <a:t>&gt;&gt;&gt; s = 'ab134ab98723jafjweoruiagab'</a:t>
            </a:r>
          </a:p>
          <a:p>
            <a:pPr marL="0" indent="0">
              <a:spcBef>
                <a:spcPct val="0"/>
              </a:spcBef>
              <a:buFont typeface="Arial" charset="0"/>
              <a:buNone/>
            </a:pPr>
            <a:r>
              <a:rPr lang="en-US" altLang="en-US" sz="1600" dirty="0" smtClean="0">
                <a:latin typeface="Consolas" panose="020B0609020204030204" charset="0"/>
              </a:rPr>
              <a:t>&gt;&gt;&gt; m = </a:t>
            </a:r>
            <a:r>
              <a:rPr lang="en-US" altLang="en-US" sz="1600" dirty="0" err="1" smtClean="0">
                <a:latin typeface="Consolas" panose="020B0609020204030204" charset="0"/>
              </a:rPr>
              <a:t>re.search</a:t>
            </a:r>
            <a:r>
              <a:rPr lang="en-US" altLang="en-US" sz="1600" dirty="0" smtClean="0">
                <a:latin typeface="Consolas" panose="020B0609020204030204" charset="0"/>
              </a:rPr>
              <a:t>(r'((ab).*){2}.*(ab)', s)#</a:t>
            </a:r>
            <a:r>
              <a:rPr lang="zh-CN" altLang="en-US" sz="1600" dirty="0" smtClean="0">
                <a:latin typeface="Consolas" panose="020B0609020204030204" charset="0"/>
              </a:rPr>
              <a:t>在</a:t>
            </a:r>
            <a:r>
              <a:rPr lang="en-US" altLang="zh-CN" sz="1600" dirty="0" smtClean="0">
                <a:latin typeface="Consolas" panose="020B0609020204030204" charset="0"/>
              </a:rPr>
              <a:t>s</a:t>
            </a:r>
            <a:r>
              <a:rPr lang="zh-CN" altLang="en-US" sz="1600" dirty="0" smtClean="0">
                <a:latin typeface="Consolas" panose="020B0609020204030204" charset="0"/>
              </a:rPr>
              <a:t>中查找</a:t>
            </a:r>
            <a:r>
              <a:rPr lang="en-US" altLang="zh-CN" sz="1600" dirty="0" smtClean="0">
                <a:latin typeface="Consolas" panose="020B0609020204030204" charset="0"/>
              </a:rPr>
              <a:t>ab</a:t>
            </a:r>
            <a:r>
              <a:rPr lang="zh-CN" altLang="en-US" sz="1600" dirty="0" smtClean="0">
                <a:latin typeface="Consolas" panose="020B0609020204030204" charset="0"/>
              </a:rPr>
              <a:t>的第</a:t>
            </a:r>
            <a:r>
              <a:rPr lang="en-US" altLang="zh-CN" sz="1600" dirty="0" smtClean="0">
                <a:latin typeface="Consolas" panose="020B0609020204030204" charset="0"/>
              </a:rPr>
              <a:t>3</a:t>
            </a:r>
            <a:r>
              <a:rPr lang="zh-CN" altLang="en-US" sz="1600" dirty="0" smtClean="0">
                <a:latin typeface="Consolas" panose="020B0609020204030204" charset="0"/>
              </a:rPr>
              <a:t>次出现</a:t>
            </a:r>
          </a:p>
          <a:p>
            <a:pPr marL="0" indent="0">
              <a:spcBef>
                <a:spcPct val="0"/>
              </a:spcBef>
              <a:buFont typeface="Arial" charset="0"/>
              <a:buNone/>
            </a:pPr>
            <a:r>
              <a:rPr lang="en-US" altLang="en-US" sz="1600" dirty="0" smtClean="0">
                <a:latin typeface="Consolas" panose="020B0609020204030204" charset="0"/>
              </a:rPr>
              <a:t>&gt;&gt;&gt; </a:t>
            </a:r>
            <a:r>
              <a:rPr lang="en-US" altLang="en-US" sz="1600" dirty="0" err="1" smtClean="0">
                <a:latin typeface="Consolas" panose="020B0609020204030204" charset="0"/>
              </a:rPr>
              <a:t>m.group</a:t>
            </a:r>
            <a:r>
              <a:rPr lang="en-US" altLang="en-US" sz="1600" dirty="0" smtClean="0">
                <a:latin typeface="Consolas" panose="020B0609020204030204" charset="0"/>
              </a:rPr>
              <a:t>(3)</a:t>
            </a:r>
          </a:p>
          <a:p>
            <a:pPr marL="0" indent="0">
              <a:spcBef>
                <a:spcPct val="0"/>
              </a:spcBef>
              <a:buFont typeface="Arial" charset="0"/>
              <a:buNone/>
            </a:pPr>
            <a:r>
              <a:rPr lang="en-US" altLang="en-US" sz="1600" dirty="0" smtClean="0">
                <a:solidFill>
                  <a:srgbClr val="0000FF"/>
                </a:solidFill>
                <a:latin typeface="Consolas" panose="020B0609020204030204" charset="0"/>
              </a:rPr>
              <a:t>'ab'</a:t>
            </a:r>
          </a:p>
          <a:p>
            <a:pPr marL="0" indent="0">
              <a:spcBef>
                <a:spcPct val="0"/>
              </a:spcBef>
              <a:buFont typeface="Arial" charset="0"/>
              <a:buNone/>
            </a:pPr>
            <a:r>
              <a:rPr lang="en-US" altLang="en-US" sz="1600" dirty="0" smtClean="0">
                <a:latin typeface="Consolas" panose="020B0609020204030204" charset="0"/>
              </a:rPr>
              <a:t>&gt;&gt;&gt; </a:t>
            </a:r>
            <a:r>
              <a:rPr lang="en-US" altLang="en-US" sz="1600" dirty="0" err="1" smtClean="0">
                <a:latin typeface="Consolas" panose="020B0609020204030204" charset="0"/>
              </a:rPr>
              <a:t>m.span</a:t>
            </a:r>
            <a:r>
              <a:rPr lang="en-US" altLang="en-US" sz="1600" dirty="0" smtClean="0">
                <a:latin typeface="Consolas" panose="020B0609020204030204" charset="0"/>
              </a:rPr>
              <a:t>(3)</a:t>
            </a:r>
          </a:p>
          <a:p>
            <a:pPr marL="0" indent="0">
              <a:spcBef>
                <a:spcPct val="0"/>
              </a:spcBef>
              <a:buFont typeface="Arial" charset="0"/>
              <a:buNone/>
            </a:pPr>
            <a:r>
              <a:rPr lang="en-US" altLang="en-US" sz="1600" dirty="0" smtClean="0">
                <a:solidFill>
                  <a:srgbClr val="0000FF"/>
                </a:solidFill>
                <a:latin typeface="Consolas" panose="020B0609020204030204" charset="0"/>
              </a:rPr>
              <a:t>(24, 26)</a:t>
            </a:r>
          </a:p>
          <a:p>
            <a:pPr marL="0" indent="0">
              <a:spcBef>
                <a:spcPct val="0"/>
              </a:spcBef>
              <a:buFont typeface="Arial" charset="0"/>
              <a:buNone/>
            </a:pPr>
            <a:r>
              <a:rPr lang="en-US" altLang="en-US" sz="1600" dirty="0" smtClean="0">
                <a:latin typeface="Consolas" panose="020B0609020204030204" charset="0"/>
              </a:rPr>
              <a:t>&gt;&gt;&gt; s[24:]</a:t>
            </a:r>
          </a:p>
          <a:p>
            <a:pPr marL="0" indent="0">
              <a:spcBef>
                <a:spcPct val="0"/>
              </a:spcBef>
              <a:buFont typeface="Arial" charset="0"/>
              <a:buNone/>
            </a:pPr>
            <a:r>
              <a:rPr lang="en-US" altLang="en-US" sz="1600" dirty="0" smtClean="0">
                <a:solidFill>
                  <a:srgbClr val="0000FF"/>
                </a:solidFill>
                <a:latin typeface="Consolas" panose="020B0609020204030204" charset="0"/>
              </a:rPr>
              <a:t>'ab'</a:t>
            </a:r>
            <a:endParaRPr lang="en-US" altLang="en-US" sz="1600" dirty="0">
              <a:solidFill>
                <a:srgbClr val="0000FF"/>
              </a:solidFill>
              <a:latin typeface="Consolas" panose="020B0609020204030204" charset="0"/>
            </a:endParaRPr>
          </a:p>
        </p:txBody>
      </p:sp>
    </p:spTree>
    <p:extLst>
      <p:ext uri="{BB962C8B-B14F-4D97-AF65-F5344CB8AC3E}">
        <p14:creationId xmlns:p14="http://schemas.microsoft.com/office/powerpoint/2010/main" val="6643844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marL="0" indent="0">
              <a:spcBef>
                <a:spcPct val="0"/>
              </a:spcBef>
              <a:buNone/>
            </a:pPr>
            <a:r>
              <a:rPr lang="en-US" altLang="en-US" sz="1400" dirty="0">
                <a:latin typeface="Consolas" panose="020B0609020204030204" charset="0"/>
              </a:rPr>
              <a:t>&gt;&gt;&gt; import re</a:t>
            </a:r>
          </a:p>
          <a:p>
            <a:pPr marL="0" indent="0">
              <a:spcBef>
                <a:spcPct val="0"/>
              </a:spcBef>
              <a:buNone/>
            </a:pPr>
            <a:r>
              <a:rPr lang="en-US" altLang="en-US" sz="1400" dirty="0">
                <a:latin typeface="Consolas" panose="020B0609020204030204" charset="0"/>
              </a:rPr>
              <a:t>&gt;&gt;&gt; example = 'Hefei University of </a:t>
            </a:r>
            <a:r>
              <a:rPr lang="en-US" altLang="en-US" sz="1400" dirty="0" smtClean="0">
                <a:latin typeface="Consolas" panose="020B0609020204030204" charset="0"/>
              </a:rPr>
              <a:t>Technology</a:t>
            </a:r>
            <a:r>
              <a:rPr lang="en-US" altLang="en-US" sz="1400" dirty="0">
                <a:latin typeface="Consolas" panose="020B0609020204030204" charset="0"/>
              </a:rPr>
              <a:t>'</a:t>
            </a:r>
            <a:endParaRPr lang="en-US" altLang="en-US" sz="1400" dirty="0" smtClean="0">
              <a:latin typeface="Consolas" panose="020B0609020204030204" charset="0"/>
            </a:endParaRPr>
          </a:p>
          <a:p>
            <a:pPr marL="0" indent="0">
              <a:spcBef>
                <a:spcPct val="0"/>
              </a:spcBef>
              <a:buNone/>
            </a:pPr>
            <a:r>
              <a:rPr lang="en-US" altLang="en-US" sz="1400" dirty="0" smtClean="0">
                <a:latin typeface="Consolas" panose="020B0609020204030204" charset="0"/>
              </a:rPr>
              <a:t>&gt;&gt;&gt; pattern </a:t>
            </a:r>
            <a:r>
              <a:rPr lang="en-US" altLang="en-US" sz="1400" dirty="0">
                <a:latin typeface="Consolas" panose="020B0609020204030204" charset="0"/>
              </a:rPr>
              <a:t>= </a:t>
            </a:r>
            <a:r>
              <a:rPr lang="en-US" altLang="en-US" sz="1400" dirty="0" err="1">
                <a:latin typeface="Consolas" panose="020B0609020204030204" charset="0"/>
              </a:rPr>
              <a:t>re.compile</a:t>
            </a:r>
            <a:r>
              <a:rPr lang="en-US" altLang="en-US" sz="1400" dirty="0">
                <a:latin typeface="Consolas" panose="020B0609020204030204" charset="0"/>
              </a:rPr>
              <a:t>(r'\</a:t>
            </a:r>
            <a:r>
              <a:rPr lang="en-US" altLang="en-US" sz="1400" dirty="0" err="1" smtClean="0">
                <a:latin typeface="Consolas" panose="020B0609020204030204" charset="0"/>
              </a:rPr>
              <a:t>bA</a:t>
            </a:r>
            <a:r>
              <a:rPr lang="en-US" altLang="en-US" sz="1400" dirty="0" smtClean="0">
                <a:latin typeface="Consolas" panose="020B0609020204030204" charset="0"/>
              </a:rPr>
              <a:t>\w</a:t>
            </a:r>
            <a:r>
              <a:rPr lang="en-US" altLang="en-US" sz="1400" dirty="0">
                <a:latin typeface="Consolas" panose="020B0609020204030204" charset="0"/>
              </a:rPr>
              <a:t>+\b')</a:t>
            </a:r>
          </a:p>
          <a:p>
            <a:pPr marL="0" indent="0">
              <a:buNone/>
            </a:pPr>
            <a:r>
              <a:rPr lang="en-US" altLang="en-US" sz="1350" dirty="0" smtClean="0">
                <a:latin typeface="Consolas" panose="020B0609020204030204" charset="0"/>
              </a:rPr>
              <a:t>&gt;&gt;&gt; </a:t>
            </a:r>
            <a:r>
              <a:rPr lang="en-US" altLang="en-US" sz="1350" dirty="0" err="1">
                <a:latin typeface="Consolas" panose="020B0609020204030204" charset="0"/>
              </a:rPr>
              <a:t>pattern.match</a:t>
            </a:r>
            <a:r>
              <a:rPr lang="en-US" altLang="en-US" sz="1350" dirty="0">
                <a:latin typeface="Consolas" panose="020B0609020204030204" charset="0"/>
              </a:rPr>
              <a:t>(example)     #</a:t>
            </a:r>
            <a:r>
              <a:rPr lang="en-US" altLang="en-US" sz="1350" dirty="0" err="1" smtClean="0">
                <a:latin typeface="Consolas" panose="020B0609020204030204" charset="0"/>
              </a:rPr>
              <a:t>从字符串开头开始匹配</a:t>
            </a:r>
            <a:r>
              <a:rPr lang="en-US" altLang="en-US" sz="1350" dirty="0" smtClean="0">
                <a:latin typeface="Consolas" panose="020B0609020204030204" charset="0"/>
              </a:rPr>
              <a:t>, </a:t>
            </a:r>
            <a:r>
              <a:rPr lang="zh-CN" altLang="en-US" sz="1350" dirty="0" smtClean="0">
                <a:latin typeface="Consolas" panose="020B0609020204030204" charset="0"/>
              </a:rPr>
              <a:t>未匹配返回</a:t>
            </a:r>
            <a:r>
              <a:rPr lang="en-US" altLang="zh-CN" sz="1350" dirty="0" smtClean="0">
                <a:latin typeface="Consolas" panose="020B0609020204030204" charset="0"/>
              </a:rPr>
              <a:t>None</a:t>
            </a:r>
            <a:endParaRPr lang="en-US" altLang="en-US" sz="1350" dirty="0" smtClean="0">
              <a:latin typeface="Consolas" panose="020B0609020204030204" charset="0"/>
            </a:endParaRPr>
          </a:p>
          <a:p>
            <a:pPr marL="0" indent="0">
              <a:buNone/>
            </a:pPr>
            <a:r>
              <a:rPr lang="en-US" altLang="en-US" sz="1200" dirty="0">
                <a:latin typeface="Consolas" panose="020B0609020204030204" charset="0"/>
              </a:rPr>
              <a:t>&gt;&gt;&gt; pattern = </a:t>
            </a:r>
            <a:r>
              <a:rPr lang="en-US" altLang="en-US" sz="1200" dirty="0" err="1">
                <a:latin typeface="Consolas" panose="020B0609020204030204" charset="0"/>
              </a:rPr>
              <a:t>re.compile</a:t>
            </a:r>
            <a:r>
              <a:rPr lang="en-US" altLang="en-US" sz="1200" dirty="0">
                <a:latin typeface="Consolas" panose="020B0609020204030204" charset="0"/>
              </a:rPr>
              <a:t>(r'\</a:t>
            </a:r>
            <a:r>
              <a:rPr lang="en-US" altLang="en-US" sz="1200" dirty="0" err="1" smtClean="0">
                <a:latin typeface="Consolas" panose="020B0609020204030204" charset="0"/>
              </a:rPr>
              <a:t>bH</a:t>
            </a:r>
            <a:r>
              <a:rPr lang="en-US" altLang="en-US" sz="1200" dirty="0" smtClean="0">
                <a:latin typeface="Consolas" panose="020B0609020204030204" charset="0"/>
              </a:rPr>
              <a:t>\w</a:t>
            </a:r>
            <a:r>
              <a:rPr lang="en-US" altLang="en-US" sz="1200" dirty="0">
                <a:latin typeface="Consolas" panose="020B0609020204030204" charset="0"/>
              </a:rPr>
              <a:t>+\b')</a:t>
            </a:r>
          </a:p>
          <a:p>
            <a:pPr marL="0" indent="0">
              <a:buNone/>
            </a:pPr>
            <a:r>
              <a:rPr lang="en-US" altLang="en-US" sz="1350" dirty="0" smtClean="0">
                <a:latin typeface="Consolas" panose="020B0609020204030204" charset="0"/>
              </a:rPr>
              <a:t>&gt;&gt;&gt; </a:t>
            </a:r>
            <a:r>
              <a:rPr lang="en-US" altLang="en-US" sz="1350" dirty="0" err="1">
                <a:latin typeface="Consolas" panose="020B0609020204030204" charset="0"/>
              </a:rPr>
              <a:t>pattern.search</a:t>
            </a:r>
            <a:r>
              <a:rPr lang="en-US" altLang="en-US" sz="1350" dirty="0">
                <a:latin typeface="Consolas" panose="020B0609020204030204" charset="0"/>
              </a:rPr>
              <a:t>(example)    #</a:t>
            </a:r>
            <a:r>
              <a:rPr lang="en-US" altLang="en-US" sz="1350" dirty="0" err="1" smtClean="0">
                <a:latin typeface="Consolas" panose="020B0609020204030204" charset="0"/>
              </a:rPr>
              <a:t>在整个字符串中搜索</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&lt;_</a:t>
            </a:r>
            <a:r>
              <a:rPr lang="en-US" altLang="en-US" sz="1350" dirty="0" err="1">
                <a:solidFill>
                  <a:srgbClr val="0000FF"/>
                </a:solidFill>
                <a:latin typeface="Consolas" panose="020B0609020204030204" charset="0"/>
              </a:rPr>
              <a:t>sre.SRE_Match</a:t>
            </a:r>
            <a:r>
              <a:rPr lang="en-US" altLang="en-US" sz="1350" dirty="0">
                <a:solidFill>
                  <a:srgbClr val="0000FF"/>
                </a:solidFill>
                <a:latin typeface="Consolas" panose="020B0609020204030204" charset="0"/>
              </a:rPr>
              <a:t> object; span=(0, 5), match='Hefei</a:t>
            </a:r>
            <a:r>
              <a:rPr lang="en-US" altLang="en-US" sz="1350" dirty="0" smtClean="0">
                <a:solidFill>
                  <a:srgbClr val="0000FF"/>
                </a:solidFill>
                <a:latin typeface="Consolas" panose="020B0609020204030204" charset="0"/>
              </a:rPr>
              <a:t>'&gt;</a:t>
            </a:r>
          </a:p>
          <a:p>
            <a:pPr marL="0" indent="0">
              <a:buNone/>
            </a:pPr>
            <a:r>
              <a:rPr lang="en-US" altLang="en-US" sz="1350" dirty="0" smtClean="0">
                <a:latin typeface="Consolas" panose="020B0609020204030204" charset="0"/>
              </a:rPr>
              <a:t>&gt;&gt;&gt; </a:t>
            </a:r>
            <a:r>
              <a:rPr lang="en-US" altLang="en-US" sz="1350" dirty="0">
                <a:latin typeface="Consolas" panose="020B0609020204030204" charset="0"/>
              </a:rPr>
              <a:t>pattern = </a:t>
            </a:r>
            <a:r>
              <a:rPr lang="en-US" altLang="en-US" sz="1350" dirty="0" err="1">
                <a:latin typeface="Consolas" panose="020B0609020204030204" charset="0"/>
              </a:rPr>
              <a:t>re.compile</a:t>
            </a:r>
            <a:r>
              <a:rPr lang="en-US" altLang="en-US" sz="1350" dirty="0">
                <a:latin typeface="Consolas" panose="020B0609020204030204" charset="0"/>
              </a:rPr>
              <a:t>(r'\</a:t>
            </a:r>
            <a:r>
              <a:rPr lang="en-US" altLang="en-US" sz="1350" dirty="0" smtClean="0">
                <a:latin typeface="Consolas" panose="020B0609020204030204" charset="0"/>
              </a:rPr>
              <a:t>b\w*</a:t>
            </a:r>
            <a:r>
              <a:rPr lang="en-US" altLang="en-US" sz="1350" dirty="0" err="1" smtClean="0">
                <a:latin typeface="Consolas" panose="020B0609020204030204" charset="0"/>
              </a:rPr>
              <a:t>i</a:t>
            </a:r>
            <a:r>
              <a:rPr lang="en-US" altLang="en-US" sz="1350" dirty="0" smtClean="0">
                <a:latin typeface="Consolas" panose="020B0609020204030204" charset="0"/>
              </a:rPr>
              <a:t>\w</a:t>
            </a:r>
            <a:r>
              <a:rPr lang="en-US" altLang="en-US" sz="1350" dirty="0">
                <a:latin typeface="Consolas" panose="020B0609020204030204" charset="0"/>
              </a:rPr>
              <a:t>*\b') #</a:t>
            </a:r>
            <a:r>
              <a:rPr lang="en-US" altLang="en-US" sz="1350" dirty="0" err="1" smtClean="0">
                <a:latin typeface="Consolas" panose="020B0609020204030204" charset="0"/>
              </a:rPr>
              <a:t>查找所有含有字母i的单词</a:t>
            </a:r>
            <a:endParaRPr lang="en-US" altLang="en-US" sz="1350" dirty="0">
              <a:latin typeface="Consolas" panose="020B0609020204030204" charset="0"/>
            </a:endParaRP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pattern.findall</a:t>
            </a:r>
            <a:r>
              <a:rPr lang="en-US" altLang="en-US" sz="1350" dirty="0">
                <a:latin typeface="Consolas" panose="020B0609020204030204" charset="0"/>
              </a:rPr>
              <a:t>(example)</a:t>
            </a:r>
          </a:p>
          <a:p>
            <a:pPr marL="0" indent="0">
              <a:buNone/>
            </a:pPr>
            <a:r>
              <a:rPr lang="en-US" altLang="en-US" sz="1350" dirty="0" smtClean="0">
                <a:solidFill>
                  <a:srgbClr val="0000FF"/>
                </a:solidFill>
                <a:latin typeface="Consolas" panose="020B0609020204030204" charset="0"/>
              </a:rPr>
              <a:t>[‘Hefei', ‘University']</a:t>
            </a:r>
            <a:endParaRPr lang="en-US" altLang="en-US" sz="1350" dirty="0">
              <a:solidFill>
                <a:srgbClr val="0000FF"/>
              </a:solidFill>
              <a:latin typeface="Consolas" panose="020B0609020204030204" charset="0"/>
            </a:endParaRPr>
          </a:p>
          <a:p>
            <a:pPr marL="0" indent="0">
              <a:buNone/>
            </a:pPr>
            <a:r>
              <a:rPr lang="en-US" altLang="en-US" sz="1350" dirty="0">
                <a:latin typeface="Consolas" panose="020B0609020204030204" charset="0"/>
              </a:rPr>
              <a:t>&gt;&gt;&gt; text = "He was carefully disguised but captured quickly by police."</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(r"\</a:t>
            </a:r>
            <a:r>
              <a:rPr lang="en-US" altLang="en-US" sz="1350" dirty="0" err="1">
                <a:latin typeface="Consolas" panose="020B0609020204030204" charset="0"/>
              </a:rPr>
              <a:t>w+ly</a:t>
            </a:r>
            <a:r>
              <a:rPr lang="en-US" altLang="en-US" sz="1350" dirty="0">
                <a:latin typeface="Consolas" panose="020B0609020204030204" charset="0"/>
              </a:rPr>
              <a:t>", text</a:t>
            </a:r>
            <a:r>
              <a:rPr lang="en-US" altLang="en-US" sz="1350" dirty="0" smtClean="0">
                <a:latin typeface="Consolas" panose="020B0609020204030204" charset="0"/>
              </a:rPr>
              <a:t>)</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['carefully', 'quickly']</a:t>
            </a:r>
          </a:p>
        </p:txBody>
      </p:sp>
      <p:sp>
        <p:nvSpPr>
          <p:cNvPr id="12902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13218230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747" y="1431940"/>
            <a:ext cx="8229600" cy="4678451"/>
          </a:xfrm>
        </p:spPr>
        <p:txBody>
          <a:bodyPr/>
          <a:lstStyle/>
          <a:p>
            <a:pPr fontAlgn="base">
              <a:buClr>
                <a:srgbClr val="FF0000"/>
              </a:buClr>
              <a:buFont typeface="Wingdings" panose="05000000000000000000" charset="0"/>
              <a:buChar char=""/>
            </a:pPr>
            <a:r>
              <a:rPr lang="en-US" sz="2400" noProof="1"/>
              <a:t>sub()、subn()</a:t>
            </a:r>
          </a:p>
          <a:p>
            <a:pPr marL="285750" indent="-285750">
              <a:lnSpc>
                <a:spcPct val="150000"/>
              </a:lnSpc>
              <a:spcBef>
                <a:spcPts val="0"/>
              </a:spcBef>
              <a:buClr>
                <a:srgbClr val="FF0000"/>
              </a:buClr>
              <a:buFont typeface="Wingdings" panose="05000000000000000000" charset="0"/>
              <a:buChar char="ü"/>
            </a:pPr>
            <a:r>
              <a:rPr lang="en-US" sz="1800" b="1" noProof="1"/>
              <a:t>正则表达式对象的sub(repl, string[, count = 0])和subn(repl, string[, count = 0])方法用来实现字符串替换功能，其中</a:t>
            </a:r>
            <a:r>
              <a:rPr lang="en-US" sz="1800" b="1" noProof="1">
                <a:solidFill>
                  <a:srgbClr val="FF0000"/>
                </a:solidFill>
              </a:rPr>
              <a:t>参数repl可以为字符串或返回字符串的可调用对象</a:t>
            </a:r>
            <a:r>
              <a:rPr lang="en-US" sz="1350" noProof="1"/>
              <a:t>。</a:t>
            </a:r>
          </a:p>
          <a:p>
            <a:pPr marL="0" indent="0">
              <a:buNone/>
            </a:pPr>
            <a:endParaRPr lang="en-US" sz="1350" noProof="1"/>
          </a:p>
          <a:p>
            <a:pPr marL="0" indent="0">
              <a:buNone/>
            </a:pPr>
            <a:r>
              <a:rPr lang="en-US" sz="1350" noProof="1">
                <a:latin typeface="Consolas" panose="020B0609020204030204" charset="0"/>
              </a:rPr>
              <a:t>&gt;&gt;&gt; example = '''</a:t>
            </a:r>
            <a:r>
              <a:rPr lang="en-US" sz="1350" noProof="1">
                <a:solidFill>
                  <a:srgbClr val="00B050"/>
                </a:solidFill>
                <a:latin typeface="Consolas" panose="020B0609020204030204" charset="0"/>
              </a:rPr>
              <a:t>Beautiful is </a:t>
            </a:r>
            <a:endParaRPr lang="en-US" sz="1350" noProof="1" smtClean="0">
              <a:solidFill>
                <a:srgbClr val="00B050"/>
              </a:solidFill>
              <a:latin typeface="Consolas" panose="020B0609020204030204" charset="0"/>
            </a:endParaRPr>
          </a:p>
          <a:p>
            <a:pPr marL="0" indent="0">
              <a:buNone/>
            </a:pPr>
            <a:r>
              <a:rPr lang="en-US" sz="1350" noProof="1" smtClean="0">
                <a:solidFill>
                  <a:srgbClr val="00B050"/>
                </a:solidFill>
                <a:latin typeface="Consolas" panose="020B0609020204030204" charset="0"/>
              </a:rPr>
              <a:t>better </a:t>
            </a:r>
            <a:r>
              <a:rPr lang="en-US" sz="1350" noProof="1">
                <a:solidFill>
                  <a:srgbClr val="00B050"/>
                </a:solidFill>
                <a:latin typeface="Consolas" panose="020B0609020204030204" charset="0"/>
              </a:rPr>
              <a:t>than ugly.</a:t>
            </a:r>
          </a:p>
          <a:p>
            <a:pPr marL="0" indent="0">
              <a:buNone/>
            </a:pPr>
            <a:r>
              <a:rPr lang="en-US" sz="1350" noProof="1">
                <a:solidFill>
                  <a:srgbClr val="00B050"/>
                </a:solidFill>
                <a:latin typeface="Consolas" panose="020B0609020204030204" charset="0"/>
              </a:rPr>
              <a:t>Explicit is better than implicit.</a:t>
            </a:r>
          </a:p>
          <a:p>
            <a:pPr marL="0" indent="0">
              <a:buNone/>
            </a:pPr>
            <a:r>
              <a:rPr lang="en-US" sz="1350" noProof="1">
                <a:solidFill>
                  <a:srgbClr val="00B050"/>
                </a:solidFill>
                <a:latin typeface="Consolas" panose="020B0609020204030204" charset="0"/>
              </a:rPr>
              <a:t>Simple is better than complex.</a:t>
            </a:r>
          </a:p>
          <a:p>
            <a:pPr marL="0" indent="0">
              <a:buNone/>
            </a:pPr>
            <a:r>
              <a:rPr lang="en-US" sz="1350" noProof="1">
                <a:solidFill>
                  <a:srgbClr val="00B050"/>
                </a:solidFill>
                <a:latin typeface="Consolas" panose="020B0609020204030204" charset="0"/>
              </a:rPr>
              <a:t>Complex is better than complicated.</a:t>
            </a:r>
          </a:p>
          <a:p>
            <a:pPr marL="0" indent="0">
              <a:buNone/>
            </a:pPr>
            <a:r>
              <a:rPr lang="en-US" sz="1350" noProof="1">
                <a:solidFill>
                  <a:srgbClr val="00B050"/>
                </a:solidFill>
                <a:latin typeface="Consolas" panose="020B0609020204030204" charset="0"/>
              </a:rPr>
              <a:t>Flat is better than nested.</a:t>
            </a:r>
          </a:p>
          <a:p>
            <a:pPr marL="0" indent="0">
              <a:buNone/>
            </a:pPr>
            <a:r>
              <a:rPr lang="en-US" sz="1350" noProof="1">
                <a:solidFill>
                  <a:srgbClr val="00B050"/>
                </a:solidFill>
                <a:latin typeface="Consolas" panose="020B0609020204030204" charset="0"/>
              </a:rPr>
              <a:t>Sparse is better than dense.</a:t>
            </a:r>
          </a:p>
          <a:p>
            <a:pPr marL="0" indent="0">
              <a:buNone/>
            </a:pPr>
            <a:r>
              <a:rPr lang="en-US" sz="1350" noProof="1">
                <a:solidFill>
                  <a:srgbClr val="00B050"/>
                </a:solidFill>
                <a:latin typeface="Consolas" panose="020B0609020204030204" charset="0"/>
              </a:rPr>
              <a:t>Readability counts</a:t>
            </a:r>
            <a:r>
              <a:rPr lang="en-US" sz="1350" noProof="1">
                <a:latin typeface="Consolas" panose="020B0609020204030204" charset="0"/>
              </a:rPr>
              <a:t>.'''</a:t>
            </a:r>
          </a:p>
        </p:txBody>
      </p:sp>
      <p:sp>
        <p:nvSpPr>
          <p:cNvPr id="1300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pic>
        <p:nvPicPr>
          <p:cNvPr id="5" name="图片 4"/>
          <p:cNvPicPr>
            <a:picLocks noChangeAspect="1"/>
          </p:cNvPicPr>
          <p:nvPr/>
        </p:nvPicPr>
        <p:blipFill>
          <a:blip r:embed="rId3"/>
          <a:stretch>
            <a:fillRect/>
          </a:stretch>
        </p:blipFill>
        <p:spPr>
          <a:xfrm>
            <a:off x="4055799" y="3123162"/>
            <a:ext cx="4888648" cy="2987229"/>
          </a:xfrm>
          <a:prstGeom prst="rect">
            <a:avLst/>
          </a:prstGeom>
        </p:spPr>
      </p:pic>
    </p:spTree>
    <p:extLst>
      <p:ext uri="{BB962C8B-B14F-4D97-AF65-F5344CB8AC3E}">
        <p14:creationId xmlns:p14="http://schemas.microsoft.com/office/powerpoint/2010/main" val="18670173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64</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2" name="Content Placeholder 2"/>
          <p:cNvSpPr>
            <a:spLocks noGrp="1"/>
          </p:cNvSpPr>
          <p:nvPr>
            <p:ph idx="1"/>
          </p:nvPr>
        </p:nvSpPr>
        <p:spPr>
          <a:xfrm>
            <a:off x="457200" y="4076338"/>
            <a:ext cx="8229600" cy="2518211"/>
          </a:xfrm>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(lambda x: </a:t>
            </a:r>
            <a:r>
              <a:rPr lang="en-US" altLang="en-US" sz="1350" dirty="0" err="1">
                <a:latin typeface="Consolas" panose="020B0609020204030204" charset="0"/>
              </a:rPr>
              <a:t>x.group</a:t>
            </a:r>
            <a:r>
              <a:rPr lang="en-US" altLang="en-US" sz="1350" dirty="0">
                <a:latin typeface="Consolas" panose="020B0609020204030204" charset="0"/>
              </a:rPr>
              <a:t>(0).upper(),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把所有匹配项都改为大写</a:t>
            </a:r>
            <a:endParaRPr lang="en-US" altLang="en-US" sz="1350" dirty="0">
              <a:latin typeface="Consolas" panose="020B0609020204030204" charset="0"/>
            </a:endParaRP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 name="Content Placeholder 2"/>
          <p:cNvSpPr txBox="1">
            <a:spLocks/>
          </p:cNvSpPr>
          <p:nvPr/>
        </p:nvSpPr>
        <p:spPr bwMode="auto">
          <a:xfrm>
            <a:off x="489223" y="151039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smtClean="0">
                <a:latin typeface="Consolas" panose="020B0609020204030204" charset="0"/>
              </a:rPr>
              <a:t>&gt;&gt;&gt; pattern = </a:t>
            </a:r>
            <a:r>
              <a:rPr lang="en-US" altLang="en-US" sz="1350" dirty="0" err="1" smtClean="0">
                <a:latin typeface="Consolas" panose="020B0609020204030204" charset="0"/>
              </a:rPr>
              <a:t>re.compile</a:t>
            </a:r>
            <a:r>
              <a:rPr lang="en-US" altLang="en-US" sz="1350" dirty="0" smtClean="0">
                <a:latin typeface="Consolas" panose="020B0609020204030204" charset="0"/>
              </a:rPr>
              <a:t>(r'\bb\w*\b', </a:t>
            </a:r>
            <a:r>
              <a:rPr lang="en-US" altLang="en-US" sz="1350" dirty="0" err="1" smtClean="0">
                <a:latin typeface="Consolas" panose="020B0609020204030204" charset="0"/>
              </a:rPr>
              <a:t>re.I</a:t>
            </a:r>
            <a:r>
              <a:rPr lang="en-US" altLang="en-US" sz="1350" dirty="0" smtClean="0">
                <a:latin typeface="Consolas" panose="020B0609020204030204" charset="0"/>
              </a:rPr>
              <a:t>) #</a:t>
            </a:r>
            <a:r>
              <a:rPr lang="en-US" altLang="en-US" sz="1350" dirty="0" err="1" smtClean="0">
                <a:latin typeface="Consolas" panose="020B0609020204030204" charset="0"/>
              </a:rPr>
              <a:t>匹配以b或B开头的单词</a:t>
            </a:r>
            <a:endParaRPr lang="en-US" altLang="en-US" sz="1350" dirty="0" smtClean="0">
              <a:latin typeface="Consolas" panose="020B0609020204030204" charset="0"/>
            </a:endParaRPr>
          </a:p>
          <a:p>
            <a:pPr marL="0" indent="0">
              <a:buFont typeface="Arial" charset="0"/>
              <a:buNone/>
            </a:pPr>
            <a:r>
              <a:rPr lang="en-US" altLang="en-US" sz="1350" dirty="0" smtClean="0">
                <a:latin typeface="Consolas" panose="020B0609020204030204" charset="0"/>
              </a:rPr>
              <a:t>&gt;&gt;&gt; print(</a:t>
            </a:r>
            <a:r>
              <a:rPr lang="en-US" altLang="en-US" sz="1350" dirty="0" err="1" smtClean="0">
                <a:latin typeface="Consolas" panose="020B0609020204030204" charset="0"/>
              </a:rPr>
              <a:t>pattern.sub</a:t>
            </a:r>
            <a:r>
              <a:rPr lang="en-US" altLang="en-US" sz="1350" dirty="0" smtClean="0">
                <a:latin typeface="Consolas" panose="020B0609020204030204" charset="0"/>
              </a:rPr>
              <a:t>('*', example))    #</a:t>
            </a:r>
            <a:r>
              <a:rPr lang="en-US" altLang="en-US" sz="1350" dirty="0" err="1" smtClean="0">
                <a:latin typeface="Consolas" panose="020B0609020204030204" charset="0"/>
              </a:rPr>
              <a:t>将符合条件的单词替换为</a:t>
            </a:r>
            <a:r>
              <a:rPr lang="en-US" altLang="en-US" sz="1350" dirty="0" smtClean="0">
                <a:latin typeface="Consolas" panose="020B0609020204030204" charset="0"/>
              </a:rPr>
              <a:t>*</a:t>
            </a:r>
          </a:p>
          <a:p>
            <a:pPr marL="0" indent="0">
              <a:buFont typeface="Arial" charset="0"/>
              <a:buNone/>
            </a:pPr>
            <a:endParaRPr lang="en-US" altLang="en-US" sz="1350" dirty="0" smtClean="0">
              <a:latin typeface="Consolas" panose="020B0609020204030204" charset="0"/>
            </a:endParaRPr>
          </a:p>
          <a:p>
            <a:pPr marL="0" indent="0">
              <a:buFont typeface="Arial" charset="0"/>
              <a:buNone/>
            </a:pPr>
            <a:r>
              <a:rPr lang="en-US" altLang="en-US" sz="1350" dirty="0" smtClean="0">
                <a:solidFill>
                  <a:srgbClr val="0000FF"/>
                </a:solidFill>
                <a:latin typeface="Consolas" panose="020B0609020204030204" charset="0"/>
              </a:rPr>
              <a:t>* is * than ugly.</a:t>
            </a:r>
          </a:p>
          <a:p>
            <a:pPr marL="0" indent="0">
              <a:buFont typeface="Arial" charset="0"/>
              <a:buNone/>
            </a:pPr>
            <a:r>
              <a:rPr lang="en-US" altLang="en-US" sz="1350" dirty="0" smtClean="0">
                <a:solidFill>
                  <a:srgbClr val="0000FF"/>
                </a:solidFill>
                <a:latin typeface="Consolas" panose="020B0609020204030204" charset="0"/>
              </a:rPr>
              <a:t>Explicit is * than implicit.</a:t>
            </a:r>
          </a:p>
          <a:p>
            <a:pPr marL="0" indent="0">
              <a:buFont typeface="Arial" charset="0"/>
              <a:buNone/>
            </a:pPr>
            <a:r>
              <a:rPr lang="en-US" altLang="en-US" sz="1350" dirty="0" smtClean="0">
                <a:solidFill>
                  <a:srgbClr val="0000FF"/>
                </a:solidFill>
                <a:latin typeface="Consolas" panose="020B0609020204030204" charset="0"/>
              </a:rPr>
              <a:t>Simple is * than complex.</a:t>
            </a:r>
          </a:p>
          <a:p>
            <a:pPr marL="0" indent="0">
              <a:buFont typeface="Arial" charset="0"/>
              <a:buNone/>
            </a:pPr>
            <a:r>
              <a:rPr lang="en-US" altLang="en-US" sz="1350" dirty="0" smtClean="0">
                <a:solidFill>
                  <a:srgbClr val="0000FF"/>
                </a:solidFill>
                <a:latin typeface="Consolas" panose="020B0609020204030204" charset="0"/>
              </a:rPr>
              <a:t>Complex is * than complicated.</a:t>
            </a:r>
          </a:p>
          <a:p>
            <a:pPr marL="0" indent="0">
              <a:buFont typeface="Arial" charset="0"/>
              <a:buNone/>
            </a:pPr>
            <a:r>
              <a:rPr lang="en-US" altLang="en-US" sz="1350" dirty="0" smtClean="0">
                <a:solidFill>
                  <a:srgbClr val="0000FF"/>
                </a:solidFill>
                <a:latin typeface="Consolas" panose="020B0609020204030204" charset="0"/>
              </a:rPr>
              <a:t>Flat is * than nested.</a:t>
            </a:r>
          </a:p>
          <a:p>
            <a:pPr marL="0" indent="0">
              <a:buFont typeface="Arial" charset="0"/>
              <a:buNone/>
            </a:pPr>
            <a:r>
              <a:rPr lang="en-US" altLang="en-US" sz="1350" dirty="0" smtClean="0">
                <a:solidFill>
                  <a:srgbClr val="0000FF"/>
                </a:solidFill>
                <a:latin typeface="Consolas" panose="020B0609020204030204" charset="0"/>
              </a:rPr>
              <a:t>Sparse is * than dense.</a:t>
            </a:r>
          </a:p>
          <a:p>
            <a:pPr marL="0" indent="0">
              <a:buFont typeface="Arial" charset="0"/>
              <a:buNone/>
            </a:pPr>
            <a:r>
              <a:rPr lang="en-US" altLang="en-US" sz="1350" dirty="0" smtClean="0">
                <a:solidFill>
                  <a:srgbClr val="0000FF"/>
                </a:solidFill>
                <a:latin typeface="Consolas" panose="020B0609020204030204" charset="0"/>
              </a:rPr>
              <a:t>Readability counts.</a:t>
            </a:r>
          </a:p>
          <a:p>
            <a:pPr marL="0" indent="0">
              <a:buFont typeface="Arial" charset="0"/>
              <a:buNone/>
            </a:pPr>
            <a:endParaRPr lang="en-US" altLang="en-US" sz="1350" dirty="0">
              <a:latin typeface="Times New Roman" panose="02020603050405020304" pitchFamily="2" charset="0"/>
            </a:endParaRPr>
          </a:p>
        </p:txBody>
      </p:sp>
    </p:spTree>
    <p:extLst>
      <p:ext uri="{BB962C8B-B14F-4D97-AF65-F5344CB8AC3E}">
        <p14:creationId xmlns:p14="http://schemas.microsoft.com/office/powerpoint/2010/main" val="1865140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1))      #只替换1次</a:t>
            </a: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31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65</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1" name="Content Placeholder 2"/>
          <p:cNvSpPr txBox="1">
            <a:spLocks/>
          </p:cNvSpPr>
          <p:nvPr/>
        </p:nvSpPr>
        <p:spPr bwMode="auto">
          <a:xfrm>
            <a:off x="457200" y="386104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smtClean="0">
                <a:latin typeface="Consolas" panose="020B0609020204030204" charset="0"/>
              </a:rPr>
              <a:t>&gt;&gt;&gt; pattern = </a:t>
            </a:r>
            <a:r>
              <a:rPr lang="en-US" altLang="en-US" sz="1350" dirty="0" err="1" smtClean="0">
                <a:latin typeface="Consolas" panose="020B0609020204030204" charset="0"/>
              </a:rPr>
              <a:t>re.compile</a:t>
            </a:r>
            <a:r>
              <a:rPr lang="en-US" altLang="en-US" sz="1350" dirty="0" smtClean="0">
                <a:latin typeface="Consolas" panose="020B0609020204030204" charset="0"/>
              </a:rPr>
              <a:t>(r'\bb\w*\b')   #</a:t>
            </a:r>
            <a:r>
              <a:rPr lang="en-US" altLang="en-US" sz="1350" dirty="0" err="1" smtClean="0">
                <a:latin typeface="Consolas" panose="020B0609020204030204" charset="0"/>
              </a:rPr>
              <a:t>匹配以字母b开头的单词</a:t>
            </a:r>
            <a:endParaRPr lang="en-US" altLang="en-US" sz="1350" dirty="0" smtClean="0">
              <a:latin typeface="Consolas" panose="020B0609020204030204" charset="0"/>
            </a:endParaRPr>
          </a:p>
          <a:p>
            <a:pPr marL="0" indent="0">
              <a:buFont typeface="Arial" charset="0"/>
              <a:buNone/>
            </a:pPr>
            <a:r>
              <a:rPr lang="en-US" altLang="en-US" sz="1350" dirty="0" smtClean="0">
                <a:latin typeface="Consolas" panose="020B0609020204030204" charset="0"/>
              </a:rPr>
              <a:t>&gt;&gt;&gt; print(</a:t>
            </a:r>
            <a:r>
              <a:rPr lang="en-US" altLang="en-US" sz="1350" dirty="0" err="1" smtClean="0">
                <a:latin typeface="Consolas" panose="020B0609020204030204" charset="0"/>
              </a:rPr>
              <a:t>pattern.sub</a:t>
            </a:r>
            <a:r>
              <a:rPr lang="en-US" altLang="en-US" sz="1350" dirty="0" smtClean="0">
                <a:latin typeface="Consolas" panose="020B0609020204030204" charset="0"/>
              </a:rPr>
              <a:t>('*', example, 1)) #</a:t>
            </a:r>
            <a:r>
              <a:rPr lang="en-US" altLang="en-US" sz="1350" dirty="0" err="1" smtClean="0">
                <a:latin typeface="Consolas" panose="020B0609020204030204" charset="0"/>
              </a:rPr>
              <a:t>将符合条件的单词替换为</a:t>
            </a:r>
            <a:r>
              <a:rPr lang="en-US" altLang="en-US" sz="1350" dirty="0" smtClean="0">
                <a:latin typeface="Consolas" panose="020B0609020204030204" charset="0"/>
              </a:rPr>
              <a:t>*</a:t>
            </a:r>
          </a:p>
          <a:p>
            <a:pPr marL="0" indent="0">
              <a:buFont typeface="Arial" charset="0"/>
              <a:buNone/>
            </a:pPr>
            <a:r>
              <a:rPr lang="en-US" altLang="en-US" sz="1350" dirty="0" smtClean="0">
                <a:latin typeface="Consolas" panose="020B0609020204030204" charset="0"/>
              </a:rPr>
              <a:t>                                        #只替换1次</a:t>
            </a:r>
          </a:p>
          <a:p>
            <a:pPr marL="0" indent="0">
              <a:buFont typeface="Arial" charset="0"/>
              <a:buNone/>
            </a:pPr>
            <a:r>
              <a:rPr lang="en-US" altLang="en-US" sz="1350" dirty="0" smtClean="0">
                <a:solidFill>
                  <a:srgbClr val="0000FF"/>
                </a:solidFill>
                <a:latin typeface="Consolas" panose="020B0609020204030204" charset="0"/>
              </a:rPr>
              <a:t>Beautiful is * than ugly.</a:t>
            </a:r>
          </a:p>
          <a:p>
            <a:pPr marL="0" indent="0">
              <a:buFont typeface="Arial" charset="0"/>
              <a:buNone/>
            </a:pPr>
            <a:r>
              <a:rPr lang="en-US" altLang="en-US" sz="1350" dirty="0" smtClean="0">
                <a:solidFill>
                  <a:srgbClr val="0000FF"/>
                </a:solidFill>
                <a:latin typeface="Consolas" panose="020B0609020204030204" charset="0"/>
              </a:rPr>
              <a:t>Explicit is better than implicit.</a:t>
            </a:r>
          </a:p>
          <a:p>
            <a:pPr marL="0" indent="0">
              <a:buFont typeface="Arial" charset="0"/>
              <a:buNone/>
            </a:pPr>
            <a:r>
              <a:rPr lang="en-US" altLang="en-US" sz="1350" dirty="0" smtClean="0">
                <a:solidFill>
                  <a:srgbClr val="0000FF"/>
                </a:solidFill>
                <a:latin typeface="Consolas" panose="020B0609020204030204" charset="0"/>
              </a:rPr>
              <a:t>Simple is better than complex.</a:t>
            </a:r>
          </a:p>
          <a:p>
            <a:pPr marL="0" indent="0">
              <a:buFont typeface="Arial" charset="0"/>
              <a:buNone/>
            </a:pPr>
            <a:r>
              <a:rPr lang="en-US" altLang="en-US" sz="1350" dirty="0" smtClean="0">
                <a:solidFill>
                  <a:srgbClr val="0000FF"/>
                </a:solidFill>
                <a:latin typeface="Consolas" panose="020B0609020204030204" charset="0"/>
              </a:rPr>
              <a:t>Complex is better than complicated.</a:t>
            </a:r>
          </a:p>
          <a:p>
            <a:pPr marL="0" indent="0">
              <a:buFont typeface="Arial" charset="0"/>
              <a:buNone/>
            </a:pPr>
            <a:r>
              <a:rPr lang="en-US" altLang="en-US" sz="1350" dirty="0" smtClean="0">
                <a:solidFill>
                  <a:srgbClr val="0000FF"/>
                </a:solidFill>
                <a:latin typeface="Consolas" panose="020B0609020204030204" charset="0"/>
              </a:rPr>
              <a:t>Flat is better than nested.</a:t>
            </a:r>
          </a:p>
          <a:p>
            <a:pPr marL="0" indent="0">
              <a:buFont typeface="Arial" charset="0"/>
              <a:buNone/>
            </a:pPr>
            <a:r>
              <a:rPr lang="en-US" altLang="en-US" sz="1350" dirty="0" smtClean="0">
                <a:solidFill>
                  <a:srgbClr val="0000FF"/>
                </a:solidFill>
                <a:latin typeface="Consolas" panose="020B0609020204030204" charset="0"/>
              </a:rPr>
              <a:t>Sparse is better than dense.</a:t>
            </a:r>
          </a:p>
          <a:p>
            <a:pPr marL="0" indent="0">
              <a:buFont typeface="Arial" charset="0"/>
              <a:buNone/>
            </a:pPr>
            <a:r>
              <a:rPr lang="en-US" altLang="en-US" sz="1350" dirty="0" smtClean="0">
                <a:solidFill>
                  <a:srgbClr val="0000FF"/>
                </a:solidFill>
                <a:latin typeface="Consolas" panose="020B0609020204030204" charset="0"/>
              </a:rPr>
              <a:t>Readability counts.</a:t>
            </a:r>
            <a:endParaRPr lang="en-US" altLang="en-US" sz="1350" dirty="0">
              <a:solidFill>
                <a:srgbClr val="0000FF"/>
              </a:solidFill>
              <a:latin typeface="Consolas" panose="020B0609020204030204" charset="0"/>
            </a:endParaRPr>
          </a:p>
        </p:txBody>
      </p:sp>
    </p:spTree>
    <p:extLst>
      <p:ext uri="{BB962C8B-B14F-4D97-AF65-F5344CB8AC3E}">
        <p14:creationId xmlns:p14="http://schemas.microsoft.com/office/powerpoint/2010/main" val="10989555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2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2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978" y="1431940"/>
            <a:ext cx="8346518" cy="3395345"/>
          </a:xfrm>
        </p:spPr>
        <p:txBody>
          <a:bodyPr/>
          <a:lstStyle/>
          <a:p>
            <a:pPr>
              <a:lnSpc>
                <a:spcPct val="150000"/>
              </a:lnSpc>
              <a:spcBef>
                <a:spcPts val="0"/>
              </a:spcBef>
              <a:buClr>
                <a:srgbClr val="FF0000"/>
              </a:buClr>
              <a:buFont typeface="Wingdings" panose="05000000000000000000" pitchFamily="2" charset="2"/>
              <a:buChar char="n"/>
            </a:pPr>
            <a:r>
              <a:rPr lang="en-US" sz="2000" noProof="1"/>
              <a:t>正则表达式对象的split(string[, maxsplit = 0])</a:t>
            </a:r>
            <a:r>
              <a:rPr lang="en-US" sz="2000" noProof="1" smtClean="0"/>
              <a:t>方法用来实现字符串分隔</a:t>
            </a:r>
            <a:endParaRPr lang="en-US" sz="1800" noProof="1"/>
          </a:p>
        </p:txBody>
      </p:sp>
      <p:sp>
        <p:nvSpPr>
          <p:cNvPr id="1351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4.3.3 </a:t>
            </a:r>
            <a:r>
              <a:rPr lang="zh-CN" altLang="en-US" sz="2800" b="1" dirty="0" smtClean="0">
                <a:latin typeface="Times New Roman" panose="02020603050405020304" pitchFamily="18" charset="0"/>
                <a:ea typeface="仿宋" panose="02010609060101010101" pitchFamily="49" charset="-122"/>
              </a:rPr>
              <a:t>使用</a:t>
            </a:r>
            <a:r>
              <a:rPr lang="zh-CN" altLang="en-US" sz="2800" b="1" dirty="0">
                <a:latin typeface="Times New Roman" panose="02020603050405020304" pitchFamily="18" charset="0"/>
                <a:ea typeface="仿宋" panose="02010609060101010101" pitchFamily="49" charset="-122"/>
              </a:rPr>
              <a:t>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4" name="矩形 3"/>
          <p:cNvSpPr/>
          <p:nvPr/>
        </p:nvSpPr>
        <p:spPr>
          <a:xfrm>
            <a:off x="287524" y="2132856"/>
            <a:ext cx="9433048" cy="3285515"/>
          </a:xfrm>
          <a:prstGeom prst="rect">
            <a:avLst/>
          </a:prstGeom>
        </p:spPr>
        <p:txBody>
          <a:bodyPr wrap="square">
            <a:spAutoFit/>
          </a:bodyPr>
          <a:lstStyle/>
          <a:p>
            <a:pPr marL="0" indent="0">
              <a:spcBef>
                <a:spcPts val="300"/>
              </a:spcBef>
              <a:buNone/>
            </a:pPr>
            <a:r>
              <a:rPr lang="en-US" altLang="zh-CN" sz="1500" noProof="1">
                <a:latin typeface="Consolas" panose="020B0609020204030204" charset="0"/>
              </a:rPr>
              <a:t>&gt;&gt;&gt; example = r'one,two,three.four/five\six?seven[eight]nine|ten'</a:t>
            </a:r>
          </a:p>
          <a:p>
            <a:pPr marL="0" indent="0">
              <a:spcBef>
                <a:spcPts val="300"/>
              </a:spcBef>
              <a:buNone/>
            </a:pPr>
            <a:r>
              <a:rPr lang="en-US" altLang="zh-CN" sz="1500" noProof="1">
                <a:latin typeface="Consolas" panose="020B0609020204030204" charset="0"/>
              </a:rPr>
              <a:t>&gt;&gt;&gt; pattern = re.compile(r'[,./\\?[\]\|]') </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r'one1two2three3four4five5six6seven7eight8nine9ten'</a:t>
            </a:r>
          </a:p>
          <a:p>
            <a:pPr marL="0" indent="0">
              <a:spcBef>
                <a:spcPts val="300"/>
              </a:spcBef>
              <a:buNone/>
            </a:pPr>
            <a:r>
              <a:rPr lang="en-US" altLang="zh-CN" sz="1500" noProof="1">
                <a:latin typeface="Consolas" panose="020B0609020204030204" charset="0"/>
              </a:rPr>
              <a:t>&gt;&gt;&gt; pattern = re.compile(r'\d</a:t>
            </a:r>
            <a:r>
              <a:rPr lang="en-US" altLang="zh-CN" sz="1500" noProof="1" smtClean="0">
                <a:latin typeface="Consolas" panose="020B0609020204030204" charset="0"/>
              </a:rPr>
              <a:t>+')</a:t>
            </a:r>
            <a:endParaRPr lang="en-US" altLang="zh-CN" sz="1500" noProof="1">
              <a:latin typeface="Consolas" panose="020B0609020204030204" charset="0"/>
            </a:endParaRP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 two    three  four,five.six.seven,eight,nine9ten'</a:t>
            </a:r>
          </a:p>
          <a:p>
            <a:pPr marL="0" indent="0">
              <a:spcBef>
                <a:spcPts val="300"/>
              </a:spcBef>
              <a:buNone/>
            </a:pPr>
            <a:r>
              <a:rPr lang="en-US" altLang="zh-CN" sz="1500" noProof="1">
                <a:latin typeface="Consolas" panose="020B0609020204030204" charset="0"/>
              </a:rPr>
              <a:t>&gt;&gt;&gt; pattern = re.compile(r'[\s,.\d]+')         #允许分隔符重复</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p:txBody>
      </p:sp>
    </p:spTree>
    <p:extLst>
      <p:ext uri="{BB962C8B-B14F-4D97-AF65-F5344CB8AC3E}">
        <p14:creationId xmlns:p14="http://schemas.microsoft.com/office/powerpoint/2010/main" val="4217079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文本占位符 66562"/>
          <p:cNvSpPr>
            <a:spLocks noGrp="1"/>
          </p:cNvSpPr>
          <p:nvPr>
            <p:ph idx="1"/>
          </p:nvPr>
        </p:nvSpPr>
        <p:spPr>
          <a:xfrm>
            <a:off x="652339" y="1444144"/>
            <a:ext cx="8225790" cy="3395345"/>
          </a:xfrm>
        </p:spPr>
        <p:txBody>
          <a:bodyPr anchor="t"/>
          <a:lstStyle/>
          <a:p>
            <a:pPr>
              <a:spcBef>
                <a:spcPts val="300"/>
              </a:spcBef>
              <a:buClr>
                <a:srgbClr val="FF0000"/>
              </a:buClr>
              <a:buSzPct val="70000"/>
              <a:buFont typeface="Wingdings" panose="05000000000000000000" charset="0"/>
              <a:buChar char=""/>
            </a:pPr>
            <a:r>
              <a:rPr lang="zh-CN" altLang="en-US" sz="2400" b="1" dirty="0">
                <a:latin typeface="宋体" panose="02010600030101010101" pitchFamily="2" charset="-122"/>
              </a:rPr>
              <a:t>使用</a:t>
            </a:r>
            <a:r>
              <a:rPr lang="en-US" altLang="zh-CN" sz="2400" b="1" dirty="0">
                <a:latin typeface="宋体" panose="02010600030101010101" pitchFamily="2" charset="-122"/>
              </a:rPr>
              <a:t>()</a:t>
            </a:r>
            <a:r>
              <a:rPr lang="zh-CN" altLang="en-US" sz="2400" b="1" dirty="0">
                <a:latin typeface="宋体" panose="02010600030101010101" pitchFamily="2" charset="-122"/>
              </a:rPr>
              <a:t>表示一个子模式，</a:t>
            </a:r>
            <a:r>
              <a:rPr lang="zh-CN" altLang="en-US" sz="2400" b="1" dirty="0">
                <a:solidFill>
                  <a:srgbClr val="FF0000"/>
                </a:solidFill>
                <a:latin typeface="宋体" panose="02010600030101010101" pitchFamily="2" charset="-122"/>
              </a:rPr>
              <a:t>括号中的内容作为一个整体</a:t>
            </a:r>
            <a:r>
              <a:rPr lang="zh-CN" altLang="en-US" sz="2400" b="1" dirty="0" smtClean="0">
                <a:solidFill>
                  <a:srgbClr val="FF0000"/>
                </a:solidFill>
                <a:latin typeface="宋体" panose="02010600030101010101" pitchFamily="2" charset="-122"/>
              </a:rPr>
              <a:t>处理</a:t>
            </a:r>
            <a:endParaRPr lang="en-US" altLang="zh-CN" sz="2400" b="1" dirty="0" smtClean="0">
              <a:latin typeface="宋体" panose="02010600030101010101" pitchFamily="2" charset="-122"/>
            </a:endParaRPr>
          </a:p>
          <a:p>
            <a:pPr lvl="1">
              <a:spcBef>
                <a:spcPts val="300"/>
              </a:spcBef>
              <a:buClr>
                <a:srgbClr val="FF0000"/>
              </a:buClr>
              <a:buSzPct val="70000"/>
              <a:buFont typeface="Wingdings" panose="05000000000000000000" pitchFamily="2" charset="2"/>
              <a:buChar char="ü"/>
            </a:pPr>
            <a:r>
              <a:rPr lang="zh-CN" altLang="en-US" sz="1800" b="1" dirty="0" smtClean="0">
                <a:latin typeface="宋体" panose="02010600030101010101" pitchFamily="2" charset="-122"/>
              </a:rPr>
              <a:t>例</a:t>
            </a:r>
            <a:r>
              <a:rPr lang="en-US" altLang="zh-CN" sz="1800" b="1" dirty="0" smtClean="0">
                <a:latin typeface="宋体" panose="02010600030101010101" pitchFamily="2" charset="-122"/>
              </a:rPr>
              <a:t>: ‘(</a:t>
            </a:r>
            <a:r>
              <a:rPr lang="en-US" altLang="zh-CN" sz="1800" b="1" dirty="0">
                <a:latin typeface="宋体" panose="02010600030101010101" pitchFamily="2" charset="-122"/>
              </a:rPr>
              <a:t>red</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可以匹配</a:t>
            </a:r>
            <a:r>
              <a:rPr lang="en-US" altLang="zh-CN" sz="1800" b="1" dirty="0">
                <a:latin typeface="宋体" panose="02010600030101010101" pitchFamily="2" charset="-122"/>
              </a:rPr>
              <a:t>‘</a:t>
            </a:r>
            <a:r>
              <a:rPr lang="en-US" altLang="zh-CN" sz="1800" b="1" dirty="0" err="1">
                <a:latin typeface="宋体" panose="02010600030101010101" pitchFamily="2" charset="-122"/>
              </a:rPr>
              <a:t>redred</a:t>
            </a:r>
            <a:r>
              <a:rPr lang="en-US" altLang="zh-CN" sz="1800" b="1" dirty="0">
                <a:latin typeface="宋体" panose="02010600030101010101" pitchFamily="2" charset="-122"/>
              </a:rPr>
              <a:t>’</a:t>
            </a:r>
            <a:r>
              <a:rPr lang="zh-CN" altLang="en-US" sz="1800" b="1" dirty="0" smtClean="0">
                <a:latin typeface="宋体" panose="02010600030101010101" pitchFamily="2" charset="-122"/>
              </a:rPr>
              <a:t>、</a:t>
            </a:r>
            <a:r>
              <a:rPr lang="en-US" altLang="zh-CN" sz="1800" b="1" dirty="0">
                <a:latin typeface="宋体" panose="02010600030101010101" pitchFamily="2" charset="-122"/>
              </a:rPr>
              <a:t>‘</a:t>
            </a:r>
            <a:r>
              <a:rPr lang="en-US" altLang="zh-CN" sz="1800" b="1" dirty="0" err="1" smtClean="0">
                <a:latin typeface="宋体" panose="02010600030101010101" pitchFamily="2" charset="-122"/>
              </a:rPr>
              <a:t>redredred</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等</a:t>
            </a:r>
            <a:r>
              <a:rPr lang="zh-CN" altLang="en-US" sz="1800" b="1" dirty="0">
                <a:latin typeface="宋体" panose="02010600030101010101" pitchFamily="2" charset="-122"/>
              </a:rPr>
              <a:t>多个</a:t>
            </a:r>
            <a:r>
              <a:rPr lang="zh-CN" altLang="en-US" sz="1800" b="1" dirty="0" smtClean="0">
                <a:latin typeface="宋体" panose="02010600030101010101" pitchFamily="2" charset="-122"/>
              </a:rPr>
              <a:t>重复</a:t>
            </a:r>
            <a:r>
              <a:rPr lang="en-US" altLang="zh-CN" sz="1800" b="1" dirty="0">
                <a:latin typeface="宋体" panose="02010600030101010101" pitchFamily="2" charset="-122"/>
              </a:rPr>
              <a:t>‘red</a:t>
            </a:r>
            <a:r>
              <a:rPr lang="en-US" altLang="zh-CN" sz="1800" b="1" dirty="0" smtClean="0">
                <a:latin typeface="宋体" panose="02010600030101010101" pitchFamily="2" charset="-122"/>
              </a:rPr>
              <a:t>’</a:t>
            </a:r>
          </a:p>
          <a:p>
            <a:pPr marL="457200" lvl="1" indent="0">
              <a:spcBef>
                <a:spcPts val="300"/>
              </a:spcBef>
              <a:buClr>
                <a:srgbClr val="FF0000"/>
              </a:buClr>
              <a:buSzPct val="70000"/>
              <a:buNone/>
            </a:pPr>
            <a:r>
              <a:rPr lang="en-US" altLang="zh-CN" sz="1800" b="1" dirty="0">
                <a:latin typeface="宋体" panose="02010600030101010101" pitchFamily="2" charset="-122"/>
              </a:rPr>
              <a:t> </a:t>
            </a:r>
            <a:r>
              <a:rPr lang="en-US" altLang="zh-CN" sz="1800" b="1" dirty="0" smtClean="0">
                <a:latin typeface="宋体" panose="02010600030101010101" pitchFamily="2" charset="-122"/>
              </a:rPr>
              <a:t>       </a:t>
            </a:r>
            <a:r>
              <a:rPr lang="zh-CN" altLang="en-US" sz="1800" b="1" dirty="0" smtClean="0">
                <a:latin typeface="宋体" panose="02010600030101010101" pitchFamily="2" charset="-122"/>
              </a:rPr>
              <a:t>的情况</a:t>
            </a:r>
            <a:endParaRPr lang="zh-CN" altLang="en-US" sz="1800" b="1" dirty="0">
              <a:latin typeface="宋体" panose="02010600030101010101" pitchFamily="2" charset="-122"/>
            </a:endParaRPr>
          </a:p>
        </p:txBody>
      </p:sp>
      <p:sp>
        <p:nvSpPr>
          <p:cNvPr id="1361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67</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3" name="矩形 2"/>
          <p:cNvSpPr/>
          <p:nvPr/>
        </p:nvSpPr>
        <p:spPr>
          <a:xfrm>
            <a:off x="613134" y="2852936"/>
            <a:ext cx="8781828" cy="1785104"/>
          </a:xfrm>
          <a:prstGeom prst="rect">
            <a:avLst/>
          </a:prstGeom>
        </p:spPr>
        <p:txBody>
          <a:bodyPr wrap="square">
            <a:spAutoFit/>
          </a:bodyPr>
          <a:lstStyle/>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telNumber</a:t>
            </a:r>
            <a:r>
              <a:rPr lang="en-US" altLang="zh-CN" dirty="0">
                <a:latin typeface="Consolas" panose="020B0609020204030204" charset="0"/>
              </a:rPr>
              <a:t> = '''Suppose my Phone No. is </a:t>
            </a:r>
            <a:r>
              <a:rPr lang="en-US" altLang="zh-CN" dirty="0" smtClean="0">
                <a:latin typeface="Consolas" panose="020B0609020204030204" charset="0"/>
              </a:rPr>
              <a:t>0551-1234567</a:t>
            </a:r>
            <a:r>
              <a:rPr lang="en-US" altLang="zh-CN" dirty="0">
                <a:latin typeface="Consolas" panose="020B0609020204030204" charset="0"/>
              </a:rPr>
              <a:t>,</a:t>
            </a:r>
          </a:p>
          <a:p>
            <a:pPr>
              <a:spcBef>
                <a:spcPts val="600"/>
              </a:spcBef>
              <a:buSzPct val="70000"/>
              <a:buNone/>
            </a:pPr>
            <a:r>
              <a:rPr lang="en-US" altLang="zh-CN" dirty="0">
                <a:latin typeface="Consolas" panose="020B0609020204030204" charset="0"/>
              </a:rPr>
              <a:t>yours is 010-12345678, his is 025-87654321.'''</a:t>
            </a:r>
          </a:p>
          <a:p>
            <a:pPr>
              <a:spcBef>
                <a:spcPts val="600"/>
              </a:spcBef>
              <a:buSzPct val="70000"/>
              <a:buNone/>
            </a:pPr>
            <a:r>
              <a:rPr lang="en-US" altLang="zh-CN" dirty="0">
                <a:latin typeface="Consolas" panose="020B0609020204030204" charset="0"/>
              </a:rPr>
              <a:t>&gt;&gt;&gt; pattern = </a:t>
            </a:r>
            <a:r>
              <a:rPr lang="en-US" altLang="zh-CN" dirty="0" err="1">
                <a:latin typeface="Consolas" panose="020B0609020204030204" charset="0"/>
              </a:rPr>
              <a:t>re.compile</a:t>
            </a:r>
            <a:r>
              <a:rPr lang="en-US" altLang="zh-CN" dirty="0">
                <a:latin typeface="Consolas" panose="020B0609020204030204" charset="0"/>
              </a:rPr>
              <a:t>(r'(\d{3,4})-(\d{7,8})')</a:t>
            </a:r>
          </a:p>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pattern.findall</a:t>
            </a:r>
            <a:r>
              <a:rPr lang="en-US" altLang="zh-CN" dirty="0">
                <a:latin typeface="Consolas" panose="020B0609020204030204" charset="0"/>
              </a:rPr>
              <a:t>(</a:t>
            </a:r>
            <a:r>
              <a:rPr lang="en-US" altLang="zh-CN" dirty="0" err="1">
                <a:latin typeface="Consolas" panose="020B0609020204030204" charset="0"/>
              </a:rPr>
              <a:t>telNumber</a:t>
            </a:r>
            <a:r>
              <a:rPr lang="en-US" altLang="zh-CN" dirty="0">
                <a:latin typeface="Consolas" panose="020B0609020204030204" charset="0"/>
              </a:rPr>
              <a:t>)</a:t>
            </a:r>
          </a:p>
          <a:p>
            <a:pPr>
              <a:spcBef>
                <a:spcPts val="600"/>
              </a:spcBef>
              <a:buSzPct val="70000"/>
              <a:buNone/>
            </a:pPr>
            <a:r>
              <a:rPr lang="en-US" altLang="zh-CN" dirty="0">
                <a:solidFill>
                  <a:srgbClr val="0000FF"/>
                </a:solidFill>
                <a:latin typeface="Consolas" panose="020B0609020204030204" charset="0"/>
              </a:rPr>
              <a:t>[('0535', '1234567'), ('010', '12345678'), ('025', '87654321')]</a:t>
            </a:r>
          </a:p>
        </p:txBody>
      </p:sp>
    </p:spTree>
    <p:extLst>
      <p:ext uri="{BB962C8B-B14F-4D97-AF65-F5344CB8AC3E}">
        <p14:creationId xmlns:p14="http://schemas.microsoft.com/office/powerpoint/2010/main" val="3452571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68</a:t>
            </a:fld>
            <a:endParaRPr lang="zh-CN" altLang="en-US" sz="1050" dirty="0"/>
          </a:p>
        </p:txBody>
      </p:sp>
      <p:sp>
        <p:nvSpPr>
          <p:cNvPr id="7" name="文本占位符 69634"/>
          <p:cNvSpPr txBox="1">
            <a:spLocks/>
          </p:cNvSpPr>
          <p:nvPr/>
        </p:nvSpPr>
        <p:spPr bwMode="auto">
          <a:xfrm>
            <a:off x="678632" y="157369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子模式扩展语法：</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(?P&lt;</a:t>
            </a:r>
            <a:r>
              <a:rPr lang="en-US" altLang="zh-CN" sz="1800" b="1" dirty="0" err="1" smtClean="0">
                <a:latin typeface="宋体" panose="02010600030101010101" pitchFamily="2" charset="-122"/>
              </a:rPr>
              <a:t>groupname</a:t>
            </a:r>
            <a:r>
              <a:rPr lang="en-US" altLang="zh-CN" sz="1800" b="1" dirty="0" smtClean="0">
                <a:latin typeface="宋体" panose="02010600030101010101" pitchFamily="2" charset="-122"/>
              </a:rPr>
              <a:t>&gt;)</a:t>
            </a:r>
            <a:r>
              <a:rPr lang="zh-CN" altLang="en-US" sz="1800" b="1" dirty="0" smtClean="0">
                <a:latin typeface="宋体" panose="02010600030101010101" pitchFamily="2" charset="-122"/>
              </a:rPr>
              <a:t>：为子模式命名</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a:t>
            </a:r>
            <a:r>
              <a:rPr lang="en-US" altLang="zh-CN" sz="1800" b="1" dirty="0" err="1" smtClean="0">
                <a:latin typeface="宋体" panose="02010600030101010101" pitchFamily="2" charset="-122"/>
              </a:rPr>
              <a:t>iLmsux</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：设置匹配标志，可以是几个字母的组合，每个字母含义与编译标志相同</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：匹配但不捕获该匹配的子表达式</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(?P=</a:t>
            </a:r>
            <a:r>
              <a:rPr lang="en-US" altLang="zh-CN" sz="1800" b="1" dirty="0" err="1" smtClean="0">
                <a:latin typeface="宋体" panose="02010600030101010101" pitchFamily="2" charset="-122"/>
              </a:rPr>
              <a:t>groupname</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：表示在此之前的命名为</a:t>
            </a:r>
            <a:r>
              <a:rPr lang="en-US" altLang="zh-CN" sz="1800" b="1" dirty="0" err="1" smtClean="0">
                <a:latin typeface="宋体" panose="02010600030101010101" pitchFamily="2" charset="-122"/>
              </a:rPr>
              <a:t>groupname</a:t>
            </a:r>
            <a:r>
              <a:rPr lang="zh-CN" altLang="en-US" sz="1800" b="1" dirty="0" smtClean="0">
                <a:latin typeface="宋体" panose="02010600030101010101" pitchFamily="2" charset="-122"/>
              </a:rPr>
              <a:t>的子模式</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：表示注释</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：用于正则表达式之后，表示如果</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后的内容在字符串中出现则匹配，但不返回</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：用于正则表达式之后，表示如果</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后的内容在字符串中不出现则匹配，但不返回</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(?&lt;=…)</a:t>
            </a:r>
            <a:r>
              <a:rPr lang="zh-CN" altLang="en-US" sz="1800" b="1" dirty="0" smtClean="0">
                <a:latin typeface="宋体" panose="02010600030101010101" pitchFamily="2" charset="-122"/>
              </a:rPr>
              <a:t>：用于正则表达式之前，与</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含义相同</a:t>
            </a:r>
          </a:p>
          <a:p>
            <a:pPr>
              <a:spcBef>
                <a:spcPts val="600"/>
              </a:spcBef>
              <a:buClr>
                <a:srgbClr val="FF0000"/>
              </a:buClr>
              <a:buSzPct val="70000"/>
              <a:buFont typeface="Wingdings" panose="05000000000000000000" charset="0"/>
              <a:buChar char="ü"/>
            </a:pPr>
            <a:r>
              <a:rPr lang="en-US" altLang="zh-CN" sz="1800" b="1" dirty="0" smtClean="0">
                <a:latin typeface="宋体" panose="02010600030101010101" pitchFamily="2" charset="-122"/>
              </a:rPr>
              <a:t>(?&lt;!...)</a:t>
            </a:r>
            <a:r>
              <a:rPr lang="zh-CN" altLang="en-US" sz="1800" b="1" dirty="0" smtClean="0">
                <a:latin typeface="宋体" panose="02010600030101010101" pitchFamily="2" charset="-122"/>
              </a:rPr>
              <a:t>：用于正则表达式之前，与</a:t>
            </a:r>
            <a:r>
              <a:rPr lang="en-US" altLang="zh-CN" sz="1800" b="1" dirty="0" smtClean="0">
                <a:latin typeface="宋体" panose="02010600030101010101" pitchFamily="2" charset="-122"/>
              </a:rPr>
              <a:t>(?!...)</a:t>
            </a:r>
            <a:r>
              <a:rPr lang="zh-CN" altLang="en-US" sz="1800" b="1" dirty="0" smtClean="0">
                <a:latin typeface="宋体" panose="02010600030101010101" pitchFamily="2" charset="-122"/>
              </a:rPr>
              <a:t>含义相同</a:t>
            </a:r>
            <a:endParaRPr lang="zh-CN" altLang="en-US" sz="1800" b="1" dirty="0">
              <a:latin typeface="宋体" panose="02010600030101010101" pitchFamily="2" charset="-122"/>
            </a:endParaRPr>
          </a:p>
        </p:txBody>
      </p:sp>
      <p:sp>
        <p:nvSpPr>
          <p:cNvPr id="8" name="文本框 7"/>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9" name="组合 109"/>
          <p:cNvGrpSpPr/>
          <p:nvPr/>
        </p:nvGrpSpPr>
        <p:grpSpPr>
          <a:xfrm>
            <a:off x="489223" y="78400"/>
            <a:ext cx="4514825" cy="686304"/>
            <a:chOff x="956926" y="4600871"/>
            <a:chExt cx="4514825" cy="686304"/>
          </a:xfrm>
        </p:grpSpPr>
        <p:sp>
          <p:nvSpPr>
            <p:cNvPr id="10"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1" name="图片 10"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2"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2253196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占位符 67586"/>
          <p:cNvSpPr>
            <a:spLocks noGrp="1"/>
          </p:cNvSpPr>
          <p:nvPr>
            <p:ph idx="1"/>
          </p:nvPr>
        </p:nvSpPr>
        <p:spPr>
          <a:xfrm>
            <a:off x="489223" y="1454180"/>
            <a:ext cx="8454022" cy="4229308"/>
          </a:xfrm>
        </p:spPr>
        <p:txBody>
          <a:bodyPr anchor="t"/>
          <a:lstStyle/>
          <a:p>
            <a:pPr>
              <a:spcBef>
                <a:spcPts val="600"/>
              </a:spcBef>
              <a:spcAft>
                <a:spcPts val="600"/>
              </a:spcAft>
              <a:buClr>
                <a:srgbClr val="FF0000"/>
              </a:buClr>
              <a:buSzPct val="70000"/>
              <a:buFont typeface="Wingdings" panose="05000000000000000000" charset="0"/>
              <a:buChar char="n"/>
            </a:pPr>
            <a:r>
              <a:rPr lang="zh-CN" altLang="en-US" sz="2400" b="1" dirty="0">
                <a:latin typeface="宋体" panose="02010600030101010101" pitchFamily="2" charset="-122"/>
              </a:rPr>
              <a:t>正则表达式对象的</a:t>
            </a:r>
            <a:r>
              <a:rPr lang="en-US" altLang="zh-CN" sz="2400" b="1" dirty="0">
                <a:latin typeface="宋体" panose="02010600030101010101" pitchFamily="2" charset="-122"/>
              </a:rPr>
              <a:t>match</a:t>
            </a:r>
            <a:r>
              <a:rPr lang="zh-CN" altLang="en-US" sz="2400" b="1" dirty="0">
                <a:latin typeface="宋体" panose="02010600030101010101" pitchFamily="2" charset="-122"/>
              </a:rPr>
              <a:t>方法和</a:t>
            </a:r>
            <a:r>
              <a:rPr lang="en-US" altLang="zh-CN" sz="2400" b="1" dirty="0">
                <a:latin typeface="宋体" panose="02010600030101010101" pitchFamily="2" charset="-122"/>
              </a:rPr>
              <a:t>search</a:t>
            </a:r>
            <a:r>
              <a:rPr lang="zh-CN" altLang="en-US" sz="2400" b="1" dirty="0">
                <a:latin typeface="宋体" panose="02010600030101010101" pitchFamily="2" charset="-122"/>
              </a:rPr>
              <a:t>方法匹配成功后返回</a:t>
            </a:r>
            <a:r>
              <a:rPr lang="en-US" altLang="zh-CN" sz="2400" b="1" dirty="0">
                <a:solidFill>
                  <a:srgbClr val="FF0000"/>
                </a:solidFill>
                <a:latin typeface="宋体" panose="02010600030101010101" pitchFamily="2" charset="-122"/>
              </a:rPr>
              <a:t>match</a:t>
            </a:r>
            <a:r>
              <a:rPr lang="zh-CN" altLang="en-US" sz="2400" b="1" dirty="0">
                <a:solidFill>
                  <a:srgbClr val="FF0000"/>
                </a:solidFill>
                <a:latin typeface="宋体" panose="02010600030101010101" pitchFamily="2" charset="-122"/>
              </a:rPr>
              <a:t>对象</a:t>
            </a:r>
            <a:r>
              <a:rPr lang="zh-CN" altLang="en-US" sz="2400" b="1" dirty="0" smtClean="0">
                <a:latin typeface="宋体" panose="02010600030101010101" pitchFamily="2" charset="-122"/>
              </a:rPr>
              <a:t>。</a:t>
            </a:r>
            <a:endParaRPr lang="en-US" altLang="zh-CN" sz="2400" b="1" dirty="0" smtClean="0">
              <a:latin typeface="宋体" panose="02010600030101010101" pitchFamily="2" charset="-122"/>
            </a:endParaRPr>
          </a:p>
          <a:p>
            <a:pPr>
              <a:lnSpc>
                <a:spcPct val="150000"/>
              </a:lnSpc>
              <a:spcBef>
                <a:spcPts val="600"/>
              </a:spcBef>
              <a:spcAft>
                <a:spcPts val="600"/>
              </a:spcAft>
              <a:buClr>
                <a:srgbClr val="FF0000"/>
              </a:buClr>
              <a:buSzPct val="70000"/>
              <a:buFont typeface="Wingdings" panose="05000000000000000000" charset="0"/>
              <a:buChar char="n"/>
            </a:pPr>
            <a:r>
              <a:rPr lang="zh-CN" altLang="en-US" sz="2400" dirty="0" smtClean="0">
                <a:latin typeface="宋体" panose="02010600030101010101" pitchFamily="2" charset="-122"/>
              </a:rPr>
              <a:t>match</a:t>
            </a:r>
            <a:r>
              <a:rPr lang="zh-CN" altLang="en-US" sz="2400" dirty="0">
                <a:latin typeface="宋体" panose="02010600030101010101" pitchFamily="2" charset="-122"/>
              </a:rPr>
              <a:t>对象的主要方法有：</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group()：返回匹配的一个或多个子模式内容</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groups()：返回一个包含匹配的所有子模式内容的元组</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groupdict()：返回包含匹配的所有命名子模式内容的字典</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start()：返回指定子模式内容的起始位置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end()：返回指定子模式内容的结束位置的前一个位置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span()：返回一个包含指定子模式内容起始位置和结束位置前一个位置的元组。</a:t>
            </a:r>
          </a:p>
        </p:txBody>
      </p:sp>
      <p:sp>
        <p:nvSpPr>
          <p:cNvPr id="1382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64422268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155752060"/>
              </p:ext>
            </p:extLst>
          </p:nvPr>
        </p:nvGraphicFramePr>
        <p:xfrm>
          <a:off x="1691680" y="2204864"/>
          <a:ext cx="5069205" cy="3030855"/>
        </p:xfrm>
        <a:graphic>
          <a:graphicData uri="http://schemas.openxmlformats.org/drawingml/2006/table">
            <a:tbl>
              <a:tblPr firstRow="1" bandRow="1">
                <a:tableStyleId>{5940675A-B579-460E-94D1-54222C63F5DA}</a:tableStyleId>
              </a:tblPr>
              <a:tblGrid>
                <a:gridCol w="1150620">
                  <a:extLst>
                    <a:ext uri="{9D8B030D-6E8A-4147-A177-3AD203B41FA5}">
                      <a16:colId xmlns:a16="http://schemas.microsoft.com/office/drawing/2014/main" xmlns="" val="20000"/>
                    </a:ext>
                  </a:extLst>
                </a:gridCol>
                <a:gridCol w="3918585">
                  <a:extLst>
                    <a:ext uri="{9D8B030D-6E8A-4147-A177-3AD203B41FA5}">
                      <a16:colId xmlns:a16="http://schemas.microsoft.com/office/drawing/2014/main" xmlns=""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格式字符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62255">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%s</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字符串 </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采用</a:t>
                      </a:r>
                      <a:r>
                        <a:rPr lang="en-US" altLang="zh-CN" sz="1350" b="0" u="none">
                          <a:latin typeface="宋体" panose="02010600030101010101" pitchFamily="2" charset="-122"/>
                          <a:ea typeface="宋体" panose="02010600030101010101" pitchFamily="2" charset="-122"/>
                          <a:cs typeface="宋体" panose="02010600030101010101" pitchFamily="2" charset="-122"/>
                        </a:rPr>
                        <a:t>str()</a:t>
                      </a:r>
                      <a:r>
                        <a:rPr lang="zh-CN" altLang="en-US" sz="1350" b="0" u="none">
                          <a:latin typeface="宋体" panose="02010600030101010101" pitchFamily="2" charset="-122"/>
                          <a:ea typeface="宋体" panose="02010600030101010101" pitchFamily="2" charset="-122"/>
                          <a:cs typeface="宋体" panose="02010600030101010101" pitchFamily="2" charset="-122"/>
                        </a:rPr>
                        <a:t>的显示</a:t>
                      </a: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3939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单个字符</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十进制整数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十进制整数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八进制整数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%x</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十六进制整数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350" b="0" u="none" dirty="0">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350" b="0" u="none" dirty="0">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%F</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浮点数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4066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350" b="0" u="none" dirty="0">
                          <a:latin typeface="宋体" panose="02010600030101010101" pitchFamily="2" charset="-122"/>
                          <a:ea typeface="宋体" panose="02010600030101010101" pitchFamily="2" charset="-122"/>
                          <a:cs typeface="宋体" panose="02010600030101010101" pitchFamily="2" charset="-122"/>
                        </a:rPr>
                        <a:t>(e)</a:t>
                      </a:r>
                      <a:r>
                        <a:rPr lang="zh-CN" altLang="en-US" sz="135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082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350" b="0" u="none" dirty="0">
                          <a:latin typeface="宋体" panose="02010600030101010101" pitchFamily="2" charset="-122"/>
                          <a:ea typeface="宋体" panose="02010600030101010101" pitchFamily="2" charset="-122"/>
                          <a:cs typeface="宋体" panose="02010600030101010101" pitchFamily="2" charset="-122"/>
                        </a:rPr>
                        <a:t>(E)</a:t>
                      </a:r>
                      <a:r>
                        <a:rPr lang="zh-CN" altLang="en-US" sz="135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一个字符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bl>
          </a:graphicData>
        </a:graphic>
      </p:graphicFrame>
      <p:sp>
        <p:nvSpPr>
          <p:cNvPr id="30770"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7</a:t>
            </a:fld>
            <a:endParaRPr lang="zh-CN" altLang="en-US" sz="1050" dirty="0">
              <a:solidFill>
                <a:schemeClr val="bg1"/>
              </a:solidFill>
            </a:endParaRPr>
          </a:p>
        </p:txBody>
      </p:sp>
      <p:sp>
        <p:nvSpPr>
          <p:cNvPr id="14" name="文本框 13"/>
          <p:cNvSpPr txBox="1"/>
          <p:nvPr/>
        </p:nvSpPr>
        <p:spPr>
          <a:xfrm>
            <a:off x="323528" y="908720"/>
            <a:ext cx="5652628" cy="89255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zh-CN" altLang="en-US" sz="2400" b="1" dirty="0" smtClean="0">
                <a:latin typeface="Times New Roman" panose="02020603050405020304" pitchFamily="18" charset="0"/>
                <a:ea typeface="仿宋" panose="02010609060101010101" pitchFamily="49" charset="-122"/>
              </a:rPr>
              <a:t>常用</a:t>
            </a:r>
            <a:r>
              <a:rPr lang="zh-CN" altLang="en-US" sz="2400" b="1" dirty="0">
                <a:latin typeface="Times New Roman" panose="02020603050405020304" pitchFamily="18" charset="0"/>
                <a:ea typeface="仿宋" panose="02010609060101010101" pitchFamily="49" charset="-122"/>
              </a:rPr>
              <a:t>格式</a:t>
            </a:r>
            <a:r>
              <a:rPr lang="zh-CN" altLang="en-US" sz="2400" b="1" dirty="0" smtClean="0">
                <a:latin typeface="Times New Roman" panose="02020603050405020304" pitchFamily="18" charset="0"/>
                <a:ea typeface="仿宋" panose="02010609060101010101" pitchFamily="49" charset="-122"/>
              </a:rPr>
              <a:t>字符</a:t>
            </a:r>
            <a:endParaRPr lang="en-US" altLang="zh-CN" sz="2400" b="1" dirty="0">
              <a:solidFill>
                <a:srgbClr val="FF0000"/>
              </a:solidFill>
              <a:latin typeface="Times New Roman" panose="02020603050405020304" pitchFamily="18" charset="0"/>
              <a:ea typeface="仿宋" panose="02010609060101010101" pitchFamily="49"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2364953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31940"/>
            <a:ext cx="8229600" cy="4678451"/>
          </a:xfrm>
        </p:spPr>
        <p:txBody>
          <a:bodyPr/>
          <a:lstStyle/>
          <a:p>
            <a:pPr fontAlgn="base">
              <a:buClr>
                <a:srgbClr val="FF0000"/>
              </a:buClr>
              <a:buFont typeface="Wingdings" panose="05000000000000000000" charset="0"/>
              <a:buChar char="n"/>
            </a:pPr>
            <a:r>
              <a:rPr lang="zh-CN" altLang="en-US" sz="2400" b="1" noProof="1"/>
              <a:t>match对象的用法</a:t>
            </a:r>
          </a:p>
          <a:p>
            <a:pPr marL="0" indent="0">
              <a:buNone/>
            </a:pPr>
            <a:endParaRPr lang="zh-CN" altLang="en-US" sz="1350" noProof="1">
              <a:latin typeface="Consolas" panose="020B0609020204030204" charset="0"/>
            </a:endParaRPr>
          </a:p>
          <a:p>
            <a:pPr marL="0" indent="0">
              <a:buNone/>
            </a:pPr>
            <a:r>
              <a:rPr lang="zh-CN" altLang="en-US" sz="1400" noProof="1">
                <a:latin typeface="Consolas" panose="020B0609020204030204" charset="0"/>
              </a:rPr>
              <a:t>&gt;&gt;&gt; m = re.match(r"(\w+) (\w+)", "Isaac Newton, physicist")</a:t>
            </a:r>
          </a:p>
          <a:p>
            <a:pPr marL="0" indent="0">
              <a:buNone/>
            </a:pPr>
            <a:r>
              <a:rPr lang="zh-CN" altLang="en-US" sz="1400" noProof="1">
                <a:latin typeface="Consolas" panose="020B0609020204030204" charset="0"/>
              </a:rPr>
              <a:t>&gt;&gt;&gt; m.group(0)                   #返回整个模式内容</a:t>
            </a:r>
          </a:p>
          <a:p>
            <a:pPr marL="0" indent="0">
              <a:buNone/>
            </a:pPr>
            <a:r>
              <a:rPr lang="zh-CN" altLang="en-US" sz="1400" noProof="1">
                <a:solidFill>
                  <a:srgbClr val="0000FF"/>
                </a:solidFill>
                <a:latin typeface="Consolas" panose="020B0609020204030204" charset="0"/>
              </a:rPr>
              <a:t>'Isaac Newton'</a:t>
            </a:r>
          </a:p>
          <a:p>
            <a:pPr marL="0" indent="0">
              <a:buNone/>
            </a:pPr>
            <a:r>
              <a:rPr lang="zh-CN" altLang="en-US" sz="1400" noProof="1">
                <a:latin typeface="Consolas" panose="020B0609020204030204" charset="0"/>
              </a:rPr>
              <a:t>&gt;&gt;&gt; m.group(1)                   #返回第1个子模式内容</a:t>
            </a:r>
          </a:p>
          <a:p>
            <a:pPr marL="0" indent="0">
              <a:buNone/>
            </a:pPr>
            <a:r>
              <a:rPr lang="zh-CN" altLang="en-US" sz="1400" noProof="1">
                <a:solidFill>
                  <a:srgbClr val="0000FF"/>
                </a:solidFill>
                <a:latin typeface="Consolas" panose="020B0609020204030204" charset="0"/>
              </a:rPr>
              <a:t>'Isaac'</a:t>
            </a:r>
          </a:p>
          <a:p>
            <a:pPr marL="0" indent="0">
              <a:buNone/>
            </a:pPr>
            <a:r>
              <a:rPr lang="zh-CN" altLang="en-US" sz="1400" noProof="1">
                <a:latin typeface="Consolas" panose="020B0609020204030204" charset="0"/>
              </a:rPr>
              <a:t>&gt;&gt;&gt; m.group(2)                   #返回第2个子模式内容.</a:t>
            </a:r>
          </a:p>
          <a:p>
            <a:pPr marL="0" indent="0">
              <a:buNone/>
            </a:pPr>
            <a:r>
              <a:rPr lang="zh-CN" altLang="en-US" sz="1400" noProof="1">
                <a:solidFill>
                  <a:srgbClr val="0000FF"/>
                </a:solidFill>
                <a:latin typeface="Consolas" panose="020B0609020204030204" charset="0"/>
              </a:rPr>
              <a:t>'Newton'</a:t>
            </a:r>
          </a:p>
          <a:p>
            <a:pPr marL="0" indent="0">
              <a:buNone/>
            </a:pPr>
            <a:r>
              <a:rPr lang="zh-CN" altLang="en-US" sz="1400" noProof="1">
                <a:latin typeface="Consolas" panose="020B0609020204030204" charset="0"/>
              </a:rPr>
              <a:t>&gt;&gt;&gt; m.group(1, 2)                #返回指定的多个子模式内容</a:t>
            </a:r>
          </a:p>
          <a:p>
            <a:pPr marL="0" indent="0">
              <a:buNone/>
            </a:pPr>
            <a:r>
              <a:rPr lang="zh-CN" altLang="en-US" sz="1400" noProof="1">
                <a:solidFill>
                  <a:srgbClr val="0000FF"/>
                </a:solidFill>
                <a:latin typeface="Consolas" panose="020B0609020204030204" charset="0"/>
              </a:rPr>
              <a:t>('Isaac', 'Newton')</a:t>
            </a:r>
          </a:p>
        </p:txBody>
      </p:sp>
      <p:sp>
        <p:nvSpPr>
          <p:cNvPr id="1392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1970757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539552" y="1431940"/>
            <a:ext cx="8229600" cy="4678451"/>
          </a:xfrm>
        </p:spPr>
        <p:txBody>
          <a:bodyPr anchor="t"/>
          <a:lstStyle/>
          <a:p>
            <a:pPr marL="0" indent="0">
              <a:buSzPct val="70000"/>
              <a:buNone/>
            </a:pPr>
            <a:r>
              <a:rPr lang="zh-CN" altLang="en-US" sz="1400" dirty="0">
                <a:latin typeface="Times New Roman" panose="02020603050405020304" pitchFamily="2" charset="0"/>
              </a:rPr>
              <a:t>&gt;&gt;&gt; exampleString = '''There should be one-- and preferably only one --obvious way to do it.</a:t>
            </a:r>
          </a:p>
          <a:p>
            <a:pPr marL="0" indent="0">
              <a:buSzPct val="70000"/>
              <a:buNone/>
            </a:pPr>
            <a:r>
              <a:rPr lang="zh-CN" altLang="en-US" sz="1400" dirty="0">
                <a:latin typeface="Times New Roman" panose="02020603050405020304" pitchFamily="2" charset="0"/>
              </a:rPr>
              <a:t>Although that way may not be obvious at first unless you're Dutch.</a:t>
            </a:r>
          </a:p>
          <a:p>
            <a:pPr marL="0" indent="0">
              <a:buSzPct val="70000"/>
              <a:buNone/>
            </a:pPr>
            <a:r>
              <a:rPr lang="zh-CN" altLang="en-US" sz="1400" dirty="0">
                <a:latin typeface="Times New Roman" panose="02020603050405020304" pitchFamily="2" charset="0"/>
              </a:rPr>
              <a:t>Now is better than never.</a:t>
            </a:r>
          </a:p>
          <a:p>
            <a:pPr marL="0" indent="0">
              <a:buSzPct val="70000"/>
              <a:buNone/>
            </a:pPr>
            <a:r>
              <a:rPr lang="zh-CN" altLang="en-US" sz="1400" dirty="0">
                <a:latin typeface="Times New Roman" panose="02020603050405020304" pitchFamily="2" charset="0"/>
              </a:rPr>
              <a:t>Although never is often better than right now.'''</a:t>
            </a:r>
            <a:endParaRPr lang="zh-CN" altLang="en-US" sz="1400" dirty="0">
              <a:latin typeface="Consolas" panose="020B0609020204030204" charset="0"/>
            </a:endParaRPr>
          </a:p>
          <a:p>
            <a:pPr marL="0" indent="0">
              <a:buSzPct val="70000"/>
              <a:buNone/>
            </a:pPr>
            <a:r>
              <a:rPr lang="zh-CN" altLang="en-US" sz="1400" dirty="0">
                <a:latin typeface="Consolas" panose="020B0609020204030204" charset="0"/>
              </a:rPr>
              <a:t>&gt;&gt;&gt; pattern = re.compile(r'(?&lt;=\w\s)never')    </a:t>
            </a:r>
            <a:r>
              <a:rPr lang="zh-CN" altLang="en-US" sz="1400" dirty="0">
                <a:solidFill>
                  <a:srgbClr val="0000FF"/>
                </a:solidFill>
                <a:latin typeface="Consolas" panose="020B0609020204030204" charset="0"/>
              </a:rPr>
              <a:t>#查找不是第一个单词的</a:t>
            </a:r>
            <a:r>
              <a:rPr lang="en-US" altLang="zh-CN" sz="1400" dirty="0">
                <a:solidFill>
                  <a:srgbClr val="0000FF"/>
                </a:solidFill>
                <a:latin typeface="Consolas" panose="020B0609020204030204" charset="0"/>
              </a:rPr>
              <a:t>never</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(156, 161)</a:t>
            </a:r>
          </a:p>
          <a:p>
            <a:pPr marL="0" indent="0">
              <a:buSzPct val="70000"/>
              <a:buNone/>
            </a:pPr>
            <a:r>
              <a:rPr lang="zh-CN" altLang="en-US" sz="1400" dirty="0">
                <a:latin typeface="Consolas" panose="020B0609020204030204" charset="0"/>
              </a:rPr>
              <a:t>&gt;&gt;&gt; pattern = re.compile(r'(?:is\s)better(\sthan)')</a:t>
            </a:r>
          </a:p>
          <a:p>
            <a:pPr marL="0" indent="0">
              <a:buSzPct val="70000"/>
              <a:buNone/>
            </a:pPr>
            <a:r>
              <a:rPr lang="zh-CN" altLang="en-US" sz="1400" dirty="0">
                <a:latin typeface="Consolas" panose="020B0609020204030204" charset="0"/>
              </a:rPr>
              <a:t>                                          </a:t>
            </a:r>
            <a:r>
              <a:rPr lang="zh-CN" altLang="en-US" sz="1400" dirty="0">
                <a:solidFill>
                  <a:srgbClr val="0000FF"/>
                </a:solidFill>
                <a:latin typeface="Consolas" panose="020B0609020204030204" charset="0"/>
              </a:rPr>
              <a:t>#查找前面是is的better than组合</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(141, 155)</a:t>
            </a:r>
          </a:p>
          <a:p>
            <a:pPr marL="0" indent="0">
              <a:buSzPct val="70000"/>
              <a:buNone/>
            </a:pPr>
            <a:r>
              <a:rPr lang="zh-CN" altLang="en-US" sz="1400" dirty="0">
                <a:latin typeface="Consolas" panose="020B0609020204030204" charset="0"/>
              </a:rPr>
              <a:t>&gt;&gt;&gt; matchResult.group(0)                  #组0表示整个模式</a:t>
            </a:r>
          </a:p>
          <a:p>
            <a:pPr marL="0" indent="0">
              <a:buSzPct val="70000"/>
              <a:buNone/>
            </a:pPr>
            <a:r>
              <a:rPr lang="zh-CN" altLang="en-US" sz="1400" dirty="0">
                <a:solidFill>
                  <a:srgbClr val="0000FF"/>
                </a:solidFill>
                <a:latin typeface="Consolas" panose="020B0609020204030204" charset="0"/>
              </a:rPr>
              <a:t>'is better than'</a:t>
            </a:r>
          </a:p>
          <a:p>
            <a:pPr marL="0" indent="0">
              <a:buSzPct val="70000"/>
              <a:buNone/>
            </a:pPr>
            <a:r>
              <a:rPr lang="zh-CN" altLang="en-US" sz="1400" dirty="0">
                <a:latin typeface="Consolas" panose="020B0609020204030204" charset="0"/>
              </a:rPr>
              <a:t>&gt;&gt;&gt; matchResult.group(1)</a:t>
            </a:r>
          </a:p>
          <a:p>
            <a:pPr marL="0" indent="0">
              <a:buSzPct val="70000"/>
              <a:buNone/>
            </a:pPr>
            <a:r>
              <a:rPr lang="zh-CN" altLang="en-US" sz="1400" dirty="0">
                <a:solidFill>
                  <a:srgbClr val="0000FF"/>
                </a:solidFill>
                <a:latin typeface="Consolas" panose="020B0609020204030204" charset="0"/>
              </a:rPr>
              <a:t>' than'</a:t>
            </a:r>
          </a:p>
        </p:txBody>
      </p:sp>
      <p:sp>
        <p:nvSpPr>
          <p:cNvPr id="1402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35732288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占位符 68610"/>
          <p:cNvSpPr>
            <a:spLocks noGrp="1"/>
          </p:cNvSpPr>
          <p:nvPr>
            <p:ph idx="1"/>
          </p:nvPr>
        </p:nvSpPr>
        <p:spPr>
          <a:xfrm>
            <a:off x="689978" y="1575956"/>
            <a:ext cx="7388860" cy="3869268"/>
          </a:xfrm>
        </p:spPr>
        <p:txBody>
          <a:bodyPr anchor="t"/>
          <a:lstStyle/>
          <a:p>
            <a:pPr>
              <a:lnSpc>
                <a:spcPct val="80000"/>
              </a:lnSpc>
              <a:spcBef>
                <a:spcPct val="0"/>
              </a:spcBef>
              <a:buClr>
                <a:srgbClr val="FF0000"/>
              </a:buClr>
              <a:buSzPct val="70000"/>
              <a:buFont typeface="Wingdings" panose="05000000000000000000" pitchFamily="2" charset="2"/>
              <a:buChar char="ü"/>
            </a:pPr>
            <a:r>
              <a:rPr lang="zh-CN" altLang="en-US" sz="2000" b="1" noProof="1">
                <a:latin typeface="宋体" panose="02010600030101010101" pitchFamily="2" charset="-122"/>
              </a:rPr>
              <a:t>应用：</a:t>
            </a:r>
            <a:r>
              <a:rPr lang="zh-CN" altLang="en-US" sz="2000" noProof="1">
                <a:latin typeface="宋体" panose="02010600030101010101" pitchFamily="2" charset="-122"/>
              </a:rPr>
              <a:t>使用正则表达式提取字符串中的电话号码（方法一）</a:t>
            </a:r>
          </a:p>
          <a:p>
            <a:pPr>
              <a:spcBef>
                <a:spcPct val="0"/>
              </a:spcBef>
              <a:buSzPct val="70000"/>
              <a:buNone/>
            </a:pPr>
            <a:endParaRPr lang="en-US" altLang="x-none" sz="1125" noProof="1" smtClean="0">
              <a:latin typeface="Consolas" panose="020B0609020204030204" charset="0"/>
            </a:endParaRPr>
          </a:p>
          <a:p>
            <a:pPr>
              <a:spcBef>
                <a:spcPct val="0"/>
              </a:spcBef>
              <a:buSzPct val="70000"/>
              <a:buNone/>
            </a:pPr>
            <a:r>
              <a:rPr lang="en-US" altLang="x-none" sz="1400" noProof="1" smtClean="0">
                <a:latin typeface="Consolas" panose="020B0609020204030204" charset="0"/>
              </a:rPr>
              <a:t>import </a:t>
            </a:r>
            <a:r>
              <a:rPr lang="en-US" altLang="x-none" sz="1400" noProof="1">
                <a:latin typeface="Consolas" panose="020B0609020204030204" charset="0"/>
              </a:rPr>
              <a:t>re</a:t>
            </a:r>
          </a:p>
          <a:p>
            <a:pPr>
              <a:spcBef>
                <a:spcPct val="0"/>
              </a:spcBef>
              <a:buSzPct val="70000"/>
              <a:buNone/>
            </a:pPr>
            <a:endParaRPr lang="en-US" altLang="x-none" sz="1400" noProof="1">
              <a:latin typeface="Consolas" panose="020B0609020204030204" charset="0"/>
            </a:endParaRPr>
          </a:p>
          <a:p>
            <a:pPr marL="0" indent="0">
              <a:spcBef>
                <a:spcPct val="0"/>
              </a:spcBef>
              <a:buSzPct val="70000"/>
              <a:buNone/>
            </a:pPr>
            <a:r>
              <a:rPr lang="en-US" altLang="x-none" sz="1400" noProof="1">
                <a:latin typeface="Consolas" panose="020B0609020204030204" charset="0"/>
              </a:rPr>
              <a:t>telNumber = '''Suppose my Phone No. is </a:t>
            </a:r>
            <a:r>
              <a:rPr lang="en-US" altLang="x-none" sz="1400" noProof="1" smtClean="0">
                <a:latin typeface="Consolas" panose="020B0609020204030204" charset="0"/>
              </a:rPr>
              <a:t>0551-1234567</a:t>
            </a:r>
            <a:r>
              <a:rPr lang="en-US" altLang="x-none" sz="1400" noProof="1">
                <a:latin typeface="Consolas" panose="020B0609020204030204" charset="0"/>
              </a:rPr>
              <a:t>, yours is 010-12345678, his is 025-87654321.'''</a:t>
            </a:r>
          </a:p>
          <a:p>
            <a:pPr>
              <a:spcBef>
                <a:spcPct val="0"/>
              </a:spcBef>
              <a:buSzPct val="70000"/>
              <a:buNone/>
            </a:pPr>
            <a:r>
              <a:rPr lang="en-US" altLang="x-none" sz="1400" noProof="1">
                <a:latin typeface="Consolas" panose="020B0609020204030204" charset="0"/>
              </a:rPr>
              <a:t>pattern = re.compile(r'(\d{3,4})-(\d{7,8})')</a:t>
            </a:r>
          </a:p>
          <a:p>
            <a:pPr>
              <a:spcBef>
                <a:spcPct val="0"/>
              </a:spcBef>
              <a:buSzPct val="70000"/>
              <a:buNone/>
            </a:pPr>
            <a:r>
              <a:rPr lang="en-US" altLang="x-none" sz="1400" noProof="1">
                <a:latin typeface="Consolas" panose="020B0609020204030204" charset="0"/>
              </a:rPr>
              <a:t>index = 0</a:t>
            </a:r>
          </a:p>
          <a:p>
            <a:pPr>
              <a:spcBef>
                <a:spcPct val="0"/>
              </a:spcBef>
              <a:buSzPct val="70000"/>
              <a:buNone/>
            </a:pPr>
            <a:r>
              <a:rPr lang="en-US" altLang="x-none" sz="1400" noProof="1">
                <a:latin typeface="Consolas" panose="020B0609020204030204" charset="0"/>
              </a:rPr>
              <a:t>while True:</a:t>
            </a:r>
          </a:p>
          <a:p>
            <a:pPr>
              <a:spcBef>
                <a:spcPct val="0"/>
              </a:spcBef>
              <a:buSzPct val="70000"/>
              <a:buNone/>
            </a:pPr>
            <a:r>
              <a:rPr lang="en-US" altLang="x-none" sz="1400" noProof="1">
                <a:latin typeface="Consolas" panose="020B0609020204030204" charset="0"/>
              </a:rPr>
              <a:t>    matchResult = pattern.search(telNumber, index)  #从指定位置开始匹配</a:t>
            </a:r>
          </a:p>
          <a:p>
            <a:pPr>
              <a:spcBef>
                <a:spcPct val="0"/>
              </a:spcBef>
              <a:buSzPct val="70000"/>
              <a:buNone/>
            </a:pPr>
            <a:r>
              <a:rPr lang="en-US" altLang="x-none" sz="1400" noProof="1">
                <a:latin typeface="Consolas" panose="020B0609020204030204" charset="0"/>
              </a:rPr>
              <a:t>    if not matchResult:</a:t>
            </a:r>
          </a:p>
          <a:p>
            <a:pPr>
              <a:spcBef>
                <a:spcPct val="0"/>
              </a:spcBef>
              <a:buSzPct val="70000"/>
              <a:buNone/>
            </a:pPr>
            <a:r>
              <a:rPr lang="en-US" altLang="x-none" sz="1400" noProof="1">
                <a:latin typeface="Consolas" panose="020B0609020204030204" charset="0"/>
              </a:rPr>
              <a:t>        break</a:t>
            </a:r>
          </a:p>
          <a:p>
            <a:pPr>
              <a:spcBef>
                <a:spcPct val="0"/>
              </a:spcBef>
              <a:buSzPct val="70000"/>
              <a:buNone/>
            </a:pPr>
            <a:r>
              <a:rPr lang="en-US" altLang="x-none" sz="1400" noProof="1">
                <a:latin typeface="Consolas" panose="020B0609020204030204" charset="0"/>
              </a:rPr>
              <a:t>    print('-'*30)</a:t>
            </a:r>
          </a:p>
          <a:p>
            <a:pPr>
              <a:spcBef>
                <a:spcPct val="0"/>
              </a:spcBef>
              <a:buSzPct val="70000"/>
              <a:buNone/>
            </a:pPr>
            <a:r>
              <a:rPr lang="en-US" altLang="x-none" sz="1400" noProof="1">
                <a:latin typeface="Consolas" panose="020B0609020204030204" charset="0"/>
              </a:rPr>
              <a:t>    print('Success:')</a:t>
            </a:r>
          </a:p>
          <a:p>
            <a:pPr>
              <a:spcBef>
                <a:spcPct val="0"/>
              </a:spcBef>
              <a:buSzPct val="70000"/>
              <a:buNone/>
            </a:pPr>
            <a:r>
              <a:rPr lang="en-US" altLang="x-none" sz="1400" noProof="1">
                <a:latin typeface="Consolas" panose="020B0609020204030204" charset="0"/>
              </a:rPr>
              <a:t>    for i in range(3):</a:t>
            </a:r>
          </a:p>
          <a:p>
            <a:pPr>
              <a:spcBef>
                <a:spcPct val="0"/>
              </a:spcBef>
              <a:buSzPct val="70000"/>
              <a:buNone/>
            </a:pPr>
            <a:r>
              <a:rPr lang="en-US" altLang="x-none" sz="1400" noProof="1">
                <a:latin typeface="Consolas" panose="020B0609020204030204" charset="0"/>
              </a:rPr>
              <a:t>        print('Searched content:', matchResult.group(i), ' Start from:',</a:t>
            </a:r>
          </a:p>
          <a:p>
            <a:pPr>
              <a:spcBef>
                <a:spcPct val="0"/>
              </a:spcBef>
              <a:buSzPct val="70000"/>
              <a:buNone/>
            </a:pPr>
            <a:r>
              <a:rPr lang="en-US" altLang="x-none" sz="1400" noProof="1">
                <a:latin typeface="Consolas" panose="020B0609020204030204" charset="0"/>
              </a:rPr>
              <a:t>               matchResult.start(i), 'End at:', matchResult.end(i),</a:t>
            </a:r>
          </a:p>
          <a:p>
            <a:pPr>
              <a:spcBef>
                <a:spcPct val="0"/>
              </a:spcBef>
              <a:buSzPct val="70000"/>
              <a:buNone/>
            </a:pPr>
            <a:r>
              <a:rPr lang="en-US" altLang="x-none" sz="1400" noProof="1">
                <a:latin typeface="Consolas" panose="020B0609020204030204" charset="0"/>
              </a:rPr>
              <a:t>               ' Its span is:', matchResult.span(i))</a:t>
            </a:r>
          </a:p>
          <a:p>
            <a:pPr>
              <a:spcBef>
                <a:spcPct val="0"/>
              </a:spcBef>
              <a:buSzPct val="70000"/>
              <a:buNone/>
            </a:pPr>
            <a:r>
              <a:rPr lang="en-US" altLang="x-none" sz="1400" noProof="1">
                <a:latin typeface="Consolas" panose="020B0609020204030204" charset="0"/>
              </a:rPr>
              <a:t>    index = matchResult.end(2)               #指定下次匹配的开始位置</a:t>
            </a:r>
          </a:p>
        </p:txBody>
      </p:sp>
      <p:sp>
        <p:nvSpPr>
          <p:cNvPr id="1413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1858918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4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4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4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4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2">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642">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642">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642">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64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087" y="1483896"/>
            <a:ext cx="8229600" cy="4678451"/>
          </a:xfrm>
        </p:spPr>
        <p:txBody>
          <a:bodyPr/>
          <a:lstStyle/>
          <a:p>
            <a:pPr fontAlgn="base">
              <a:buClr>
                <a:srgbClr val="FF0000"/>
              </a:buClr>
              <a:buFont typeface="Wingdings" panose="05000000000000000000" pitchFamily="2" charset="2"/>
              <a:buChar char="ü"/>
            </a:pPr>
            <a:r>
              <a:rPr lang="zh-CN" altLang="en-US" sz="2000" b="1" noProof="1">
                <a:latin typeface="宋体" panose="02010600030101010101" pitchFamily="2" charset="-122"/>
                <a:sym typeface="+mn-ea"/>
              </a:rPr>
              <a:t>应用：</a:t>
            </a:r>
            <a:r>
              <a:rPr lang="zh-CN" altLang="en-US" sz="2000" noProof="1">
                <a:latin typeface="宋体" panose="02010600030101010101" pitchFamily="2" charset="-122"/>
                <a:sym typeface="+mn-ea"/>
              </a:rPr>
              <a:t>使用正则表达式提取字符串中的</a:t>
            </a:r>
            <a:r>
              <a:rPr lang="zh-CN" altLang="en-US" sz="2000" noProof="1" smtClean="0">
                <a:latin typeface="宋体" panose="02010600030101010101" pitchFamily="2" charset="-122"/>
                <a:sym typeface="+mn-ea"/>
              </a:rPr>
              <a:t>电话号码</a:t>
            </a:r>
            <a:r>
              <a:rPr lang="zh-CN" altLang="en-US" sz="2000" noProof="1">
                <a:latin typeface="宋体" panose="02010600030101010101" pitchFamily="2" charset="-122"/>
                <a:sym typeface="+mn-ea"/>
              </a:rPr>
              <a:t>（方法二</a:t>
            </a:r>
            <a:r>
              <a:rPr lang="zh-CN" altLang="en-US" sz="2000" noProof="1" smtClean="0">
                <a:latin typeface="宋体" panose="02010600030101010101" pitchFamily="2" charset="-122"/>
                <a:sym typeface="+mn-ea"/>
              </a:rPr>
              <a:t>）</a:t>
            </a:r>
            <a:endParaRPr lang="zh-CN" altLang="en-US" sz="2000" noProof="1">
              <a:latin typeface="宋体" panose="02010600030101010101" pitchFamily="2" charset="-122"/>
              <a:sym typeface="+mn-ea"/>
            </a:endParaRPr>
          </a:p>
        </p:txBody>
      </p:sp>
      <p:sp>
        <p:nvSpPr>
          <p:cNvPr id="1423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4" name="矩形 3"/>
          <p:cNvSpPr/>
          <p:nvPr/>
        </p:nvSpPr>
        <p:spPr>
          <a:xfrm>
            <a:off x="1052028" y="2148548"/>
            <a:ext cx="7183960" cy="2308324"/>
          </a:xfrm>
          <a:prstGeom prst="rect">
            <a:avLst/>
          </a:prstGeom>
        </p:spPr>
        <p:txBody>
          <a:bodyPr wrap="square">
            <a:spAutoFit/>
          </a:bodyPr>
          <a:lstStyle/>
          <a:p>
            <a:pPr marL="0" indent="0">
              <a:buNone/>
            </a:pPr>
            <a:r>
              <a:rPr lang="en-US" altLang="zh-CN" noProof="1">
                <a:latin typeface="Consolas" panose="020B0609020204030204" charset="0"/>
              </a:rPr>
              <a:t>import re</a:t>
            </a:r>
          </a:p>
          <a:p>
            <a:pPr marL="0" indent="0">
              <a:buNone/>
            </a:pPr>
            <a:endParaRPr lang="en-US" altLang="zh-CN" noProof="1">
              <a:latin typeface="Consolas" panose="020B0609020204030204" charset="0"/>
            </a:endParaRPr>
          </a:p>
          <a:p>
            <a:pPr marL="0" indent="0">
              <a:buNone/>
            </a:pPr>
            <a:r>
              <a:rPr lang="en-US" altLang="zh-CN" noProof="1">
                <a:latin typeface="Consolas" panose="020B0609020204030204" charset="0"/>
              </a:rPr>
              <a:t>text = '''</a:t>
            </a:r>
            <a:r>
              <a:rPr lang="en-US" altLang="zh-CN" noProof="1">
                <a:solidFill>
                  <a:srgbClr val="00B050"/>
                </a:solidFill>
                <a:latin typeface="Consolas" panose="020B0609020204030204" charset="0"/>
              </a:rPr>
              <a:t>Suppose my Phone No. is </a:t>
            </a:r>
            <a:r>
              <a:rPr lang="en-US" altLang="zh-CN" noProof="1" smtClean="0">
                <a:solidFill>
                  <a:srgbClr val="00B050"/>
                </a:solidFill>
                <a:latin typeface="Consolas" panose="020B0609020204030204" charset="0"/>
              </a:rPr>
              <a:t>0551-1234567</a:t>
            </a:r>
            <a:r>
              <a:rPr lang="en-US" altLang="zh-CN" noProof="1">
                <a:solidFill>
                  <a:srgbClr val="00B050"/>
                </a:solidFill>
                <a:latin typeface="Consolas" panose="020B0609020204030204" charset="0"/>
              </a:rPr>
              <a:t>,</a:t>
            </a:r>
          </a:p>
          <a:p>
            <a:pPr marL="0" indent="0">
              <a:buNone/>
            </a:pPr>
            <a:r>
              <a:rPr lang="en-US" altLang="zh-CN" noProof="1">
                <a:solidFill>
                  <a:srgbClr val="00B050"/>
                </a:solidFill>
                <a:latin typeface="Consolas" panose="020B0609020204030204" charset="0"/>
              </a:rPr>
              <a:t>yours is 010-12345678,</a:t>
            </a:r>
          </a:p>
          <a:p>
            <a:pPr marL="0" indent="0">
              <a:buNone/>
            </a:pPr>
            <a:r>
              <a:rPr lang="en-US" altLang="zh-CN" noProof="1">
                <a:solidFill>
                  <a:srgbClr val="00B050"/>
                </a:solidFill>
                <a:latin typeface="Consolas" panose="020B0609020204030204" charset="0"/>
              </a:rPr>
              <a:t>his is 025-87654321.</a:t>
            </a:r>
            <a:r>
              <a:rPr lang="en-US" altLang="zh-CN" noProof="1">
                <a:latin typeface="Consolas" panose="020B0609020204030204" charset="0"/>
              </a:rPr>
              <a:t>'''</a:t>
            </a:r>
          </a:p>
          <a:p>
            <a:pPr marL="0" indent="0">
              <a:buNone/>
            </a:pPr>
            <a:r>
              <a:rPr lang="en-US" altLang="zh-CN" noProof="1" smtClean="0">
                <a:latin typeface="Consolas" panose="020B0609020204030204" charset="0"/>
              </a:rPr>
              <a:t>matchResult </a:t>
            </a:r>
            <a:r>
              <a:rPr lang="en-US" altLang="zh-CN" noProof="1">
                <a:latin typeface="Consolas" panose="020B0609020204030204" charset="0"/>
              </a:rPr>
              <a:t>= re.findall(r'(\d{3,4})-(\d{7,8})', text)</a:t>
            </a:r>
          </a:p>
          <a:p>
            <a:pPr marL="0" indent="0">
              <a:buNone/>
            </a:pPr>
            <a:r>
              <a:rPr lang="en-US" altLang="zh-CN" noProof="1">
                <a:latin typeface="Consolas" panose="020B0609020204030204" charset="0"/>
              </a:rPr>
              <a:t>for item in matchResult:</a:t>
            </a:r>
          </a:p>
          <a:p>
            <a:pPr marL="0" indent="0">
              <a:buNone/>
            </a:pPr>
            <a:r>
              <a:rPr lang="en-US" altLang="zh-CN" noProof="1">
                <a:latin typeface="Consolas" panose="020B0609020204030204" charset="0"/>
              </a:rPr>
              <a:t>    print(item[0], item[1], sep='-')</a:t>
            </a:r>
          </a:p>
        </p:txBody>
      </p:sp>
      <p:sp>
        <p:nvSpPr>
          <p:cNvPr id="5" name="矩形 4"/>
          <p:cNvSpPr/>
          <p:nvPr/>
        </p:nvSpPr>
        <p:spPr>
          <a:xfrm>
            <a:off x="2267744" y="4847944"/>
            <a:ext cx="4572000" cy="923330"/>
          </a:xfrm>
          <a:prstGeom prst="rect">
            <a:avLst/>
          </a:prstGeom>
        </p:spPr>
        <p:txBody>
          <a:bodyPr>
            <a:spAutoFit/>
          </a:bodyPr>
          <a:lstStyle/>
          <a:p>
            <a:r>
              <a:rPr lang="zh-CN" altLang="en-US" dirty="0">
                <a:solidFill>
                  <a:srgbClr val="0000FF"/>
                </a:solidFill>
              </a:rPr>
              <a:t>0551-1234567</a:t>
            </a:r>
          </a:p>
          <a:p>
            <a:r>
              <a:rPr lang="zh-CN" altLang="en-US" dirty="0">
                <a:solidFill>
                  <a:srgbClr val="0000FF"/>
                </a:solidFill>
              </a:rPr>
              <a:t>010-12345678</a:t>
            </a:r>
          </a:p>
          <a:p>
            <a:r>
              <a:rPr lang="zh-CN" altLang="en-US" dirty="0">
                <a:solidFill>
                  <a:srgbClr val="0000FF"/>
                </a:solidFill>
              </a:rPr>
              <a:t>025-87654321</a:t>
            </a:r>
          </a:p>
        </p:txBody>
      </p:sp>
    </p:spTree>
    <p:extLst>
      <p:ext uri="{BB962C8B-B14F-4D97-AF65-F5344CB8AC3E}">
        <p14:creationId xmlns:p14="http://schemas.microsoft.com/office/powerpoint/2010/main" val="14509392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689978" y="1431940"/>
            <a:ext cx="8229600" cy="4678451"/>
          </a:xfrm>
        </p:spPr>
        <p:txBody>
          <a:bodyPr anchor="t"/>
          <a:lstStyle/>
          <a:p>
            <a:pPr marL="0" indent="0">
              <a:buSzPct val="70000"/>
              <a:buNone/>
            </a:pPr>
            <a:r>
              <a:rPr lang="zh-CN" altLang="en-US" sz="1300" dirty="0">
                <a:latin typeface="Consolas" panose="020B0609020204030204" charset="0"/>
              </a:rPr>
              <a:t>&gt;&gt;&gt; m = re.match(r"(?P&lt;first_name&gt;\w+) (?P&lt;last_name&gt;\w+)", "Malcolm Reynolds")</a:t>
            </a:r>
          </a:p>
          <a:p>
            <a:pPr marL="0" indent="0">
              <a:buSzPct val="70000"/>
              <a:buNone/>
            </a:pPr>
            <a:r>
              <a:rPr lang="zh-CN" altLang="en-US" sz="1300" dirty="0">
                <a:latin typeface="Consolas" panose="020B0609020204030204" charset="0"/>
              </a:rPr>
              <a:t>&gt;&gt;&gt; m.group('first_name')      </a:t>
            </a:r>
            <a:r>
              <a:rPr lang="zh-CN" altLang="en-US" sz="1300" dirty="0">
                <a:solidFill>
                  <a:srgbClr val="0000FF"/>
                </a:solidFill>
                <a:latin typeface="Consolas" panose="020B0609020204030204" charset="0"/>
              </a:rPr>
              <a:t>#使用命名的子模式</a:t>
            </a:r>
          </a:p>
          <a:p>
            <a:pPr marL="0" indent="0">
              <a:buSzPct val="70000"/>
              <a:buNone/>
            </a:pPr>
            <a:r>
              <a:rPr lang="zh-CN" altLang="en-US" sz="1300" dirty="0">
                <a:solidFill>
                  <a:srgbClr val="0000FF"/>
                </a:solidFill>
                <a:latin typeface="Consolas" panose="020B0609020204030204" charset="0"/>
              </a:rPr>
              <a:t>'Malcolm'</a:t>
            </a:r>
          </a:p>
          <a:p>
            <a:pPr marL="0" indent="0">
              <a:buSzPct val="70000"/>
              <a:buNone/>
            </a:pPr>
            <a:r>
              <a:rPr lang="zh-CN" altLang="en-US" sz="1300" dirty="0">
                <a:latin typeface="Consolas" panose="020B0609020204030204" charset="0"/>
              </a:rPr>
              <a:t>&gt;&gt;&gt; m.group('last_name')</a:t>
            </a:r>
          </a:p>
          <a:p>
            <a:pPr marL="0" indent="0">
              <a:buSzPct val="70000"/>
              <a:buNone/>
            </a:pPr>
            <a:r>
              <a:rPr lang="zh-CN" altLang="en-US" sz="1300" dirty="0">
                <a:solidFill>
                  <a:srgbClr val="0000FF"/>
                </a:solidFill>
                <a:latin typeface="Consolas" panose="020B0609020204030204" charset="0"/>
              </a:rPr>
              <a:t>'Reynolds'</a:t>
            </a:r>
          </a:p>
          <a:p>
            <a:pPr marL="0" indent="0">
              <a:buSzPct val="70000"/>
              <a:buNone/>
            </a:pPr>
            <a:r>
              <a:rPr lang="zh-CN" altLang="en-US" sz="1300" dirty="0">
                <a:latin typeface="Consolas" panose="020B0609020204030204" charset="0"/>
              </a:rPr>
              <a:t>&gt;&gt;&gt; m = re.match(r"(\d+)\.(\d+)", "24.1632")</a:t>
            </a:r>
          </a:p>
          <a:p>
            <a:pPr marL="0" indent="0">
              <a:buSzPct val="70000"/>
              <a:buNone/>
            </a:pPr>
            <a:r>
              <a:rPr lang="zh-CN" altLang="en-US" sz="1300" dirty="0">
                <a:latin typeface="Consolas" panose="020B0609020204030204" charset="0"/>
              </a:rPr>
              <a:t>&gt;&gt;&gt; m.groups()                #返回所有匹配的子模式（不包括第0个）</a:t>
            </a:r>
          </a:p>
          <a:p>
            <a:pPr marL="0" indent="0">
              <a:buSzPct val="70000"/>
              <a:buNone/>
            </a:pPr>
            <a:r>
              <a:rPr lang="zh-CN" altLang="en-US" sz="1300" dirty="0">
                <a:solidFill>
                  <a:srgbClr val="0000FF"/>
                </a:solidFill>
                <a:latin typeface="Consolas" panose="020B0609020204030204" charset="0"/>
              </a:rPr>
              <a:t>('24', '1632')</a:t>
            </a:r>
          </a:p>
        </p:txBody>
      </p:sp>
      <p:sp>
        <p:nvSpPr>
          <p:cNvPr id="1433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74</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1" name="内容占位符 2"/>
          <p:cNvSpPr txBox="1">
            <a:spLocks/>
          </p:cNvSpPr>
          <p:nvPr/>
        </p:nvSpPr>
        <p:spPr bwMode="auto">
          <a:xfrm>
            <a:off x="683568"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00" dirty="0" smtClean="0">
                <a:latin typeface="Consolas" panose="020B0609020204030204" charset="0"/>
              </a:rPr>
              <a:t>&gt;&gt;&gt; m = re.match(r"(?P&lt;first_name&gt;\w+) (?P&lt;last_name&gt;\w+)", "Malcolm Reynolds")</a:t>
            </a:r>
          </a:p>
          <a:p>
            <a:pPr marL="0" indent="0">
              <a:buSzPct val="70000"/>
              <a:buFont typeface="Arial" charset="0"/>
              <a:buNone/>
            </a:pPr>
            <a:r>
              <a:rPr lang="zh-CN" altLang="en-US" sz="1300" dirty="0" smtClean="0">
                <a:latin typeface="Consolas" panose="020B0609020204030204" charset="0"/>
              </a:rPr>
              <a:t>&gt;&gt;&gt; m.groupdict()                #以字典形式返回匹配的结果</a:t>
            </a:r>
          </a:p>
          <a:p>
            <a:pPr marL="0" indent="0">
              <a:buSzPct val="70000"/>
              <a:buFont typeface="Arial" charset="0"/>
              <a:buNone/>
            </a:pPr>
            <a:r>
              <a:rPr lang="zh-CN" altLang="en-US" sz="1300" dirty="0" smtClean="0">
                <a:solidFill>
                  <a:srgbClr val="0000FF"/>
                </a:solidFill>
                <a:latin typeface="Consolas" panose="020B0609020204030204" charset="0"/>
              </a:rPr>
              <a:t>{'first_name': 'Malcolm', 'last_name': 'Reynolds'}</a:t>
            </a:r>
          </a:p>
          <a:p>
            <a:pPr marL="0" indent="0">
              <a:buSzPct val="70000"/>
              <a:buFont typeface="Arial" charset="0"/>
              <a:buNone/>
            </a:pPr>
            <a:r>
              <a:rPr lang="zh-CN" altLang="en-US" sz="1300" dirty="0" smtClean="0">
                <a:latin typeface="Consolas" panose="020B0609020204030204" charset="0"/>
              </a:rPr>
              <a:t>&gt;&gt;&gt; exampleString = '''</a:t>
            </a:r>
            <a:r>
              <a:rPr lang="zh-CN" altLang="en-US" sz="1300" dirty="0" smtClean="0">
                <a:solidFill>
                  <a:srgbClr val="00B050"/>
                </a:solidFill>
                <a:latin typeface="Consolas" panose="020B0609020204030204" charset="0"/>
              </a:rPr>
              <a:t>There should be one-- and preferably only one --obvious way to do it.</a:t>
            </a:r>
          </a:p>
          <a:p>
            <a:pPr marL="0" indent="0">
              <a:buSzPct val="70000"/>
              <a:buFont typeface="Arial" charset="0"/>
              <a:buNone/>
            </a:pPr>
            <a:r>
              <a:rPr lang="zh-CN" altLang="en-US" sz="1300" dirty="0" smtClean="0">
                <a:solidFill>
                  <a:srgbClr val="00B050"/>
                </a:solidFill>
                <a:latin typeface="Consolas" panose="020B0609020204030204" charset="0"/>
              </a:rPr>
              <a:t>Although that way may not be obvious at first unless you're Dutch.</a:t>
            </a:r>
          </a:p>
          <a:p>
            <a:pPr marL="0" indent="0">
              <a:buSzPct val="70000"/>
              <a:buFont typeface="Arial" charset="0"/>
              <a:buNone/>
            </a:pPr>
            <a:r>
              <a:rPr lang="zh-CN" altLang="en-US" sz="1300" dirty="0" smtClean="0">
                <a:solidFill>
                  <a:srgbClr val="00B050"/>
                </a:solidFill>
                <a:latin typeface="Consolas" panose="020B0609020204030204" charset="0"/>
              </a:rPr>
              <a:t>Now is better than never.</a:t>
            </a:r>
          </a:p>
          <a:p>
            <a:pPr marL="0" indent="0">
              <a:buSzPct val="70000"/>
              <a:buFont typeface="Arial" charset="0"/>
              <a:buNone/>
            </a:pPr>
            <a:r>
              <a:rPr lang="zh-CN" altLang="en-US" sz="1300" dirty="0" smtClean="0">
                <a:solidFill>
                  <a:srgbClr val="00B050"/>
                </a:solidFill>
                <a:latin typeface="Consolas" panose="020B0609020204030204" charset="0"/>
              </a:rPr>
              <a:t>Although never is often better than right now.</a:t>
            </a:r>
            <a:r>
              <a:rPr lang="zh-CN" altLang="en-US" sz="1300" dirty="0" smtClean="0">
                <a:latin typeface="Consolas" panose="020B0609020204030204" charset="0"/>
              </a:rPr>
              <a:t>'''</a:t>
            </a:r>
          </a:p>
          <a:p>
            <a:pPr marL="0" indent="0">
              <a:buSzPct val="70000"/>
              <a:buNone/>
            </a:pPr>
            <a:r>
              <a:rPr lang="zh-CN" altLang="en-US" sz="1300" dirty="0" smtClean="0">
                <a:latin typeface="Consolas" panose="020B0609020204030204" charset="0"/>
              </a:rPr>
              <a:t>&gt;&gt;&gt; pattern = re.compile(r</a:t>
            </a:r>
            <a:r>
              <a:rPr lang="en-US" altLang="zh-CN" sz="1300" dirty="0" smtClean="0">
                <a:latin typeface="Consolas" panose="020B0609020204030204" charset="0"/>
              </a:rPr>
              <a:t>’</a:t>
            </a:r>
            <a:r>
              <a:rPr lang="zh-CN" altLang="en-US" sz="1300" dirty="0" smtClean="0">
                <a:latin typeface="Consolas" panose="020B0609020204030204" charset="0"/>
              </a:rPr>
              <a:t>(?&lt;=\w\s)never(?=\s\w)</a:t>
            </a:r>
            <a:r>
              <a:rPr lang="en-US" altLang="zh-CN" sz="1300" dirty="0" smtClean="0">
                <a:latin typeface="Consolas" panose="020B0609020204030204" charset="0"/>
              </a:rPr>
              <a:t>’</a:t>
            </a:r>
            <a:r>
              <a:rPr lang="zh-CN" altLang="en-US" sz="1300" dirty="0" smtClean="0">
                <a:latin typeface="Consolas" panose="020B0609020204030204" charset="0"/>
              </a:rPr>
              <a:t>) </a:t>
            </a:r>
            <a:r>
              <a:rPr lang="zh-CN" altLang="en-US" sz="1300" dirty="0">
                <a:solidFill>
                  <a:srgbClr val="0000FF"/>
                </a:solidFill>
                <a:latin typeface="Consolas" panose="020B0609020204030204" charset="0"/>
              </a:rPr>
              <a:t>#查找不在句子开头和结尾的never</a:t>
            </a:r>
          </a:p>
          <a:p>
            <a:pPr marL="0" indent="0">
              <a:buSzPct val="70000"/>
              <a:buFont typeface="Arial" charset="0"/>
              <a:buNone/>
            </a:pPr>
            <a:r>
              <a:rPr lang="zh-CN" altLang="en-US" sz="1300" dirty="0" smtClean="0">
                <a:latin typeface="Consolas" panose="020B0609020204030204" charset="0"/>
              </a:rPr>
              <a:t>&gt;&gt;&gt; matchResult = pattern.search(exampleString)</a:t>
            </a:r>
          </a:p>
          <a:p>
            <a:pPr marL="0" indent="0">
              <a:buSzPct val="70000"/>
              <a:buFont typeface="Arial" charset="0"/>
              <a:buNone/>
            </a:pPr>
            <a:r>
              <a:rPr lang="zh-CN" altLang="en-US" sz="1300" dirty="0" smtClean="0">
                <a:latin typeface="Consolas" panose="020B0609020204030204" charset="0"/>
              </a:rPr>
              <a:t>&gt;&gt;&gt; matchResult.span()</a:t>
            </a:r>
          </a:p>
          <a:p>
            <a:pPr marL="0" indent="0">
              <a:buSzPct val="70000"/>
              <a:buFont typeface="Arial" charset="0"/>
              <a:buNone/>
            </a:pPr>
            <a:r>
              <a:rPr lang="zh-CN" altLang="en-US" sz="1300" dirty="0" smtClean="0">
                <a:solidFill>
                  <a:srgbClr val="0000FF"/>
                </a:solidFill>
                <a:latin typeface="Consolas" panose="020B0609020204030204" charset="0"/>
              </a:rPr>
              <a:t>(172, 177)</a:t>
            </a:r>
            <a:endParaRPr lang="zh-CN" altLang="en-US" sz="1300" dirty="0">
              <a:solidFill>
                <a:srgbClr val="0000FF"/>
              </a:solidFill>
              <a:latin typeface="Consolas" panose="020B0609020204030204" charset="0"/>
            </a:endParaRPr>
          </a:p>
        </p:txBody>
      </p:sp>
    </p:spTree>
    <p:extLst>
      <p:ext uri="{BB962C8B-B14F-4D97-AF65-F5344CB8AC3E}">
        <p14:creationId xmlns:p14="http://schemas.microsoft.com/office/powerpoint/2010/main" val="10188892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6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6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683568" y="1463705"/>
            <a:ext cx="8229600" cy="4678451"/>
          </a:xfrm>
        </p:spPr>
        <p:txBody>
          <a:bodyPr anchor="t"/>
          <a:lstStyle/>
          <a:p>
            <a:pPr marL="0" indent="0">
              <a:spcBef>
                <a:spcPct val="0"/>
              </a:spcBef>
              <a:buSzPct val="70000"/>
              <a:buNone/>
            </a:pPr>
            <a:r>
              <a:rPr lang="zh-CN" altLang="en-US" sz="1350" dirty="0">
                <a:latin typeface="Consolas" panose="020B0609020204030204" charset="0"/>
              </a:rPr>
              <a:t>&gt;&gt;&gt; pattern = re.compile(r'\b(?i)n\w+\b') </a:t>
            </a:r>
          </a:p>
          <a:p>
            <a:pPr marL="0" indent="0">
              <a:spcBef>
                <a:spcPct val="0"/>
              </a:spcBef>
              <a:buSzPct val="70000"/>
              <a:buNone/>
            </a:pPr>
            <a:r>
              <a:rPr lang="zh-CN" altLang="en-US" sz="1350" dirty="0" smtClean="0">
                <a:latin typeface="Consolas" panose="020B0609020204030204" charset="0"/>
              </a:rPr>
              <a:t>&gt;&gt;&gt; </a:t>
            </a:r>
            <a:r>
              <a:rPr lang="zh-CN" altLang="en-US" sz="1350" dirty="0">
                <a:latin typeface="Consolas" panose="020B0609020204030204" charset="0"/>
              </a:rPr>
              <a:t>index = 0</a:t>
            </a:r>
          </a:p>
          <a:p>
            <a:pPr marL="0" indent="0">
              <a:spcBef>
                <a:spcPct val="0"/>
              </a:spcBef>
              <a:buSzPct val="70000"/>
              <a:buNone/>
            </a:pPr>
            <a:r>
              <a:rPr lang="zh-CN" altLang="en-US" sz="1350" dirty="0">
                <a:latin typeface="Consolas" panose="020B0609020204030204" charset="0"/>
              </a:rPr>
              <a:t>&gt;&gt;&gt; while True:</a:t>
            </a:r>
          </a:p>
          <a:p>
            <a:pPr marL="0" indent="0">
              <a:spcBef>
                <a:spcPct val="0"/>
              </a:spcBef>
              <a:buSzPct val="70000"/>
              <a:buNone/>
            </a:pPr>
            <a:r>
              <a:rPr lang="zh-CN" altLang="en-US" sz="1350" dirty="0">
                <a:latin typeface="Consolas" panose="020B0609020204030204" charset="0"/>
              </a:rPr>
              <a:t>    matchResult = pattern.search(exampleString, index)</a:t>
            </a:r>
          </a:p>
          <a:p>
            <a:pPr marL="0" indent="0">
              <a:spcBef>
                <a:spcPct val="0"/>
              </a:spcBef>
              <a:buSzPct val="70000"/>
              <a:buNone/>
            </a:pPr>
            <a:r>
              <a:rPr lang="zh-CN" altLang="en-US" sz="1350" dirty="0">
                <a:latin typeface="Consolas" panose="020B0609020204030204" charset="0"/>
              </a:rPr>
              <a:t>    if not matchResult:</a:t>
            </a:r>
          </a:p>
          <a:p>
            <a:pPr marL="0" indent="0">
              <a:spcBef>
                <a:spcPct val="0"/>
              </a:spcBef>
              <a:buSzPct val="70000"/>
              <a:buNone/>
            </a:pPr>
            <a:r>
              <a:rPr lang="zh-CN" altLang="en-US" sz="1350" dirty="0">
                <a:latin typeface="Consolas" panose="020B0609020204030204" charset="0"/>
              </a:rPr>
              <a:t>        break</a:t>
            </a:r>
          </a:p>
          <a:p>
            <a:pPr marL="0" indent="0">
              <a:spcBef>
                <a:spcPct val="0"/>
              </a:spcBef>
              <a:buSzPct val="70000"/>
              <a:buNone/>
            </a:pPr>
            <a:r>
              <a:rPr lang="zh-CN" altLang="en-US" sz="1350" dirty="0">
                <a:latin typeface="Consolas" panose="020B0609020204030204" charset="0"/>
              </a:rPr>
              <a:t>    print(matchResult.group(0), ':', matchResult.span(0))</a:t>
            </a:r>
          </a:p>
          <a:p>
            <a:pPr marL="0" indent="0">
              <a:spcBef>
                <a:spcPct val="0"/>
              </a:spcBef>
              <a:buSzPct val="70000"/>
              <a:buNone/>
            </a:pPr>
            <a:r>
              <a:rPr lang="zh-CN" altLang="en-US" sz="1350" dirty="0">
                <a:latin typeface="Consolas" panose="020B0609020204030204" charset="0"/>
              </a:rPr>
              <a:t>    index = matchResult.end(0)</a:t>
            </a:r>
          </a:p>
          <a:p>
            <a:pPr marL="0" indent="0">
              <a:spcBef>
                <a:spcPct val="0"/>
              </a:spcBef>
              <a:buSzPct val="70000"/>
              <a:buNone/>
            </a:pPr>
            <a:endParaRPr lang="zh-CN" altLang="en-US" sz="1350" dirty="0">
              <a:latin typeface="Consolas" panose="020B0609020204030204" charset="0"/>
            </a:endParaRPr>
          </a:p>
          <a:p>
            <a:pPr marL="0" indent="0">
              <a:spcBef>
                <a:spcPct val="0"/>
              </a:spcBef>
              <a:buSzPct val="70000"/>
              <a:buNone/>
            </a:pPr>
            <a:r>
              <a:rPr lang="zh-CN" altLang="en-US" sz="1350" dirty="0">
                <a:solidFill>
                  <a:srgbClr val="0000FF"/>
                </a:solidFill>
                <a:latin typeface="Consolas" panose="020B0609020204030204" charset="0"/>
              </a:rPr>
              <a:t>not : (92, 95</a:t>
            </a:r>
            <a:r>
              <a:rPr lang="zh-CN" altLang="en-US" sz="1350" dirty="0" smtClean="0">
                <a:solidFill>
                  <a:srgbClr val="0000FF"/>
                </a:solidFill>
                <a:latin typeface="Consolas" panose="020B0609020204030204" charset="0"/>
              </a:rPr>
              <a:t>)</a:t>
            </a:r>
            <a:endParaRPr lang="zh-CN" altLang="en-US" sz="1350" dirty="0">
              <a:solidFill>
                <a:srgbClr val="0000FF"/>
              </a:solidFill>
              <a:latin typeface="Consolas" panose="020B0609020204030204" charset="0"/>
            </a:endParaRPr>
          </a:p>
          <a:p>
            <a:pPr marL="0" indent="0">
              <a:spcBef>
                <a:spcPct val="0"/>
              </a:spcBef>
              <a:buSzPct val="70000"/>
              <a:buNone/>
            </a:pPr>
            <a:r>
              <a:rPr lang="zh-CN" altLang="en-US" sz="1350" dirty="0">
                <a:solidFill>
                  <a:srgbClr val="0000FF"/>
                </a:solidFill>
                <a:latin typeface="Consolas" panose="020B0609020204030204" charset="0"/>
              </a:rPr>
              <a:t>Now : (137, 140)</a:t>
            </a:r>
          </a:p>
          <a:p>
            <a:pPr marL="0" indent="0">
              <a:spcBef>
                <a:spcPct val="0"/>
              </a:spcBef>
              <a:buSzPct val="70000"/>
              <a:buNone/>
            </a:pPr>
            <a:r>
              <a:rPr lang="zh-CN" altLang="en-US" sz="1350" dirty="0">
                <a:solidFill>
                  <a:srgbClr val="0000FF"/>
                </a:solidFill>
                <a:latin typeface="Consolas" panose="020B0609020204030204" charset="0"/>
              </a:rPr>
              <a:t>never : (156, 161)</a:t>
            </a:r>
          </a:p>
          <a:p>
            <a:pPr marL="0" indent="0">
              <a:spcBef>
                <a:spcPct val="0"/>
              </a:spcBef>
              <a:buSzPct val="70000"/>
              <a:buNone/>
            </a:pPr>
            <a:r>
              <a:rPr lang="zh-CN" altLang="en-US" sz="1350" dirty="0">
                <a:solidFill>
                  <a:srgbClr val="0000FF"/>
                </a:solidFill>
                <a:latin typeface="Consolas" panose="020B0609020204030204" charset="0"/>
              </a:rPr>
              <a:t>never : (172, 177)</a:t>
            </a:r>
          </a:p>
          <a:p>
            <a:pPr marL="0" indent="0">
              <a:spcBef>
                <a:spcPct val="0"/>
              </a:spcBef>
              <a:buSzPct val="70000"/>
              <a:buNone/>
            </a:pPr>
            <a:r>
              <a:rPr lang="zh-CN" altLang="en-US" sz="1350" dirty="0">
                <a:solidFill>
                  <a:srgbClr val="0000FF"/>
                </a:solidFill>
                <a:latin typeface="Consolas" panose="020B0609020204030204" charset="0"/>
              </a:rPr>
              <a:t>now : (205, 208)</a:t>
            </a:r>
          </a:p>
        </p:txBody>
      </p:sp>
      <p:sp>
        <p:nvSpPr>
          <p:cNvPr id="1454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75</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2" name="矩形 11"/>
          <p:cNvSpPr/>
          <p:nvPr/>
        </p:nvSpPr>
        <p:spPr>
          <a:xfrm>
            <a:off x="5856375" y="1504865"/>
            <a:ext cx="2459328" cy="338554"/>
          </a:xfrm>
          <a:prstGeom prst="rect">
            <a:avLst/>
          </a:prstGeom>
        </p:spPr>
        <p:txBody>
          <a:bodyPr wrap="none">
            <a:spAutoFit/>
          </a:bodyPr>
          <a:lstStyle/>
          <a:p>
            <a:r>
              <a:rPr lang="zh-CN" altLang="en-US" sz="1600" b="1" dirty="0">
                <a:solidFill>
                  <a:srgbClr val="FF0000"/>
                </a:solidFill>
                <a:latin typeface="仿宋" panose="02010609060101010101" pitchFamily="49" charset="-122"/>
                <a:ea typeface="仿宋" panose="02010609060101010101" pitchFamily="49" charset="-122"/>
              </a:rPr>
              <a:t>表示匹配时不区分大小写</a:t>
            </a:r>
          </a:p>
        </p:txBody>
      </p:sp>
      <p:grpSp>
        <p:nvGrpSpPr>
          <p:cNvPr id="15" name="组合 14"/>
          <p:cNvGrpSpPr/>
          <p:nvPr/>
        </p:nvGrpSpPr>
        <p:grpSpPr>
          <a:xfrm>
            <a:off x="3491880" y="1078614"/>
            <a:ext cx="4956071" cy="694202"/>
            <a:chOff x="3491880" y="1078614"/>
            <a:chExt cx="4956071" cy="694202"/>
          </a:xfrm>
        </p:grpSpPr>
        <p:grpSp>
          <p:nvGrpSpPr>
            <p:cNvPr id="11" name="组合 10"/>
            <p:cNvGrpSpPr/>
            <p:nvPr/>
          </p:nvGrpSpPr>
          <p:grpSpPr>
            <a:xfrm>
              <a:off x="3882039" y="1078614"/>
              <a:ext cx="4565912" cy="401097"/>
              <a:chOff x="3882039" y="1078614"/>
              <a:chExt cx="4565912" cy="401097"/>
            </a:xfrm>
          </p:grpSpPr>
          <p:sp>
            <p:nvSpPr>
              <p:cNvPr id="3" name="矩形 2"/>
              <p:cNvSpPr/>
              <p:nvPr/>
            </p:nvSpPr>
            <p:spPr>
              <a:xfrm>
                <a:off x="5724128" y="1078614"/>
                <a:ext cx="2723823" cy="369332"/>
              </a:xfrm>
              <a:prstGeom prst="rect">
                <a:avLst/>
              </a:prstGeom>
              <a:ln>
                <a:solidFill>
                  <a:srgbClr val="FF0000"/>
                </a:solidFill>
              </a:ln>
            </p:spPr>
            <p:txBody>
              <a:bodyPr wrap="none">
                <a:spAutoFit/>
              </a:bodyPr>
              <a:lstStyle/>
              <a:p>
                <a:r>
                  <a:rPr lang="zh-CN" altLang="en-US" b="1" dirty="0">
                    <a:solidFill>
                      <a:srgbClr val="333333"/>
                    </a:solidFill>
                    <a:latin typeface="仿宋" panose="02010609060101010101" pitchFamily="49" charset="-122"/>
                    <a:ea typeface="仿宋" panose="02010609060101010101" pitchFamily="49" charset="-122"/>
                  </a:rPr>
                  <a:t>正则表达式的模式修饰符</a:t>
                </a:r>
                <a:endParaRPr lang="zh-CN" altLang="en-US" b="1" dirty="0">
                  <a:latin typeface="仿宋" panose="02010609060101010101" pitchFamily="49" charset="-122"/>
                  <a:ea typeface="仿宋" panose="02010609060101010101" pitchFamily="49" charset="-122"/>
                </a:endParaRPr>
              </a:p>
            </p:txBody>
          </p:sp>
          <p:cxnSp>
            <p:nvCxnSpPr>
              <p:cNvPr id="5" name="直接箭头连接符 4"/>
              <p:cNvCxnSpPr/>
              <p:nvPr/>
            </p:nvCxnSpPr>
            <p:spPr>
              <a:xfrm flipH="1">
                <a:off x="3882039" y="1263157"/>
                <a:ext cx="1842089" cy="2165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3491880" y="1463705"/>
              <a:ext cx="360040" cy="3091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150037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4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4541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54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1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410">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5410">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5410">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54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683568" y="1803450"/>
            <a:ext cx="8229600" cy="4678451"/>
          </a:xfrm>
        </p:spPr>
        <p:txBody>
          <a:bodyPr anchor="t"/>
          <a:lstStyle/>
          <a:p>
            <a:pPr marL="0" indent="0">
              <a:spcBef>
                <a:spcPct val="0"/>
              </a:spcBef>
              <a:buSzPct val="70000"/>
              <a:buNone/>
            </a:pPr>
            <a:r>
              <a:rPr lang="zh-CN" altLang="en-US" sz="1600" dirty="0" smtClean="0">
                <a:latin typeface="Consolas" panose="020B0609020204030204" charset="0"/>
              </a:rPr>
              <a:t>&gt;&gt;&gt; pattern = re.compile(r'(?&lt;!not\s)be\b')</a:t>
            </a:r>
          </a:p>
          <a:p>
            <a:pPr marL="0" indent="0">
              <a:spcBef>
                <a:spcPct val="0"/>
              </a:spcBef>
              <a:buSzPct val="70000"/>
              <a:buNone/>
            </a:pPr>
            <a:r>
              <a:rPr lang="zh-CN" altLang="en-US" sz="1600" dirty="0" smtClean="0">
                <a:latin typeface="Consolas" panose="020B0609020204030204" charset="0"/>
              </a:rPr>
              <a:t>&gt;&gt;&gt; index = 0</a:t>
            </a:r>
          </a:p>
          <a:p>
            <a:pPr marL="0" indent="0">
              <a:spcBef>
                <a:spcPct val="0"/>
              </a:spcBef>
              <a:buSzPct val="70000"/>
              <a:buNone/>
            </a:pPr>
            <a:r>
              <a:rPr lang="zh-CN" altLang="en-US" sz="1600" dirty="0" smtClean="0">
                <a:latin typeface="Consolas" panose="020B0609020204030204" charset="0"/>
              </a:rPr>
              <a:t>&gt;&gt;&gt; while True:</a:t>
            </a:r>
          </a:p>
          <a:p>
            <a:pPr marL="0" indent="0">
              <a:spcBef>
                <a:spcPct val="0"/>
              </a:spcBef>
              <a:buSzPct val="70000"/>
              <a:buNone/>
            </a:pPr>
            <a:r>
              <a:rPr lang="zh-CN" altLang="en-US" sz="1600" dirty="0" smtClean="0">
                <a:latin typeface="Consolas" panose="020B0609020204030204" charset="0"/>
              </a:rPr>
              <a:t>    matchResult = pattern.search(exampleString, index)</a:t>
            </a:r>
          </a:p>
          <a:p>
            <a:pPr marL="0" indent="0">
              <a:spcBef>
                <a:spcPct val="0"/>
              </a:spcBef>
              <a:buSzPct val="70000"/>
              <a:buNone/>
            </a:pPr>
            <a:r>
              <a:rPr lang="zh-CN" altLang="en-US" sz="1600" dirty="0" smtClean="0">
                <a:latin typeface="Consolas" panose="020B0609020204030204" charset="0"/>
              </a:rPr>
              <a:t>    if not matchResult:</a:t>
            </a:r>
          </a:p>
          <a:p>
            <a:pPr marL="0" indent="0">
              <a:spcBef>
                <a:spcPct val="0"/>
              </a:spcBef>
              <a:buSzPct val="70000"/>
              <a:buNone/>
            </a:pPr>
            <a:r>
              <a:rPr lang="zh-CN" altLang="en-US" sz="1600" dirty="0" smtClean="0">
                <a:latin typeface="Consolas" panose="020B0609020204030204" charset="0"/>
              </a:rPr>
              <a:t>        break</a:t>
            </a:r>
          </a:p>
          <a:p>
            <a:pPr marL="0" indent="0">
              <a:spcBef>
                <a:spcPct val="0"/>
              </a:spcBef>
              <a:buSzPct val="70000"/>
              <a:buNone/>
            </a:pPr>
            <a:r>
              <a:rPr lang="zh-CN" altLang="en-US" sz="1600" dirty="0" smtClean="0">
                <a:latin typeface="Consolas" panose="020B0609020204030204" charset="0"/>
              </a:rPr>
              <a:t>    print(matchResult.group(0), ':', matchResult.span(0))</a:t>
            </a:r>
          </a:p>
          <a:p>
            <a:pPr marL="0" indent="0">
              <a:spcBef>
                <a:spcPct val="0"/>
              </a:spcBef>
              <a:buSzPct val="70000"/>
              <a:buNone/>
            </a:pPr>
            <a:r>
              <a:rPr lang="zh-CN" altLang="en-US" sz="1600" dirty="0" smtClean="0">
                <a:latin typeface="Consolas" panose="020B0609020204030204" charset="0"/>
              </a:rPr>
              <a:t>    index = matchResult.end(0)</a:t>
            </a:r>
          </a:p>
          <a:p>
            <a:pPr marL="0" indent="0">
              <a:spcBef>
                <a:spcPct val="0"/>
              </a:spcBef>
              <a:buSzPct val="70000"/>
              <a:buNone/>
            </a:pPr>
            <a:endParaRPr lang="zh-CN" altLang="en-US" sz="1600" dirty="0" smtClean="0">
              <a:latin typeface="Consolas" panose="020B0609020204030204" charset="0"/>
            </a:endParaRPr>
          </a:p>
          <a:p>
            <a:pPr marL="0" indent="0">
              <a:spcBef>
                <a:spcPct val="0"/>
              </a:spcBef>
              <a:buSzPct val="70000"/>
              <a:buNone/>
            </a:pPr>
            <a:r>
              <a:rPr lang="zh-CN" altLang="en-US" sz="1600" dirty="0" smtClean="0">
                <a:solidFill>
                  <a:srgbClr val="0000FF"/>
                </a:solidFill>
                <a:latin typeface="Consolas" panose="020B0609020204030204" charset="0"/>
              </a:rPr>
              <a:t>be : (13, 15)</a:t>
            </a:r>
          </a:p>
          <a:p>
            <a:pPr marL="0" indent="0">
              <a:spcBef>
                <a:spcPct val="0"/>
              </a:spcBef>
              <a:buSzPct val="70000"/>
              <a:buNone/>
            </a:pPr>
            <a:r>
              <a:rPr lang="zh-CN" altLang="en-US" sz="1600" dirty="0" smtClean="0">
                <a:latin typeface="Consolas" panose="020B0609020204030204" charset="0"/>
              </a:rPr>
              <a:t>&gt;&gt;&gt; exampleString[13:20]</a:t>
            </a:r>
          </a:p>
          <a:p>
            <a:pPr marL="0" indent="0">
              <a:spcBef>
                <a:spcPct val="0"/>
              </a:spcBef>
              <a:buSzPct val="70000"/>
              <a:buNone/>
            </a:pPr>
            <a:r>
              <a:rPr lang="zh-CN" altLang="en-US" sz="1600" dirty="0" smtClean="0">
                <a:solidFill>
                  <a:srgbClr val="0000FF"/>
                </a:solidFill>
                <a:latin typeface="Consolas" panose="020B0609020204030204" charset="0"/>
              </a:rPr>
              <a:t>'be one-'</a:t>
            </a:r>
            <a:endParaRPr lang="zh-CN" altLang="en-US" sz="1600" dirty="0">
              <a:solidFill>
                <a:srgbClr val="0000FF"/>
              </a:solidFill>
              <a:latin typeface="Consolas" panose="020B0609020204030204" charset="0"/>
            </a:endParaRPr>
          </a:p>
        </p:txBody>
      </p:sp>
      <p:sp>
        <p:nvSpPr>
          <p:cNvPr id="1464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76</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5203154" y="1391290"/>
            <a:ext cx="3483646" cy="369332"/>
          </a:xfrm>
          <a:prstGeom prst="rect">
            <a:avLst/>
          </a:prstGeom>
        </p:spPr>
        <p:txBody>
          <a:bodyPr wrap="none">
            <a:spAutoFit/>
          </a:bodyPr>
          <a:lstStyle/>
          <a:p>
            <a:pPr>
              <a:buSzPct val="70000"/>
            </a:pPr>
            <a:r>
              <a:rPr lang="zh-CN" altLang="en-US" dirty="0">
                <a:solidFill>
                  <a:srgbClr val="0000FF"/>
                </a:solidFill>
                <a:latin typeface="Consolas" panose="020B0609020204030204" charset="0"/>
              </a:rPr>
              <a:t>#查找前面没有单词not的单词be</a:t>
            </a:r>
          </a:p>
        </p:txBody>
      </p:sp>
    </p:spTree>
    <p:extLst>
      <p:ext uri="{BB962C8B-B14F-4D97-AF65-F5344CB8AC3E}">
        <p14:creationId xmlns:p14="http://schemas.microsoft.com/office/powerpoint/2010/main" val="14352549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3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43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43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6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P spid="10"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755576" y="1575956"/>
            <a:ext cx="7360920" cy="3395345"/>
          </a:xfrm>
        </p:spPr>
        <p:txBody>
          <a:bodyPr anchor="t"/>
          <a:lstStyle/>
          <a:p>
            <a:pPr marL="0" indent="0">
              <a:buSzPct val="70000"/>
              <a:buNone/>
            </a:pPr>
            <a:r>
              <a:rPr lang="zh-CN" altLang="en-US" sz="1600" dirty="0">
                <a:latin typeface="Consolas" panose="020B0609020204030204" charset="0"/>
              </a:rPr>
              <a:t>&gt;&gt;&gt; pattern = re.compile(r'(\b\w*(?P&lt;f&gt;\w+)(?P=f)\w*\b)')</a:t>
            </a:r>
          </a:p>
          <a:p>
            <a:pPr marL="0" indent="0">
              <a:buSzPct val="70000"/>
              <a:buNone/>
            </a:pPr>
            <a:r>
              <a:rPr lang="zh-CN" altLang="en-US" sz="1600" dirty="0" smtClean="0">
                <a:latin typeface="Consolas" panose="020B0609020204030204" charset="0"/>
              </a:rPr>
              <a:t>&gt;&gt;&gt; </a:t>
            </a:r>
            <a:r>
              <a:rPr lang="zh-CN" altLang="en-US" sz="1600" dirty="0">
                <a:latin typeface="Consolas" panose="020B0609020204030204" charset="0"/>
              </a:rPr>
              <a:t>index = 0</a:t>
            </a:r>
          </a:p>
          <a:p>
            <a:pPr marL="0" indent="0">
              <a:buSzPct val="70000"/>
              <a:buNone/>
            </a:pPr>
            <a:r>
              <a:rPr lang="zh-CN" altLang="en-US" sz="1600" dirty="0">
                <a:latin typeface="Consolas" panose="020B0609020204030204" charset="0"/>
              </a:rPr>
              <a:t>&gt;&gt;&gt; while True:</a:t>
            </a:r>
          </a:p>
          <a:p>
            <a:pPr marL="0" indent="0">
              <a:buSzPct val="70000"/>
              <a:buNone/>
            </a:pPr>
            <a:r>
              <a:rPr lang="zh-CN" altLang="en-US" sz="1600" dirty="0">
                <a:latin typeface="Consolas" panose="020B0609020204030204" charset="0"/>
              </a:rPr>
              <a:t>    matchResult = pattern.search(exampleString, index)</a:t>
            </a:r>
          </a:p>
          <a:p>
            <a:pPr marL="0" indent="0">
              <a:buSzPct val="70000"/>
              <a:buNone/>
            </a:pPr>
            <a:r>
              <a:rPr lang="zh-CN" altLang="en-US" sz="1600" dirty="0">
                <a:latin typeface="Consolas" panose="020B0609020204030204" charset="0"/>
              </a:rPr>
              <a:t>    if not matchResult:</a:t>
            </a:r>
          </a:p>
          <a:p>
            <a:pPr marL="0" indent="0">
              <a:buSzPct val="70000"/>
              <a:buNone/>
            </a:pPr>
            <a:r>
              <a:rPr lang="zh-CN" altLang="en-US" sz="1600" dirty="0">
                <a:latin typeface="Consolas" panose="020B0609020204030204" charset="0"/>
              </a:rPr>
              <a:t>        break</a:t>
            </a:r>
          </a:p>
          <a:p>
            <a:pPr marL="0" indent="0">
              <a:buSzPct val="70000"/>
              <a:buNone/>
            </a:pPr>
            <a:r>
              <a:rPr lang="zh-CN" altLang="en-US" sz="1600" dirty="0">
                <a:latin typeface="Consolas" panose="020B0609020204030204" charset="0"/>
              </a:rPr>
              <a:t>    print(matchResult.group(0), ':', matchResult.group(2))</a:t>
            </a:r>
          </a:p>
          <a:p>
            <a:pPr marL="0" indent="0">
              <a:buSzPct val="70000"/>
              <a:buNone/>
            </a:pPr>
            <a:r>
              <a:rPr lang="zh-CN" altLang="en-US" sz="1600" dirty="0">
                <a:latin typeface="Consolas" panose="020B0609020204030204" charset="0"/>
              </a:rPr>
              <a:t>    index = matchResult.end(0) + 1</a:t>
            </a:r>
          </a:p>
          <a:p>
            <a:pPr marL="0" indent="0">
              <a:buSzPct val="70000"/>
              <a:buNone/>
            </a:pPr>
            <a:r>
              <a:rPr lang="zh-CN" altLang="en-US" sz="1600" dirty="0">
                <a:solidFill>
                  <a:srgbClr val="0000FF"/>
                </a:solidFill>
                <a:latin typeface="Consolas" panose="020B0609020204030204" charset="0"/>
              </a:rPr>
              <a:t>unless : s</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latin typeface="Consolas" panose="020B0609020204030204" charset="0"/>
              </a:rPr>
              <a:t>&gt;&gt;&gt; s </a:t>
            </a:r>
            <a:r>
              <a:rPr lang="en-US" altLang="zh-CN" sz="1600" dirty="0">
                <a:latin typeface="Consolas" panose="020B0609020204030204" charset="0"/>
              </a:rPr>
              <a:t>= </a:t>
            </a:r>
            <a:r>
              <a:rPr lang="zh-CN" altLang="en-US" sz="1600" dirty="0">
                <a:latin typeface="Consolas" panose="020B0609020204030204" charset="0"/>
              </a:rPr>
              <a:t>'aabc abcd abbcd abccd abcdd'</a:t>
            </a:r>
          </a:p>
          <a:p>
            <a:pPr marL="0" indent="0">
              <a:buSzPct val="70000"/>
              <a:buNone/>
            </a:pPr>
            <a:r>
              <a:rPr lang="zh-CN" altLang="en-US" sz="1600" dirty="0">
                <a:latin typeface="Consolas" panose="020B0609020204030204" charset="0"/>
              </a:rPr>
              <a:t>&gt;&gt;&gt; p</a:t>
            </a:r>
            <a:r>
              <a:rPr lang="en-US" altLang="zh-CN" sz="1600" dirty="0" err="1">
                <a:latin typeface="Consolas" panose="020B0609020204030204" charset="0"/>
              </a:rPr>
              <a:t>attern</a:t>
            </a:r>
            <a:r>
              <a:rPr lang="zh-CN" altLang="en-US" sz="1600" dirty="0">
                <a:latin typeface="Consolas" panose="020B0609020204030204" charset="0"/>
              </a:rPr>
              <a:t>.findall(s)</a:t>
            </a:r>
          </a:p>
          <a:p>
            <a:pPr marL="0" indent="0">
              <a:buSzPct val="70000"/>
              <a:buNone/>
            </a:pPr>
            <a:r>
              <a:rPr lang="zh-CN" altLang="en-US" sz="1600" dirty="0">
                <a:solidFill>
                  <a:srgbClr val="0000FF"/>
                </a:solidFill>
                <a:latin typeface="Consolas" panose="020B0609020204030204" charset="0"/>
              </a:rPr>
              <a:t>[('aabc', 'a'), ('abbcd', 'b'), ('abccd', 'c'), ('abcdd', 'd')]</a:t>
            </a:r>
          </a:p>
        </p:txBody>
      </p:sp>
      <p:sp>
        <p:nvSpPr>
          <p:cNvPr id="1474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77</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4.3 </a:t>
              </a:r>
              <a:r>
                <a:rPr lang="zh-CN" altLang="en-US" sz="3600" b="1" dirty="0" smtClean="0">
                  <a:latin typeface="Times New Roman" pitchFamily="18" charset="0"/>
                  <a:ea typeface="黑体" pitchFamily="49" charset="-122"/>
                </a:rPr>
                <a:t>正则表达式 </a:t>
              </a:r>
              <a:endParaRPr lang="zh-CN" altLang="en-US" sz="3600" b="1" dirty="0">
                <a:latin typeface="Times New Roman" pitchFamily="18" charset="0"/>
                <a:ea typeface="黑体" pitchFamily="49" charset="-122"/>
              </a:endParaRP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4.3.4 </a:t>
            </a:r>
            <a:r>
              <a:rPr lang="zh-CN" altLang="en-US" sz="2800" b="1" dirty="0" smtClean="0">
                <a:latin typeface="Times New Roman" panose="02020603050405020304" pitchFamily="18" charset="0"/>
                <a:ea typeface="仿宋" panose="02010609060101010101" pitchFamily="49" charset="-122"/>
              </a:rPr>
              <a:t> 子模式</a:t>
            </a:r>
            <a:r>
              <a:rPr lang="zh-CN" altLang="en-US" sz="2800" b="1" dirty="0">
                <a:latin typeface="Times New Roman" panose="02020603050405020304" pitchFamily="18" charset="0"/>
                <a:ea typeface="仿宋" panose="02010609060101010101" pitchFamily="49" charset="-122"/>
              </a:rPr>
              <a:t>与</a:t>
            </a:r>
            <a:r>
              <a:rPr lang="en-US" altLang="zh-CN" sz="2800" b="1" dirty="0">
                <a:latin typeface="Times New Roman" panose="02020603050405020304" pitchFamily="18" charset="0"/>
                <a:ea typeface="仿宋" panose="02010609060101010101" pitchFamily="49" charset="-122"/>
              </a:rPr>
              <a:t>match</a:t>
            </a:r>
            <a:r>
              <a:rPr lang="zh-CN" altLang="en-US" sz="2800" b="1" dirty="0" smtClean="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6156176" y="1916832"/>
            <a:ext cx="2619628" cy="369332"/>
          </a:xfrm>
          <a:prstGeom prst="rect">
            <a:avLst/>
          </a:prstGeom>
        </p:spPr>
        <p:txBody>
          <a:bodyPr wrap="none">
            <a:spAutoFit/>
          </a:bodyPr>
          <a:lstStyle/>
          <a:p>
            <a:pPr marL="0" indent="0">
              <a:buSzPct val="70000"/>
              <a:buNone/>
            </a:pPr>
            <a:r>
              <a:rPr lang="zh-CN" altLang="en-US" dirty="0">
                <a:solidFill>
                  <a:srgbClr val="0000FF"/>
                </a:solidFill>
                <a:latin typeface="Consolas" panose="020B0609020204030204" charset="0"/>
              </a:rPr>
              <a:t>#有连续相同字母的单词</a:t>
            </a:r>
          </a:p>
        </p:txBody>
      </p:sp>
    </p:spTree>
    <p:extLst>
      <p:ext uri="{BB962C8B-B14F-4D97-AF65-F5344CB8AC3E}">
        <p14:creationId xmlns:p14="http://schemas.microsoft.com/office/powerpoint/2010/main" val="14395698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45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45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45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5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45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745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745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458">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7458">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745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Clr>
                <a:srgbClr val="FF0000"/>
              </a:buClr>
              <a:buFont typeface="Wingdings" panose="05000000000000000000" pitchFamily="2" charset="2"/>
              <a:buChar char="ü"/>
            </a:pPr>
            <a:r>
              <a:rPr lang="zh-CN" altLang="en-US" sz="2000" b="1" noProof="1" smtClean="0">
                <a:latin typeface="Consolas" panose="020B0609020204030204" charset="0"/>
              </a:rPr>
              <a:t>例：使用</a:t>
            </a:r>
            <a:r>
              <a:rPr lang="zh-CN" altLang="en-US" sz="2000" b="1" noProof="1">
                <a:latin typeface="Consolas" panose="020B0609020204030204" charset="0"/>
              </a:rPr>
              <a:t>正则表达式批量检查网页文件是否被嵌入iframe框架</a:t>
            </a:r>
            <a:r>
              <a:rPr lang="zh-CN" altLang="en-US" sz="2000" b="1" noProof="1" smtClean="0">
                <a:latin typeface="Consolas" panose="020B0609020204030204" charset="0"/>
              </a:rPr>
              <a:t>。</a:t>
            </a:r>
            <a:endParaRPr lang="zh-CN" altLang="en-US" sz="2000" b="1" noProof="1">
              <a:latin typeface="Consolas" panose="020B0609020204030204" charset="0"/>
            </a:endParaRPr>
          </a:p>
        </p:txBody>
      </p:sp>
      <p:sp>
        <p:nvSpPr>
          <p:cNvPr id="150531"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78</a:t>
            </a:fld>
            <a:endParaRPr lang="zh-CN" altLang="en-US" sz="1050" dirty="0"/>
          </a:p>
        </p:txBody>
      </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正则表达式的应用</a:t>
            </a:r>
            <a:r>
              <a:rPr lang="zh-CN" altLang="en-US" sz="2800" b="1" dirty="0">
                <a:latin typeface="Times New Roman" panose="02020603050405020304" pitchFamily="18" charset="0"/>
                <a:ea typeface="仿宋" panose="02010609060101010101" pitchFamily="49" charset="-122"/>
              </a:rPr>
              <a:t>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4.4 </a:t>
              </a:r>
              <a:r>
                <a:rPr lang="zh-CN" altLang="en-US" sz="3600" b="1" dirty="0" smtClean="0">
                  <a:latin typeface="Times New Roman" pitchFamily="18" charset="0"/>
                  <a:ea typeface="黑体" pitchFamily="49" charset="-122"/>
                </a:rPr>
                <a:t>正则表达式的应用</a:t>
              </a:r>
              <a:endParaRPr lang="zh-CN" altLang="en-US" sz="3600" b="1" dirty="0">
                <a:latin typeface="Times New Roman" pitchFamily="18" charset="0"/>
                <a:ea typeface="黑体" pitchFamily="49" charset="-122"/>
              </a:endParaRP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
        <p:nvSpPr>
          <p:cNvPr id="5" name="矩形 4"/>
          <p:cNvSpPr/>
          <p:nvPr/>
        </p:nvSpPr>
        <p:spPr>
          <a:xfrm>
            <a:off x="1403648" y="1844824"/>
            <a:ext cx="7542584" cy="4647426"/>
          </a:xfrm>
          <a:prstGeom prst="rect">
            <a:avLst/>
          </a:prstGeom>
        </p:spPr>
        <p:txBody>
          <a:bodyPr wrap="square">
            <a:spAutoFit/>
          </a:bodyPr>
          <a:lstStyle/>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os</a:t>
            </a:r>
          </a:p>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re</a:t>
            </a:r>
          </a:p>
          <a:p>
            <a:pPr marL="0" indent="0">
              <a:spcBef>
                <a:spcPts val="0"/>
              </a:spcBef>
              <a:buNone/>
            </a:pPr>
            <a:endParaRPr lang="zh-CN" altLang="en-US" sz="1600" noProof="1">
              <a:latin typeface="Consolas" panose="020B0609020204030204" charset="0"/>
            </a:endParaRPr>
          </a:p>
          <a:p>
            <a:pPr marL="0" indent="0">
              <a:spcBef>
                <a:spcPts val="0"/>
              </a:spcBef>
              <a:buNone/>
            </a:pPr>
            <a:r>
              <a:rPr lang="zh-CN" altLang="en-US" sz="1600" noProof="1">
                <a:solidFill>
                  <a:srgbClr val="0000FF"/>
                </a:solidFill>
                <a:latin typeface="Consolas" panose="020B0609020204030204" charset="0"/>
              </a:rPr>
              <a:t>def</a:t>
            </a:r>
            <a:r>
              <a:rPr lang="zh-CN" altLang="en-US" sz="1600" noProof="1">
                <a:latin typeface="Consolas" panose="020B0609020204030204" charset="0"/>
              </a:rPr>
              <a:t> detectIframe(fn):</a:t>
            </a:r>
          </a:p>
          <a:p>
            <a:pPr marL="0" indent="0">
              <a:spcBef>
                <a:spcPts val="0"/>
              </a:spcBef>
              <a:buNone/>
            </a:pPr>
            <a:r>
              <a:rPr lang="zh-CN" altLang="en-US" sz="1600" noProof="1">
                <a:latin typeface="Consolas" panose="020B0609020204030204" charset="0"/>
              </a:rPr>
              <a:t>    #存放网页文件内容的列表</a:t>
            </a:r>
          </a:p>
          <a:p>
            <a:pPr marL="0" indent="0">
              <a:spcBef>
                <a:spcPts val="0"/>
              </a:spcBef>
              <a:buNone/>
            </a:pPr>
            <a:r>
              <a:rPr lang="zh-CN" altLang="en-US" sz="1600" noProof="1">
                <a:latin typeface="Consolas" panose="020B0609020204030204" charset="0"/>
              </a:rPr>
              <a:t>    content = []</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with</a:t>
            </a:r>
            <a:r>
              <a:rPr lang="zh-CN" altLang="en-US" sz="1600" noProof="1">
                <a:latin typeface="Consolas" panose="020B0609020204030204" charset="0"/>
              </a:rPr>
              <a:t> </a:t>
            </a:r>
            <a:r>
              <a:rPr lang="zh-CN" altLang="en-US" sz="1600" noProof="1">
                <a:solidFill>
                  <a:srgbClr val="0000FF"/>
                </a:solidFill>
                <a:latin typeface="Consolas" panose="020B0609020204030204" charset="0"/>
              </a:rPr>
              <a:t>open</a:t>
            </a:r>
            <a:r>
              <a:rPr lang="zh-CN" altLang="en-US" sz="1600" noProof="1">
                <a:latin typeface="Consolas" panose="020B0609020204030204" charset="0"/>
              </a:rPr>
              <a:t>(fn, encoding='utf8') </a:t>
            </a:r>
            <a:r>
              <a:rPr lang="zh-CN" altLang="en-US" sz="1600" noProof="1">
                <a:solidFill>
                  <a:srgbClr val="0000FF"/>
                </a:solidFill>
                <a:latin typeface="Consolas" panose="020B0609020204030204" charset="0"/>
              </a:rPr>
              <a:t>as</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#读取文件所有行，删除两侧的空白字符，然后添加到列表中</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for</a:t>
            </a:r>
            <a:r>
              <a:rPr lang="zh-CN" altLang="en-US" sz="1600" noProof="1">
                <a:latin typeface="Consolas" panose="020B0609020204030204" charset="0"/>
              </a:rPr>
              <a:t> line </a:t>
            </a:r>
            <a:r>
              <a:rPr lang="zh-CN" altLang="en-US" sz="1600" noProof="1">
                <a:solidFill>
                  <a:srgbClr val="0000FF"/>
                </a:solidFill>
                <a:latin typeface="Consolas" panose="020B0609020204030204" charset="0"/>
              </a:rPr>
              <a:t>in</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content.append(line.strip())</a:t>
            </a:r>
          </a:p>
          <a:p>
            <a:pPr marL="0" indent="0">
              <a:spcBef>
                <a:spcPts val="0"/>
              </a:spcBef>
              <a:buNone/>
            </a:pPr>
            <a:r>
              <a:rPr lang="zh-CN" altLang="en-US" sz="1600" noProof="1">
                <a:latin typeface="Consolas" panose="020B0609020204030204" charset="0"/>
              </a:rPr>
              <a:t>    #把所有内容连接成字符串</a:t>
            </a:r>
          </a:p>
          <a:p>
            <a:pPr marL="0" indent="0">
              <a:spcBef>
                <a:spcPts val="0"/>
              </a:spcBef>
              <a:buNone/>
            </a:pPr>
            <a:r>
              <a:rPr lang="zh-CN" altLang="en-US" sz="1600" noProof="1">
                <a:latin typeface="Consolas" panose="020B0609020204030204" charset="0"/>
              </a:rPr>
              <a:t>    content = ' '.join(content)</a:t>
            </a:r>
          </a:p>
          <a:p>
            <a:pPr marL="0" indent="0">
              <a:spcBef>
                <a:spcPts val="0"/>
              </a:spcBef>
              <a:buNone/>
            </a:pPr>
            <a:r>
              <a:rPr lang="zh-CN" altLang="en-US" sz="1600" noProof="1">
                <a:latin typeface="Consolas" panose="020B0609020204030204" charset="0"/>
              </a:rPr>
              <a:t>    #正则表达式</a:t>
            </a:r>
          </a:p>
          <a:p>
            <a:pPr marL="0" indent="0">
              <a:spcBef>
                <a:spcPts val="0"/>
              </a:spcBef>
              <a:buNone/>
            </a:pPr>
            <a:r>
              <a:rPr lang="zh-CN" altLang="en-US" sz="1600" noProof="1">
                <a:latin typeface="Consolas" panose="020B0609020204030204" charset="0"/>
              </a:rPr>
              <a:t>    m = re.findall(r'&lt;iframe\s+src=.*?&gt;&lt;/iframe&gt;', content)</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if</a:t>
            </a:r>
            <a:r>
              <a:rPr lang="zh-CN" altLang="en-US" sz="1600" noProof="1">
                <a:latin typeface="Consolas" panose="020B0609020204030204" charset="0"/>
              </a:rPr>
              <a:t> m:</a:t>
            </a:r>
          </a:p>
          <a:p>
            <a:pPr marL="0" indent="0">
              <a:spcBef>
                <a:spcPts val="0"/>
              </a:spcBef>
              <a:buNone/>
            </a:pPr>
            <a:r>
              <a:rPr lang="zh-CN" altLang="en-US" sz="1600" noProof="1">
                <a:latin typeface="Consolas" panose="020B0609020204030204" charset="0"/>
              </a:rPr>
              <a:t>        #返回文件名和被嵌入的框架</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{fn:m}</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False</a:t>
            </a:r>
          </a:p>
        </p:txBody>
      </p:sp>
      <p:pic>
        <p:nvPicPr>
          <p:cNvPr id="6" name="图片 5"/>
          <p:cNvPicPr>
            <a:picLocks noChangeAspect="1"/>
          </p:cNvPicPr>
          <p:nvPr/>
        </p:nvPicPr>
        <p:blipFill>
          <a:blip r:embed="rId3"/>
          <a:stretch>
            <a:fillRect/>
          </a:stretch>
        </p:blipFill>
        <p:spPr>
          <a:xfrm>
            <a:off x="5246683" y="1938064"/>
            <a:ext cx="3296845" cy="1202903"/>
          </a:xfrm>
          <a:prstGeom prst="rect">
            <a:avLst/>
          </a:prstGeom>
        </p:spPr>
      </p:pic>
    </p:spTree>
    <p:extLst>
      <p:ext uri="{BB962C8B-B14F-4D97-AF65-F5344CB8AC3E}">
        <p14:creationId xmlns:p14="http://schemas.microsoft.com/office/powerpoint/2010/main" val="10110866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687691" y="1454180"/>
            <a:ext cx="8229600" cy="4678451"/>
          </a:xfrm>
        </p:spPr>
        <p:txBody>
          <a:bodyPr anchor="t"/>
          <a:lstStyle/>
          <a:p>
            <a:pPr marL="0" indent="0">
              <a:buNone/>
            </a:pPr>
            <a:r>
              <a:rPr lang="zh-CN" altLang="en-US" sz="2000" b="1" dirty="0">
                <a:latin typeface="Consolas" panose="020B0609020204030204" charset="0"/>
              </a:rPr>
              <a:t>#遍历当前文件夹中所有html和htm文件并检查是否被嵌入框架</a:t>
            </a:r>
          </a:p>
          <a:p>
            <a:pPr marL="0" indent="0">
              <a:buNone/>
            </a:pPr>
            <a:r>
              <a:rPr lang="zh-CN" altLang="en-US" sz="1600" dirty="0">
                <a:solidFill>
                  <a:srgbClr val="0000FF"/>
                </a:solidFill>
                <a:latin typeface="Consolas" panose="020B0609020204030204" charset="0"/>
              </a:rPr>
              <a:t>for</a:t>
            </a:r>
            <a:r>
              <a:rPr lang="zh-CN" altLang="en-US" sz="1600" dirty="0">
                <a:latin typeface="Consolas" panose="020B0609020204030204" charset="0"/>
              </a:rPr>
              <a:t> fn </a:t>
            </a:r>
            <a:r>
              <a:rPr lang="zh-CN" altLang="en-US" sz="1600" dirty="0">
                <a:solidFill>
                  <a:srgbClr val="0000FF"/>
                </a:solidFill>
                <a:latin typeface="Consolas" panose="020B0609020204030204" charset="0"/>
              </a:rPr>
              <a:t>in</a:t>
            </a:r>
            <a:r>
              <a:rPr lang="zh-CN" altLang="en-US" sz="1600" dirty="0">
                <a:latin typeface="Consolas" panose="020B0609020204030204" charset="0"/>
              </a:rPr>
              <a:t> (f </a:t>
            </a:r>
            <a:r>
              <a:rPr lang="zh-CN" altLang="en-US" sz="1600" dirty="0">
                <a:solidFill>
                  <a:srgbClr val="0000FF"/>
                </a:solidFill>
                <a:latin typeface="Consolas" panose="020B0609020204030204" charset="0"/>
              </a:rPr>
              <a:t>for</a:t>
            </a:r>
            <a:r>
              <a:rPr lang="zh-CN" altLang="en-US" sz="1600" dirty="0">
                <a:latin typeface="Consolas" panose="020B0609020204030204" charset="0"/>
              </a:rPr>
              <a:t> f </a:t>
            </a:r>
            <a:r>
              <a:rPr lang="zh-CN" altLang="en-US" sz="1600" dirty="0">
                <a:solidFill>
                  <a:srgbClr val="0000FF"/>
                </a:solidFill>
                <a:latin typeface="Consolas" panose="020B0609020204030204" charset="0"/>
              </a:rPr>
              <a:t>in</a:t>
            </a:r>
            <a:r>
              <a:rPr lang="zh-CN" altLang="en-US" sz="1600" dirty="0">
                <a:latin typeface="Consolas" panose="020B0609020204030204" charset="0"/>
              </a:rPr>
              <a:t> os.listdir('.') </a:t>
            </a:r>
            <a:r>
              <a:rPr lang="zh-CN" altLang="en-US" sz="1600" dirty="0">
                <a:solidFill>
                  <a:srgbClr val="0000FF"/>
                </a:solidFill>
                <a:latin typeface="Consolas" panose="020B0609020204030204" charset="0"/>
              </a:rPr>
              <a:t>if</a:t>
            </a:r>
            <a:r>
              <a:rPr lang="zh-CN" altLang="en-US" sz="1600" dirty="0">
                <a:latin typeface="Consolas" panose="020B0609020204030204" charset="0"/>
              </a:rPr>
              <a:t> f.endswith(('.html','.htm'))):</a:t>
            </a:r>
          </a:p>
          <a:p>
            <a:pPr marL="0" indent="0">
              <a:buNone/>
            </a:pPr>
            <a:r>
              <a:rPr lang="zh-CN" altLang="en-US" sz="1600" dirty="0">
                <a:latin typeface="Consolas" panose="020B0609020204030204" charset="0"/>
              </a:rPr>
              <a:t>    r = detectIframe(fn)</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a:t>
            </a:r>
            <a:r>
              <a:rPr lang="zh-CN" altLang="en-US" sz="1600" dirty="0">
                <a:solidFill>
                  <a:srgbClr val="0000FF"/>
                </a:solidFill>
                <a:latin typeface="Consolas" panose="020B0609020204030204" charset="0"/>
              </a:rPr>
              <a:t>not</a:t>
            </a:r>
            <a:r>
              <a:rPr lang="zh-CN" altLang="en-US" sz="1600" dirty="0">
                <a:latin typeface="Consolas" panose="020B0609020204030204" charset="0"/>
              </a:rPr>
              <a:t> r:</a:t>
            </a:r>
          </a:p>
          <a:p>
            <a:pPr marL="0" indent="0">
              <a:buNone/>
            </a:pPr>
            <a:r>
              <a:rPr lang="zh-CN" altLang="en-US" sz="1600" dirty="0">
                <a:latin typeface="Consolas" panose="020B0609020204030204" charset="0"/>
              </a:rPr>
              <a:t>        continue</a:t>
            </a:r>
          </a:p>
          <a:p>
            <a:pPr marL="0" indent="0">
              <a:buNone/>
            </a:pPr>
            <a:r>
              <a:rPr lang="zh-CN" altLang="en-US" sz="1600" dirty="0">
                <a:latin typeface="Consolas" panose="020B0609020204030204" charset="0"/>
              </a:rPr>
              <a:t>    #输出检查结果</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k, v </a:t>
            </a:r>
            <a:r>
              <a:rPr lang="zh-CN" altLang="en-US" sz="1600" dirty="0">
                <a:solidFill>
                  <a:srgbClr val="0000FF"/>
                </a:solidFill>
                <a:latin typeface="Consolas" panose="020B0609020204030204" charset="0"/>
              </a:rPr>
              <a:t>in</a:t>
            </a:r>
            <a:r>
              <a:rPr lang="zh-CN" altLang="en-US" sz="1600" dirty="0">
                <a:latin typeface="Consolas" panose="020B0609020204030204" charset="0"/>
              </a:rPr>
              <a:t> r.items():</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(k)</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vv </a:t>
            </a:r>
            <a:r>
              <a:rPr lang="zh-CN" altLang="en-US" sz="1600" dirty="0">
                <a:solidFill>
                  <a:srgbClr val="0000FF"/>
                </a:solidFill>
                <a:latin typeface="Consolas" panose="020B0609020204030204" charset="0"/>
              </a:rPr>
              <a:t>in</a:t>
            </a:r>
            <a:r>
              <a:rPr lang="zh-CN" altLang="en-US" sz="1600" dirty="0">
                <a:latin typeface="Consolas" panose="020B0609020204030204" charset="0"/>
              </a:rPr>
              <a:t> v:</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('\t', vv)</a:t>
            </a:r>
          </a:p>
        </p:txBody>
      </p:sp>
      <p:sp>
        <p:nvSpPr>
          <p:cNvPr id="151555"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79</a:t>
            </a:fld>
            <a:endParaRPr lang="zh-CN" altLang="en-US" sz="1050" dirty="0"/>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正则表达式的应用</a:t>
            </a:r>
            <a:r>
              <a:rPr lang="zh-CN" altLang="en-US" sz="2800" b="1" dirty="0">
                <a:latin typeface="Times New Roman" panose="02020603050405020304" pitchFamily="18" charset="0"/>
                <a:ea typeface="仿宋" panose="02010609060101010101" pitchFamily="49" charset="-122"/>
              </a:rPr>
              <a:t>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4.4 </a:t>
              </a:r>
              <a:r>
                <a:rPr lang="zh-CN" altLang="en-US" sz="3600" b="1" dirty="0" smtClean="0">
                  <a:latin typeface="Times New Roman" pitchFamily="18" charset="0"/>
                  <a:ea typeface="黑体" pitchFamily="49" charset="-122"/>
                </a:rPr>
                <a:t>正则表达式的应用</a:t>
              </a:r>
              <a:endParaRPr lang="zh-CN" altLang="en-US" sz="3600" b="1" dirty="0">
                <a:latin typeface="Times New Roman" pitchFamily="18" charset="0"/>
                <a:ea typeface="黑体" pitchFamily="49" charset="-122"/>
              </a:endParaRP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391440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55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155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1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8674"/>
          <p:cNvSpPr>
            <a:spLocks noGrp="1"/>
          </p:cNvSpPr>
          <p:nvPr>
            <p:ph idx="1"/>
          </p:nvPr>
        </p:nvSpPr>
        <p:spPr>
          <a:xfrm>
            <a:off x="1219808" y="1595838"/>
            <a:ext cx="8229600" cy="4678451"/>
          </a:xfrm>
        </p:spPr>
        <p:txBody>
          <a:bodyPr anchor="t"/>
          <a:lstStyle/>
          <a:p>
            <a:pPr>
              <a:spcBef>
                <a:spcPct val="0"/>
              </a:spcBef>
              <a:buSzPct val="70000"/>
              <a:buNone/>
            </a:pPr>
            <a:r>
              <a:rPr lang="zh-CN" altLang="en-US" sz="1350" dirty="0">
                <a:latin typeface="Consolas" panose="020B0609020204030204" charset="0"/>
              </a:rPr>
              <a:t>&gt;&gt;&gt; x = 1235</a:t>
            </a:r>
          </a:p>
          <a:p>
            <a:pPr>
              <a:spcBef>
                <a:spcPct val="0"/>
              </a:spcBef>
              <a:buSzPct val="70000"/>
              <a:buNone/>
            </a:pPr>
            <a:r>
              <a:rPr lang="zh-CN" altLang="en-US" sz="1350" dirty="0">
                <a:latin typeface="Consolas" panose="020B0609020204030204" charset="0"/>
              </a:rPr>
              <a:t>&gt;&gt;&gt; so = "%o" % x</a:t>
            </a:r>
          </a:p>
          <a:p>
            <a:pPr>
              <a:spcBef>
                <a:spcPct val="0"/>
              </a:spcBef>
              <a:buSzPct val="70000"/>
              <a:buNone/>
            </a:pPr>
            <a:r>
              <a:rPr lang="zh-CN" altLang="en-US" sz="1350" dirty="0">
                <a:latin typeface="Consolas" panose="020B0609020204030204" charset="0"/>
              </a:rPr>
              <a:t>&gt;&gt;&gt; so</a:t>
            </a:r>
          </a:p>
          <a:p>
            <a:pPr>
              <a:spcBef>
                <a:spcPct val="0"/>
              </a:spcBef>
              <a:buSzPct val="70000"/>
              <a:buNone/>
            </a:pPr>
            <a:r>
              <a:rPr lang="zh-CN" altLang="en-US" sz="1350" dirty="0">
                <a:solidFill>
                  <a:srgbClr val="0000FF"/>
                </a:solidFill>
                <a:latin typeface="Consolas" panose="020B0609020204030204" charset="0"/>
              </a:rPr>
              <a:t>"2323"</a:t>
            </a:r>
          </a:p>
          <a:p>
            <a:pPr>
              <a:spcBef>
                <a:spcPct val="0"/>
              </a:spcBef>
              <a:buSzPct val="70000"/>
              <a:buNone/>
            </a:pPr>
            <a:r>
              <a:rPr lang="zh-CN" altLang="en-US" sz="1350" dirty="0">
                <a:latin typeface="Consolas" panose="020B0609020204030204" charset="0"/>
              </a:rPr>
              <a:t>&gt;&gt;&gt; sh = "%x" % x</a:t>
            </a:r>
          </a:p>
          <a:p>
            <a:pPr>
              <a:spcBef>
                <a:spcPct val="0"/>
              </a:spcBef>
              <a:buSzPct val="70000"/>
              <a:buNone/>
            </a:pPr>
            <a:r>
              <a:rPr lang="zh-CN" altLang="en-US" sz="1350" dirty="0">
                <a:latin typeface="Consolas" panose="020B0609020204030204" charset="0"/>
              </a:rPr>
              <a:t>&gt;&gt;&gt; sh</a:t>
            </a:r>
          </a:p>
          <a:p>
            <a:pPr>
              <a:spcBef>
                <a:spcPct val="0"/>
              </a:spcBef>
              <a:buSzPct val="70000"/>
              <a:buNone/>
            </a:pPr>
            <a:r>
              <a:rPr lang="zh-CN" altLang="en-US" sz="1350" dirty="0">
                <a:solidFill>
                  <a:srgbClr val="0000FF"/>
                </a:solidFill>
                <a:latin typeface="Consolas" panose="020B0609020204030204" charset="0"/>
              </a:rPr>
              <a:t>"4d3"</a:t>
            </a:r>
          </a:p>
          <a:p>
            <a:pPr>
              <a:spcBef>
                <a:spcPct val="0"/>
              </a:spcBef>
              <a:buSzPct val="70000"/>
              <a:buNone/>
            </a:pPr>
            <a:r>
              <a:rPr lang="zh-CN" altLang="en-US" sz="1350" dirty="0">
                <a:latin typeface="Consolas" panose="020B0609020204030204" charset="0"/>
              </a:rPr>
              <a:t>&gt;&gt;&gt; se = "%e" % x</a:t>
            </a:r>
          </a:p>
          <a:p>
            <a:pPr>
              <a:spcBef>
                <a:spcPct val="0"/>
              </a:spcBef>
              <a:buSzPct val="70000"/>
              <a:buNone/>
            </a:pPr>
            <a:r>
              <a:rPr lang="zh-CN" altLang="en-US" sz="1350" dirty="0">
                <a:latin typeface="Consolas" panose="020B0609020204030204" charset="0"/>
              </a:rPr>
              <a:t>&gt;&gt;&gt; se</a:t>
            </a:r>
          </a:p>
          <a:p>
            <a:pPr>
              <a:spcBef>
                <a:spcPct val="0"/>
              </a:spcBef>
              <a:buSzPct val="70000"/>
              <a:buNone/>
            </a:pPr>
            <a:r>
              <a:rPr lang="zh-CN" altLang="en-US" sz="1350" dirty="0">
                <a:solidFill>
                  <a:srgbClr val="0000FF"/>
                </a:solidFill>
                <a:latin typeface="Consolas" panose="020B0609020204030204" charset="0"/>
              </a:rPr>
              <a:t>"1.235000e+03"</a:t>
            </a:r>
          </a:p>
          <a:p>
            <a:pPr>
              <a:spcBef>
                <a:spcPct val="0"/>
              </a:spcBef>
              <a:buSzPct val="70000"/>
              <a:buNone/>
            </a:pPr>
            <a:r>
              <a:rPr lang="zh-CN" altLang="en-US" sz="1350" dirty="0">
                <a:latin typeface="Consolas" panose="020B0609020204030204" charset="0"/>
              </a:rPr>
              <a:t>&gt;&gt;&gt; chr(ord("3")+1)</a:t>
            </a:r>
          </a:p>
          <a:p>
            <a:pPr>
              <a:spcBef>
                <a:spcPct val="0"/>
              </a:spcBef>
              <a:buSzPct val="70000"/>
              <a:buNone/>
            </a:pPr>
            <a:r>
              <a:rPr lang="zh-CN" altLang="en-US" sz="1350" dirty="0">
                <a:solidFill>
                  <a:srgbClr val="0000FF"/>
                </a:solidFill>
                <a:latin typeface="Consolas" panose="020B0609020204030204" charset="0"/>
              </a:rPr>
              <a:t>"4"</a:t>
            </a:r>
          </a:p>
          <a:p>
            <a:pPr>
              <a:spcBef>
                <a:spcPct val="0"/>
              </a:spcBef>
              <a:buSzPct val="70000"/>
              <a:buNone/>
            </a:pPr>
            <a:r>
              <a:rPr lang="zh-CN" altLang="en-US" sz="1350" dirty="0">
                <a:latin typeface="Consolas" panose="020B0609020204030204" charset="0"/>
              </a:rPr>
              <a:t>&gt;&gt;&gt; "%s" % 65</a:t>
            </a:r>
          </a:p>
          <a:p>
            <a:pPr>
              <a:spcBef>
                <a:spcPct val="0"/>
              </a:spcBef>
              <a:buSzPct val="70000"/>
              <a:buNone/>
            </a:pPr>
            <a:r>
              <a:rPr lang="zh-CN" altLang="en-US" sz="1350" dirty="0">
                <a:solidFill>
                  <a:srgbClr val="0000FF"/>
                </a:solidFill>
                <a:latin typeface="Consolas" panose="020B0609020204030204" charset="0"/>
              </a:rPr>
              <a:t>"65"</a:t>
            </a:r>
          </a:p>
          <a:p>
            <a:pPr>
              <a:spcBef>
                <a:spcPct val="0"/>
              </a:spcBef>
              <a:buSzPct val="70000"/>
              <a:buNone/>
            </a:pPr>
            <a:r>
              <a:rPr lang="zh-CN" altLang="en-US" sz="1350" dirty="0">
                <a:latin typeface="Consolas" panose="020B0609020204030204" charset="0"/>
              </a:rPr>
              <a:t>&gt;&gt;&gt; "%s" % 65333</a:t>
            </a:r>
          </a:p>
          <a:p>
            <a:pPr>
              <a:spcBef>
                <a:spcPct val="0"/>
              </a:spcBef>
              <a:buSzPct val="70000"/>
              <a:buNone/>
            </a:pPr>
            <a:r>
              <a:rPr lang="zh-CN" altLang="en-US" sz="1350" dirty="0">
                <a:solidFill>
                  <a:srgbClr val="0000FF"/>
                </a:solidFill>
                <a:latin typeface="Consolas" panose="020B0609020204030204" charset="0"/>
              </a:rPr>
              <a:t>"65333"</a:t>
            </a:r>
          </a:p>
          <a:p>
            <a:pPr>
              <a:spcBef>
                <a:spcPct val="0"/>
              </a:spcBef>
              <a:buSzPct val="70000"/>
              <a:buNone/>
            </a:pPr>
            <a:r>
              <a:rPr lang="zh-CN" altLang="en-US" sz="1350" dirty="0">
                <a:latin typeface="Consolas" panose="020B0609020204030204" charset="0"/>
              </a:rPr>
              <a:t>&gt;&gt;&gt; "%d" % "555"</a:t>
            </a:r>
          </a:p>
          <a:p>
            <a:pPr>
              <a:spcBef>
                <a:spcPct val="0"/>
              </a:spcBef>
              <a:buSzPct val="70000"/>
              <a:buNone/>
            </a:pPr>
            <a:r>
              <a:rPr lang="zh-CN" altLang="en-US" sz="1350" dirty="0">
                <a:solidFill>
                  <a:srgbClr val="FF0000"/>
                </a:solidFill>
                <a:latin typeface="Consolas" panose="020B0609020204030204" charset="0"/>
              </a:rPr>
              <a:t>TypeError: %d format: a number is required, not str</a:t>
            </a:r>
          </a:p>
        </p:txBody>
      </p:sp>
      <p:sp>
        <p:nvSpPr>
          <p:cNvPr id="3174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8</a:t>
            </a:fld>
            <a:endParaRPr lang="zh-CN" altLang="en-US" sz="1050" dirty="0">
              <a:solidFill>
                <a:schemeClr val="bg1"/>
              </a:solidFill>
            </a:endParaRP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r>
              <a:rPr lang="en-US" altLang="zh-CN" sz="2800" b="1" dirty="0" smtClean="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578641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746">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746">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746">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74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457200" y="1414845"/>
            <a:ext cx="8363272" cy="1294075"/>
          </a:xfrm>
        </p:spPr>
        <p:txBody>
          <a:bodyPr anchor="t"/>
          <a:lstStyle/>
          <a:p>
            <a:pPr>
              <a:spcBef>
                <a:spcPct val="0"/>
              </a:spcBef>
              <a:buClr>
                <a:srgbClr val="FF0000"/>
              </a:buClr>
              <a:buFont typeface="Wingdings" panose="05000000000000000000" pitchFamily="2" charset="2"/>
              <a:buChar char="n"/>
            </a:pPr>
            <a:r>
              <a:rPr lang="zh-CN" altLang="en-US" sz="2000" b="1" dirty="0" smtClean="0"/>
              <a:t>查找</a:t>
            </a:r>
            <a:r>
              <a:rPr lang="zh-CN" altLang="en-US" sz="2000" b="1" dirty="0"/>
              <a:t>字符串中每个字符的首次</a:t>
            </a:r>
            <a:r>
              <a:rPr lang="zh-CN" altLang="en-US" sz="2000" b="1" dirty="0" smtClean="0"/>
              <a:t>出现：</a:t>
            </a:r>
            <a:r>
              <a:rPr lang="zh-CN" altLang="en-US" sz="2000" dirty="0" smtClean="0"/>
              <a:t>给定</a:t>
            </a:r>
            <a:r>
              <a:rPr lang="zh-CN" altLang="en-US" sz="2000" dirty="0"/>
              <a:t>一个任意字符串，要求得到一个新字符串，重复字符只保留一个，并且新字符串中的字符保持在原字符串中首次出现的先后顺序</a:t>
            </a:r>
            <a:r>
              <a:rPr lang="zh-CN" altLang="en-US" sz="2000" dirty="0" smtClean="0"/>
              <a:t>。</a:t>
            </a:r>
            <a:endParaRPr lang="en-US" altLang="zh-CN" sz="2000" dirty="0" smtClean="0"/>
          </a:p>
          <a:p>
            <a:pPr>
              <a:spcBef>
                <a:spcPct val="0"/>
              </a:spcBef>
              <a:buClr>
                <a:srgbClr val="FF0000"/>
              </a:buClr>
              <a:buFont typeface="Wingdings" panose="05000000000000000000" pitchFamily="2" charset="2"/>
              <a:buChar char="ü"/>
            </a:pPr>
            <a:r>
              <a:rPr lang="zh-CN" altLang="en-US" sz="2000" dirty="0" smtClean="0"/>
              <a:t>例如</a:t>
            </a:r>
            <a:r>
              <a:rPr lang="zh-CN" altLang="en-US" sz="2000" dirty="0"/>
              <a:t>，abcdaaabe处理后应得到abcde。</a:t>
            </a:r>
          </a:p>
        </p:txBody>
      </p:sp>
      <p:sp>
        <p:nvSpPr>
          <p:cNvPr id="15257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80</a:t>
            </a:fld>
            <a:endParaRPr lang="zh-CN" altLang="en-US" sz="1050" dirty="0"/>
          </a:p>
        </p:txBody>
      </p:sp>
      <p:sp>
        <p:nvSpPr>
          <p:cNvPr id="9" name="文本框 8"/>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4.3.5 </a:t>
            </a:r>
            <a:r>
              <a:rPr lang="zh-CN" altLang="en-US" sz="2800" b="1" dirty="0" smtClean="0">
                <a:latin typeface="Times New Roman" panose="02020603050405020304" pitchFamily="18" charset="0"/>
                <a:ea typeface="仿宋" panose="02010609060101010101" pitchFamily="49" charset="-122"/>
              </a:rPr>
              <a:t> 正则表达式的应用</a:t>
            </a:r>
            <a:r>
              <a:rPr lang="zh-CN" altLang="en-US" sz="2800" b="1" dirty="0">
                <a:latin typeface="Times New Roman" panose="02020603050405020304" pitchFamily="18" charset="0"/>
                <a:ea typeface="仿宋" panose="02010609060101010101" pitchFamily="49" charset="-122"/>
              </a:rPr>
              <a:t>案例</a:t>
            </a:r>
            <a:endParaRPr lang="en-US" altLang="zh-CN" sz="2800" b="1" dirty="0">
              <a:ea typeface="仿宋" panose="02010609060101010101" pitchFamily="49" charset="-122"/>
            </a:endParaRPr>
          </a:p>
        </p:txBody>
      </p:sp>
      <p:sp>
        <p:nvSpPr>
          <p:cNvPr id="11" name="Content Placeholder 2"/>
          <p:cNvSpPr txBox="1">
            <a:spLocks/>
          </p:cNvSpPr>
          <p:nvPr/>
        </p:nvSpPr>
        <p:spPr bwMode="auto">
          <a:xfrm>
            <a:off x="1619672" y="270892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zh-CN" sz="1050" b="1" dirty="0" smtClean="0">
                <a:solidFill>
                  <a:srgbClr val="0000FF"/>
                </a:solidFill>
                <a:latin typeface="Consolas" panose="020B0609020204030204" charset="0"/>
              </a:rPr>
              <a:t>from</a:t>
            </a:r>
            <a:r>
              <a:rPr lang="en-US" altLang="zh-CN" sz="1050" b="1" dirty="0" smtClean="0">
                <a:latin typeface="Consolas" panose="020B0609020204030204" charset="0"/>
              </a:rPr>
              <a:t> re </a:t>
            </a:r>
            <a:r>
              <a:rPr lang="en-US" altLang="zh-CN" sz="1050" b="1" dirty="0" smtClean="0">
                <a:solidFill>
                  <a:srgbClr val="0000FF"/>
                </a:solidFill>
                <a:latin typeface="Consolas" panose="020B0609020204030204" charset="0"/>
              </a:rPr>
              <a:t>import</a:t>
            </a:r>
            <a:r>
              <a:rPr lang="en-US" altLang="zh-CN" sz="1050" b="1" dirty="0" smtClean="0">
                <a:latin typeface="Consolas" panose="020B0609020204030204" charset="0"/>
              </a:rPr>
              <a:t> </a:t>
            </a:r>
            <a:r>
              <a:rPr lang="en-US" altLang="zh-CN" sz="1050" b="1" dirty="0" err="1" smtClean="0">
                <a:latin typeface="Consolas" panose="020B0609020204030204" charset="0"/>
              </a:rPr>
              <a:t>findall</a:t>
            </a:r>
            <a:endParaRPr lang="en-US" altLang="zh-CN" sz="1050" b="1" dirty="0" smtClean="0">
              <a:latin typeface="Consolas" panose="020B0609020204030204" charset="0"/>
            </a:endParaRPr>
          </a:p>
          <a:p>
            <a:pPr marL="0" indent="0">
              <a:spcBef>
                <a:spcPct val="0"/>
              </a:spcBef>
              <a:buFont typeface="Arial" charset="0"/>
              <a:buNone/>
            </a:pPr>
            <a:r>
              <a:rPr lang="en-US" altLang="zh-CN" sz="1050" b="1" dirty="0" smtClean="0">
                <a:solidFill>
                  <a:srgbClr val="0000FF"/>
                </a:solidFill>
                <a:latin typeface="Consolas" panose="020B0609020204030204" charset="0"/>
              </a:rPr>
              <a:t>from</a:t>
            </a:r>
            <a:r>
              <a:rPr lang="en-US" altLang="zh-CN" sz="1050" b="1" dirty="0" smtClean="0">
                <a:latin typeface="Consolas" panose="020B0609020204030204" charset="0"/>
              </a:rPr>
              <a:t> random </a:t>
            </a:r>
            <a:r>
              <a:rPr lang="en-US" altLang="zh-CN" sz="1050" b="1" dirty="0" smtClean="0">
                <a:solidFill>
                  <a:srgbClr val="0000FF"/>
                </a:solidFill>
                <a:latin typeface="Consolas" panose="020B0609020204030204" charset="0"/>
              </a:rPr>
              <a:t>import</a:t>
            </a:r>
            <a:r>
              <a:rPr lang="en-US" altLang="zh-CN" sz="1050" b="1" dirty="0" smtClean="0">
                <a:latin typeface="Consolas" panose="020B0609020204030204" charset="0"/>
              </a:rPr>
              <a:t> choice</a:t>
            </a:r>
          </a:p>
          <a:p>
            <a:pPr marL="0" indent="0">
              <a:spcBef>
                <a:spcPct val="0"/>
              </a:spcBef>
              <a:buFont typeface="Arial" charset="0"/>
              <a:buNone/>
            </a:pPr>
            <a:r>
              <a:rPr lang="en-US" altLang="zh-CN" sz="1050" b="1" dirty="0" smtClean="0">
                <a:solidFill>
                  <a:srgbClr val="0000FF"/>
                </a:solidFill>
                <a:latin typeface="Consolas" panose="020B0609020204030204" charset="0"/>
              </a:rPr>
              <a:t>from</a:t>
            </a:r>
            <a:r>
              <a:rPr lang="en-US" altLang="zh-CN" sz="1050" b="1" dirty="0" smtClean="0">
                <a:latin typeface="Consolas" panose="020B0609020204030204" charset="0"/>
              </a:rPr>
              <a:t> string </a:t>
            </a:r>
            <a:r>
              <a:rPr lang="en-US" altLang="zh-CN" sz="1050" b="1" dirty="0" smtClean="0">
                <a:solidFill>
                  <a:srgbClr val="0000FF"/>
                </a:solidFill>
                <a:latin typeface="Consolas" panose="020B0609020204030204" charset="0"/>
              </a:rPr>
              <a:t>import</a:t>
            </a:r>
            <a:r>
              <a:rPr lang="en-US" altLang="zh-CN" sz="1050" b="1" dirty="0" smtClean="0">
                <a:latin typeface="Consolas" panose="020B0609020204030204" charset="0"/>
              </a:rPr>
              <a:t> digits</a:t>
            </a:r>
          </a:p>
          <a:p>
            <a:pPr marL="0" indent="0">
              <a:spcBef>
                <a:spcPct val="0"/>
              </a:spcBef>
              <a:buFont typeface="Arial" charset="0"/>
              <a:buNone/>
            </a:pPr>
            <a:endParaRPr lang="en-US" altLang="zh-CN" sz="1050" b="1" dirty="0" smtClean="0">
              <a:latin typeface="Consolas" panose="020B0609020204030204" charset="0"/>
            </a:endParaRPr>
          </a:p>
          <a:p>
            <a:pPr marL="0" indent="0">
              <a:spcBef>
                <a:spcPct val="0"/>
              </a:spcBef>
              <a:buFont typeface="Arial" charset="0"/>
              <a:buNone/>
            </a:pPr>
            <a:r>
              <a:rPr lang="en-US" altLang="zh-CN" sz="1050" b="1" dirty="0" err="1" smtClean="0">
                <a:solidFill>
                  <a:srgbClr val="0000FF"/>
                </a:solidFill>
                <a:latin typeface="Consolas" panose="020B0609020204030204" charset="0"/>
              </a:rPr>
              <a:t>def</a:t>
            </a:r>
            <a:r>
              <a:rPr lang="en-US" altLang="zh-CN" sz="1050" b="1" dirty="0" smtClean="0">
                <a:latin typeface="Consolas" panose="020B0609020204030204" charset="0"/>
              </a:rPr>
              <a:t> func1(text):</a:t>
            </a:r>
          </a:p>
          <a:p>
            <a:pPr marL="0" indent="0">
              <a:spcBef>
                <a:spcPct val="0"/>
              </a:spcBef>
              <a:buFont typeface="Arial" charset="0"/>
              <a:buNone/>
            </a:pPr>
            <a:r>
              <a:rPr lang="en-US" altLang="zh-CN" sz="1050" b="1" dirty="0" smtClean="0">
                <a:latin typeface="Consolas" panose="020B0609020204030204" charset="0"/>
              </a:rPr>
              <a:t>    result = set(text)</a:t>
            </a:r>
          </a:p>
          <a:p>
            <a:pPr marL="0" indent="0">
              <a:spcBef>
                <a:spcPct val="0"/>
              </a:spcBef>
              <a:buFont typeface="Arial" charset="0"/>
              <a:buNone/>
            </a:pPr>
            <a:r>
              <a:rPr lang="en-US" altLang="zh-CN" sz="1050" b="1" dirty="0" smtClean="0">
                <a:latin typeface="Consolas" panose="020B0609020204030204" charset="0"/>
              </a:rPr>
              <a:t>    result = ''.join(sorted(result, key=lambda </a:t>
            </a:r>
            <a:r>
              <a:rPr lang="en-US" altLang="zh-CN" sz="1050" b="1" dirty="0" err="1" smtClean="0">
                <a:latin typeface="Consolas" panose="020B0609020204030204" charset="0"/>
              </a:rPr>
              <a:t>ch:text.index</a:t>
            </a:r>
            <a:r>
              <a:rPr lang="en-US" altLang="zh-CN" sz="1050" b="1" dirty="0" smtClean="0">
                <a:latin typeface="Consolas" panose="020B0609020204030204" charset="0"/>
              </a:rPr>
              <a:t>(</a:t>
            </a:r>
            <a:r>
              <a:rPr lang="en-US" altLang="zh-CN" sz="1050" b="1" dirty="0" err="1" smtClean="0">
                <a:latin typeface="Consolas" panose="020B0609020204030204" charset="0"/>
              </a:rPr>
              <a:t>ch</a:t>
            </a:r>
            <a:r>
              <a:rPr lang="en-US" altLang="zh-CN" sz="1050" b="1" dirty="0" smtClean="0">
                <a:latin typeface="Consolas" panose="020B0609020204030204" charset="0"/>
              </a:rPr>
              <a:t>)))</a:t>
            </a:r>
          </a:p>
          <a:p>
            <a:pPr marL="0" indent="0">
              <a:spcBef>
                <a:spcPct val="0"/>
              </a:spcBef>
              <a:buFont typeface="Arial" charset="0"/>
              <a:buNone/>
            </a:pPr>
            <a:r>
              <a:rPr lang="en-US" altLang="zh-CN" sz="1050" b="1" dirty="0" smtClean="0">
                <a:latin typeface="Consolas" panose="020B0609020204030204" charset="0"/>
              </a:rPr>
              <a:t>    </a:t>
            </a:r>
            <a:r>
              <a:rPr lang="en-US" altLang="zh-CN" sz="1050" b="1" dirty="0" smtClean="0">
                <a:solidFill>
                  <a:srgbClr val="0000FF"/>
                </a:solidFill>
                <a:latin typeface="Consolas" panose="020B0609020204030204" charset="0"/>
              </a:rPr>
              <a:t>return</a:t>
            </a:r>
            <a:r>
              <a:rPr lang="en-US" altLang="zh-CN" sz="1050" b="1" dirty="0" smtClean="0">
                <a:latin typeface="Consolas" panose="020B0609020204030204" charset="0"/>
              </a:rPr>
              <a:t> result</a:t>
            </a:r>
          </a:p>
          <a:p>
            <a:pPr marL="0" indent="0">
              <a:spcBef>
                <a:spcPct val="0"/>
              </a:spcBef>
              <a:buFont typeface="Arial" charset="0"/>
              <a:buNone/>
            </a:pPr>
            <a:endParaRPr lang="en-US" altLang="zh-CN" sz="1050" b="1" dirty="0" smtClean="0">
              <a:latin typeface="Consolas" panose="020B0609020204030204" charset="0"/>
            </a:endParaRPr>
          </a:p>
          <a:p>
            <a:pPr marL="0" indent="0">
              <a:spcBef>
                <a:spcPct val="0"/>
              </a:spcBef>
              <a:buFont typeface="Arial" charset="0"/>
              <a:buNone/>
            </a:pPr>
            <a:r>
              <a:rPr lang="en-US" altLang="zh-CN" sz="1050" b="1" dirty="0" err="1" smtClean="0">
                <a:solidFill>
                  <a:srgbClr val="0000FF"/>
                </a:solidFill>
                <a:latin typeface="Consolas" panose="020B0609020204030204" charset="0"/>
              </a:rPr>
              <a:t>def</a:t>
            </a:r>
            <a:r>
              <a:rPr lang="en-US" altLang="zh-CN" sz="1050" b="1" dirty="0" smtClean="0">
                <a:latin typeface="Consolas" panose="020B0609020204030204" charset="0"/>
              </a:rPr>
              <a:t> func2(text):</a:t>
            </a:r>
          </a:p>
          <a:p>
            <a:pPr marL="0" indent="0">
              <a:spcBef>
                <a:spcPct val="0"/>
              </a:spcBef>
              <a:buFont typeface="Arial" charset="0"/>
              <a:buNone/>
            </a:pPr>
            <a:r>
              <a:rPr lang="en-US" altLang="zh-CN" sz="1050" b="1" dirty="0" smtClean="0">
                <a:latin typeface="Consolas" panose="020B0609020204030204" charset="0"/>
              </a:rPr>
              <a:t>    result = []</a:t>
            </a:r>
          </a:p>
          <a:p>
            <a:pPr marL="0" indent="0">
              <a:spcBef>
                <a:spcPct val="0"/>
              </a:spcBef>
              <a:buFont typeface="Arial" charset="0"/>
              <a:buNone/>
            </a:pPr>
            <a:r>
              <a:rPr lang="en-US" altLang="zh-CN" sz="1050" b="1" dirty="0" smtClean="0">
                <a:latin typeface="Consolas" panose="020B0609020204030204" charset="0"/>
              </a:rPr>
              <a:t>    for </a:t>
            </a:r>
            <a:r>
              <a:rPr lang="en-US" altLang="zh-CN" sz="1050" b="1" dirty="0" err="1" smtClean="0">
                <a:latin typeface="Consolas" panose="020B0609020204030204" charset="0"/>
              </a:rPr>
              <a:t>ch</a:t>
            </a:r>
            <a:r>
              <a:rPr lang="en-US" altLang="zh-CN" sz="1050" b="1" dirty="0" smtClean="0">
                <a:latin typeface="Consolas" panose="020B0609020204030204" charset="0"/>
              </a:rPr>
              <a:t> in text:</a:t>
            </a:r>
          </a:p>
          <a:p>
            <a:pPr marL="0" indent="0">
              <a:spcBef>
                <a:spcPct val="0"/>
              </a:spcBef>
              <a:buFont typeface="Arial" charset="0"/>
              <a:buNone/>
            </a:pPr>
            <a:r>
              <a:rPr lang="en-US" altLang="zh-CN" sz="1050" b="1" dirty="0" smtClean="0">
                <a:latin typeface="Consolas" panose="020B0609020204030204" charset="0"/>
              </a:rPr>
              <a:t>        if </a:t>
            </a:r>
            <a:r>
              <a:rPr lang="en-US" altLang="zh-CN" sz="1050" b="1" dirty="0" err="1" smtClean="0">
                <a:latin typeface="Consolas" panose="020B0609020204030204" charset="0"/>
              </a:rPr>
              <a:t>ch</a:t>
            </a:r>
            <a:r>
              <a:rPr lang="en-US" altLang="zh-CN" sz="1050" b="1" dirty="0" smtClean="0">
                <a:latin typeface="Consolas" panose="020B0609020204030204" charset="0"/>
              </a:rPr>
              <a:t> not in result:</a:t>
            </a:r>
          </a:p>
          <a:p>
            <a:pPr marL="0" indent="0">
              <a:spcBef>
                <a:spcPct val="0"/>
              </a:spcBef>
              <a:buFont typeface="Arial" charset="0"/>
              <a:buNone/>
            </a:pPr>
            <a:r>
              <a:rPr lang="en-US" altLang="zh-CN" sz="1050" b="1" dirty="0" smtClean="0">
                <a:latin typeface="Consolas" panose="020B0609020204030204" charset="0"/>
              </a:rPr>
              <a:t>            </a:t>
            </a:r>
            <a:r>
              <a:rPr lang="en-US" altLang="zh-CN" sz="1050" b="1" dirty="0" err="1" smtClean="0">
                <a:latin typeface="Consolas" panose="020B0609020204030204" charset="0"/>
              </a:rPr>
              <a:t>result.append</a:t>
            </a:r>
            <a:r>
              <a:rPr lang="en-US" altLang="zh-CN" sz="1050" b="1" dirty="0" smtClean="0">
                <a:latin typeface="Consolas" panose="020B0609020204030204" charset="0"/>
              </a:rPr>
              <a:t>(</a:t>
            </a:r>
            <a:r>
              <a:rPr lang="en-US" altLang="zh-CN" sz="1050" b="1" dirty="0" err="1" smtClean="0">
                <a:latin typeface="Consolas" panose="020B0609020204030204" charset="0"/>
              </a:rPr>
              <a:t>ch</a:t>
            </a:r>
            <a:r>
              <a:rPr lang="en-US" altLang="zh-CN" sz="1050" b="1" dirty="0" smtClean="0">
                <a:latin typeface="Consolas" panose="020B0609020204030204" charset="0"/>
              </a:rPr>
              <a:t>)</a:t>
            </a:r>
          </a:p>
          <a:p>
            <a:pPr marL="0" indent="0">
              <a:spcBef>
                <a:spcPct val="0"/>
              </a:spcBef>
              <a:buFont typeface="Arial" charset="0"/>
              <a:buNone/>
            </a:pPr>
            <a:r>
              <a:rPr lang="en-US" altLang="zh-CN" sz="1050" b="1" dirty="0" smtClean="0">
                <a:latin typeface="Consolas" panose="020B0609020204030204" charset="0"/>
              </a:rPr>
              <a:t>    </a:t>
            </a:r>
            <a:r>
              <a:rPr lang="en-US" altLang="zh-CN" sz="1050" b="1" dirty="0" smtClean="0">
                <a:solidFill>
                  <a:srgbClr val="0000FF"/>
                </a:solidFill>
                <a:latin typeface="Consolas" panose="020B0609020204030204" charset="0"/>
              </a:rPr>
              <a:t>return</a:t>
            </a:r>
            <a:r>
              <a:rPr lang="en-US" altLang="zh-CN" sz="1050" b="1" dirty="0" smtClean="0">
                <a:latin typeface="Consolas" panose="020B0609020204030204" charset="0"/>
              </a:rPr>
              <a:t> ''.join(result)</a:t>
            </a:r>
          </a:p>
          <a:p>
            <a:pPr marL="0" indent="0">
              <a:spcBef>
                <a:spcPct val="0"/>
              </a:spcBef>
              <a:buFont typeface="Arial" charset="0"/>
              <a:buNone/>
            </a:pPr>
            <a:endParaRPr lang="en-US" altLang="zh-CN" sz="1050" b="1" dirty="0" smtClean="0">
              <a:latin typeface="Consolas" panose="020B0609020204030204" charset="0"/>
            </a:endParaRPr>
          </a:p>
          <a:p>
            <a:pPr marL="0" indent="0">
              <a:spcBef>
                <a:spcPct val="0"/>
              </a:spcBef>
              <a:buFont typeface="Arial" charset="0"/>
              <a:buNone/>
            </a:pPr>
            <a:r>
              <a:rPr lang="en-US" altLang="zh-CN" sz="1050" b="1" dirty="0" err="1" smtClean="0">
                <a:solidFill>
                  <a:srgbClr val="0000FF"/>
                </a:solidFill>
                <a:latin typeface="Consolas" panose="020B0609020204030204" charset="0"/>
              </a:rPr>
              <a:t>def</a:t>
            </a:r>
            <a:r>
              <a:rPr lang="en-US" altLang="zh-CN" sz="1050" b="1" dirty="0" smtClean="0">
                <a:latin typeface="Consolas" panose="020B0609020204030204" charset="0"/>
              </a:rPr>
              <a:t> func3(text):</a:t>
            </a:r>
          </a:p>
          <a:p>
            <a:pPr marL="0" indent="0">
              <a:spcBef>
                <a:spcPct val="0"/>
              </a:spcBef>
              <a:buFont typeface="Arial" charset="0"/>
              <a:buNone/>
            </a:pPr>
            <a:r>
              <a:rPr lang="en-US" altLang="zh-CN" sz="1050" b="1" dirty="0" smtClean="0">
                <a:latin typeface="Consolas" panose="020B0609020204030204" charset="0"/>
              </a:rPr>
              <a:t>    </a:t>
            </a:r>
            <a:r>
              <a:rPr lang="en-US" altLang="zh-CN" sz="1050" b="1" dirty="0" smtClean="0">
                <a:solidFill>
                  <a:srgbClr val="0000FF"/>
                </a:solidFill>
                <a:latin typeface="Consolas" panose="020B0609020204030204" charset="0"/>
              </a:rPr>
              <a:t>return</a:t>
            </a:r>
            <a:r>
              <a:rPr lang="en-US" altLang="zh-CN" sz="1050" b="1" dirty="0" smtClean="0">
                <a:latin typeface="Consolas" panose="020B0609020204030204" charset="0"/>
              </a:rPr>
              <a:t> ''.join(</a:t>
            </a:r>
            <a:r>
              <a:rPr lang="en-US" altLang="zh-CN" sz="1050" b="1" dirty="0" err="1" smtClean="0">
                <a:latin typeface="Consolas" panose="020B0609020204030204" charset="0"/>
              </a:rPr>
              <a:t>findall</a:t>
            </a:r>
            <a:r>
              <a:rPr lang="en-US" altLang="zh-CN" sz="1050" b="1" dirty="0" smtClean="0">
                <a:latin typeface="Consolas" panose="020B0609020204030204" charset="0"/>
              </a:rPr>
              <a:t>(r'(\w)(?!.*\1)', text[::-1]))[::-1]</a:t>
            </a:r>
          </a:p>
          <a:p>
            <a:pPr marL="0" indent="0">
              <a:spcBef>
                <a:spcPct val="0"/>
              </a:spcBef>
              <a:buFont typeface="Arial" charset="0"/>
              <a:buNone/>
            </a:pPr>
            <a:endParaRPr lang="en-US" altLang="zh-CN" sz="1050" b="1" dirty="0" smtClean="0">
              <a:latin typeface="Consolas" panose="020B0609020204030204" charset="0"/>
            </a:endParaRPr>
          </a:p>
          <a:p>
            <a:pPr marL="0" indent="0">
              <a:spcBef>
                <a:spcPct val="0"/>
              </a:spcBef>
              <a:buFont typeface="Arial" charset="0"/>
              <a:buNone/>
            </a:pPr>
            <a:r>
              <a:rPr lang="en-US" altLang="zh-CN" sz="1050" b="1" dirty="0" smtClean="0">
                <a:latin typeface="Consolas" panose="020B0609020204030204" charset="0"/>
              </a:rPr>
              <a:t>text = ''.join(choice(digits) for _ in range(30))</a:t>
            </a:r>
          </a:p>
          <a:p>
            <a:pPr marL="0" indent="0">
              <a:spcBef>
                <a:spcPct val="0"/>
              </a:spcBef>
              <a:buFont typeface="Arial" charset="0"/>
              <a:buNone/>
            </a:pPr>
            <a:r>
              <a:rPr lang="en-US" altLang="zh-CN" sz="1050" b="1" dirty="0" smtClean="0">
                <a:solidFill>
                  <a:srgbClr val="0000FF"/>
                </a:solidFill>
                <a:latin typeface="Consolas" panose="020B0609020204030204" charset="0"/>
              </a:rPr>
              <a:t>print</a:t>
            </a:r>
            <a:r>
              <a:rPr lang="en-US" altLang="zh-CN" sz="1050" b="1" dirty="0" smtClean="0">
                <a:latin typeface="Consolas" panose="020B0609020204030204" charset="0"/>
              </a:rPr>
              <a:t>(text)</a:t>
            </a:r>
          </a:p>
          <a:p>
            <a:pPr marL="0" indent="0">
              <a:spcBef>
                <a:spcPct val="0"/>
              </a:spcBef>
              <a:buFont typeface="Arial" charset="0"/>
              <a:buNone/>
            </a:pPr>
            <a:r>
              <a:rPr lang="en-US" altLang="zh-CN" sz="1050" b="1" dirty="0" smtClean="0">
                <a:solidFill>
                  <a:srgbClr val="0000FF"/>
                </a:solidFill>
                <a:latin typeface="Consolas" panose="020B0609020204030204" charset="0"/>
              </a:rPr>
              <a:t>print</a:t>
            </a:r>
            <a:r>
              <a:rPr lang="en-US" altLang="zh-CN" sz="1050" b="1" dirty="0" smtClean="0">
                <a:latin typeface="Consolas" panose="020B0609020204030204" charset="0"/>
              </a:rPr>
              <a:t>(func1(text))</a:t>
            </a:r>
          </a:p>
          <a:p>
            <a:pPr marL="0" indent="0">
              <a:spcBef>
                <a:spcPct val="0"/>
              </a:spcBef>
              <a:buFont typeface="Arial" charset="0"/>
              <a:buNone/>
            </a:pPr>
            <a:r>
              <a:rPr lang="en-US" altLang="zh-CN" sz="1050" b="1" dirty="0" smtClean="0">
                <a:solidFill>
                  <a:srgbClr val="0000FF"/>
                </a:solidFill>
                <a:latin typeface="Consolas" panose="020B0609020204030204" charset="0"/>
              </a:rPr>
              <a:t>print</a:t>
            </a:r>
            <a:r>
              <a:rPr lang="en-US" altLang="zh-CN" sz="1050" b="1" dirty="0" smtClean="0">
                <a:latin typeface="Consolas" panose="020B0609020204030204" charset="0"/>
              </a:rPr>
              <a:t>(func2(text))</a:t>
            </a:r>
          </a:p>
          <a:p>
            <a:pPr marL="0" indent="0">
              <a:spcBef>
                <a:spcPct val="0"/>
              </a:spcBef>
              <a:buFont typeface="Arial" charset="0"/>
              <a:buNone/>
            </a:pPr>
            <a:r>
              <a:rPr lang="en-US" altLang="zh-CN" sz="1050" dirty="0" smtClean="0">
                <a:latin typeface="Consolas" panose="020B0609020204030204" charset="0"/>
              </a:rPr>
              <a:t>print(func3(text))</a:t>
            </a:r>
            <a:endParaRPr lang="en-US" altLang="zh-CN" sz="1050" dirty="0">
              <a:latin typeface="Consolas" panose="020B0609020204030204" charset="0"/>
            </a:endParaRPr>
          </a:p>
        </p:txBody>
      </p:sp>
      <p:grpSp>
        <p:nvGrpSpPr>
          <p:cNvPr id="12" name="组合 11"/>
          <p:cNvGrpSpPr/>
          <p:nvPr/>
        </p:nvGrpSpPr>
        <p:grpSpPr>
          <a:xfrm>
            <a:off x="495300" y="81495"/>
            <a:ext cx="6201650" cy="651944"/>
            <a:chOff x="541440" y="96425"/>
            <a:chExt cx="6201650" cy="651944"/>
          </a:xfrm>
        </p:grpSpPr>
        <p:sp>
          <p:nvSpPr>
            <p:cNvPr id="13"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4.4 </a:t>
              </a:r>
              <a:r>
                <a:rPr lang="zh-CN" altLang="en-US" sz="3600" b="1" dirty="0" smtClean="0">
                  <a:latin typeface="Times New Roman" pitchFamily="18" charset="0"/>
                  <a:ea typeface="黑体" pitchFamily="49" charset="-122"/>
                </a:rPr>
                <a:t>正则表达式的应用</a:t>
              </a:r>
              <a:endParaRPr lang="zh-CN" altLang="en-US" sz="3600" b="1" dirty="0">
                <a:latin typeface="Times New Roman" pitchFamily="18" charset="0"/>
                <a:ea typeface="黑体" pitchFamily="49" charset="-122"/>
              </a:endParaRPr>
            </a:p>
          </p:txBody>
        </p:sp>
        <p:grpSp>
          <p:nvGrpSpPr>
            <p:cNvPr id="14" name="组合 13"/>
            <p:cNvGrpSpPr/>
            <p:nvPr/>
          </p:nvGrpSpPr>
          <p:grpSpPr>
            <a:xfrm>
              <a:off x="541440" y="96425"/>
              <a:ext cx="792093" cy="651756"/>
              <a:chOff x="541440" y="96425"/>
              <a:chExt cx="792093" cy="651756"/>
            </a:xfrm>
          </p:grpSpPr>
          <p:sp>
            <p:nvSpPr>
              <p:cNvPr id="15"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814026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smtClean="0">
                  <a:latin typeface="Times New Roman" pitchFamily="18" charset="0"/>
                  <a:ea typeface="黑体" pitchFamily="49" charset="-122"/>
                </a:rPr>
                <a:t>4.5  </a:t>
              </a:r>
              <a:r>
                <a:rPr lang="zh-CN" altLang="en-US" sz="3600" dirty="0" smtClean="0">
                  <a:latin typeface="Times New Roman" pitchFamily="18" charset="0"/>
                  <a:ea typeface="黑体" pitchFamily="49" charset="-122"/>
                </a:rPr>
                <a:t>本</a:t>
              </a:r>
              <a:r>
                <a:rPr lang="zh-CN" altLang="en-US" sz="3600" dirty="0">
                  <a:latin typeface="Times New Roman" pitchFamily="18" charset="0"/>
                  <a:ea typeface="黑体" pitchFamily="49" charset="-122"/>
                </a:rPr>
                <a:t>章</a:t>
              </a:r>
              <a:r>
                <a:rPr lang="zh-CN" altLang="en-US" sz="3600" dirty="0" smtClean="0">
                  <a:latin typeface="Times New Roman" pitchFamily="18" charset="0"/>
                  <a:ea typeface="黑体" pitchFamily="49" charset="-122"/>
                </a:rPr>
                <a:t>小结</a:t>
              </a:r>
              <a:endParaRPr lang="zh-CN" altLang="en-US" sz="3600" dirty="0">
                <a:latin typeface="Times New Roman" pitchFamily="18" charset="0"/>
                <a:ea typeface="黑体"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6393097"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smtClean="0"/>
              <a:t> </a:t>
            </a:r>
            <a:r>
              <a:rPr lang="zh-CN" altLang="en-US" sz="2400" b="1" dirty="0" smtClean="0">
                <a:latin typeface="Times New Roman" panose="02020603050405020304" pitchFamily="18" charset="0"/>
                <a:ea typeface="仿宋" panose="02010609060101010101" pitchFamily="49" charset="-122"/>
              </a:rPr>
              <a:t>字符串的相关概念：</a:t>
            </a:r>
            <a:r>
              <a:rPr lang="zh-CN" altLang="en-US" sz="2400" b="1" dirty="0" smtClean="0">
                <a:solidFill>
                  <a:srgbClr val="FF0000"/>
                </a:solidFill>
                <a:latin typeface="Times New Roman" panose="02020603050405020304" pitchFamily="18" charset="0"/>
                <a:ea typeface="仿宋" panose="02010609060101010101" pitchFamily="49" charset="-122"/>
              </a:rPr>
              <a:t>格式化方法、常用方法</a:t>
            </a:r>
            <a:endParaRPr lang="en-US" altLang="zh-CN" sz="2400" b="1" dirty="0" smtClean="0">
              <a:solidFill>
                <a:srgbClr val="FF0000"/>
              </a:solidFill>
              <a:latin typeface="Times New Roman" panose="02020603050405020304" pitchFamily="18" charset="0"/>
              <a:ea typeface="仿宋" panose="02010609060101010101" pitchFamily="49" charset="-122"/>
            </a:endParaRPr>
          </a:p>
          <a:p>
            <a:pPr>
              <a:spcBef>
                <a:spcPts val="600"/>
              </a:spcBef>
              <a:spcAft>
                <a:spcPts val="600"/>
              </a:spcAft>
              <a:buClr>
                <a:srgbClr val="FF0000"/>
              </a:buClr>
              <a:buFont typeface="Wingdings" pitchFamily="2" charset="2"/>
              <a:buChar char="Ø"/>
            </a:pPr>
            <a:r>
              <a:rPr lang="zh-CN" altLang="en-US" sz="2400" b="1" dirty="0" smtClean="0">
                <a:latin typeface="Times New Roman" panose="02020603050405020304" pitchFamily="18" charset="0"/>
                <a:ea typeface="仿宋" panose="02010609060101010101" pitchFamily="49" charset="-122"/>
              </a:rPr>
              <a:t> 正则表达式的规则</a:t>
            </a:r>
            <a:endParaRPr lang="zh-CN" altLang="en-US" sz="2400" b="1" dirty="0">
              <a:solidFill>
                <a:srgbClr val="FF0000"/>
              </a:solidFill>
              <a:latin typeface="Times New Roman" panose="02020603050405020304" pitchFamily="18" charset="0"/>
              <a:ea typeface="仿宋" panose="02010609060101010101" pitchFamily="49" charset="-122"/>
            </a:endParaRP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b="1" dirty="0" smtClean="0">
                <a:latin typeface="Times New Roman" pitchFamily="18" charset="0"/>
                <a:ea typeface="仿宋" panose="02010609060101010101" pitchFamily="49" charset="-122"/>
              </a:rPr>
              <a:t>正则表达式的</a:t>
            </a:r>
            <a:r>
              <a:rPr lang="zh-CN" altLang="en-US" sz="2200" b="1" dirty="0">
                <a:latin typeface="Times New Roman" pitchFamily="18" charset="0"/>
                <a:ea typeface="仿宋" panose="02010609060101010101" pitchFamily="49" charset="-122"/>
              </a:rPr>
              <a:t>应用</a:t>
            </a:r>
            <a:endParaRPr lang="en-US" altLang="zh-CN" sz="2200" b="1" dirty="0">
              <a:latin typeface="Times New Roman"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81</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588224" y="4210514"/>
            <a:ext cx="1179998" cy="1179998"/>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82</a:t>
            </a:fld>
            <a:endParaRPr lang="zh-CN" altLang="en-US" dirty="0"/>
          </a:p>
        </p:txBody>
      </p:sp>
      <p:grpSp>
        <p:nvGrpSpPr>
          <p:cNvPr id="5" name="组合 4"/>
          <p:cNvGrpSpPr/>
          <p:nvPr/>
        </p:nvGrpSpPr>
        <p:grpSpPr>
          <a:xfrm>
            <a:off x="1074990" y="3814720"/>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sp>
        <p:nvSpPr>
          <p:cNvPr id="5" name="内容占位符 2"/>
          <p:cNvSpPr>
            <a:spLocks noGrp="1"/>
          </p:cNvSpPr>
          <p:nvPr>
            <p:ph idx="1"/>
          </p:nvPr>
        </p:nvSpPr>
        <p:spPr>
          <a:xfrm>
            <a:off x="914400" y="1595838"/>
            <a:ext cx="8229600" cy="4678451"/>
          </a:xfrm>
        </p:spPr>
        <p:txBody>
          <a:bodyPr anchor="t"/>
          <a:lstStyle/>
          <a:p>
            <a:pPr marL="0" indent="0">
              <a:buSzPct val="70000"/>
              <a:buNone/>
            </a:pPr>
            <a:r>
              <a:rPr lang="zh-CN" altLang="en-US" sz="1350" dirty="0">
                <a:latin typeface="Consolas" panose="020B0609020204030204" charset="0"/>
              </a:rPr>
              <a:t>&gt;&gt;&gt; int('555')</a:t>
            </a:r>
          </a:p>
          <a:p>
            <a:pPr marL="0" indent="0">
              <a:buSzPct val="70000"/>
              <a:buNone/>
            </a:pPr>
            <a:r>
              <a:rPr lang="zh-CN" altLang="en-US" sz="1350" dirty="0">
                <a:solidFill>
                  <a:srgbClr val="0000FF"/>
                </a:solidFill>
                <a:latin typeface="Consolas" panose="020B0609020204030204" charset="0"/>
              </a:rPr>
              <a:t>555</a:t>
            </a:r>
          </a:p>
          <a:p>
            <a:pPr marL="0" indent="0">
              <a:buSzPct val="70000"/>
              <a:buNone/>
            </a:pPr>
            <a:r>
              <a:rPr lang="zh-CN" altLang="en-US" sz="1350" dirty="0">
                <a:latin typeface="Consolas" panose="020B0609020204030204" charset="0"/>
              </a:rPr>
              <a:t>&gt;&gt;&gt; '%s'%[1, 2, 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list(str([1, 2, 3]))  </a:t>
            </a:r>
            <a:r>
              <a:rPr lang="en-US" altLang="zh-CN" sz="1350" dirty="0">
                <a:latin typeface="Consolas" panose="020B0609020204030204" charset="0"/>
              </a:rPr>
              <a:t>#</a:t>
            </a:r>
            <a:r>
              <a:rPr lang="zh-CN" altLang="en-US" sz="1350" dirty="0">
                <a:latin typeface="Consolas" panose="020B0609020204030204" charset="0"/>
              </a:rPr>
              <a:t>字符串中的每个字符都成为列表的元素</a:t>
            </a:r>
            <a:endParaRPr lang="zh-CN" altLang="en-US" sz="1350" dirty="0">
              <a:solidFill>
                <a:srgbClr val="00B0F0"/>
              </a:solidFill>
              <a:latin typeface="Consolas" panose="020B0609020204030204" charset="0"/>
            </a:endParaRPr>
          </a:p>
          <a:p>
            <a:pPr marL="0" indent="0">
              <a:buSzPct val="70000"/>
              <a:buNone/>
            </a:pPr>
            <a:r>
              <a:rPr lang="zh-CN" altLang="en-US" sz="1350" dirty="0">
                <a:solidFill>
                  <a:srgbClr val="0000FF"/>
                </a:solidFill>
                <a:latin typeface="Consolas" panose="020B0609020204030204" charset="0"/>
              </a:rPr>
              <a:t>['[', '1', ',', ' ', '2', ',', ' ', '3', ']']</a:t>
            </a:r>
          </a:p>
          <a:p>
            <a:pPr marL="0" indent="0">
              <a:buSzPct val="70000"/>
              <a:buNone/>
            </a:pPr>
            <a:r>
              <a:rPr lang="zh-CN" altLang="en-US" sz="1350" dirty="0">
                <a:latin typeface="Consolas" panose="020B0609020204030204" charset="0"/>
              </a:rPr>
              <a:t>&gt;&gt;&gt; eval(str([1, 2, 3]))</a:t>
            </a:r>
            <a:endParaRPr lang="zh-CN" altLang="en-US" sz="1350" dirty="0">
              <a:solidFill>
                <a:srgbClr val="00B0F0"/>
              </a:solidFill>
              <a:latin typeface="Consolas" panose="020B0609020204030204" charset="0"/>
            </a:endParaRPr>
          </a:p>
          <a:p>
            <a:pPr marL="0" indent="0">
              <a:buSzPct val="70000"/>
              <a:buNone/>
            </a:pPr>
            <a:r>
              <a:rPr lang="zh-CN" altLang="en-US" sz="1350" dirty="0">
                <a:solidFill>
                  <a:srgbClr val="0000FF"/>
                </a:solidFill>
                <a:latin typeface="Consolas" panose="020B0609020204030204" charset="0"/>
              </a:rPr>
              <a:t>[1, 2, 3]</a:t>
            </a: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4.1.2 </a:t>
            </a:r>
            <a:r>
              <a:rPr lang="zh-CN" altLang="en-US" sz="2800" b="1" dirty="0" smtClean="0">
                <a:latin typeface="Times New Roman" panose="02020603050405020304" pitchFamily="18" charset="0"/>
                <a:ea typeface="仿宋" panose="02010609060101010101" pitchFamily="49" charset="-122"/>
              </a:rPr>
              <a:t>字符</a:t>
            </a:r>
            <a:r>
              <a:rPr lang="zh-CN" altLang="en-US" sz="2800" b="1" dirty="0" smtClean="0">
                <a:ea typeface="仿宋" panose="02010609060101010101" pitchFamily="49" charset="-122"/>
              </a:rPr>
              <a:t>串格式化</a:t>
            </a:r>
            <a:r>
              <a:rPr lang="en-US" altLang="zh-CN" sz="2800" b="1" dirty="0" smtClean="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3373485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12993</TotalTime>
  <Words>10953</Words>
  <Application>Microsoft Office PowerPoint</Application>
  <PresentationFormat>全屏显示(4:3)</PresentationFormat>
  <Paragraphs>1427</Paragraphs>
  <Slides>82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4" baseType="lpstr">
      <vt:lpstr>Office 主题</vt:lpstr>
      <vt:lpstr>Bitmap Image</vt:lpstr>
      <vt:lpstr>PowerPoint 演示文稿</vt:lpstr>
      <vt:lpstr>第4章 字符串与正则表达式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wsco</cp:lastModifiedBy>
  <cp:revision>2044</cp:revision>
  <cp:lastPrinted>2012-11-20T01:52:54Z</cp:lastPrinted>
  <dcterms:created xsi:type="dcterms:W3CDTF">2012-10-13T08:41:11Z</dcterms:created>
  <dcterms:modified xsi:type="dcterms:W3CDTF">2020-10-13T07:45:52Z</dcterms:modified>
</cp:coreProperties>
</file>