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0a1b435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0a1b435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0a1b435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0a1b435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0a1b435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0a1b435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f0a1b435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f0a1b435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0a1b435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0a1b435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f0a1b435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f0a1b435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0a1b435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0a1b435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0a1b4359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0a1b4359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0a1b435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0a1b435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f0a1b435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f0a1b435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0a1b43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0a1b43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0a1b435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f0a1b435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0a1b4359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f0a1b435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f0a1b435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f0a1b435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f0a1b435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f0a1b435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f0a1b4359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f0a1b435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0a1b4359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0a1b4359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0a1b4359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0a1b4359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0a1b43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0a1b43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0a1b435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0a1b43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0a1b43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0a1b43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0a1b435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0a1b435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0a1b435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0a1b43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0a1b435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0a1b435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0a1b435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0a1b435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66900" y="2650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738900"/>
            <a:ext cx="5571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Bucles y Funciones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71900" y="2571750"/>
            <a:ext cx="82221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for(</a:t>
            </a:r>
            <a:r>
              <a:rPr lang="es" sz="2000">
                <a:solidFill>
                  <a:schemeClr val="accent2"/>
                </a:solidFill>
              </a:rPr>
              <a:t>condición inicial</a:t>
            </a:r>
            <a:r>
              <a:rPr lang="es" sz="2000"/>
              <a:t> ; </a:t>
            </a:r>
            <a:r>
              <a:rPr lang="es" sz="2000">
                <a:solidFill>
                  <a:schemeClr val="dk1"/>
                </a:solidFill>
              </a:rPr>
              <a:t>condición de prueba</a:t>
            </a:r>
            <a:r>
              <a:rPr lang="es" sz="2000"/>
              <a:t> ; </a:t>
            </a:r>
            <a:r>
              <a:rPr lang="es" sz="2000">
                <a:solidFill>
                  <a:schemeClr val="accent3"/>
                </a:solidFill>
              </a:rPr>
              <a:t>condición de iteración</a:t>
            </a:r>
            <a:r>
              <a:rPr lang="es" sz="2000"/>
              <a:t>){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/>
              <a:t>	//código a ejecutar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/>
              <a:t>}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3"/>
          <p:cNvCxnSpPr/>
          <p:nvPr/>
        </p:nvCxnSpPr>
        <p:spPr>
          <a:xfrm rot="10800000">
            <a:off x="5945950" y="1898500"/>
            <a:ext cx="19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/>
          <p:nvPr/>
        </p:nvSpPr>
        <p:spPr>
          <a:xfrm>
            <a:off x="6145125" y="1730200"/>
            <a:ext cx="13068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151750" y="1738850"/>
            <a:ext cx="1306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ITERACIÓN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>
            <a:off x="5945825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5945825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1" name="Google Shape;171;p23"/>
          <p:cNvSpPr/>
          <p:nvPr/>
        </p:nvSpPr>
        <p:spPr>
          <a:xfrm>
            <a:off x="4961513" y="1310938"/>
            <a:ext cx="1973775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954813" y="1319613"/>
            <a:ext cx="1987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 INICIAL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23"/>
          <p:cNvCxnSpPr/>
          <p:nvPr/>
        </p:nvCxnSpPr>
        <p:spPr>
          <a:xfrm>
            <a:off x="5945825" y="2514313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" name="Google Shape;177;p23"/>
          <p:cNvCxnSpPr>
            <a:endCxn id="178" idx="0"/>
          </p:cNvCxnSpPr>
          <p:nvPr/>
        </p:nvCxnSpPr>
        <p:spPr>
          <a:xfrm>
            <a:off x="5945700" y="3492450"/>
            <a:ext cx="270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23"/>
          <p:cNvSpPr/>
          <p:nvPr/>
        </p:nvSpPr>
        <p:spPr>
          <a:xfrm>
            <a:off x="5329775" y="2252075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444375" y="2627375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Google Shape;181;p23"/>
          <p:cNvCxnSpPr>
            <a:stCxn id="179" idx="3"/>
          </p:cNvCxnSpPr>
          <p:nvPr/>
        </p:nvCxnSpPr>
        <p:spPr>
          <a:xfrm>
            <a:off x="6561875" y="2868125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/>
          <p:nvPr/>
        </p:nvCxnSpPr>
        <p:spPr>
          <a:xfrm rot="10800000">
            <a:off x="7861925" y="1885025"/>
            <a:ext cx="0" cy="9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3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7550375" y="23244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5229425" y="3377763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947225" y="3647813"/>
            <a:ext cx="1934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falsa, el programa continúa con su flujo normal.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6447275" y="257175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619325" y="3075250"/>
            <a:ext cx="22098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verdadera: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ejecuta el código,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ejecuta la iteración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se vuelve a probar la condición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3521550" y="767350"/>
            <a:ext cx="13515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define una condición inicial para nuestra variable iterativa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Ejemplo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486" y="2564750"/>
            <a:ext cx="2245825" cy="17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950" y="812450"/>
            <a:ext cx="5512876" cy="1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226078" y="1989975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Recorrido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950" y="2048837"/>
            <a:ext cx="5512876" cy="10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3794719" y="1452879"/>
            <a:ext cx="3518700" cy="1724375"/>
          </a:xfrm>
          <a:custGeom>
            <a:rect b="b" l="l" r="r" t="t"/>
            <a:pathLst>
              <a:path extrusionOk="0" h="68975" w="140748">
                <a:moveTo>
                  <a:pt x="140748" y="27805"/>
                </a:moveTo>
                <a:cubicBezTo>
                  <a:pt x="138702" y="25759"/>
                  <a:pt x="133648" y="19382"/>
                  <a:pt x="128474" y="15530"/>
                </a:cubicBezTo>
                <a:cubicBezTo>
                  <a:pt x="123300" y="11678"/>
                  <a:pt x="115386" y="7184"/>
                  <a:pt x="109705" y="4694"/>
                </a:cubicBezTo>
                <a:cubicBezTo>
                  <a:pt x="104024" y="2204"/>
                  <a:pt x="103146" y="1274"/>
                  <a:pt x="94389" y="590"/>
                </a:cubicBezTo>
                <a:cubicBezTo>
                  <a:pt x="85633" y="-94"/>
                  <a:pt x="66496" y="-248"/>
                  <a:pt x="57166" y="590"/>
                </a:cubicBezTo>
                <a:cubicBezTo>
                  <a:pt x="47836" y="1428"/>
                  <a:pt x="44823" y="2881"/>
                  <a:pt x="38410" y="5616"/>
                </a:cubicBezTo>
                <a:cubicBezTo>
                  <a:pt x="31997" y="8352"/>
                  <a:pt x="24075" y="13004"/>
                  <a:pt x="18686" y="17003"/>
                </a:cubicBezTo>
                <a:cubicBezTo>
                  <a:pt x="13297" y="21002"/>
                  <a:pt x="9177" y="23786"/>
                  <a:pt x="6077" y="29612"/>
                </a:cubicBezTo>
                <a:cubicBezTo>
                  <a:pt x="2978" y="35438"/>
                  <a:pt x="446" y="45842"/>
                  <a:pt x="89" y="51959"/>
                </a:cubicBezTo>
                <a:cubicBezTo>
                  <a:pt x="-268" y="58076"/>
                  <a:pt x="1639" y="63478"/>
                  <a:pt x="3935" y="66314"/>
                </a:cubicBezTo>
                <a:cubicBezTo>
                  <a:pt x="6231" y="69150"/>
                  <a:pt x="12211" y="68532"/>
                  <a:pt x="13866" y="68975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08" name="Google Shape;208;p25"/>
          <p:cNvCxnSpPr/>
          <p:nvPr/>
        </p:nvCxnSpPr>
        <p:spPr>
          <a:xfrm>
            <a:off x="4449425" y="1768075"/>
            <a:ext cx="517800" cy="29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/>
          <p:nvPr/>
        </p:nvSpPr>
        <p:spPr>
          <a:xfrm>
            <a:off x="4982775" y="1743833"/>
            <a:ext cx="2012225" cy="345725"/>
          </a:xfrm>
          <a:custGeom>
            <a:rect b="b" l="l" r="r" t="t"/>
            <a:pathLst>
              <a:path extrusionOk="0" h="13829" w="80489">
                <a:moveTo>
                  <a:pt x="0" y="13829"/>
                </a:moveTo>
                <a:cubicBezTo>
                  <a:pt x="2344" y="12476"/>
                  <a:pt x="8553" y="7911"/>
                  <a:pt x="14064" y="5709"/>
                </a:cubicBezTo>
                <a:cubicBezTo>
                  <a:pt x="19575" y="3507"/>
                  <a:pt x="26933" y="1467"/>
                  <a:pt x="33064" y="618"/>
                </a:cubicBezTo>
                <a:cubicBezTo>
                  <a:pt x="39195" y="-230"/>
                  <a:pt x="44998" y="-156"/>
                  <a:pt x="50850" y="618"/>
                </a:cubicBezTo>
                <a:cubicBezTo>
                  <a:pt x="56702" y="1392"/>
                  <a:pt x="63235" y="3302"/>
                  <a:pt x="68175" y="5260"/>
                </a:cubicBezTo>
                <a:cubicBezTo>
                  <a:pt x="73115" y="7219"/>
                  <a:pt x="78437" y="11184"/>
                  <a:pt x="80489" y="1236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10" name="Google Shape;210;p25"/>
          <p:cNvCxnSpPr/>
          <p:nvPr/>
        </p:nvCxnSpPr>
        <p:spPr>
          <a:xfrm>
            <a:off x="4566325" y="2440250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5"/>
          <p:cNvSpPr/>
          <p:nvPr/>
        </p:nvSpPr>
        <p:spPr>
          <a:xfrm>
            <a:off x="4580925" y="2381875"/>
            <a:ext cx="4438800" cy="480425"/>
          </a:xfrm>
          <a:custGeom>
            <a:rect b="b" l="l" r="r" t="t"/>
            <a:pathLst>
              <a:path extrusionOk="0" h="19217" w="177552">
                <a:moveTo>
                  <a:pt x="0" y="17824"/>
                </a:moveTo>
                <a:cubicBezTo>
                  <a:pt x="27958" y="17824"/>
                  <a:pt x="141505" y="20795"/>
                  <a:pt x="167748" y="17824"/>
                </a:cubicBezTo>
                <a:cubicBezTo>
                  <a:pt x="193991" y="14853"/>
                  <a:pt x="159172" y="2971"/>
                  <a:pt x="15745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5"/>
          <p:cNvSpPr/>
          <p:nvPr/>
        </p:nvSpPr>
        <p:spPr>
          <a:xfrm>
            <a:off x="7523375" y="1909660"/>
            <a:ext cx="827500" cy="223725"/>
          </a:xfrm>
          <a:custGeom>
            <a:rect b="b" l="l" r="r" t="t"/>
            <a:pathLst>
              <a:path extrusionOk="0" h="8949" w="33100">
                <a:moveTo>
                  <a:pt x="33100" y="8949"/>
                </a:moveTo>
                <a:cubicBezTo>
                  <a:pt x="31980" y="7829"/>
                  <a:pt x="28857" y="3712"/>
                  <a:pt x="26379" y="2228"/>
                </a:cubicBezTo>
                <a:cubicBezTo>
                  <a:pt x="23901" y="744"/>
                  <a:pt x="21281" y="-44"/>
                  <a:pt x="18233" y="45"/>
                </a:cubicBezTo>
                <a:cubicBezTo>
                  <a:pt x="15185" y="134"/>
                  <a:pt x="11128" y="1532"/>
                  <a:pt x="8089" y="2763"/>
                </a:cubicBezTo>
                <a:cubicBezTo>
                  <a:pt x="5050" y="3994"/>
                  <a:pt x="1348" y="6655"/>
                  <a:pt x="0" y="7433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3" name="Google Shape;213;p25"/>
          <p:cNvSpPr txBox="1"/>
          <p:nvPr/>
        </p:nvSpPr>
        <p:spPr>
          <a:xfrm>
            <a:off x="226175" y="2751625"/>
            <a:ext cx="2808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Versión corta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Mostrar todos los resultados por consola.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64600" y="1044775"/>
            <a:ext cx="80148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muestre una cuenta regresiva desde un valor ingresado por el usuario.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le pida dos números al usuario y los multiplique por el método de la suma.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Ejemplo:  4x3 = 4 + 4 + 4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le pida un número </a:t>
            </a:r>
            <a:r>
              <a:rPr b="1" lang="es"/>
              <a:t>N </a:t>
            </a:r>
            <a:r>
              <a:rPr lang="es"/>
              <a:t> al usuario y muestre los primeros N números pares.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Ejemplo: si el usuario ingresa 4, el programa mostrará: 2,4,6,8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Complicación: mostrar los números en un único mensaje.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le pida al usuario un número con una cantidad indefinida de dígitos e invertirlo.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Hacer un programa que sólo permita ingresar números pares y los muestre. Si el número ingresado es impar, mostrar un mensaje de error y pedir otro número.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173700" y="1510600"/>
            <a:ext cx="87966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	</a:t>
            </a:r>
            <a:r>
              <a:rPr lang="es"/>
              <a:t>Hacer un programa que le pida al usuario un número entero y lo muestre. El programa no deberá permitir que el usuario ingrese números con decimales ni letras.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considerar para ello que cuando las funciones </a:t>
            </a:r>
            <a:r>
              <a:rPr b="1" lang="es">
                <a:solidFill>
                  <a:schemeClr val="dk1"/>
                </a:solidFill>
              </a:rPr>
              <a:t>parseInt</a:t>
            </a:r>
            <a:r>
              <a:rPr lang="es"/>
              <a:t> y </a:t>
            </a:r>
            <a:r>
              <a:rPr b="1" lang="es">
                <a:solidFill>
                  <a:schemeClr val="dk1"/>
                </a:solidFill>
              </a:rPr>
              <a:t>parseFloat</a:t>
            </a:r>
            <a:r>
              <a:rPr lang="es"/>
              <a:t> devuelven </a:t>
            </a:r>
            <a:r>
              <a:rPr b="1" lang="es"/>
              <a:t>NaN</a:t>
            </a:r>
            <a:r>
              <a:rPr lang="es"/>
              <a:t>, la condición es </a:t>
            </a:r>
            <a:r>
              <a:rPr b="1" lang="es">
                <a:solidFill>
                  <a:schemeClr val="accent3"/>
                </a:solidFill>
              </a:rPr>
              <a:t>falsa</a:t>
            </a:r>
            <a:r>
              <a:rPr lang="es"/>
              <a:t> y cuando devuelven un </a:t>
            </a:r>
            <a:r>
              <a:rPr b="1" lang="es"/>
              <a:t>número</a:t>
            </a:r>
            <a:r>
              <a:rPr lang="es"/>
              <a:t>, la condición es </a:t>
            </a:r>
            <a:r>
              <a:rPr b="1" lang="es">
                <a:solidFill>
                  <a:schemeClr val="accent2"/>
                </a:solidFill>
              </a:rPr>
              <a:t>verdadera</a:t>
            </a:r>
            <a:r>
              <a:rPr lang="es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Esto no es válido para el 0, por lo que no deberán considerarlo en el programa.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Funciones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una función?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471900" y="2571750"/>
            <a:ext cx="82221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sub-programa o porción del código que cumple una tarea específica.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llamarlas todas las veces que necesitemos realizar dicha tarea.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pueden recibir datos externos (parámetros)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pueden devolver un valor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2460975" y="2571750"/>
            <a:ext cx="4865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function </a:t>
            </a:r>
            <a:r>
              <a:rPr lang="es"/>
              <a:t>nombre_de_la_funcion(</a:t>
            </a:r>
            <a:r>
              <a:rPr lang="es">
                <a:solidFill>
                  <a:schemeClr val="accent3"/>
                </a:solidFill>
              </a:rPr>
              <a:t>parámetros</a:t>
            </a:r>
            <a:r>
              <a:rPr lang="es"/>
              <a:t>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//código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}</a:t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2486825" y="4332300"/>
            <a:ext cx="5028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Una función puede recibir más de un parámetro (separados por comas), así como también podría no recibir ninguno.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Bucles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3905950" y="719850"/>
            <a:ext cx="4989600" cy="4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463" y="578525"/>
            <a:ext cx="3441042" cy="226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600" y="3362552"/>
            <a:ext cx="5466750" cy="83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471900" y="2640850"/>
            <a:ext cx="82221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Escribir una función que reciba el nombre de un usuario y lo salude (“</a:t>
            </a:r>
            <a:r>
              <a:rPr i="1" lang="es"/>
              <a:t>Bienvenido Juan!”)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Escribir una función que determine si una letra es vocal o no.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Funciones con retorno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287000" y="2022200"/>
            <a:ext cx="65700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devuelven un valor al lugar donde se llamó a la función.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>
                <a:solidFill>
                  <a:schemeClr val="dk1"/>
                </a:solidFill>
              </a:rPr>
              <a:t>return</a:t>
            </a:r>
            <a:r>
              <a:rPr i="1" lang="es"/>
              <a:t> </a:t>
            </a:r>
            <a:r>
              <a:rPr lang="es"/>
              <a:t>valor</a:t>
            </a:r>
            <a:r>
              <a:rPr i="1" lang="es"/>
              <a:t>;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sentencia </a:t>
            </a:r>
            <a:r>
              <a:rPr i="1" lang="es"/>
              <a:t>return </a:t>
            </a:r>
            <a:r>
              <a:rPr lang="es"/>
              <a:t>da por finalizada la función.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040875"/>
            <a:ext cx="4425524" cy="19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275" y="3836899"/>
            <a:ext cx="3681726" cy="3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471900" y="2774300"/>
            <a:ext cx="8222100" cy="11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Modificar la función de las vocales para que devuelva </a:t>
            </a:r>
            <a:r>
              <a:rPr lang="es">
                <a:solidFill>
                  <a:schemeClr val="accent2"/>
                </a:solidFill>
              </a:rPr>
              <a:t>true</a:t>
            </a:r>
            <a:r>
              <a:rPr lang="es"/>
              <a:t> o </a:t>
            </a:r>
            <a:r>
              <a:rPr i="1" lang="es">
                <a:solidFill>
                  <a:schemeClr val="accent3"/>
                </a:solidFill>
              </a:rPr>
              <a:t>false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una función que reciba un número binario y devuelva su equivalente en base 10.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569100" y="488250"/>
            <a:ext cx="4002900" cy="8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Aclaración: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1499850" y="1714000"/>
            <a:ext cx="61443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Dentro de una función podemos crear variables según sea necesario. 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Debemos tomar en cuenta que las variables creadas dentro de una función existirán </a:t>
            </a:r>
            <a:r>
              <a:rPr b="1" lang="es" sz="2400" u="sng">
                <a:solidFill>
                  <a:srgbClr val="434343"/>
                </a:solidFill>
              </a:rPr>
              <a:t>ÚNICAMENTE</a:t>
            </a:r>
            <a:r>
              <a:rPr lang="es" sz="2400" u="sng">
                <a:solidFill>
                  <a:srgbClr val="434343"/>
                </a:solidFill>
              </a:rPr>
              <a:t> </a:t>
            </a:r>
            <a:r>
              <a:rPr lang="es" sz="2400">
                <a:solidFill>
                  <a:srgbClr val="434343"/>
                </a:solidFill>
              </a:rPr>
              <a:t>dentro de la función que las creó. 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471900" y="2571750"/>
            <a:ext cx="82221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Crear una función que reciba un número entero y devuelva: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s">
                <a:solidFill>
                  <a:schemeClr val="accent2"/>
                </a:solidFill>
              </a:rPr>
              <a:t>Verdadero</a:t>
            </a:r>
            <a:r>
              <a:rPr b="1" lang="es">
                <a:solidFill>
                  <a:srgbClr val="434343"/>
                </a:solidFill>
              </a:rPr>
              <a:t> </a:t>
            </a:r>
            <a:r>
              <a:rPr lang="es">
                <a:solidFill>
                  <a:srgbClr val="434343"/>
                </a:solidFill>
              </a:rPr>
              <a:t>si el número ingresado es primo.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s">
                <a:solidFill>
                  <a:schemeClr val="accent3"/>
                </a:solidFill>
              </a:rPr>
              <a:t>Falso</a:t>
            </a:r>
            <a:r>
              <a:rPr lang="es">
                <a:solidFill>
                  <a:schemeClr val="accent3"/>
                </a:solidFill>
              </a:rPr>
              <a:t> </a:t>
            </a:r>
            <a:r>
              <a:rPr lang="es">
                <a:solidFill>
                  <a:srgbClr val="434343"/>
                </a:solidFill>
              </a:rPr>
              <a:t>si el número ingresado no es primo.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FIN.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un bucle?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bucle, o ciclo de repetición, es una estructura de control que me permite ejecutar cierto código mientras se cumpla una condición.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 diferencia del condicional, una vez ejecutado el código, si la condición se sigue cumpliendo el código se vuelve a ejecutar.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Existen varios tipos de bucles que podemos implementar pero, de alguna manera, son todos intercambiables entre sí.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Ciclo while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46400" y="2472525"/>
            <a:ext cx="28512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while(</a:t>
            </a:r>
            <a:r>
              <a:rPr lang="es" sz="2400">
                <a:solidFill>
                  <a:schemeClr val="accent1"/>
                </a:solidFill>
              </a:rPr>
              <a:t>condición</a:t>
            </a:r>
            <a:r>
              <a:rPr lang="es" sz="2400"/>
              <a:t>){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//código a ejecutar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}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390025" y="1745200"/>
            <a:ext cx="18393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Condición del bucle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evalúa si la condición es verdadera o falsa</a:t>
            </a:r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5945825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98" name="Google Shape;98;p18"/>
          <p:cNvCxnSpPr/>
          <p:nvPr/>
        </p:nvCxnSpPr>
        <p:spPr>
          <a:xfrm>
            <a:off x="5945825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8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5945825" y="2514313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8"/>
          <p:cNvCxnSpPr>
            <a:endCxn id="103" idx="0"/>
          </p:cNvCxnSpPr>
          <p:nvPr/>
        </p:nvCxnSpPr>
        <p:spPr>
          <a:xfrm>
            <a:off x="5945700" y="3492450"/>
            <a:ext cx="270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p18"/>
          <p:cNvSpPr/>
          <p:nvPr/>
        </p:nvSpPr>
        <p:spPr>
          <a:xfrm>
            <a:off x="5329775" y="1651150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444375" y="2026450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6" name="Google Shape;106;p18"/>
          <p:cNvCxnSpPr>
            <a:stCxn id="104" idx="3"/>
          </p:cNvCxnSpPr>
          <p:nvPr/>
        </p:nvCxnSpPr>
        <p:spPr>
          <a:xfrm>
            <a:off x="6561875" y="22672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rot="10800000">
            <a:off x="7435775" y="1443400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 rot="10800000">
            <a:off x="5945825" y="1432525"/>
            <a:ext cx="14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6447275" y="191285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229425" y="2820950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947225" y="3091000"/>
            <a:ext cx="1934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falsa, el programa continúa con su flujo normal.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623475" y="892600"/>
            <a:ext cx="1418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verdadera, se ejecuta cierto código  luego el programa vuelve al principio del bucle.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000375" y="164515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Ejemplo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15" y="410950"/>
            <a:ext cx="5430186" cy="209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513" y="3057930"/>
            <a:ext cx="2164010" cy="167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Recorrido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15" y="410950"/>
            <a:ext cx="5430186" cy="2095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0"/>
          <p:cNvCxnSpPr/>
          <p:nvPr/>
        </p:nvCxnSpPr>
        <p:spPr>
          <a:xfrm>
            <a:off x="4157175" y="701375"/>
            <a:ext cx="0" cy="46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/>
          <p:nvPr/>
        </p:nvSpPr>
        <p:spPr>
          <a:xfrm>
            <a:off x="4149875" y="931523"/>
            <a:ext cx="1377675" cy="269850"/>
          </a:xfrm>
          <a:custGeom>
            <a:rect b="b" l="l" r="r" t="t"/>
            <a:pathLst>
              <a:path extrusionOk="0" h="10794" w="55107">
                <a:moveTo>
                  <a:pt x="0" y="10375"/>
                </a:moveTo>
                <a:cubicBezTo>
                  <a:pt x="1920" y="9267"/>
                  <a:pt x="7516" y="5391"/>
                  <a:pt x="11517" y="3725"/>
                </a:cubicBezTo>
                <a:cubicBezTo>
                  <a:pt x="15518" y="2059"/>
                  <a:pt x="20128" y="937"/>
                  <a:pt x="24005" y="379"/>
                </a:cubicBezTo>
                <a:cubicBezTo>
                  <a:pt x="27882" y="-179"/>
                  <a:pt x="31485" y="-22"/>
                  <a:pt x="34777" y="379"/>
                </a:cubicBezTo>
                <a:cubicBezTo>
                  <a:pt x="38069" y="780"/>
                  <a:pt x="40941" y="1623"/>
                  <a:pt x="43755" y="2785"/>
                </a:cubicBezTo>
                <a:cubicBezTo>
                  <a:pt x="46569" y="3947"/>
                  <a:pt x="49771" y="6016"/>
                  <a:pt x="51663" y="7351"/>
                </a:cubicBezTo>
                <a:cubicBezTo>
                  <a:pt x="53555" y="8686"/>
                  <a:pt x="54533" y="10220"/>
                  <a:pt x="55107" y="10794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34" name="Google Shape;134;p20"/>
          <p:cNvCxnSpPr/>
          <p:nvPr/>
        </p:nvCxnSpPr>
        <p:spPr>
          <a:xfrm>
            <a:off x="4697825" y="1483150"/>
            <a:ext cx="0" cy="58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4674738" y="931532"/>
            <a:ext cx="4375575" cy="1364600"/>
          </a:xfrm>
          <a:custGeom>
            <a:rect b="b" l="l" r="r" t="t"/>
            <a:pathLst>
              <a:path extrusionOk="0" h="54584" w="175023">
                <a:moveTo>
                  <a:pt x="0" y="52381"/>
                </a:moveTo>
                <a:cubicBezTo>
                  <a:pt x="25718" y="52381"/>
                  <a:pt x="125756" y="57286"/>
                  <a:pt x="154305" y="52381"/>
                </a:cubicBezTo>
                <a:cubicBezTo>
                  <a:pt x="182854" y="47477"/>
                  <a:pt x="174554" y="31375"/>
                  <a:pt x="171295" y="22954"/>
                </a:cubicBezTo>
                <a:cubicBezTo>
                  <a:pt x="168036" y="14533"/>
                  <a:pt x="151318" y="5372"/>
                  <a:pt x="134751" y="1855"/>
                </a:cubicBezTo>
                <a:cubicBezTo>
                  <a:pt x="118184" y="-1661"/>
                  <a:pt x="85889" y="912"/>
                  <a:pt x="71892" y="1855"/>
                </a:cubicBezTo>
                <a:cubicBezTo>
                  <a:pt x="57895" y="2798"/>
                  <a:pt x="54289" y="6572"/>
                  <a:pt x="50768" y="751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20"/>
          <p:cNvSpPr txBox="1"/>
          <p:nvPr/>
        </p:nvSpPr>
        <p:spPr>
          <a:xfrm>
            <a:off x="6922813" y="2615787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1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6458575" y="1139725"/>
            <a:ext cx="61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true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793063" y="2615786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0”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793063" y="2963984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1”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922813" y="2963985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2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793063" y="3312182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2”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6922813" y="3312183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3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793063" y="3660379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3”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922813" y="3660381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4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93063" y="4008577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4”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922813" y="4008579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5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793063" y="4356775"/>
            <a:ext cx="14613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consola: “x = 5”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922813" y="4356776"/>
            <a:ext cx="807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== 6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648575" y="1201375"/>
            <a:ext cx="807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934385" y="1329700"/>
            <a:ext cx="250825" cy="1283025"/>
          </a:xfrm>
          <a:custGeom>
            <a:rect b="b" l="l" r="r" t="t"/>
            <a:pathLst>
              <a:path extrusionOk="0" h="51321" w="10033">
                <a:moveTo>
                  <a:pt x="5990" y="0"/>
                </a:moveTo>
                <a:cubicBezTo>
                  <a:pt x="5383" y="1051"/>
                  <a:pt x="3289" y="4012"/>
                  <a:pt x="2349" y="6307"/>
                </a:cubicBezTo>
                <a:cubicBezTo>
                  <a:pt x="1409" y="8602"/>
                  <a:pt x="682" y="8538"/>
                  <a:pt x="349" y="13770"/>
                </a:cubicBezTo>
                <a:cubicBezTo>
                  <a:pt x="16" y="19002"/>
                  <a:pt x="-181" y="31732"/>
                  <a:pt x="349" y="37700"/>
                </a:cubicBezTo>
                <a:cubicBezTo>
                  <a:pt x="880" y="43668"/>
                  <a:pt x="1918" y="47309"/>
                  <a:pt x="3532" y="49579"/>
                </a:cubicBezTo>
                <a:cubicBezTo>
                  <a:pt x="5146" y="51849"/>
                  <a:pt x="8950" y="51031"/>
                  <a:pt x="10033" y="5132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Ciclo for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