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b1de34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b1de34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b1de34f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b1de34f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3b1de34f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3b1de34f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3b1de34f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3b1de34f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b1de34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3b1de34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3b1de34f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3b1de34f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3b1de34f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3b1de34f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b1de34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b1de34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b1de34f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b1de34f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3b1de34f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3b1de34f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4664a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4664a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b1de34f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b1de34f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b1de34f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3b1de34f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b1de34f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3b1de34f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b1de34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3b1de34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b1de34f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3b1de34f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b1de34f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b1de34f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3b1de34f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3b1de34f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3b1de34f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3b1de34f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4664a2a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4664a2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4664a2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4664a2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b1de34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b1de34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1de34f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b1de34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b1de34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b1de34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b1de34f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b1de34f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3b1de34f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3b1de34f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738900"/>
            <a:ext cx="5571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DOM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Muy lindo el arbolito… ¿y ahora?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Manipulación de elementos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Visión de objeto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Debido a que el DOM es un modelo de objetos, notamos que cada uno de los elementos que describimos en el árbol son un objeto con propiedades y métodos propios.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Objeto padre tiene adentro objetos hijos.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4716225" y="1918225"/>
            <a:ext cx="39777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document =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	html:{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		head:{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title:{...},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meta:{...},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script{...}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		body:{...}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 para ubicar elementos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71900" y="1919075"/>
            <a:ext cx="82221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document.getElementsByTagName(</a:t>
            </a:r>
            <a:r>
              <a:rPr lang="es">
                <a:solidFill>
                  <a:schemeClr val="accent2"/>
                </a:solidFill>
              </a:rPr>
              <a:t>“h2”</a:t>
            </a:r>
            <a:r>
              <a:rPr lang="e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todos los títulos de jerarquía 2 que existan en la página.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document.getElementsByClassName(</a:t>
            </a:r>
            <a:r>
              <a:rPr lang="es">
                <a:solidFill>
                  <a:schemeClr val="accent2"/>
                </a:solidFill>
              </a:rPr>
              <a:t>“botones”</a:t>
            </a:r>
            <a:r>
              <a:rPr lang="e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todos los elementos con la clase botones.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document.getElementById(</a:t>
            </a:r>
            <a:r>
              <a:rPr lang="es">
                <a:solidFill>
                  <a:schemeClr val="accent2"/>
                </a:solidFill>
              </a:rPr>
              <a:t>“idUnico”</a:t>
            </a:r>
            <a:r>
              <a:rPr lang="e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el elemento con el id “idUnico”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document.querySelector(</a:t>
            </a:r>
            <a:r>
              <a:rPr lang="es">
                <a:solidFill>
                  <a:schemeClr val="accent2"/>
                </a:solidFill>
              </a:rPr>
              <a:t>“identificador”</a:t>
            </a:r>
            <a:r>
              <a:rPr lang="e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devuelve el primer elemento que encuentre con el identificador.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El identificador puede ser una etiqueta, clase o ID utilizando la nomenclatura de CSS (.,#)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</a:rPr>
              <a:t>Ejemplo</a:t>
            </a:r>
            <a:endParaRPr sz="3600">
              <a:solidFill>
                <a:srgbClr val="434343"/>
              </a:solidFill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13" y="3523600"/>
            <a:ext cx="6888538" cy="16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760" y="1143576"/>
            <a:ext cx="4855239" cy="1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16250"/>
            <a:ext cx="4288750" cy="271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InnerText e InnerHTML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elemento de texto tiene una propiedad </a:t>
            </a:r>
            <a:r>
              <a:rPr i="1" lang="es">
                <a:solidFill>
                  <a:schemeClr val="accent3"/>
                </a:solidFill>
              </a:rPr>
              <a:t>innerText</a:t>
            </a:r>
            <a:r>
              <a:rPr lang="es"/>
              <a:t> que contiene el texto que vemos en pantalla.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 la misma manera, todo elemento que permita tener contenido tiene una propiedad </a:t>
            </a:r>
            <a:r>
              <a:rPr i="1" lang="es">
                <a:solidFill>
                  <a:schemeClr val="accent3"/>
                </a:solidFill>
              </a:rPr>
              <a:t>innerHTML</a:t>
            </a:r>
            <a:r>
              <a:rPr lang="es"/>
              <a:t> que contiene código HTML.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Cuando el contenido de un elemento es texto simple, </a:t>
            </a:r>
            <a:r>
              <a:rPr lang="es">
                <a:solidFill>
                  <a:schemeClr val="accent3"/>
                </a:solidFill>
              </a:rPr>
              <a:t>innerText</a:t>
            </a:r>
            <a:r>
              <a:rPr lang="es"/>
              <a:t> e </a:t>
            </a:r>
            <a:r>
              <a:rPr lang="es">
                <a:solidFill>
                  <a:schemeClr val="accent3"/>
                </a:solidFill>
              </a:rPr>
              <a:t>innerHTML</a:t>
            </a:r>
            <a:r>
              <a:rPr lang="es"/>
              <a:t> contienen el mismo valor.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909950" y="1265350"/>
            <a:ext cx="53241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Crear una página con HTML con algunos elementos a elección (al menos un título).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Ubicar un elemento (a elección) y cambiar su contenido.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Luego ubicar otro elemento y ponerlo en negrita.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Crear elementos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Pasos para agregar un elemento a la página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811700" y="2571750"/>
            <a:ext cx="55206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Crear el elemento.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Agregar contenido.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Anexar al cuerpo del documento.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el DOM?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Pasos para agregar un elemento a la página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843300" y="2571750"/>
            <a:ext cx="74574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>
                <a:solidFill>
                  <a:schemeClr val="dk1"/>
                </a:solidFill>
              </a:rPr>
              <a:t>var</a:t>
            </a:r>
            <a:r>
              <a:rPr lang="es" sz="2400">
                <a:solidFill>
                  <a:srgbClr val="9900FF"/>
                </a:solidFill>
              </a:rPr>
              <a:t> titulo</a:t>
            </a:r>
            <a:r>
              <a:rPr lang="es" sz="2400"/>
              <a:t> = document.</a:t>
            </a:r>
            <a:r>
              <a:rPr lang="es" sz="2400">
                <a:solidFill>
                  <a:schemeClr val="dk1"/>
                </a:solidFill>
              </a:rPr>
              <a:t>createElement(</a:t>
            </a:r>
            <a:r>
              <a:rPr lang="es" sz="2400">
                <a:solidFill>
                  <a:schemeClr val="accent2"/>
                </a:solidFill>
              </a:rPr>
              <a:t>“h2”</a:t>
            </a:r>
            <a:r>
              <a:rPr lang="es" sz="2400">
                <a:solidFill>
                  <a:schemeClr val="dk1"/>
                </a:solidFill>
              </a:rPr>
              <a:t>)</a:t>
            </a:r>
            <a:r>
              <a:rPr lang="es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>
                <a:solidFill>
                  <a:srgbClr val="9900FF"/>
                </a:solidFill>
              </a:rPr>
              <a:t>titulo</a:t>
            </a:r>
            <a:r>
              <a:rPr lang="es" sz="2400"/>
              <a:t>.</a:t>
            </a:r>
            <a:r>
              <a:rPr lang="es" sz="2400">
                <a:solidFill>
                  <a:schemeClr val="accent3"/>
                </a:solidFill>
              </a:rPr>
              <a:t>innerText</a:t>
            </a:r>
            <a:r>
              <a:rPr lang="es" sz="2400"/>
              <a:t> = </a:t>
            </a:r>
            <a:r>
              <a:rPr lang="es" sz="2400">
                <a:solidFill>
                  <a:schemeClr val="accent2"/>
                </a:solidFill>
              </a:rPr>
              <a:t>“Título creado en JS”</a:t>
            </a:r>
            <a:r>
              <a:rPr lang="es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document.body.</a:t>
            </a:r>
            <a:r>
              <a:rPr lang="es" sz="2400">
                <a:solidFill>
                  <a:schemeClr val="dk1"/>
                </a:solidFill>
              </a:rPr>
              <a:t>appendChild(</a:t>
            </a:r>
            <a:r>
              <a:rPr lang="es" sz="2400">
                <a:solidFill>
                  <a:srgbClr val="9900FF"/>
                </a:solidFill>
              </a:rPr>
              <a:t>titulo</a:t>
            </a:r>
            <a:r>
              <a:rPr lang="es" sz="2400">
                <a:solidFill>
                  <a:schemeClr val="dk1"/>
                </a:solidFill>
              </a:rPr>
              <a:t>)</a:t>
            </a:r>
            <a:r>
              <a:rPr lang="es" sz="2400"/>
              <a:t>;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Agregar atributos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setAttribute(“atributo”, “valor”);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71900" y="2404650"/>
            <a:ext cx="82221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 los elementos de nuestra página contienen el método “setAttribute()” que recibe dos cadenas de texto.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primer cadena representa el atributo a agregar (href,src,style)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segunda cadena representa el valor de dicho atributo.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setAttribute(“atributo”, “valor”);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471900" y="2404650"/>
            <a:ext cx="82221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Tomando el título creado anteriormente, </a:t>
            </a:r>
            <a:r>
              <a:rPr lang="es"/>
              <a:t>podríamos</a:t>
            </a:r>
            <a:r>
              <a:rPr lang="es"/>
              <a:t> agregarle color de la </a:t>
            </a:r>
            <a:r>
              <a:rPr lang="es"/>
              <a:t>siguiente</a:t>
            </a:r>
            <a:r>
              <a:rPr lang="es"/>
              <a:t> manera: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44625" y="3581200"/>
            <a:ext cx="752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titulo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setAttribute(</a:t>
            </a:r>
            <a:r>
              <a:rPr b="1" lang="e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“style”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”color:#35FF54;”</a:t>
            </a: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909950" y="1918500"/>
            <a:ext cx="53241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 la página creada anteriormente, utilizar javascript para crear una lista no ordenada con tres elementos y darles color.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Recibiendo inputs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DEMO EN PROYECTOR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FIN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562500"/>
            <a:ext cx="8222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</a:rPr>
              <a:t>Document Object Model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2571750"/>
            <a:ext cx="82221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Es un modelo creado por el navegador al momento de cargar una página. Este modelo describe a la página como objetos de JavaScript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¿Cómo sería este modelo?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6000" y="1625900"/>
            <a:ext cx="2808000" cy="3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Pensemos en la siguiente página.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DOM se representa como un árbol de objetos (parecido a un árbol </a:t>
            </a:r>
            <a:r>
              <a:rPr lang="es" sz="1800"/>
              <a:t>genealógico) en el cual todos los elementos contenidos por otro elemento se considerarán “hijos”.</a:t>
            </a:r>
            <a:r>
              <a:rPr lang="es" sz="1800"/>
              <a:t> 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00" y="595300"/>
            <a:ext cx="5638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¿Cómo sería este modelo?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060488" y="211625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060500" y="5517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239700" y="101195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836750" y="14722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060575" y="211625"/>
            <a:ext cx="87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document</a:t>
            </a:r>
            <a:endParaRPr sz="1200"/>
          </a:p>
        </p:txBody>
      </p:sp>
      <p:sp>
        <p:nvSpPr>
          <p:cNvPr id="97" name="Google Shape;97;p17"/>
          <p:cNvSpPr txBox="1"/>
          <p:nvPr/>
        </p:nvSpPr>
        <p:spPr>
          <a:xfrm>
            <a:off x="6031838" y="551700"/>
            <a:ext cx="87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html</a:t>
            </a:r>
            <a:endParaRPr sz="1200"/>
          </a:p>
        </p:txBody>
      </p:sp>
      <p:sp>
        <p:nvSpPr>
          <p:cNvPr id="98" name="Google Shape;98;p17"/>
          <p:cNvSpPr txBox="1"/>
          <p:nvPr/>
        </p:nvSpPr>
        <p:spPr>
          <a:xfrm>
            <a:off x="5211038" y="1011950"/>
            <a:ext cx="87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</a:t>
            </a:r>
            <a:endParaRPr sz="1200"/>
          </a:p>
        </p:txBody>
      </p:sp>
      <p:sp>
        <p:nvSpPr>
          <p:cNvPr id="99" name="Google Shape;99;p17"/>
          <p:cNvSpPr txBox="1"/>
          <p:nvPr/>
        </p:nvSpPr>
        <p:spPr>
          <a:xfrm>
            <a:off x="3808088" y="1472200"/>
            <a:ext cx="87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title</a:t>
            </a:r>
            <a:endParaRPr sz="1200"/>
          </a:p>
        </p:txBody>
      </p:sp>
      <p:sp>
        <p:nvSpPr>
          <p:cNvPr id="100" name="Google Shape;100;p17"/>
          <p:cNvSpPr/>
          <p:nvPr/>
        </p:nvSpPr>
        <p:spPr>
          <a:xfrm>
            <a:off x="3836750" y="1834725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743750" y="1834725"/>
            <a:ext cx="1006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Calculadora</a:t>
            </a:r>
            <a:endParaRPr sz="1200"/>
          </a:p>
        </p:txBody>
      </p:sp>
      <p:sp>
        <p:nvSpPr>
          <p:cNvPr id="102" name="Google Shape;102;p17"/>
          <p:cNvSpPr/>
          <p:nvPr/>
        </p:nvSpPr>
        <p:spPr>
          <a:xfrm>
            <a:off x="4814850" y="14722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814850" y="1834725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814850" y="2225925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764300" y="14722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219650" y="1863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136925" y="1863400"/>
            <a:ext cx="10749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19650" y="22546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136925" y="2254600"/>
            <a:ext cx="10749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7"/>
          <p:cNvCxnSpPr>
            <a:stCxn id="97" idx="2"/>
            <a:endCxn id="98" idx="0"/>
          </p:cNvCxnSpPr>
          <p:nvPr/>
        </p:nvCxnSpPr>
        <p:spPr>
          <a:xfrm rot="5400000">
            <a:off x="5961938" y="502950"/>
            <a:ext cx="197100" cy="8208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98" idx="2"/>
            <a:endCxn id="99" idx="0"/>
          </p:cNvCxnSpPr>
          <p:nvPr/>
        </p:nvCxnSpPr>
        <p:spPr>
          <a:xfrm rot="5400000">
            <a:off x="4850138" y="672200"/>
            <a:ext cx="197100" cy="14028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98" idx="2"/>
            <a:endCxn id="102" idx="0"/>
          </p:cNvCxnSpPr>
          <p:nvPr/>
        </p:nvCxnSpPr>
        <p:spPr>
          <a:xfrm rot="5400000">
            <a:off x="5339138" y="1161200"/>
            <a:ext cx="197100" cy="4248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98" idx="2"/>
            <a:endCxn id="105" idx="0"/>
          </p:cNvCxnSpPr>
          <p:nvPr/>
        </p:nvCxnSpPr>
        <p:spPr>
          <a:xfrm flipH="1" rot="-5400000">
            <a:off x="5813888" y="1111250"/>
            <a:ext cx="197100" cy="524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endCxn id="101" idx="0"/>
          </p:cNvCxnSpPr>
          <p:nvPr/>
        </p:nvCxnSpPr>
        <p:spPr>
          <a:xfrm flipH="1" rot="-5400000">
            <a:off x="4197200" y="1784775"/>
            <a:ext cx="9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endCxn id="103" idx="0"/>
          </p:cNvCxnSpPr>
          <p:nvPr/>
        </p:nvCxnSpPr>
        <p:spPr>
          <a:xfrm flipH="1" rot="-5400000">
            <a:off x="5175300" y="1784775"/>
            <a:ext cx="9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3" idx="2"/>
            <a:endCxn id="104" idx="0"/>
          </p:cNvCxnSpPr>
          <p:nvPr/>
        </p:nvCxnSpPr>
        <p:spPr>
          <a:xfrm flipH="1" rot="-5400000">
            <a:off x="5161500" y="2161575"/>
            <a:ext cx="128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5" idx="2"/>
            <a:endCxn id="106" idx="1"/>
          </p:cNvCxnSpPr>
          <p:nvPr/>
        </p:nvCxnSpPr>
        <p:spPr>
          <a:xfrm flipH="1" rot="-5400000">
            <a:off x="6067300" y="1842700"/>
            <a:ext cx="259800" cy="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05" idx="2"/>
            <a:endCxn id="108" idx="1"/>
          </p:cNvCxnSpPr>
          <p:nvPr/>
        </p:nvCxnSpPr>
        <p:spPr>
          <a:xfrm flipH="1" rot="-5400000">
            <a:off x="5871700" y="2038300"/>
            <a:ext cx="651000" cy="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6" idx="3"/>
            <a:endCxn id="107" idx="1"/>
          </p:cNvCxnSpPr>
          <p:nvPr/>
        </p:nvCxnSpPr>
        <p:spPr>
          <a:xfrm>
            <a:off x="7040450" y="1994950"/>
            <a:ext cx="96600" cy="600"/>
          </a:xfrm>
          <a:prstGeom prst="bentConnector3">
            <a:avLst>
              <a:gd fmla="val 49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08" idx="3"/>
            <a:endCxn id="109" idx="1"/>
          </p:cNvCxnSpPr>
          <p:nvPr/>
        </p:nvCxnSpPr>
        <p:spPr>
          <a:xfrm>
            <a:off x="7040450" y="2386150"/>
            <a:ext cx="96600" cy="600"/>
          </a:xfrm>
          <a:prstGeom prst="bentConnector3">
            <a:avLst>
              <a:gd fmla="val 49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96" idx="2"/>
            <a:endCxn id="97" idx="0"/>
          </p:cNvCxnSpPr>
          <p:nvPr/>
        </p:nvCxnSpPr>
        <p:spPr>
          <a:xfrm rot="5400000">
            <a:off x="6446675" y="498875"/>
            <a:ext cx="77100" cy="28800"/>
          </a:xfrm>
          <a:prstGeom prst="bentConnector3">
            <a:avLst>
              <a:gd fmla="val 499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4814850" y="148405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meta</a:t>
            </a:r>
            <a:endParaRPr sz="1200"/>
          </a:p>
        </p:txBody>
      </p:sp>
      <p:sp>
        <p:nvSpPr>
          <p:cNvPr id="123" name="Google Shape;123;p17"/>
          <p:cNvSpPr txBox="1"/>
          <p:nvPr/>
        </p:nvSpPr>
        <p:spPr>
          <a:xfrm>
            <a:off x="4814849" y="1834725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charset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4829299" y="2225925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UTF-8</a:t>
            </a:r>
            <a:endParaRPr sz="1200"/>
          </a:p>
        </p:txBody>
      </p:sp>
      <p:sp>
        <p:nvSpPr>
          <p:cNvPr id="125" name="Google Shape;125;p17"/>
          <p:cNvSpPr txBox="1"/>
          <p:nvPr/>
        </p:nvSpPr>
        <p:spPr>
          <a:xfrm>
            <a:off x="5764299" y="14722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script</a:t>
            </a:r>
            <a:endParaRPr sz="1200"/>
          </a:p>
        </p:txBody>
      </p:sp>
      <p:sp>
        <p:nvSpPr>
          <p:cNvPr id="126" name="Google Shape;126;p17"/>
          <p:cNvSpPr txBox="1"/>
          <p:nvPr/>
        </p:nvSpPr>
        <p:spPr>
          <a:xfrm>
            <a:off x="6219649" y="18634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type</a:t>
            </a:r>
            <a:endParaRPr sz="1200"/>
          </a:p>
        </p:txBody>
      </p:sp>
      <p:sp>
        <p:nvSpPr>
          <p:cNvPr id="127" name="Google Shape;127;p17"/>
          <p:cNvSpPr txBox="1"/>
          <p:nvPr/>
        </p:nvSpPr>
        <p:spPr>
          <a:xfrm>
            <a:off x="6219649" y="22546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src</a:t>
            </a:r>
            <a:endParaRPr sz="1200"/>
          </a:p>
        </p:txBody>
      </p:sp>
      <p:sp>
        <p:nvSpPr>
          <p:cNvPr id="128" name="Google Shape;128;p17"/>
          <p:cNvSpPr txBox="1"/>
          <p:nvPr/>
        </p:nvSpPr>
        <p:spPr>
          <a:xfrm>
            <a:off x="7114725" y="1863700"/>
            <a:ext cx="111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text/javascript</a:t>
            </a:r>
            <a:endParaRPr sz="1200"/>
          </a:p>
        </p:txBody>
      </p:sp>
      <p:sp>
        <p:nvSpPr>
          <p:cNvPr id="129" name="Google Shape;129;p17"/>
          <p:cNvSpPr txBox="1"/>
          <p:nvPr/>
        </p:nvSpPr>
        <p:spPr>
          <a:xfrm>
            <a:off x="7114725" y="2254900"/>
            <a:ext cx="11193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programas.js</a:t>
            </a:r>
            <a:endParaRPr sz="1200"/>
          </a:p>
        </p:txBody>
      </p:sp>
      <p:sp>
        <p:nvSpPr>
          <p:cNvPr id="130" name="Google Shape;130;p17"/>
          <p:cNvSpPr/>
          <p:nvPr/>
        </p:nvSpPr>
        <p:spPr>
          <a:xfrm>
            <a:off x="8069338" y="2813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040688" y="2813400"/>
            <a:ext cx="878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body</a:t>
            </a:r>
            <a:endParaRPr sz="1200"/>
          </a:p>
        </p:txBody>
      </p:sp>
      <p:cxnSp>
        <p:nvCxnSpPr>
          <p:cNvPr id="132" name="Google Shape;132;p17"/>
          <p:cNvCxnSpPr>
            <a:stCxn id="97" idx="2"/>
            <a:endCxn id="131" idx="0"/>
          </p:cNvCxnSpPr>
          <p:nvPr/>
        </p:nvCxnSpPr>
        <p:spPr>
          <a:xfrm flipH="1" rot="-5400000">
            <a:off x="6475988" y="809700"/>
            <a:ext cx="1998600" cy="2008800"/>
          </a:xfrm>
          <a:prstGeom prst="bentConnector3">
            <a:avLst>
              <a:gd fmla="val 48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8069350" y="3371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938675" y="3371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470825" y="3760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470825" y="4148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377825" y="4537400"/>
            <a:ext cx="913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398850" y="3760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5398850" y="4148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398850" y="4537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750550" y="3381663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326875" y="3760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326875" y="4148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326875" y="44916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7"/>
          <p:cNvCxnSpPr>
            <a:endCxn id="133" idx="0"/>
          </p:cNvCxnSpPr>
          <p:nvPr/>
        </p:nvCxnSpPr>
        <p:spPr>
          <a:xfrm rot="5400000">
            <a:off x="8337550" y="3225200"/>
            <a:ext cx="2889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>
            <a:stCxn id="131" idx="2"/>
            <a:endCxn id="134" idx="0"/>
          </p:cNvCxnSpPr>
          <p:nvPr/>
        </p:nvCxnSpPr>
        <p:spPr>
          <a:xfrm rot="5400000">
            <a:off x="7766638" y="2658900"/>
            <a:ext cx="295500" cy="11307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>
            <a:stCxn id="131" idx="2"/>
            <a:endCxn id="141" idx="0"/>
          </p:cNvCxnSpPr>
          <p:nvPr/>
        </p:nvCxnSpPr>
        <p:spPr>
          <a:xfrm rot="5400000">
            <a:off x="6667738" y="1569600"/>
            <a:ext cx="305100" cy="3318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41" idx="2"/>
            <a:endCxn id="142" idx="3"/>
          </p:cNvCxnSpPr>
          <p:nvPr/>
        </p:nvCxnSpPr>
        <p:spPr>
          <a:xfrm rot="5400000">
            <a:off x="5030750" y="3761763"/>
            <a:ext cx="247200" cy="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41" idx="2"/>
            <a:endCxn id="143" idx="3"/>
          </p:cNvCxnSpPr>
          <p:nvPr/>
        </p:nvCxnSpPr>
        <p:spPr>
          <a:xfrm rot="5400000">
            <a:off x="4836500" y="3956013"/>
            <a:ext cx="635700" cy="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41" idx="2"/>
            <a:endCxn id="144" idx="3"/>
          </p:cNvCxnSpPr>
          <p:nvPr/>
        </p:nvCxnSpPr>
        <p:spPr>
          <a:xfrm rot="5400000">
            <a:off x="4665200" y="4127313"/>
            <a:ext cx="978300" cy="1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38" idx="3"/>
            <a:endCxn id="135" idx="1"/>
          </p:cNvCxnSpPr>
          <p:nvPr/>
        </p:nvCxnSpPr>
        <p:spPr>
          <a:xfrm>
            <a:off x="6219650" y="3891950"/>
            <a:ext cx="2511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39" idx="3"/>
            <a:endCxn id="136" idx="1"/>
          </p:cNvCxnSpPr>
          <p:nvPr/>
        </p:nvCxnSpPr>
        <p:spPr>
          <a:xfrm>
            <a:off x="6219650" y="4280450"/>
            <a:ext cx="2511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40" idx="3"/>
            <a:endCxn id="137" idx="1"/>
          </p:cNvCxnSpPr>
          <p:nvPr/>
        </p:nvCxnSpPr>
        <p:spPr>
          <a:xfrm>
            <a:off x="6219650" y="4668950"/>
            <a:ext cx="158100" cy="6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stCxn id="134" idx="2"/>
            <a:endCxn id="135" idx="3"/>
          </p:cNvCxnSpPr>
          <p:nvPr/>
        </p:nvCxnSpPr>
        <p:spPr>
          <a:xfrm rot="5400000">
            <a:off x="7191875" y="3734900"/>
            <a:ext cx="257100" cy="5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>
            <a:stCxn id="134" idx="2"/>
            <a:endCxn id="136" idx="3"/>
          </p:cNvCxnSpPr>
          <p:nvPr/>
        </p:nvCxnSpPr>
        <p:spPr>
          <a:xfrm rot="5400000">
            <a:off x="6997625" y="3929150"/>
            <a:ext cx="645600" cy="5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stCxn id="134" idx="2"/>
            <a:endCxn id="137" idx="3"/>
          </p:cNvCxnSpPr>
          <p:nvPr/>
        </p:nvCxnSpPr>
        <p:spPr>
          <a:xfrm rot="5400000">
            <a:off x="6803375" y="4123400"/>
            <a:ext cx="1034100" cy="5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7"/>
          <p:cNvSpPr txBox="1"/>
          <p:nvPr/>
        </p:nvSpPr>
        <p:spPr>
          <a:xfrm>
            <a:off x="8069349" y="33719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h1</a:t>
            </a:r>
            <a:endParaRPr sz="1200"/>
          </a:p>
        </p:txBody>
      </p:sp>
      <p:sp>
        <p:nvSpPr>
          <p:cNvPr id="158" name="Google Shape;158;p17"/>
          <p:cNvSpPr txBox="1"/>
          <p:nvPr/>
        </p:nvSpPr>
        <p:spPr>
          <a:xfrm>
            <a:off x="6938675" y="3369900"/>
            <a:ext cx="820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input</a:t>
            </a:r>
            <a:endParaRPr sz="1200"/>
          </a:p>
        </p:txBody>
      </p:sp>
      <p:sp>
        <p:nvSpPr>
          <p:cNvPr id="159" name="Google Shape;159;p17"/>
          <p:cNvSpPr txBox="1"/>
          <p:nvPr/>
        </p:nvSpPr>
        <p:spPr>
          <a:xfrm>
            <a:off x="6470824" y="37604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type</a:t>
            </a:r>
            <a:endParaRPr sz="1200"/>
          </a:p>
        </p:txBody>
      </p:sp>
      <p:sp>
        <p:nvSpPr>
          <p:cNvPr id="160" name="Google Shape;160;p17"/>
          <p:cNvSpPr txBox="1"/>
          <p:nvPr/>
        </p:nvSpPr>
        <p:spPr>
          <a:xfrm>
            <a:off x="6470824" y="41489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</a:t>
            </a:r>
            <a:endParaRPr sz="1200"/>
          </a:p>
        </p:txBody>
      </p:sp>
      <p:sp>
        <p:nvSpPr>
          <p:cNvPr id="161" name="Google Shape;161;p17"/>
          <p:cNvSpPr txBox="1"/>
          <p:nvPr/>
        </p:nvSpPr>
        <p:spPr>
          <a:xfrm>
            <a:off x="6377825" y="4537400"/>
            <a:ext cx="971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placeholder</a:t>
            </a:r>
            <a:endParaRPr sz="1200"/>
          </a:p>
        </p:txBody>
      </p:sp>
      <p:sp>
        <p:nvSpPr>
          <p:cNvPr id="162" name="Google Shape;162;p17"/>
          <p:cNvSpPr txBox="1"/>
          <p:nvPr/>
        </p:nvSpPr>
        <p:spPr>
          <a:xfrm>
            <a:off x="4750549" y="3381663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button</a:t>
            </a:r>
            <a:endParaRPr sz="1200"/>
          </a:p>
        </p:txBody>
      </p:sp>
      <p:sp>
        <p:nvSpPr>
          <p:cNvPr id="163" name="Google Shape;163;p17"/>
          <p:cNvSpPr txBox="1"/>
          <p:nvPr/>
        </p:nvSpPr>
        <p:spPr>
          <a:xfrm>
            <a:off x="4326874" y="3765288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id</a:t>
            </a:r>
            <a:endParaRPr sz="1200"/>
          </a:p>
        </p:txBody>
      </p:sp>
      <p:sp>
        <p:nvSpPr>
          <p:cNvPr id="164" name="Google Shape;164;p17"/>
          <p:cNvSpPr txBox="1"/>
          <p:nvPr/>
        </p:nvSpPr>
        <p:spPr>
          <a:xfrm>
            <a:off x="4337849" y="4148925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onclick</a:t>
            </a:r>
            <a:endParaRPr sz="1200"/>
          </a:p>
        </p:txBody>
      </p:sp>
      <p:sp>
        <p:nvSpPr>
          <p:cNvPr id="165" name="Google Shape;165;p17"/>
          <p:cNvSpPr txBox="1"/>
          <p:nvPr/>
        </p:nvSpPr>
        <p:spPr>
          <a:xfrm>
            <a:off x="4337849" y="44916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Operar</a:t>
            </a:r>
            <a:endParaRPr sz="1200"/>
          </a:p>
        </p:txBody>
      </p:sp>
      <p:sp>
        <p:nvSpPr>
          <p:cNvPr id="166" name="Google Shape;166;p17"/>
          <p:cNvSpPr txBox="1"/>
          <p:nvPr/>
        </p:nvSpPr>
        <p:spPr>
          <a:xfrm>
            <a:off x="5405487" y="3765288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167" name="Google Shape;167;p17"/>
          <p:cNvSpPr txBox="1"/>
          <p:nvPr/>
        </p:nvSpPr>
        <p:spPr>
          <a:xfrm>
            <a:off x="5405487" y="415135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x1</a:t>
            </a:r>
            <a:endParaRPr sz="1200"/>
          </a:p>
        </p:txBody>
      </p:sp>
      <p:sp>
        <p:nvSpPr>
          <p:cNvPr id="168" name="Google Shape;168;p17"/>
          <p:cNvSpPr txBox="1"/>
          <p:nvPr/>
        </p:nvSpPr>
        <p:spPr>
          <a:xfrm>
            <a:off x="5405474" y="45374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Ingresar</a:t>
            </a:r>
            <a:endParaRPr sz="1200"/>
          </a:p>
        </p:txBody>
      </p:sp>
      <p:sp>
        <p:nvSpPr>
          <p:cNvPr id="169" name="Google Shape;169;p17"/>
          <p:cNvSpPr/>
          <p:nvPr/>
        </p:nvSpPr>
        <p:spPr>
          <a:xfrm>
            <a:off x="3426350" y="37604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426350" y="4148900"/>
            <a:ext cx="8208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3426349" y="37604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operar</a:t>
            </a:r>
            <a:endParaRPr sz="1200"/>
          </a:p>
        </p:txBody>
      </p:sp>
      <p:sp>
        <p:nvSpPr>
          <p:cNvPr id="172" name="Google Shape;172;p17"/>
          <p:cNvSpPr txBox="1"/>
          <p:nvPr/>
        </p:nvSpPr>
        <p:spPr>
          <a:xfrm>
            <a:off x="3426349" y="4148900"/>
            <a:ext cx="820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operar()</a:t>
            </a:r>
            <a:endParaRPr sz="12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1775"/>
            <a:ext cx="3276850" cy="228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7"/>
          <p:cNvCxnSpPr>
            <a:stCxn id="163" idx="1"/>
            <a:endCxn id="171" idx="3"/>
          </p:cNvCxnSpPr>
          <p:nvPr/>
        </p:nvCxnSpPr>
        <p:spPr>
          <a:xfrm rot="10800000">
            <a:off x="4247074" y="3892038"/>
            <a:ext cx="79800" cy="4800"/>
          </a:xfrm>
          <a:prstGeom prst="bentConnector3">
            <a:avLst>
              <a:gd fmla="val 499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64" idx="1"/>
            <a:endCxn id="172" idx="3"/>
          </p:cNvCxnSpPr>
          <p:nvPr/>
        </p:nvCxnSpPr>
        <p:spPr>
          <a:xfrm flipH="1">
            <a:off x="4247249" y="4280475"/>
            <a:ext cx="90600" cy="600"/>
          </a:xfrm>
          <a:prstGeom prst="bentConnector3">
            <a:avLst>
              <a:gd fmla="val 500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7"/>
          <p:cNvSpPr/>
          <p:nvPr/>
        </p:nvSpPr>
        <p:spPr>
          <a:xfrm>
            <a:off x="7944300" y="3796225"/>
            <a:ext cx="1074900" cy="263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7"/>
          <p:cNvCxnSpPr>
            <a:stCxn id="157" idx="2"/>
            <a:endCxn id="176" idx="0"/>
          </p:cNvCxnSpPr>
          <p:nvPr/>
        </p:nvCxnSpPr>
        <p:spPr>
          <a:xfrm flipH="1" rot="-5400000">
            <a:off x="8400249" y="3714500"/>
            <a:ext cx="161100" cy="2100"/>
          </a:xfrm>
          <a:prstGeom prst="bentConnector3">
            <a:avLst>
              <a:gd fmla="val 500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7"/>
          <p:cNvSpPr txBox="1"/>
          <p:nvPr/>
        </p:nvSpPr>
        <p:spPr>
          <a:xfrm>
            <a:off x="7944550" y="3796225"/>
            <a:ext cx="107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Calculadora</a:t>
            </a:r>
            <a:endParaRPr sz="1200"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nos permite hacer esto?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 javascript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2521950" y="2537200"/>
            <a:ext cx="41001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elementos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Modificar estilos de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Eliminar elementos y 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Agregar elementos y atributos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</a:rPr>
              <a:t>Ejercicio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434343"/>
                </a:solidFill>
              </a:rPr>
              <a:t>En una hoja, armar el árbol del DOM de la siguiente página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403" y="152400"/>
            <a:ext cx="52186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