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961d4724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961d47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961d4724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961d472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6961d4724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6961d472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961d4724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6961d472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695555d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695555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95555d8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95555d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961d472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961d47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961d4724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961d472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961d4724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961d472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961d472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961d47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6961d472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6961d472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arcade.photonstor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810001" y="5280847"/>
            <a:ext cx="10572000" cy="12148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</a:pPr>
            <a:r>
              <a:rPr b="0" i="0" lang="es-AR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Phaser parte </a:t>
            </a:r>
            <a:r>
              <a:rPr lang="es-AR" sz="4000"/>
              <a:t>6</a:t>
            </a:r>
            <a:endParaRPr/>
          </a:p>
        </p:txBody>
      </p:sp>
      <p:pic>
        <p:nvPicPr>
          <p:cNvPr descr="A drawing of a cartoon character&#10;&#10;Description generated with high confidence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250" y="1"/>
            <a:ext cx="5695500" cy="488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Implementación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818700" y="2222276"/>
            <a:ext cx="10554600" cy="20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Globalmente: declarar una variable con el texto de los caracteres incluidos en la imágen y una variable para el texto.</a:t>
            </a:r>
            <a:endParaRPr sz="2400"/>
          </a:p>
        </p:txBody>
      </p:sp>
      <p:sp>
        <p:nvSpPr>
          <p:cNvPr id="179" name="Google Shape;179;p25"/>
          <p:cNvSpPr txBox="1"/>
          <p:nvPr/>
        </p:nvSpPr>
        <p:spPr>
          <a:xfrm>
            <a:off x="3520650" y="4350150"/>
            <a:ext cx="51507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AR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letras</a:t>
            </a:r>
            <a:r>
              <a:rPr lang="es-AR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A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‘0123456789x’</a:t>
            </a:r>
            <a:r>
              <a:rPr lang="es-AR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AR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lang="es-AR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Implementación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818700" y="2222276"/>
            <a:ext cx="10554600" cy="20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En el preload</a:t>
            </a:r>
            <a:r>
              <a:rPr lang="es-AR" sz="2400"/>
              <a:t>: cargar la imágen que vamos a utilizar como tipografía.</a:t>
            </a:r>
            <a:endParaRPr sz="2400"/>
          </a:p>
        </p:txBody>
      </p:sp>
      <p:sp>
        <p:nvSpPr>
          <p:cNvPr id="186" name="Google Shape;186;p26"/>
          <p:cNvSpPr txBox="1"/>
          <p:nvPr/>
        </p:nvSpPr>
        <p:spPr>
          <a:xfrm>
            <a:off x="1167150" y="4350150"/>
            <a:ext cx="98577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AR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.load.image</a:t>
            </a:r>
            <a:r>
              <a:rPr lang="es-AR" sz="2400">
                <a:solidFill>
                  <a:srgbClr val="FEFEF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‘numeritos’</a:t>
            </a:r>
            <a:r>
              <a:rPr lang="es-AR" sz="2400">
                <a:solidFill>
                  <a:srgbClr val="FEFEFE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AR" sz="2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’imagenes/numeros.png’</a:t>
            </a:r>
            <a:r>
              <a:rPr lang="es-AR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AR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Implementación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818700" y="2222276"/>
            <a:ext cx="10554600" cy="20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○"/>
            </a:pPr>
            <a:r>
              <a:rPr lang="es-AR" sz="2400"/>
              <a:t>En el create: asignar al texto la tipografía, agregarlo al juego y modificar el contenido con las siguientes sentencias:</a:t>
            </a:r>
            <a:endParaRPr sz="2400"/>
          </a:p>
        </p:txBody>
      </p:sp>
      <p:sp>
        <p:nvSpPr>
          <p:cNvPr id="193" name="Google Shape;193;p27"/>
          <p:cNvSpPr txBox="1"/>
          <p:nvPr/>
        </p:nvSpPr>
        <p:spPr>
          <a:xfrm>
            <a:off x="342450" y="3838950"/>
            <a:ext cx="115071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texto = juego</a:t>
            </a:r>
            <a:r>
              <a:rPr lang="es-AR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.add.retroFont</a:t>
            </a:r>
            <a:r>
              <a:rPr lang="es-A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‘numeritos’</a:t>
            </a:r>
            <a:r>
              <a:rPr lang="es-A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AR" sz="2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-A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AR" sz="2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26</a:t>
            </a:r>
            <a:r>
              <a:rPr lang="es-A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,caracteres,</a:t>
            </a:r>
            <a:r>
              <a:rPr lang="es-AR" sz="2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s-A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-AR" sz="2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.add.image</a:t>
            </a:r>
            <a:r>
              <a:rPr lang="es-A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-A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AR" sz="2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s-A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,texto);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texto.text = </a:t>
            </a:r>
            <a:r>
              <a:rPr lang="es-AR" sz="240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"00025"</a:t>
            </a:r>
            <a:r>
              <a:rPr lang="es-A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add.retroFont()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818700" y="1894325"/>
            <a:ext cx="10554600" cy="146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s-AR" sz="2400"/>
              <a:t>add.retroFont(</a:t>
            </a:r>
            <a:r>
              <a:rPr lang="es-AR" sz="2400">
                <a:solidFill>
                  <a:srgbClr val="FFC000"/>
                </a:solidFill>
              </a:rPr>
              <a:t>‘nombre’</a:t>
            </a:r>
            <a:r>
              <a:rPr lang="es-AR" sz="2400"/>
              <a:t>,</a:t>
            </a:r>
            <a:r>
              <a:rPr lang="es-AR" sz="2400">
                <a:solidFill>
                  <a:schemeClr val="accent3"/>
                </a:solidFill>
              </a:rPr>
              <a:t>ancho</a:t>
            </a:r>
            <a:r>
              <a:rPr lang="es-AR" sz="2400"/>
              <a:t>,</a:t>
            </a:r>
            <a:r>
              <a:rPr lang="es-AR" sz="2400">
                <a:solidFill>
                  <a:schemeClr val="accent3"/>
                </a:solidFill>
              </a:rPr>
              <a:t>alto</a:t>
            </a:r>
            <a:r>
              <a:rPr lang="es-AR" sz="2400"/>
              <a:t>,</a:t>
            </a:r>
            <a:r>
              <a:rPr lang="es-AR" sz="2400">
                <a:solidFill>
                  <a:srgbClr val="FFC000"/>
                </a:solidFill>
              </a:rPr>
              <a:t>caracteres</a:t>
            </a:r>
            <a:r>
              <a:rPr lang="es-AR" sz="2400"/>
              <a:t>,</a:t>
            </a:r>
            <a:r>
              <a:rPr lang="es-AR" sz="2400">
                <a:solidFill>
                  <a:schemeClr val="accent3"/>
                </a:solidFill>
              </a:rPr>
              <a:t>caracteresPorFila</a:t>
            </a:r>
            <a:r>
              <a:rPr lang="es-AR" sz="2400"/>
              <a:t>);</a:t>
            </a:r>
            <a:endParaRPr sz="2400"/>
          </a:p>
        </p:txBody>
      </p:sp>
      <p:sp>
        <p:nvSpPr>
          <p:cNvPr id="200" name="Google Shape;200;p28"/>
          <p:cNvSpPr txBox="1"/>
          <p:nvPr/>
        </p:nvSpPr>
        <p:spPr>
          <a:xfrm>
            <a:off x="897050" y="3028700"/>
            <a:ext cx="99252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Char char="●"/>
            </a:pPr>
            <a:r>
              <a:rPr lang="es-AR" sz="1800">
                <a:solidFill>
                  <a:srgbClr val="FFC000"/>
                </a:solidFill>
              </a:rPr>
              <a:t>‘nombre’</a:t>
            </a:r>
            <a:endParaRPr sz="1800">
              <a:solidFill>
                <a:srgbClr val="FFC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Char char="○"/>
            </a:pPr>
            <a:r>
              <a:rPr lang="es-AR" sz="1800">
                <a:solidFill>
                  <a:srgbClr val="FEFEFE"/>
                </a:solidFill>
              </a:rPr>
              <a:t>Nombre que se le asigna al recurso en el preload.</a:t>
            </a:r>
            <a:endParaRPr sz="1800">
              <a:solidFill>
                <a:srgbClr val="FEFEF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s-AR" sz="1800">
                <a:solidFill>
                  <a:schemeClr val="accent3"/>
                </a:solidFill>
              </a:rPr>
              <a:t>ancho y alto</a:t>
            </a:r>
            <a:endParaRPr sz="18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Char char="○"/>
            </a:pPr>
            <a:r>
              <a:rPr lang="es-AR" sz="1800">
                <a:solidFill>
                  <a:srgbClr val="FEFEFE"/>
                </a:solidFill>
              </a:rPr>
              <a:t>Tamaño de UN caracter en nuestra imágen.</a:t>
            </a:r>
            <a:endParaRPr sz="1800">
              <a:solidFill>
                <a:srgbClr val="FEFEF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Char char="●"/>
            </a:pPr>
            <a:r>
              <a:rPr lang="es-AR" sz="1800">
                <a:solidFill>
                  <a:srgbClr val="FFC000"/>
                </a:solidFill>
              </a:rPr>
              <a:t>caracteres</a:t>
            </a:r>
            <a:endParaRPr sz="1800">
              <a:solidFill>
                <a:srgbClr val="FFC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Char char="○"/>
            </a:pPr>
            <a:r>
              <a:rPr lang="es-AR" sz="1800">
                <a:solidFill>
                  <a:srgbClr val="FEFEFE"/>
                </a:solidFill>
              </a:rPr>
              <a:t>String que incluye TODOS los caracteres que están en nuestra imágen.</a:t>
            </a:r>
            <a:endParaRPr sz="1800">
              <a:solidFill>
                <a:srgbClr val="FEFEF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s-AR" sz="1800">
                <a:solidFill>
                  <a:schemeClr val="accent3"/>
                </a:solidFill>
              </a:rPr>
              <a:t>caracteresPorFila</a:t>
            </a:r>
            <a:endParaRPr sz="18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Char char="○"/>
            </a:pPr>
            <a:r>
              <a:rPr lang="es-AR" sz="1800">
                <a:solidFill>
                  <a:srgbClr val="FEFEFE"/>
                </a:solidFill>
              </a:rPr>
              <a:t>Cantidad de caracteres que hay en cada fila de nuestra imágen.</a:t>
            </a:r>
            <a:endParaRPr sz="1800">
              <a:solidFill>
                <a:srgbClr val="FEFEFE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Char char="○"/>
            </a:pPr>
            <a:r>
              <a:rPr lang="es-AR" sz="1800">
                <a:solidFill>
                  <a:srgbClr val="FEFEFE"/>
                </a:solidFill>
              </a:rPr>
              <a:t>En caso de no ser simétrica, tomar la fila más larga.</a:t>
            </a:r>
            <a:endParaRPr sz="180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/>
        </p:nvSpPr>
        <p:spPr>
          <a:xfrm>
            <a:off x="1742536" y="2321004"/>
            <a:ext cx="2752677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</a:t>
            </a:r>
            <a:endParaRPr sz="13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ctrTitle"/>
          </p:nvPr>
        </p:nvSpPr>
        <p:spPr>
          <a:xfrm>
            <a:off x="754551" y="1421422"/>
            <a:ext cx="10572000" cy="2971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s-AR"/>
              <a:t>Texto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juego.add.text( x , y , ‘texto’ , {estilo});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s-AR" sz="2400"/>
              <a:t>La función </a:t>
            </a:r>
            <a:r>
              <a:rPr i="1" lang="es-AR" sz="2400">
                <a:solidFill>
                  <a:srgbClr val="00B0F0"/>
                </a:solidFill>
              </a:rPr>
              <a:t>add.text</a:t>
            </a:r>
            <a:r>
              <a:rPr lang="es-AR" sz="2400"/>
              <a:t> recibe cuatro parámetros. Los dos primeros son la posición del texto en la pantalla, luego recibe el texto a mostrar y finalmente un objeto que define el estilo del texto que mostramos.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{estilo}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1146000" y="2310625"/>
            <a:ext cx="102360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FFFF"/>
                </a:solidFill>
              </a:rPr>
              <a:t>Se define mediante un objeto, cuyas propiedades definen </a:t>
            </a:r>
            <a:r>
              <a:rPr i="1" lang="es-AR" sz="1800">
                <a:solidFill>
                  <a:srgbClr val="FFFFFF"/>
                </a:solidFill>
              </a:rPr>
              <a:t>qué </a:t>
            </a:r>
            <a:r>
              <a:rPr lang="es-AR" sz="1800">
                <a:solidFill>
                  <a:srgbClr val="FFFFFF"/>
                </a:solidFill>
              </a:rPr>
              <a:t>se va a modificar del texto y, sus valores definen </a:t>
            </a:r>
            <a:r>
              <a:rPr i="1" lang="es-AR" sz="1800">
                <a:solidFill>
                  <a:srgbClr val="FFFFFF"/>
                </a:solidFill>
              </a:rPr>
              <a:t>cómo</a:t>
            </a:r>
            <a:r>
              <a:rPr lang="es-AR" sz="1800">
                <a:solidFill>
                  <a:srgbClr val="FFFFFF"/>
                </a:solidFill>
              </a:rPr>
              <a:t> se va a modificar.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1220550" y="2985325"/>
            <a:ext cx="53601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➔"/>
            </a:pPr>
            <a:r>
              <a:rPr lang="es-AR">
                <a:solidFill>
                  <a:srgbClr val="F3F3F3"/>
                </a:solidFill>
              </a:rPr>
              <a:t> </a:t>
            </a:r>
            <a:r>
              <a:rPr lang="es-AR">
                <a:solidFill>
                  <a:srgbClr val="FFC000"/>
                </a:solidFill>
              </a:rPr>
              <a:t>fontSize</a:t>
            </a:r>
            <a:r>
              <a:rPr lang="es-AR">
                <a:solidFill>
                  <a:srgbClr val="F3F3F3"/>
                </a:solidFill>
              </a:rPr>
              <a:t>: 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◆"/>
            </a:pPr>
            <a:r>
              <a:rPr lang="es-AR">
                <a:solidFill>
                  <a:srgbClr val="F3F3F3"/>
                </a:solidFill>
              </a:rPr>
              <a:t>Define el tamaño de la letra en </a:t>
            </a:r>
            <a:r>
              <a:rPr lang="es-AR">
                <a:solidFill>
                  <a:srgbClr val="F3F3F3"/>
                </a:solidFill>
              </a:rPr>
              <a:t>pixeles</a:t>
            </a:r>
            <a:r>
              <a:rPr lang="es-AR">
                <a:solidFill>
                  <a:srgbClr val="F3F3F3"/>
                </a:solidFill>
              </a:rPr>
              <a:t> (px). 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◆"/>
            </a:pPr>
            <a:r>
              <a:rPr lang="es-AR">
                <a:solidFill>
                  <a:srgbClr val="F3F3F3"/>
                </a:solidFill>
              </a:rPr>
              <a:t>Su valor por defecto es '20px'.</a:t>
            </a:r>
            <a:endParaRPr>
              <a:solidFill>
                <a:srgbClr val="F3F3F3"/>
              </a:solidFill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➔"/>
            </a:pPr>
            <a:r>
              <a:rPr lang="es-AR">
                <a:solidFill>
                  <a:srgbClr val="F3F3F3"/>
                </a:solidFill>
              </a:rPr>
              <a:t> </a:t>
            </a:r>
            <a:r>
              <a:rPr lang="es-AR">
                <a:solidFill>
                  <a:srgbClr val="FFC000"/>
                </a:solidFill>
              </a:rPr>
              <a:t>fontWeight</a:t>
            </a:r>
            <a:r>
              <a:rPr lang="es-AR">
                <a:solidFill>
                  <a:srgbClr val="F3F3F3"/>
                </a:solidFill>
              </a:rPr>
              <a:t>: 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◆"/>
            </a:pPr>
            <a:r>
              <a:rPr lang="es-AR">
                <a:solidFill>
                  <a:srgbClr val="F3F3F3"/>
                </a:solidFill>
              </a:rPr>
              <a:t>Define el ancho de la letra mediante un valor numérico.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◆"/>
            </a:pPr>
            <a:r>
              <a:rPr lang="es-AR">
                <a:solidFill>
                  <a:srgbClr val="F3F3F3"/>
                </a:solidFill>
              </a:rPr>
              <a:t>Su valor por defecto es 'bold' (negrita), que equivale a 700. </a:t>
            </a:r>
            <a:endParaRPr>
              <a:solidFill>
                <a:srgbClr val="F3F3F3"/>
              </a:solidFill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➔"/>
            </a:pPr>
            <a:r>
              <a:rPr lang="es-AR">
                <a:solidFill>
                  <a:srgbClr val="F3F3F3"/>
                </a:solidFill>
              </a:rPr>
              <a:t> </a:t>
            </a:r>
            <a:r>
              <a:rPr lang="es-AR">
                <a:solidFill>
                  <a:srgbClr val="FFC000"/>
                </a:solidFill>
              </a:rPr>
              <a:t>fontStyle</a:t>
            </a:r>
            <a:r>
              <a:rPr lang="es-AR">
                <a:solidFill>
                  <a:srgbClr val="F3F3F3"/>
                </a:solidFill>
              </a:rPr>
              <a:t>: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◆"/>
            </a:pPr>
            <a:r>
              <a:rPr lang="es-AR">
                <a:solidFill>
                  <a:srgbClr val="F3F3F3"/>
                </a:solidFill>
              </a:rPr>
              <a:t>Define el estilo del texto, por ejemplo 'italic' (cursiva).</a:t>
            </a:r>
            <a:endParaRPr>
              <a:solidFill>
                <a:srgbClr val="F3F3F3"/>
              </a:solidFill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➔"/>
            </a:pPr>
            <a:r>
              <a:rPr lang="es-AR">
                <a:solidFill>
                  <a:srgbClr val="F3F3F3"/>
                </a:solidFill>
              </a:rPr>
              <a:t> </a:t>
            </a:r>
            <a:r>
              <a:rPr lang="es-AR">
                <a:solidFill>
                  <a:srgbClr val="FFC000"/>
                </a:solidFill>
              </a:rPr>
              <a:t>fill</a:t>
            </a:r>
            <a:r>
              <a:rPr lang="es-AR">
                <a:solidFill>
                  <a:srgbClr val="F3F3F3"/>
                </a:solidFill>
              </a:rPr>
              <a:t>: 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◆"/>
            </a:pPr>
            <a:r>
              <a:rPr lang="es-AR">
                <a:solidFill>
                  <a:srgbClr val="F3F3F3"/>
                </a:solidFill>
              </a:rPr>
              <a:t>Define el color del texto mediante un valor hexadecimal.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534500" y="3068550"/>
            <a:ext cx="5111100" cy="3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➔"/>
            </a:pPr>
            <a:r>
              <a:rPr lang="es-AR">
                <a:solidFill>
                  <a:srgbClr val="F3F3F3"/>
                </a:solidFill>
              </a:rPr>
              <a:t> </a:t>
            </a:r>
            <a:r>
              <a:rPr lang="es-AR">
                <a:solidFill>
                  <a:srgbClr val="FFC000"/>
                </a:solidFill>
              </a:rPr>
              <a:t>align</a:t>
            </a:r>
            <a:r>
              <a:rPr lang="es-AR">
                <a:solidFill>
                  <a:srgbClr val="F3F3F3"/>
                </a:solidFill>
              </a:rPr>
              <a:t>: 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◆"/>
            </a:pPr>
            <a:r>
              <a:rPr lang="es-AR">
                <a:solidFill>
                  <a:srgbClr val="F3F3F3"/>
                </a:solidFill>
              </a:rPr>
              <a:t>Define la alineación del texto.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◆"/>
            </a:pPr>
            <a:r>
              <a:rPr lang="es-AR">
                <a:solidFill>
                  <a:srgbClr val="F3F3F3"/>
                </a:solidFill>
              </a:rPr>
              <a:t>Puede ser 'left', 'center' o 'right'.</a:t>
            </a:r>
            <a:endParaRPr>
              <a:solidFill>
                <a:srgbClr val="F3F3F3"/>
              </a:solidFill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➔"/>
            </a:pPr>
            <a:r>
              <a:rPr lang="es-AR">
                <a:solidFill>
                  <a:srgbClr val="F3F3F3"/>
                </a:solidFill>
              </a:rPr>
              <a:t> </a:t>
            </a:r>
            <a:r>
              <a:rPr lang="es-AR">
                <a:solidFill>
                  <a:srgbClr val="FFC000"/>
                </a:solidFill>
              </a:rPr>
              <a:t>strokeThickness</a:t>
            </a:r>
            <a:r>
              <a:rPr lang="es-AR">
                <a:solidFill>
                  <a:srgbClr val="F3F3F3"/>
                </a:solidFill>
              </a:rPr>
              <a:t>: 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◆"/>
            </a:pPr>
            <a:r>
              <a:rPr lang="es-AR">
                <a:solidFill>
                  <a:srgbClr val="F3F3F3"/>
                </a:solidFill>
              </a:rPr>
              <a:t>Define el grosor del borde de la letra.</a:t>
            </a:r>
            <a:endParaRPr>
              <a:solidFill>
                <a:srgbClr val="F3F3F3"/>
              </a:solidFill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➔"/>
            </a:pPr>
            <a:r>
              <a:rPr lang="es-AR">
                <a:solidFill>
                  <a:srgbClr val="F3F3F3"/>
                </a:solidFill>
              </a:rPr>
              <a:t> </a:t>
            </a:r>
            <a:r>
              <a:rPr lang="es-AR">
                <a:solidFill>
                  <a:srgbClr val="FFC000"/>
                </a:solidFill>
              </a:rPr>
              <a:t>stroke</a:t>
            </a:r>
            <a:r>
              <a:rPr lang="es-AR">
                <a:solidFill>
                  <a:srgbClr val="F3F3F3"/>
                </a:solidFill>
              </a:rPr>
              <a:t>: 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◆"/>
            </a:pPr>
            <a:r>
              <a:rPr lang="es-AR">
                <a:solidFill>
                  <a:srgbClr val="F3F3F3"/>
                </a:solidFill>
              </a:rPr>
              <a:t>Define el color del borde de la letra utilizando un valor hexadecimal.</a:t>
            </a:r>
            <a:endParaRPr>
              <a:solidFill>
                <a:srgbClr val="F3F3F3"/>
              </a:solidFill>
            </a:endParaRPr>
          </a:p>
          <a:p>
            <a:pPr indent="-88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➔"/>
            </a:pPr>
            <a:r>
              <a:rPr lang="es-AR">
                <a:solidFill>
                  <a:srgbClr val="F3F3F3"/>
                </a:solidFill>
              </a:rPr>
              <a:t> </a:t>
            </a:r>
            <a:r>
              <a:rPr lang="es-AR">
                <a:solidFill>
                  <a:srgbClr val="FFC000"/>
                </a:solidFill>
              </a:rPr>
              <a:t>backgroundColor</a:t>
            </a:r>
            <a:r>
              <a:rPr lang="es-AR">
                <a:solidFill>
                  <a:srgbClr val="F3F3F3"/>
                </a:solidFill>
              </a:rPr>
              <a:t>: 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◆"/>
            </a:pPr>
            <a:r>
              <a:rPr lang="es-AR">
                <a:solidFill>
                  <a:srgbClr val="F3F3F3"/>
                </a:solidFill>
              </a:rPr>
              <a:t>Le da un color de fondo al bloque de texto.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/>
              <a:t>Recomendación</a:t>
            </a:r>
            <a:endParaRPr sz="4800"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-AR" sz="3000"/>
              <a:t>Normalmente buscamos uniformidad en los textos de un videojuego.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sz="3000"/>
              <a:t>Considerando que el estilo del texto es un objeto como cualquier otro, podemos hacer una variable de estilo y luego definir los textos usando esa variable.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Implementación y modificación</a:t>
            </a:r>
            <a:endParaRPr/>
          </a:p>
        </p:txBody>
      </p: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818700" y="2222275"/>
            <a:ext cx="10554600" cy="108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s-AR" sz="2400"/>
              <a:t>Para incluir un texto en pantalla, creamos una variable (global) y le asignamos la función vista anteriormente (En el create preferiblemente).</a:t>
            </a:r>
            <a:endParaRPr sz="2400"/>
          </a:p>
        </p:txBody>
      </p:sp>
      <p:sp>
        <p:nvSpPr>
          <p:cNvPr id="148" name="Google Shape;148;p21"/>
          <p:cNvSpPr txBox="1"/>
          <p:nvPr/>
        </p:nvSpPr>
        <p:spPr>
          <a:xfrm>
            <a:off x="1567500" y="3308275"/>
            <a:ext cx="90570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rgbClr val="FEFEFE"/>
                </a:solidFill>
              </a:rPr>
              <a:t>textoPuntos = this</a:t>
            </a:r>
            <a:r>
              <a:rPr lang="es-AR" sz="3000">
                <a:solidFill>
                  <a:srgbClr val="00B0F0"/>
                </a:solidFill>
              </a:rPr>
              <a:t>.add.text</a:t>
            </a:r>
            <a:r>
              <a:rPr lang="es-AR" sz="3000">
                <a:solidFill>
                  <a:srgbClr val="FEFEFE"/>
                </a:solidFill>
              </a:rPr>
              <a:t>(</a:t>
            </a:r>
            <a:r>
              <a:rPr lang="es-AR" sz="3000">
                <a:solidFill>
                  <a:schemeClr val="accent3"/>
                </a:solidFill>
              </a:rPr>
              <a:t>20</a:t>
            </a:r>
            <a:r>
              <a:rPr lang="es-AR" sz="3000">
                <a:solidFill>
                  <a:srgbClr val="FEFEFE"/>
                </a:solidFill>
              </a:rPr>
              <a:t>,</a:t>
            </a:r>
            <a:r>
              <a:rPr lang="es-AR" sz="3000">
                <a:solidFill>
                  <a:schemeClr val="accent3"/>
                </a:solidFill>
              </a:rPr>
              <a:t>10</a:t>
            </a:r>
            <a:r>
              <a:rPr lang="es-AR" sz="3000">
                <a:solidFill>
                  <a:srgbClr val="FEFEFE"/>
                </a:solidFill>
              </a:rPr>
              <a:t>,</a:t>
            </a:r>
            <a:r>
              <a:rPr lang="es-AR" sz="3000">
                <a:solidFill>
                  <a:srgbClr val="FFC000"/>
                </a:solidFill>
              </a:rPr>
              <a:t>'Puntos: 0'</a:t>
            </a:r>
            <a:r>
              <a:rPr lang="es-AR" sz="3000">
                <a:solidFill>
                  <a:srgbClr val="FEFEFE"/>
                </a:solidFill>
              </a:rPr>
              <a:t>,</a:t>
            </a:r>
            <a:endParaRPr sz="3000">
              <a:solidFill>
                <a:srgbClr val="FEFEFE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rgbClr val="FEFEFE"/>
                </a:solidFill>
              </a:rPr>
              <a:t>{</a:t>
            </a:r>
            <a:r>
              <a:rPr lang="es-AR" sz="3000">
                <a:solidFill>
                  <a:schemeClr val="accent2"/>
                </a:solidFill>
              </a:rPr>
              <a:t>fontSize:</a:t>
            </a:r>
            <a:r>
              <a:rPr lang="es-AR" sz="3000">
                <a:solidFill>
                  <a:srgbClr val="FFC000"/>
                </a:solidFill>
              </a:rPr>
              <a:t>'32px'</a:t>
            </a:r>
            <a:r>
              <a:rPr lang="es-AR" sz="3000">
                <a:solidFill>
                  <a:schemeClr val="accent2"/>
                </a:solidFill>
              </a:rPr>
              <a:t>, fill:</a:t>
            </a:r>
            <a:r>
              <a:rPr lang="es-AR" sz="3000">
                <a:solidFill>
                  <a:srgbClr val="FFC000"/>
                </a:solidFill>
              </a:rPr>
              <a:t>'#f48642'</a:t>
            </a:r>
            <a:r>
              <a:rPr lang="es-AR" sz="3000">
                <a:solidFill>
                  <a:schemeClr val="accent2"/>
                </a:solidFill>
              </a:rPr>
              <a:t>, fontWeight:</a:t>
            </a:r>
            <a:r>
              <a:rPr lang="es-AR" sz="3000">
                <a:solidFill>
                  <a:srgbClr val="FFC000"/>
                </a:solidFill>
              </a:rPr>
              <a:t>"normal"</a:t>
            </a:r>
            <a:r>
              <a:rPr lang="es-AR" sz="3000">
                <a:solidFill>
                  <a:srgbClr val="FEFEFE"/>
                </a:solidFill>
              </a:rPr>
              <a:t>} );</a:t>
            </a:r>
            <a:endParaRPr sz="3000">
              <a:solidFill>
                <a:srgbClr val="FEFEFE"/>
              </a:solidFill>
            </a:endParaRPr>
          </a:p>
        </p:txBody>
      </p:sp>
      <p:sp>
        <p:nvSpPr>
          <p:cNvPr id="149" name="Google Shape;149;p21"/>
          <p:cNvSpPr txBox="1"/>
          <p:nvPr>
            <p:ph idx="4294967295" type="body"/>
          </p:nvPr>
        </p:nvSpPr>
        <p:spPr>
          <a:xfrm>
            <a:off x="818700" y="4542775"/>
            <a:ext cx="10554600" cy="108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s-AR" sz="2400"/>
              <a:t>Luego, cuando lo queremos modificar, modificamos la propiedad </a:t>
            </a:r>
            <a:r>
              <a:rPr i="1" lang="es-AR" sz="2400">
                <a:solidFill>
                  <a:srgbClr val="00FF00"/>
                </a:solidFill>
              </a:rPr>
              <a:t>text</a:t>
            </a:r>
            <a:r>
              <a:rPr lang="es-AR" sz="2400"/>
              <a:t> de esta variable (Donde corresponda).</a:t>
            </a:r>
            <a:endParaRPr sz="2400"/>
          </a:p>
        </p:txBody>
      </p:sp>
      <p:sp>
        <p:nvSpPr>
          <p:cNvPr id="150" name="Google Shape;150;p21"/>
          <p:cNvSpPr txBox="1"/>
          <p:nvPr/>
        </p:nvSpPr>
        <p:spPr>
          <a:xfrm>
            <a:off x="945300" y="5466950"/>
            <a:ext cx="10301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rgbClr val="FEFEFE"/>
                </a:solidFill>
              </a:rPr>
              <a:t>textoPuntos.</a:t>
            </a:r>
            <a:r>
              <a:rPr lang="es-AR" sz="3000">
                <a:solidFill>
                  <a:srgbClr val="00FF00"/>
                </a:solidFill>
              </a:rPr>
              <a:t>text</a:t>
            </a:r>
            <a:r>
              <a:rPr lang="es-AR" sz="3000">
                <a:solidFill>
                  <a:srgbClr val="FEFEFE"/>
                </a:solidFill>
              </a:rPr>
              <a:t> = </a:t>
            </a:r>
            <a:r>
              <a:rPr lang="es-AR" sz="3000">
                <a:solidFill>
                  <a:srgbClr val="FFC000"/>
                </a:solidFill>
              </a:rPr>
              <a:t>‘Puntos: 1’</a:t>
            </a:r>
            <a:r>
              <a:rPr lang="es-AR" sz="3000">
                <a:solidFill>
                  <a:srgbClr val="FEFEFE"/>
                </a:solidFill>
              </a:rPr>
              <a:t>;</a:t>
            </a:r>
            <a:endParaRPr sz="300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Resultado Esperado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274" y="2032750"/>
            <a:ext cx="7605951" cy="476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/>
          <p:nvPr/>
        </p:nvSpPr>
        <p:spPr>
          <a:xfrm>
            <a:off x="4221900" y="1693075"/>
            <a:ext cx="1203300" cy="1109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90202" l="1408" r="83379" t="0"/>
          <a:stretch/>
        </p:blipFill>
        <p:spPr>
          <a:xfrm>
            <a:off x="522800" y="3782013"/>
            <a:ext cx="3146625" cy="127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522800" y="2913213"/>
            <a:ext cx="3146700" cy="3008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22"/>
          <p:cNvCxnSpPr/>
          <p:nvPr/>
        </p:nvCxnSpPr>
        <p:spPr>
          <a:xfrm flipH="1">
            <a:off x="1311850" y="1745850"/>
            <a:ext cx="3250500" cy="136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 flipH="1">
            <a:off x="3356576" y="2478943"/>
            <a:ext cx="2025600" cy="282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ctrTitle"/>
          </p:nvPr>
        </p:nvSpPr>
        <p:spPr>
          <a:xfrm>
            <a:off x="810001" y="1449147"/>
            <a:ext cx="10572000" cy="297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Fuentes con imágenes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Fuentes con imágenes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818712" y="2598462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-AR" sz="2400"/>
              <a:t>En phaser, se pueden utilizar imágenes con fuentes dibujadas para representar textos.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400"/>
              <a:t>Las imágenes se trabajan de manera similar a los spritesheets.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sz="2400"/>
              <a:t>Existen servicios como </a:t>
            </a:r>
            <a:r>
              <a:rPr i="1" lang="es-AR" sz="2400" u="sng">
                <a:solidFill>
                  <a:srgbClr val="FFC000"/>
                </a:solidFill>
                <a:hlinkClick r:id="rId3"/>
              </a:rPr>
              <a:t>photostorm</a:t>
            </a:r>
            <a:r>
              <a:rPr i="1" lang="es-AR" sz="2400"/>
              <a:t> </a:t>
            </a:r>
            <a:r>
              <a:rPr lang="es-AR" sz="2400"/>
              <a:t>que nos permiten descargar imágenes con tipografías predefinidas.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