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D985B3-9C9B-42AE-9CA5-24AE22329FC2}">
  <a:tblStyle styleId="{38D985B3-9C9B-42AE-9CA5-24AE22329F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e0e78cd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e0e78cd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e0e78cd6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e0e78cd6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ee0e78cd6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ee0e78cd6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e0e78cd6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e0e78cd6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e0e78cd6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e0e78cd6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ee0e78cd6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ee0e78cd6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e0e78cd6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e0e78cd6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ee0e78cd6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ee0e78cd6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ee0e78cd6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ee0e78cd6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ee0e78cd6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ee0e78cd6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ee0e78cd6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ee0e78cd6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e0e78cd6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e0e78cd6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ee0e78cd6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ee0e78cd6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ee0e78cd6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ee0e78cd6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ee0e78cd6_0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ee0e78cd6_0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ee0e78cd6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ee0e78cd6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ee0e78cd6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ee0e78cd6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ee0e78cd6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ee0e78cd6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ee0e78cd6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ee0e78cd6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ee0e78cd6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ee0e78cd6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ee0e78cd6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ee0e78cd6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ee0e78cd6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ee0e78cd6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e0e78cd6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e0e78cd6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e0e78cd6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e0e78cd6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e0e78cd6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e0e78cd6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e0e78cd6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e0e78cd6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e0e78cd6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e0e78cd6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e0e78cd6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e0e78cd6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e0e78cd6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e0e78cd6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655" l="2507" r="2507" t="2503"/>
          <a:stretch/>
        </p:blipFill>
        <p:spPr>
          <a:xfrm>
            <a:off x="3345425" y="265050"/>
            <a:ext cx="4885600" cy="48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05400"/>
            <a:ext cx="4181400" cy="15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Variables y Condicionales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4040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de Desigualdad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615" y="3538950"/>
            <a:ext cx="19050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690" y="785400"/>
            <a:ext cx="39528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503225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Condicionales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¿Qué es un condicional?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71900" y="3043775"/>
            <a:ext cx="82221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 condicional es una sentencia que me permite ejecutar códigos alternativos en función de una condición dada.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Sintaxis básica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916900" y="2571750"/>
            <a:ext cx="33321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(condición){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/* código a ejecutarse */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918500" y="1778425"/>
            <a:ext cx="17694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 simple.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ejecuta una serie de instrucciones sucesivas y se obtiene un resultado.</a:t>
            </a:r>
            <a:endParaRPr/>
          </a:p>
        </p:txBody>
      </p:sp>
      <p:cxnSp>
        <p:nvCxnSpPr>
          <p:cNvPr id="151" name="Google Shape;151;p26"/>
          <p:cNvCxnSpPr/>
          <p:nvPr/>
        </p:nvCxnSpPr>
        <p:spPr>
          <a:xfrm>
            <a:off x="5948400" y="2615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52" name="Google Shape;152;p26"/>
          <p:cNvCxnSpPr/>
          <p:nvPr/>
        </p:nvCxnSpPr>
        <p:spPr>
          <a:xfrm>
            <a:off x="5948400" y="93478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5948400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" name="Google Shape;154;p26"/>
          <p:cNvCxnSpPr/>
          <p:nvPr/>
        </p:nvCxnSpPr>
        <p:spPr>
          <a:xfrm>
            <a:off x="5948400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5948400" y="2514313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26"/>
          <p:cNvCxnSpPr>
            <a:endCxn id="157" idx="0"/>
          </p:cNvCxnSpPr>
          <p:nvPr/>
        </p:nvCxnSpPr>
        <p:spPr>
          <a:xfrm>
            <a:off x="5948400" y="3492450"/>
            <a:ext cx="0" cy="12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8" name="Google Shape;158;p26"/>
          <p:cNvSpPr/>
          <p:nvPr/>
        </p:nvSpPr>
        <p:spPr>
          <a:xfrm>
            <a:off x="5360988" y="10745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5636850" y="10750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360988" y="476710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5636850" y="476715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5635500" y="8330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5636850" y="38665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460025" y="1745200"/>
            <a:ext cx="1769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evalúa si la condición es verdadera o falsa</a:t>
            </a:r>
            <a:endParaRPr/>
          </a:p>
        </p:txBody>
      </p:sp>
      <p:cxnSp>
        <p:nvCxnSpPr>
          <p:cNvPr id="169" name="Google Shape;169;p27"/>
          <p:cNvCxnSpPr/>
          <p:nvPr/>
        </p:nvCxnSpPr>
        <p:spPr>
          <a:xfrm>
            <a:off x="5945825" y="2615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70" name="Google Shape;170;p27"/>
          <p:cNvCxnSpPr/>
          <p:nvPr/>
        </p:nvCxnSpPr>
        <p:spPr>
          <a:xfrm>
            <a:off x="5945825" y="93478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2" name="Google Shape;172;p27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3" name="Google Shape;173;p27"/>
          <p:cNvCxnSpPr/>
          <p:nvPr/>
        </p:nvCxnSpPr>
        <p:spPr>
          <a:xfrm>
            <a:off x="5945825" y="2514313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Google Shape;174;p27"/>
          <p:cNvCxnSpPr>
            <a:endCxn id="175" idx="0"/>
          </p:cNvCxnSpPr>
          <p:nvPr/>
        </p:nvCxnSpPr>
        <p:spPr>
          <a:xfrm>
            <a:off x="5945700" y="3492450"/>
            <a:ext cx="2700" cy="12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6" name="Google Shape;176;p27"/>
          <p:cNvSpPr/>
          <p:nvPr/>
        </p:nvSpPr>
        <p:spPr>
          <a:xfrm>
            <a:off x="5329775" y="1651150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5444375" y="2026450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" name="Google Shape;178;p27"/>
          <p:cNvCxnSpPr>
            <a:stCxn id="176" idx="3"/>
          </p:cNvCxnSpPr>
          <p:nvPr/>
        </p:nvCxnSpPr>
        <p:spPr>
          <a:xfrm>
            <a:off x="6561875" y="226720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7"/>
          <p:cNvCxnSpPr/>
          <p:nvPr/>
        </p:nvCxnSpPr>
        <p:spPr>
          <a:xfrm>
            <a:off x="7435775" y="2267200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7"/>
          <p:cNvCxnSpPr/>
          <p:nvPr/>
        </p:nvCxnSpPr>
        <p:spPr>
          <a:xfrm rot="10800000">
            <a:off x="5945825" y="3091000"/>
            <a:ext cx="14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7"/>
          <p:cNvSpPr txBox="1"/>
          <p:nvPr/>
        </p:nvSpPr>
        <p:spPr>
          <a:xfrm>
            <a:off x="6447275" y="1912850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229425" y="2820950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3947225" y="3091000"/>
            <a:ext cx="19341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falsa, el programa continúa con su flujo normal.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7550375" y="1645150"/>
            <a:ext cx="14184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la condición es verdadera, se ejecuta cierto código alternativo y luego el programa continúa con su flujo normal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5360988" y="10745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5636850" y="10750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5360988" y="476710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36850" y="476715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7000375" y="243935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5636850" y="38665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5635500" y="8330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62" y="224100"/>
            <a:ext cx="5219450" cy="28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451" y="3242450"/>
            <a:ext cx="4380675" cy="16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Else : camino alternativo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471900" y="1912700"/>
            <a:ext cx="41001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Tenemos un programa que, en algún momento, pregunta si una condición se cumple.</a:t>
            </a:r>
            <a:br>
              <a:rPr lang="es">
                <a:solidFill>
                  <a:schemeClr val="lt2"/>
                </a:solidFill>
              </a:rPr>
            </a:br>
            <a:r>
              <a:rPr lang="es">
                <a:solidFill>
                  <a:schemeClr val="lt2"/>
                </a:solidFill>
              </a:rPr>
              <a:t>En caso de que se cumpla, se ejecutará el código dentro del </a:t>
            </a:r>
            <a:r>
              <a:rPr i="1" lang="es">
                <a:solidFill>
                  <a:schemeClr val="lt2"/>
                </a:solidFill>
              </a:rPr>
              <a:t>if</a:t>
            </a:r>
            <a:r>
              <a:rPr lang="es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4736225" y="1912700"/>
            <a:ext cx="410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if (condición){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/*</a:t>
            </a:r>
            <a:endParaRPr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código a ejecutar</a:t>
            </a:r>
            <a:endParaRPr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si la condición es verdadera</a:t>
            </a:r>
            <a:endParaRPr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4736225" y="3445700"/>
            <a:ext cx="4100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else{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/*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código a ejecutar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si la condición es falsa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*/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	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71900" y="3610500"/>
            <a:ext cx="41001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Podemos agregar un camino alternativo.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Poniendo una sentencia </a:t>
            </a:r>
            <a:r>
              <a:rPr b="1" i="1" lang="es">
                <a:solidFill>
                  <a:schemeClr val="lt2"/>
                </a:solidFill>
              </a:rPr>
              <a:t>else </a:t>
            </a:r>
            <a:r>
              <a:rPr lang="es">
                <a:solidFill>
                  <a:schemeClr val="lt2"/>
                </a:solidFill>
              </a:rPr>
              <a:t>a continuación del if definimos una porción de código que se ejecuta cuando la condición </a:t>
            </a:r>
            <a:r>
              <a:rPr b="1" lang="es">
                <a:solidFill>
                  <a:schemeClr val="lt2"/>
                </a:solidFill>
              </a:rPr>
              <a:t>NO</a:t>
            </a:r>
            <a:r>
              <a:rPr lang="es">
                <a:solidFill>
                  <a:schemeClr val="lt2"/>
                </a:solidFill>
              </a:rPr>
              <a:t> de verdadera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12" name="Google Shape;212;p30"/>
          <p:cNvCxnSpPr/>
          <p:nvPr/>
        </p:nvCxnSpPr>
        <p:spPr>
          <a:xfrm>
            <a:off x="5945825" y="2615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5945825" y="93478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" name="Google Shape;215;p30"/>
          <p:cNvCxnSpPr/>
          <p:nvPr/>
        </p:nvCxnSpPr>
        <p:spPr>
          <a:xfrm>
            <a:off x="5945825" y="1912838"/>
            <a:ext cx="0" cy="13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6" name="Google Shape;216;p30"/>
          <p:cNvCxnSpPr/>
          <p:nvPr/>
        </p:nvCxnSpPr>
        <p:spPr>
          <a:xfrm>
            <a:off x="5945825" y="3109025"/>
            <a:ext cx="0" cy="7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7" name="Google Shape;217;p30"/>
          <p:cNvCxnSpPr>
            <a:endCxn id="218" idx="0"/>
          </p:cNvCxnSpPr>
          <p:nvPr/>
        </p:nvCxnSpPr>
        <p:spPr>
          <a:xfrm>
            <a:off x="5945700" y="3492450"/>
            <a:ext cx="2700" cy="12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" name="Google Shape;219;p30"/>
          <p:cNvSpPr/>
          <p:nvPr/>
        </p:nvSpPr>
        <p:spPr>
          <a:xfrm>
            <a:off x="5329775" y="1651150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5444375" y="2026450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1" name="Google Shape;221;p30"/>
          <p:cNvCxnSpPr>
            <a:stCxn id="219" idx="3"/>
          </p:cNvCxnSpPr>
          <p:nvPr/>
        </p:nvCxnSpPr>
        <p:spPr>
          <a:xfrm>
            <a:off x="6561875" y="226720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0"/>
          <p:cNvCxnSpPr/>
          <p:nvPr/>
        </p:nvCxnSpPr>
        <p:spPr>
          <a:xfrm>
            <a:off x="7435775" y="2267200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 rot="10800000">
            <a:off x="5945825" y="3091000"/>
            <a:ext cx="148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0"/>
          <p:cNvSpPr txBox="1"/>
          <p:nvPr/>
        </p:nvSpPr>
        <p:spPr>
          <a:xfrm>
            <a:off x="6447275" y="1912850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5291350" y="2853925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5360988" y="10745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5636850" y="10750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5360988" y="4767100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5636850" y="4767150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9" name="Google Shape;229;p30"/>
          <p:cNvCxnSpPr/>
          <p:nvPr/>
        </p:nvCxnSpPr>
        <p:spPr>
          <a:xfrm>
            <a:off x="5948400" y="3058875"/>
            <a:ext cx="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230" name="Google Shape;230;p30"/>
          <p:cNvCxnSpPr>
            <a:stCxn id="219" idx="1"/>
          </p:cNvCxnSpPr>
          <p:nvPr/>
        </p:nvCxnSpPr>
        <p:spPr>
          <a:xfrm rot="10800000">
            <a:off x="4398575" y="2267200"/>
            <a:ext cx="93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0"/>
          <p:cNvCxnSpPr/>
          <p:nvPr/>
        </p:nvCxnSpPr>
        <p:spPr>
          <a:xfrm>
            <a:off x="4398500" y="2267200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0"/>
          <p:cNvCxnSpPr/>
          <p:nvPr/>
        </p:nvCxnSpPr>
        <p:spPr>
          <a:xfrm>
            <a:off x="4405650" y="3094675"/>
            <a:ext cx="15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30"/>
          <p:cNvSpPr txBox="1"/>
          <p:nvPr/>
        </p:nvSpPr>
        <p:spPr>
          <a:xfrm>
            <a:off x="4548925" y="1957625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7124225" y="250795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4086950" y="2512638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5635500" y="8330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5636850" y="3866500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533" y="767625"/>
            <a:ext cx="5609018" cy="21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888" y="3556789"/>
            <a:ext cx="5402297" cy="81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515125"/>
            <a:ext cx="8222100" cy="991200"/>
          </a:xfrm>
          <a:prstGeom prst="rect">
            <a:avLst/>
          </a:prstGeom>
          <a:ln>
            <a:noFill/>
          </a:ln>
          <a:effectLst>
            <a:reflection blurRad="0" dir="0" dist="0" endA="0" endPos="1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434343"/>
                </a:solidFill>
              </a:rPr>
              <a:t>Tipos de variables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Números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Integers (enteros)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2, 4, 6, 7, 11, 99,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Floats (decimales)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0.1, 1.47, 3.14159,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“pedro”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Boolean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true (verdadero)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false (falso)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357075"/>
            <a:ext cx="41304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Notar que todo lo que entra al programa a través de  un</a:t>
            </a:r>
            <a:r>
              <a:rPr lang="es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3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prompt()</a:t>
            </a:r>
            <a:r>
              <a:rPr lang="es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entra tipo</a:t>
            </a:r>
            <a:r>
              <a:rPr lang="es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s" sz="3000">
                <a:latin typeface="Roboto"/>
                <a:ea typeface="Roboto"/>
                <a:cs typeface="Roboto"/>
                <a:sym typeface="Roboto"/>
              </a:rPr>
              <a:t>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Anidación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460950" y="2571750"/>
            <a:ext cx="82221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Dentro de un condicional incluimos el código que queremos ejecutar cuando la condición se cumple.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Ese código puede contener </a:t>
            </a:r>
            <a:r>
              <a:rPr b="1" lang="es"/>
              <a:t>otro</a:t>
            </a:r>
            <a:r>
              <a:rPr lang="es"/>
              <a:t> condicional.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23325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56" name="Google Shape;256;p33"/>
          <p:cNvCxnSpPr/>
          <p:nvPr/>
        </p:nvCxnSpPr>
        <p:spPr>
          <a:xfrm>
            <a:off x="5049625" y="227663"/>
            <a:ext cx="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257" name="Google Shape;257;p33"/>
          <p:cNvCxnSpPr>
            <a:endCxn id="258" idx="0"/>
          </p:cNvCxnSpPr>
          <p:nvPr/>
        </p:nvCxnSpPr>
        <p:spPr>
          <a:xfrm>
            <a:off x="5052200" y="4104175"/>
            <a:ext cx="0" cy="6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cxnSp>
      <p:sp>
        <p:nvSpPr>
          <p:cNvPr id="259" name="Google Shape;259;p33"/>
          <p:cNvSpPr/>
          <p:nvPr/>
        </p:nvSpPr>
        <p:spPr>
          <a:xfrm>
            <a:off x="4433575" y="1010075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4548175" y="1385375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1" name="Google Shape;261;p33"/>
          <p:cNvCxnSpPr>
            <a:stCxn id="259" idx="3"/>
          </p:cNvCxnSpPr>
          <p:nvPr/>
        </p:nvCxnSpPr>
        <p:spPr>
          <a:xfrm>
            <a:off x="5665675" y="162612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3"/>
          <p:cNvCxnSpPr/>
          <p:nvPr/>
        </p:nvCxnSpPr>
        <p:spPr>
          <a:xfrm rot="10800000">
            <a:off x="5049625" y="4133325"/>
            <a:ext cx="213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63" name="Google Shape;263;p33"/>
          <p:cNvSpPr txBox="1"/>
          <p:nvPr/>
        </p:nvSpPr>
        <p:spPr>
          <a:xfrm>
            <a:off x="5551075" y="1151800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4464788" y="73575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4740650" y="73625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Inicio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4464788" y="4733225"/>
            <a:ext cx="1174824" cy="33669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4740650" y="4733275"/>
            <a:ext cx="623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67" name="Google Shape;267;p33"/>
          <p:cNvCxnSpPr>
            <a:stCxn id="259" idx="1"/>
          </p:cNvCxnSpPr>
          <p:nvPr/>
        </p:nvCxnSpPr>
        <p:spPr>
          <a:xfrm rot="10800000">
            <a:off x="3502375" y="1626125"/>
            <a:ext cx="93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3"/>
          <p:cNvCxnSpPr/>
          <p:nvPr/>
        </p:nvCxnSpPr>
        <p:spPr>
          <a:xfrm>
            <a:off x="3502300" y="1633300"/>
            <a:ext cx="0" cy="25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3"/>
          <p:cNvCxnSpPr/>
          <p:nvPr/>
        </p:nvCxnSpPr>
        <p:spPr>
          <a:xfrm>
            <a:off x="3502375" y="4136975"/>
            <a:ext cx="15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3"/>
          <p:cNvSpPr txBox="1"/>
          <p:nvPr/>
        </p:nvSpPr>
        <p:spPr>
          <a:xfrm>
            <a:off x="3652725" y="1316550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6539575" y="1010075"/>
            <a:ext cx="1232100" cy="123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6654175" y="1385375"/>
            <a:ext cx="1002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Condición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7771675" y="162612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3"/>
          <p:cNvSpPr txBox="1"/>
          <p:nvPr/>
        </p:nvSpPr>
        <p:spPr>
          <a:xfrm>
            <a:off x="7707175" y="1271775"/>
            <a:ext cx="105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Verdadera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75" name="Google Shape;275;p33"/>
          <p:cNvCxnSpPr>
            <a:stCxn id="271" idx="2"/>
          </p:cNvCxnSpPr>
          <p:nvPr/>
        </p:nvCxnSpPr>
        <p:spPr>
          <a:xfrm>
            <a:off x="7155625" y="2242175"/>
            <a:ext cx="0" cy="10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3"/>
          <p:cNvCxnSpPr/>
          <p:nvPr/>
        </p:nvCxnSpPr>
        <p:spPr>
          <a:xfrm>
            <a:off x="8646525" y="1633300"/>
            <a:ext cx="0" cy="17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3"/>
          <p:cNvCxnSpPr/>
          <p:nvPr/>
        </p:nvCxnSpPr>
        <p:spPr>
          <a:xfrm rot="10800000">
            <a:off x="7155625" y="3338200"/>
            <a:ext cx="14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3"/>
          <p:cNvCxnSpPr/>
          <p:nvPr/>
        </p:nvCxnSpPr>
        <p:spPr>
          <a:xfrm>
            <a:off x="7155625" y="3299850"/>
            <a:ext cx="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9" name="Google Shape;279;p33"/>
          <p:cNvSpPr/>
          <p:nvPr/>
        </p:nvSpPr>
        <p:spPr>
          <a:xfrm>
            <a:off x="6844075" y="2808675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 rot="5400000">
            <a:off x="6900475" y="2305000"/>
            <a:ext cx="651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Falsa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8334975" y="2377438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5733775" y="1457825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3312575" y="2615825"/>
            <a:ext cx="623100" cy="336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050" y="152400"/>
            <a:ext cx="5000000" cy="342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883" y="3634284"/>
            <a:ext cx="4840335" cy="144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460950" y="2065350"/>
            <a:ext cx="4895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lógicos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AND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471900" y="1919075"/>
            <a:ext cx="39690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denota con dos ampersands (&amp;&amp;)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625750" y="2563550"/>
            <a:ext cx="36333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if(condicion1 &amp;&amp; condicion2){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//código a ejecutar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5387175" y="2039225"/>
            <a:ext cx="3457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TABLA DE VERDAD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4" name="Google Shape;304;p36"/>
          <p:cNvGraphicFramePr/>
          <p:nvPr/>
        </p:nvGraphicFramePr>
        <p:xfrm>
          <a:off x="5387175" y="25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{38D985B3-9C9B-42AE-9CA5-24AE22329FC2}</a:tableStyleId>
              </a:tblPr>
              <a:tblGrid>
                <a:gridCol w="1152650"/>
                <a:gridCol w="1152650"/>
                <a:gridCol w="1152650"/>
              </a:tblGrid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Condición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Condición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36"/>
          <p:cNvSpPr txBox="1"/>
          <p:nvPr/>
        </p:nvSpPr>
        <p:spPr>
          <a:xfrm>
            <a:off x="471900" y="4497000"/>
            <a:ext cx="4273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Es verdadera si ambas condiciones son verdaderas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471900" y="1919075"/>
            <a:ext cx="41955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denota con dos barras verticales (||)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 txBox="1"/>
          <p:nvPr/>
        </p:nvSpPr>
        <p:spPr>
          <a:xfrm>
            <a:off x="625750" y="2563550"/>
            <a:ext cx="36333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if(condicion1 || condicion2){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//código a ejecutar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5387175" y="2039225"/>
            <a:ext cx="3457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TABLA DE VERDAD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4" name="Google Shape;314;p37"/>
          <p:cNvGraphicFramePr/>
          <p:nvPr/>
        </p:nvGraphicFramePr>
        <p:xfrm>
          <a:off x="5387175" y="25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{38D985B3-9C9B-42AE-9CA5-24AE22329FC2}</a:tableStyleId>
              </a:tblPr>
              <a:tblGrid>
                <a:gridCol w="1152650"/>
                <a:gridCol w="1152650"/>
                <a:gridCol w="1152650"/>
              </a:tblGrid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Condición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Condición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5" name="Google Shape;315;p37"/>
          <p:cNvSpPr txBox="1"/>
          <p:nvPr/>
        </p:nvSpPr>
        <p:spPr>
          <a:xfrm>
            <a:off x="471900" y="4497000"/>
            <a:ext cx="4707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Es verdadera si alguna de las condiciones es verdadera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NOT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471900" y="1919075"/>
            <a:ext cx="49152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denota con con un signo de exclamación (!)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 txBox="1"/>
          <p:nvPr/>
        </p:nvSpPr>
        <p:spPr>
          <a:xfrm>
            <a:off x="625750" y="2563550"/>
            <a:ext cx="36333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if(!condición){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	//código a ejecutar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/>
          </a:p>
        </p:txBody>
      </p:sp>
      <p:sp>
        <p:nvSpPr>
          <p:cNvPr id="323" name="Google Shape;323;p38"/>
          <p:cNvSpPr txBox="1"/>
          <p:nvPr/>
        </p:nvSpPr>
        <p:spPr>
          <a:xfrm>
            <a:off x="5963425" y="2039225"/>
            <a:ext cx="2305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TABLA DE VERDAD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4" name="Google Shape;324;p38"/>
          <p:cNvGraphicFramePr/>
          <p:nvPr/>
        </p:nvGraphicFramePr>
        <p:xfrm>
          <a:off x="5963425" y="256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{38D985B3-9C9B-42AE-9CA5-24AE22329FC2}</a:tableStyleId>
              </a:tblPr>
              <a:tblGrid>
                <a:gridCol w="1152650"/>
                <a:gridCol w="1152650"/>
              </a:tblGrid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Condición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!</a:t>
                      </a: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!</a:t>
                      </a: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" name="Google Shape;325;p38"/>
          <p:cNvSpPr txBox="1"/>
          <p:nvPr/>
        </p:nvSpPr>
        <p:spPr>
          <a:xfrm>
            <a:off x="471900" y="4497000"/>
            <a:ext cx="4707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Invierte el resultado de la condición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1976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75" y="78587"/>
            <a:ext cx="3973603" cy="38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225" y="3908634"/>
            <a:ext cx="3854300" cy="115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460950" y="2778675"/>
            <a:ext cx="8222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434343"/>
                </a:solidFill>
              </a:rPr>
              <a:t>Hacer un programa que pida al usuario un número por teclado y luego indique si el mismo es par o impar.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Ejercicio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471900" y="1919075"/>
            <a:ext cx="82221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Pensar la </a:t>
            </a:r>
            <a:r>
              <a:rPr lang="es"/>
              <a:t>condición</a:t>
            </a:r>
            <a:r>
              <a:rPr lang="es"/>
              <a:t> necesaria para reescribirla sin usar el operador NOT.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( </a:t>
            </a:r>
            <a:r>
              <a:rPr b="1" lang="es" sz="2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( x </a:t>
            </a:r>
            <a:r>
              <a:rPr b="1" lang="es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0 </a:t>
            </a:r>
            <a:r>
              <a:rPr b="1" lang="es" sz="2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b="1" lang="es" sz="24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2 </a:t>
            </a:r>
            <a:r>
              <a:rPr b="1" lang="es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1" lang="es" sz="2400">
                <a:latin typeface="Roboto Mono"/>
                <a:ea typeface="Roboto Mono"/>
                <a:cs typeface="Roboto Mono"/>
                <a:sym typeface="Roboto Mono"/>
              </a:rPr>
              <a:t> 0 ) )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460950" y="333865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s" sz="2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( x </a:t>
            </a:r>
            <a:r>
              <a:rPr b="1" lang="es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1" lang="es" sz="2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0 </a:t>
            </a:r>
            <a:r>
              <a:rPr b="1" lang="es" sz="2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b="1" lang="es" sz="2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b="1" lang="es" sz="24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b="1" lang="es" sz="2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2 </a:t>
            </a:r>
            <a:r>
              <a:rPr b="1" lang="es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b="1" lang="es" sz="24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0 )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Convertir a otro tipo de variable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Convertir a un entero: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>
                <a:solidFill>
                  <a:srgbClr val="9900FF"/>
                </a:solidFill>
              </a:rPr>
              <a:t>parseInt</a:t>
            </a:r>
            <a:r>
              <a:rPr lang="es" sz="1800"/>
              <a:t>(string);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Convertir a un float: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>
                <a:solidFill>
                  <a:srgbClr val="9900FF"/>
                </a:solidFill>
              </a:rPr>
              <a:t>parseFloat</a:t>
            </a:r>
            <a:r>
              <a:rPr lang="es" sz="1800"/>
              <a:t>(string);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Convertir a un string: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>
                <a:solidFill>
                  <a:srgbClr val="9900FF"/>
                </a:solidFill>
              </a:rPr>
              <a:t>String</a:t>
            </a:r>
            <a:r>
              <a:rPr lang="es" sz="1800"/>
              <a:t>(valor);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Comparativos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relacionales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Determinan la relación que existe entre dos valores.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mayor que  ( &gt;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menor que  ( &lt;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Mayor o igual ( &gt;= 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Menor o igual  ( &lt;=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Estos operadores devuelven </a:t>
            </a:r>
            <a:r>
              <a:rPr i="1" lang="es" sz="2000">
                <a:solidFill>
                  <a:schemeClr val="accent1"/>
                </a:solidFill>
              </a:rPr>
              <a:t>true</a:t>
            </a:r>
            <a:r>
              <a:rPr lang="es"/>
              <a:t> cuando la relación se cumple y </a:t>
            </a:r>
            <a:r>
              <a:rPr i="1" lang="es" sz="2000">
                <a:solidFill>
                  <a:schemeClr val="accent3"/>
                </a:solidFill>
              </a:rPr>
              <a:t>false</a:t>
            </a:r>
            <a:r>
              <a:rPr lang="es"/>
              <a:t> cuando no.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8560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Relacionales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878" y="3528463"/>
            <a:ext cx="22479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240" y="452988"/>
            <a:ext cx="40671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de igualdad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Igualdad ( ==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Convierte los operandos si no son del mismo tipo, luego aplica una comparación estricta.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800"/>
              <a:t>x == y</a:t>
            </a:r>
            <a:r>
              <a:rPr lang="es"/>
              <a:t> da </a:t>
            </a:r>
            <a:r>
              <a:rPr b="1" lang="es"/>
              <a:t>verdadero</a:t>
            </a:r>
            <a:r>
              <a:rPr lang="es"/>
              <a:t> siempre que el valor de </a:t>
            </a:r>
            <a:r>
              <a:rPr b="1" lang="es"/>
              <a:t>x</a:t>
            </a:r>
            <a:r>
              <a:rPr lang="es"/>
              <a:t> sea igual al valor de </a:t>
            </a:r>
            <a:r>
              <a:rPr b="1" lang="es"/>
              <a:t>y</a:t>
            </a:r>
            <a:r>
              <a:rPr lang="es"/>
              <a:t>, sin importar el tipo de variable que sea cada uno.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Identidad/Igualdad Estricta ( ===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800"/>
              <a:t>x === y </a:t>
            </a:r>
            <a:r>
              <a:rPr lang="es"/>
              <a:t>da </a:t>
            </a:r>
            <a:r>
              <a:rPr b="1" lang="es"/>
              <a:t>verdadero</a:t>
            </a:r>
            <a:r>
              <a:rPr lang="es"/>
              <a:t> si, y sólo si, ambas variables son del mismo tipo (int, float, string) y a su vez, el valor almacenado en </a:t>
            </a:r>
            <a:r>
              <a:rPr b="1" lang="es"/>
              <a:t>x</a:t>
            </a:r>
            <a:r>
              <a:rPr lang="es"/>
              <a:t> es igual al valor almacenado en </a:t>
            </a:r>
            <a:r>
              <a:rPr b="1" lang="es"/>
              <a:t>y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40403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de Igualdad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128" y="3492300"/>
            <a:ext cx="19050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78" y="860600"/>
            <a:ext cx="39243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Operadores de desigualdad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Desigualdad ( !=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/>
              <a:t>x != y</a:t>
            </a:r>
            <a:r>
              <a:rPr b="1" lang="es"/>
              <a:t> </a:t>
            </a:r>
            <a:r>
              <a:rPr lang="es"/>
              <a:t>devuelve verdadero si los valores almacenados en </a:t>
            </a:r>
            <a:r>
              <a:rPr b="1" lang="es"/>
              <a:t>x </a:t>
            </a:r>
            <a:r>
              <a:rPr lang="es"/>
              <a:t>e </a:t>
            </a:r>
            <a:r>
              <a:rPr b="1" lang="es"/>
              <a:t>y</a:t>
            </a:r>
            <a:r>
              <a:rPr lang="es"/>
              <a:t> no son iguales.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Si los operandos son de distinto tipo, el operador intenta convertirlos a un tipo apropiado para la comparación.</a:t>
            </a:r>
            <a:endParaRPr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Identidad/Desigualdad Estricta ( !==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800"/>
              <a:t>x !== y </a:t>
            </a:r>
            <a:r>
              <a:rPr lang="es"/>
              <a:t>devuelve verdadero si los valores almacenados en </a:t>
            </a:r>
            <a:r>
              <a:rPr b="1" lang="es"/>
              <a:t>x</a:t>
            </a:r>
            <a:r>
              <a:rPr lang="es"/>
              <a:t> e </a:t>
            </a:r>
            <a:r>
              <a:rPr b="1" lang="es"/>
              <a:t>y</a:t>
            </a:r>
            <a:r>
              <a:rPr lang="es"/>
              <a:t> no son iguales y/o </a:t>
            </a:r>
            <a:r>
              <a:rPr b="1" lang="es"/>
              <a:t>x</a:t>
            </a:r>
            <a:r>
              <a:rPr lang="es"/>
              <a:t> e </a:t>
            </a:r>
            <a:r>
              <a:rPr b="1" lang="es"/>
              <a:t>y</a:t>
            </a:r>
            <a:r>
              <a:rPr lang="es"/>
              <a:t> no son del mismo tipo.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