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f1159864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f1159864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f1159864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f1159864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f1159864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f1159864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f1159864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f1159864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f1159864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f1159864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f1159864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f1159864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f1159864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f1159864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f1159864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f1159864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f1159864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f1159864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f1159864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f1159864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1159864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1159864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f1159864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f1159864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f1159864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f1159864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f1159864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f1159864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f1159864b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f1159864b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f1159864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f1159864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f1159864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f1159864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f1159864b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f1159864b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f1159864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f1159864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1159864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f1159864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1159864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1159864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f1159864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f1159864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f1159864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f1159864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f1159864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f1159864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f1159864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f1159864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f1159864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f1159864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F8DC3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10.jpg"/><Relationship Id="rId5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JAVASCRIPT" id="67" name="Google Shape;67;p13"/>
          <p:cNvPicPr preferRelativeResize="0"/>
          <p:nvPr/>
        </p:nvPicPr>
        <p:blipFill rotWithShape="1">
          <a:blip r:embed="rId3">
            <a:alphaModFix/>
          </a:blip>
          <a:srcRect b="2655" l="2507" r="2507" t="2503"/>
          <a:stretch/>
        </p:blipFill>
        <p:spPr>
          <a:xfrm>
            <a:off x="3345425" y="265050"/>
            <a:ext cx="4885600" cy="48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Bucles y Arreglos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Sintaxis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71900" y="2571750"/>
            <a:ext cx="8222100" cy="15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for(</a:t>
            </a:r>
            <a:r>
              <a:rPr lang="es" sz="2000">
                <a:solidFill>
                  <a:schemeClr val="accent2"/>
                </a:solidFill>
              </a:rPr>
              <a:t>condición inicial</a:t>
            </a:r>
            <a:r>
              <a:rPr lang="es" sz="2000"/>
              <a:t> ; </a:t>
            </a:r>
            <a:r>
              <a:rPr lang="es" sz="2000">
                <a:solidFill>
                  <a:schemeClr val="dk1"/>
                </a:solidFill>
              </a:rPr>
              <a:t>condición de prueba</a:t>
            </a:r>
            <a:r>
              <a:rPr lang="es" sz="2000"/>
              <a:t> ; </a:t>
            </a:r>
            <a:r>
              <a:rPr lang="es" sz="2000">
                <a:solidFill>
                  <a:schemeClr val="accent3"/>
                </a:solidFill>
              </a:rPr>
              <a:t>condición de iteración</a:t>
            </a:r>
            <a:r>
              <a:rPr lang="es" sz="2000"/>
              <a:t>){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/>
              <a:t>	//código a ejecutar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000"/>
              <a:t>}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23"/>
          <p:cNvCxnSpPr/>
          <p:nvPr/>
        </p:nvCxnSpPr>
        <p:spPr>
          <a:xfrm rot="10800000">
            <a:off x="5945950" y="1898500"/>
            <a:ext cx="19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3"/>
          <p:cNvSpPr/>
          <p:nvPr/>
        </p:nvSpPr>
        <p:spPr>
          <a:xfrm>
            <a:off x="6145125" y="1730200"/>
            <a:ext cx="13068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6151750" y="1738850"/>
            <a:ext cx="1306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ITERACIÓN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9" name="Google Shape;169;p23"/>
          <p:cNvCxnSpPr/>
          <p:nvPr/>
        </p:nvCxnSpPr>
        <p:spPr>
          <a:xfrm>
            <a:off x="5945825" y="2615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170" name="Google Shape;170;p23"/>
          <p:cNvCxnSpPr/>
          <p:nvPr/>
        </p:nvCxnSpPr>
        <p:spPr>
          <a:xfrm>
            <a:off x="5945825" y="93478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1" name="Google Shape;171;p23"/>
          <p:cNvSpPr/>
          <p:nvPr/>
        </p:nvSpPr>
        <p:spPr>
          <a:xfrm>
            <a:off x="4961513" y="1310938"/>
            <a:ext cx="1973775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4954813" y="1319613"/>
            <a:ext cx="19872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CONDICIÓN INICIAL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233253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Diagrama de flujo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74" name="Google Shape;174;p23"/>
          <p:cNvCxnSpPr/>
          <p:nvPr/>
        </p:nvCxnSpPr>
        <p:spPr>
          <a:xfrm>
            <a:off x="5945825" y="19128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5945825" y="19128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6" name="Google Shape;176;p23"/>
          <p:cNvCxnSpPr/>
          <p:nvPr/>
        </p:nvCxnSpPr>
        <p:spPr>
          <a:xfrm>
            <a:off x="5945825" y="2514313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7" name="Google Shape;177;p23"/>
          <p:cNvCxnSpPr>
            <a:endCxn id="178" idx="0"/>
          </p:cNvCxnSpPr>
          <p:nvPr/>
        </p:nvCxnSpPr>
        <p:spPr>
          <a:xfrm>
            <a:off x="5945700" y="3492450"/>
            <a:ext cx="2700" cy="12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9" name="Google Shape;179;p23"/>
          <p:cNvSpPr/>
          <p:nvPr/>
        </p:nvSpPr>
        <p:spPr>
          <a:xfrm>
            <a:off x="5329775" y="2252075"/>
            <a:ext cx="1232100" cy="123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5444375" y="2627375"/>
            <a:ext cx="1002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Condición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1" name="Google Shape;181;p23"/>
          <p:cNvCxnSpPr>
            <a:stCxn id="179" idx="3"/>
          </p:cNvCxnSpPr>
          <p:nvPr/>
        </p:nvCxnSpPr>
        <p:spPr>
          <a:xfrm>
            <a:off x="6561875" y="2868125"/>
            <a:ext cx="13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3"/>
          <p:cNvCxnSpPr/>
          <p:nvPr/>
        </p:nvCxnSpPr>
        <p:spPr>
          <a:xfrm rot="10800000">
            <a:off x="7861925" y="1885025"/>
            <a:ext cx="0" cy="9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3"/>
          <p:cNvSpPr/>
          <p:nvPr/>
        </p:nvSpPr>
        <p:spPr>
          <a:xfrm>
            <a:off x="5360988" y="107450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5636850" y="107500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Inicio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5360988" y="4767100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5636850" y="4767150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Fin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7550375" y="232440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5636850" y="386650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5635500" y="83300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5229425" y="3377763"/>
            <a:ext cx="651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Falsa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3947225" y="3647813"/>
            <a:ext cx="19341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la condición es falsa, el programa continúa con su flujo normal.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6447275" y="2571750"/>
            <a:ext cx="1053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Verdadera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6619325" y="3075250"/>
            <a:ext cx="22098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la condición es verdadera: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ejecuta el código,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ejecuta la iteración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se vuelve a probar la condición</a:t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3521550" y="767350"/>
            <a:ext cx="13515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define una condición inicial para nuestra variable iterativa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</a:rPr>
              <a:t>Ejemplo</a:t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486" y="2564750"/>
            <a:ext cx="2245825" cy="17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950" y="812450"/>
            <a:ext cx="5512876" cy="10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226078" y="1989975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</a:rPr>
              <a:t>Recorrido</a:t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950" y="2048837"/>
            <a:ext cx="5512876" cy="10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3794719" y="1452879"/>
            <a:ext cx="3518700" cy="1724375"/>
          </a:xfrm>
          <a:custGeom>
            <a:rect b="b" l="l" r="r" t="t"/>
            <a:pathLst>
              <a:path extrusionOk="0" h="68975" w="140748">
                <a:moveTo>
                  <a:pt x="140748" y="27805"/>
                </a:moveTo>
                <a:cubicBezTo>
                  <a:pt x="138702" y="25759"/>
                  <a:pt x="133648" y="19382"/>
                  <a:pt x="128474" y="15530"/>
                </a:cubicBezTo>
                <a:cubicBezTo>
                  <a:pt x="123300" y="11678"/>
                  <a:pt x="115386" y="7184"/>
                  <a:pt x="109705" y="4694"/>
                </a:cubicBezTo>
                <a:cubicBezTo>
                  <a:pt x="104024" y="2204"/>
                  <a:pt x="103146" y="1274"/>
                  <a:pt x="94389" y="590"/>
                </a:cubicBezTo>
                <a:cubicBezTo>
                  <a:pt x="85633" y="-94"/>
                  <a:pt x="66496" y="-248"/>
                  <a:pt x="57166" y="590"/>
                </a:cubicBezTo>
                <a:cubicBezTo>
                  <a:pt x="47836" y="1428"/>
                  <a:pt x="44823" y="2881"/>
                  <a:pt x="38410" y="5616"/>
                </a:cubicBezTo>
                <a:cubicBezTo>
                  <a:pt x="31997" y="8352"/>
                  <a:pt x="24075" y="13004"/>
                  <a:pt x="18686" y="17003"/>
                </a:cubicBezTo>
                <a:cubicBezTo>
                  <a:pt x="13297" y="21002"/>
                  <a:pt x="9177" y="23786"/>
                  <a:pt x="6077" y="29612"/>
                </a:cubicBezTo>
                <a:cubicBezTo>
                  <a:pt x="2978" y="35438"/>
                  <a:pt x="446" y="45842"/>
                  <a:pt x="89" y="51959"/>
                </a:cubicBezTo>
                <a:cubicBezTo>
                  <a:pt x="-268" y="58076"/>
                  <a:pt x="1639" y="63478"/>
                  <a:pt x="3935" y="66314"/>
                </a:cubicBezTo>
                <a:cubicBezTo>
                  <a:pt x="6231" y="69150"/>
                  <a:pt x="12211" y="68532"/>
                  <a:pt x="13866" y="68975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08" name="Google Shape;208;p25"/>
          <p:cNvCxnSpPr/>
          <p:nvPr/>
        </p:nvCxnSpPr>
        <p:spPr>
          <a:xfrm>
            <a:off x="4449425" y="1768075"/>
            <a:ext cx="517800" cy="29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5"/>
          <p:cNvSpPr/>
          <p:nvPr/>
        </p:nvSpPr>
        <p:spPr>
          <a:xfrm>
            <a:off x="4982775" y="1743833"/>
            <a:ext cx="2012225" cy="345725"/>
          </a:xfrm>
          <a:custGeom>
            <a:rect b="b" l="l" r="r" t="t"/>
            <a:pathLst>
              <a:path extrusionOk="0" h="13829" w="80489">
                <a:moveTo>
                  <a:pt x="0" y="13829"/>
                </a:moveTo>
                <a:cubicBezTo>
                  <a:pt x="2344" y="12476"/>
                  <a:pt x="8553" y="7911"/>
                  <a:pt x="14064" y="5709"/>
                </a:cubicBezTo>
                <a:cubicBezTo>
                  <a:pt x="19575" y="3507"/>
                  <a:pt x="26933" y="1467"/>
                  <a:pt x="33064" y="618"/>
                </a:cubicBezTo>
                <a:cubicBezTo>
                  <a:pt x="39195" y="-230"/>
                  <a:pt x="44998" y="-156"/>
                  <a:pt x="50850" y="618"/>
                </a:cubicBezTo>
                <a:cubicBezTo>
                  <a:pt x="56702" y="1392"/>
                  <a:pt x="63235" y="3302"/>
                  <a:pt x="68175" y="5260"/>
                </a:cubicBezTo>
                <a:cubicBezTo>
                  <a:pt x="73115" y="7219"/>
                  <a:pt x="78437" y="11184"/>
                  <a:pt x="80489" y="1236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10" name="Google Shape;210;p25"/>
          <p:cNvCxnSpPr/>
          <p:nvPr/>
        </p:nvCxnSpPr>
        <p:spPr>
          <a:xfrm>
            <a:off x="4566325" y="2440250"/>
            <a:ext cx="0" cy="372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5"/>
          <p:cNvSpPr/>
          <p:nvPr/>
        </p:nvSpPr>
        <p:spPr>
          <a:xfrm>
            <a:off x="4580925" y="2381875"/>
            <a:ext cx="4438800" cy="480425"/>
          </a:xfrm>
          <a:custGeom>
            <a:rect b="b" l="l" r="r" t="t"/>
            <a:pathLst>
              <a:path extrusionOk="0" h="19217" w="177552">
                <a:moveTo>
                  <a:pt x="0" y="17824"/>
                </a:moveTo>
                <a:cubicBezTo>
                  <a:pt x="27958" y="17824"/>
                  <a:pt x="141505" y="20795"/>
                  <a:pt x="167748" y="17824"/>
                </a:cubicBezTo>
                <a:cubicBezTo>
                  <a:pt x="193991" y="14853"/>
                  <a:pt x="159172" y="2971"/>
                  <a:pt x="15745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2" name="Google Shape;212;p25"/>
          <p:cNvSpPr/>
          <p:nvPr/>
        </p:nvSpPr>
        <p:spPr>
          <a:xfrm>
            <a:off x="7523375" y="1909660"/>
            <a:ext cx="827500" cy="223725"/>
          </a:xfrm>
          <a:custGeom>
            <a:rect b="b" l="l" r="r" t="t"/>
            <a:pathLst>
              <a:path extrusionOk="0" h="8949" w="33100">
                <a:moveTo>
                  <a:pt x="33100" y="8949"/>
                </a:moveTo>
                <a:cubicBezTo>
                  <a:pt x="31980" y="7829"/>
                  <a:pt x="28857" y="3712"/>
                  <a:pt x="26379" y="2228"/>
                </a:cubicBezTo>
                <a:cubicBezTo>
                  <a:pt x="23901" y="744"/>
                  <a:pt x="21281" y="-44"/>
                  <a:pt x="18233" y="45"/>
                </a:cubicBezTo>
                <a:cubicBezTo>
                  <a:pt x="15185" y="134"/>
                  <a:pt x="11128" y="1532"/>
                  <a:pt x="8089" y="2763"/>
                </a:cubicBezTo>
                <a:cubicBezTo>
                  <a:pt x="5050" y="3994"/>
                  <a:pt x="1348" y="6655"/>
                  <a:pt x="0" y="7433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3" name="Google Shape;213;p25"/>
          <p:cNvSpPr txBox="1"/>
          <p:nvPr/>
        </p:nvSpPr>
        <p:spPr>
          <a:xfrm>
            <a:off x="226175" y="2751625"/>
            <a:ext cx="2808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Versión corta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Mostrar todos los resultados por consola.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564600" y="1044775"/>
            <a:ext cx="80148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Hacer un programa que muestre una cuenta regresiva desde un valor ingresado por el usuario.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Hacer un programa que le pida dos números al usuario y los multiplique por el método de la suma.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Ejemplo:  4x3 = 4 + 4 + 4 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Hacer un programa que le pida un número </a:t>
            </a:r>
            <a:r>
              <a:rPr b="1" lang="es"/>
              <a:t>N </a:t>
            </a:r>
            <a:r>
              <a:rPr lang="es"/>
              <a:t> al usuario y muestre los primeros N números pares.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Ejemplo: si el usuario ingresa 4, el programa mostrará: 2,4,6,8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Complicación: mostrar los números en un único mensaje.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Hacer un programa que le pida al usuario un número con una cantidad indefinida de dígitos e invertirlo.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Hacer un programa que sólo permita ingresar números pares y los muestre. Si el número ingresado es impar, mostrar un mensaje de error y pedir otro número.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/>
        </p:nvSpPr>
        <p:spPr>
          <a:xfrm>
            <a:off x="173700" y="1510600"/>
            <a:ext cx="8796600" cy="25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	Hacer un programa que le pida al usuario un número entero y lo muestre. El programa no deberá permitir que el usuario ingrese números con decimales ni letras.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considerar para ello que cuando las funciones </a:t>
            </a:r>
            <a:r>
              <a:rPr b="1" lang="es">
                <a:solidFill>
                  <a:schemeClr val="dk1"/>
                </a:solidFill>
              </a:rPr>
              <a:t>parseInt</a:t>
            </a:r>
            <a:r>
              <a:rPr lang="es"/>
              <a:t> y </a:t>
            </a:r>
            <a:r>
              <a:rPr b="1" lang="es">
                <a:solidFill>
                  <a:schemeClr val="dk1"/>
                </a:solidFill>
              </a:rPr>
              <a:t>parseFloat</a:t>
            </a:r>
            <a:r>
              <a:rPr lang="es"/>
              <a:t> devuelven </a:t>
            </a:r>
            <a:r>
              <a:rPr b="1" lang="es"/>
              <a:t>NaN</a:t>
            </a:r>
            <a:r>
              <a:rPr lang="es"/>
              <a:t>, la condición es </a:t>
            </a:r>
            <a:r>
              <a:rPr b="1" lang="es">
                <a:solidFill>
                  <a:schemeClr val="accent3"/>
                </a:solidFill>
              </a:rPr>
              <a:t>falsa</a:t>
            </a:r>
            <a:r>
              <a:rPr lang="es"/>
              <a:t> y cuando devuelven un </a:t>
            </a:r>
            <a:r>
              <a:rPr b="1" lang="es"/>
              <a:t>número</a:t>
            </a:r>
            <a:r>
              <a:rPr lang="es"/>
              <a:t>, la condición es </a:t>
            </a:r>
            <a:r>
              <a:rPr b="1" lang="es">
                <a:solidFill>
                  <a:schemeClr val="accent2"/>
                </a:solidFill>
              </a:rPr>
              <a:t>verdadera</a:t>
            </a:r>
            <a:r>
              <a:rPr lang="es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Esto no es válido para el 0, por lo que no deberán considerarlo en el programa.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Arreglos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¿Qué son?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arreglo (o </a:t>
            </a:r>
            <a:r>
              <a:rPr i="1" lang="es"/>
              <a:t>array</a:t>
            </a:r>
            <a:r>
              <a:rPr lang="es"/>
              <a:t>) es un conjunto de variables que se almacena bajo un mismo nombre.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Los distintos datos dentro de un arreglo se almacenan bajo un </a:t>
            </a:r>
            <a:r>
              <a:rPr lang="es"/>
              <a:t>índice</a:t>
            </a:r>
            <a:r>
              <a:rPr lang="es"/>
              <a:t> arrancando por la posición </a:t>
            </a:r>
            <a:r>
              <a:rPr lang="es">
                <a:solidFill>
                  <a:schemeClr val="dk1"/>
                </a:solidFill>
              </a:rPr>
              <a:t>0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Declaración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1211400" y="1962750"/>
            <a:ext cx="67431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var</a:t>
            </a:r>
            <a:r>
              <a:rPr lang="es" sz="1800">
                <a:solidFill>
                  <a:schemeClr val="lt2"/>
                </a:solidFill>
              </a:rPr>
              <a:t> nombreDelArreglo = [dato1, dato2, dato3, ...];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0" y="3988400"/>
            <a:ext cx="86677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71738"/>
            <a:ext cx="50863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/>
        </p:nvSpPr>
        <p:spPr>
          <a:xfrm>
            <a:off x="147275" y="4407500"/>
            <a:ext cx="86679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3"/>
                </a:solidFill>
              </a:rPr>
              <a:t>NOTA:</a:t>
            </a:r>
            <a:r>
              <a:rPr lang="es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podemos declarar un arreglo vacío dejando en blanco los corchetes.</a:t>
            </a:r>
            <a:r>
              <a:rPr lang="es"/>
              <a:t>              </a:t>
            </a:r>
            <a:r>
              <a:rPr lang="e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var arreglo = [];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Bucles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Ejemplo de uso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3100"/>
            <a:ext cx="86677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2"/>
          <p:cNvSpPr txBox="1"/>
          <p:nvPr/>
        </p:nvSpPr>
        <p:spPr>
          <a:xfrm>
            <a:off x="3095250" y="2465775"/>
            <a:ext cx="935100" cy="41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F8D2E"/>
                </a:solidFill>
              </a:rPr>
              <a:t>“Fiat”</a:t>
            </a:r>
            <a:endParaRPr>
              <a:solidFill>
                <a:srgbClr val="DF8D2E"/>
              </a:solidFill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4030350" y="2465775"/>
            <a:ext cx="935100" cy="41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F8D2E"/>
                </a:solidFill>
              </a:rPr>
              <a:t>“Jeep”</a:t>
            </a:r>
            <a:endParaRPr>
              <a:solidFill>
                <a:srgbClr val="DF8D2E"/>
              </a:solidFill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4965450" y="2465775"/>
            <a:ext cx="1083300" cy="41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F8D2E"/>
                </a:solidFill>
              </a:rPr>
              <a:t>“Mercedes”</a:t>
            </a:r>
            <a:endParaRPr>
              <a:solidFill>
                <a:srgbClr val="DF8D2E"/>
              </a:solidFill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3109950" y="2258625"/>
            <a:ext cx="905700" cy="2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00FF"/>
                </a:solidFill>
              </a:rPr>
              <a:t>autos: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3095250" y="2885025"/>
            <a:ext cx="278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4015650" y="2884875"/>
            <a:ext cx="278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4965450" y="2884875"/>
            <a:ext cx="278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82675"/>
            <a:ext cx="48863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 rotWithShape="1">
          <a:blip r:embed="rId5">
            <a:alphaModFix/>
          </a:blip>
          <a:srcRect b="3100" l="0" r="0" t="0"/>
          <a:stretch/>
        </p:blipFill>
        <p:spPr>
          <a:xfrm>
            <a:off x="5301475" y="3328125"/>
            <a:ext cx="2790450" cy="103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/>
        </p:nvSpPr>
        <p:spPr>
          <a:xfrm>
            <a:off x="152400" y="4566600"/>
            <a:ext cx="8837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Poniendo entre corchetes el </a:t>
            </a:r>
            <a:r>
              <a:rPr lang="es">
                <a:solidFill>
                  <a:srgbClr val="FF0000"/>
                </a:solidFill>
              </a:rPr>
              <a:t>índice</a:t>
            </a:r>
            <a:r>
              <a:rPr lang="es"/>
              <a:t> del arreglo que queremos usar, podemos acceder al dato como si fuera una variable cualquiera.</a:t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4213550" y="3228925"/>
            <a:ext cx="328800" cy="1162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Los arreglos son en esencia un objeto, cuyo nombre de propiedad es el </a:t>
            </a:r>
            <a:r>
              <a:rPr lang="es">
                <a:solidFill>
                  <a:srgbClr val="434343"/>
                </a:solidFill>
              </a:rPr>
              <a:t>índice</a:t>
            </a:r>
            <a:r>
              <a:rPr lang="es">
                <a:solidFill>
                  <a:srgbClr val="434343"/>
                </a:solidFill>
              </a:rPr>
              <a:t> y el valor de la propiedad es el dato.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434343"/>
                </a:solidFill>
              </a:rPr>
              <a:t>Por lo tanto, todo arreglo tiene ciertos métodos predefinidos en sí mismo y ciertas propiedades de las que podemos sacar ventaja.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2" name="Google Shape;272;p33"/>
          <p:cNvSpPr txBox="1"/>
          <p:nvPr>
            <p:ph type="title"/>
          </p:nvPr>
        </p:nvSpPr>
        <p:spPr>
          <a:xfrm>
            <a:off x="490250" y="488250"/>
            <a:ext cx="7097100" cy="14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0000"/>
                </a:solidFill>
              </a:rPr>
              <a:t>Los arreglos son objetos!</a:t>
            </a:r>
            <a:endParaRPr sz="4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Métodos y propiedades de arreglos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471900" y="1919075"/>
            <a:ext cx="8222100" cy="30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Propiedad </a:t>
            </a:r>
            <a:r>
              <a:rPr lang="es">
                <a:solidFill>
                  <a:srgbClr val="434343"/>
                </a:solidFill>
              </a:rPr>
              <a:t>length</a:t>
            </a:r>
            <a:r>
              <a:rPr lang="es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Todo arreglo tiene una propiedad que indica cuántos elementos hay en dicho arreglo.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 valor de esta propiedad es un número entero positivo o 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Método</a:t>
            </a:r>
            <a:r>
              <a:rPr lang="es"/>
              <a:t> </a:t>
            </a:r>
            <a:r>
              <a:rPr lang="es">
                <a:solidFill>
                  <a:srgbClr val="434343"/>
                </a:solidFill>
              </a:rPr>
              <a:t>push</a:t>
            </a:r>
            <a:r>
              <a:rPr lang="es"/>
              <a:t>( </a:t>
            </a:r>
            <a:r>
              <a:rPr lang="es">
                <a:solidFill>
                  <a:schemeClr val="dk1"/>
                </a:solidFill>
              </a:rPr>
              <a:t>algunValor</a:t>
            </a:r>
            <a:r>
              <a:rPr lang="es"/>
              <a:t> 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Nos permite agregar un valor extra al final del arreglo.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Dentro de los </a:t>
            </a:r>
            <a:r>
              <a:rPr lang="es"/>
              <a:t>paréntesis se indica el valor que queremos ingresar en el arreglo.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Devuelve la nueva longitud del arreglo.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Método </a:t>
            </a:r>
            <a:r>
              <a:rPr lang="es">
                <a:solidFill>
                  <a:srgbClr val="434343"/>
                </a:solidFill>
              </a:rPr>
              <a:t>pop()</a:t>
            </a:r>
            <a:r>
              <a:rPr lang="es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Análogo al push(), el pop() saca el </a:t>
            </a:r>
            <a:r>
              <a:rPr lang="es"/>
              <a:t>último</a:t>
            </a:r>
            <a:r>
              <a:rPr lang="es"/>
              <a:t> valor del arreglo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No recibe parámetros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Devuelve el dato que eliminó del arreglo.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Ejemplo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84" name="Google Shape;2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575" y="111713"/>
            <a:ext cx="4329208" cy="30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225" y="3241538"/>
            <a:ext cx="3593909" cy="17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Mostrar todos los resultados por consola.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6" name="Google Shape;296;p37"/>
          <p:cNvSpPr txBox="1"/>
          <p:nvPr/>
        </p:nvSpPr>
        <p:spPr>
          <a:xfrm>
            <a:off x="360350" y="844325"/>
            <a:ext cx="8387100" cy="4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Crear un arreglo de números y mostrar su longitud, luego agregarle datos y volver a mostrar su longitud. Finalmente, eliminar los últimos 3 valores del arreglo y mostrarlo.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Cargar un arreglo de “marcas” con datos ingresados por el usuario.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Cargar un arreglo con los números del 1 al 1000.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Pedirle al usuario una cantidad y eliminar esa cantidad de </a:t>
            </a:r>
            <a:r>
              <a:rPr lang="es"/>
              <a:t>números</a:t>
            </a:r>
            <a:r>
              <a:rPr lang="es"/>
              <a:t> del arreglo anterior.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Considerando un eje de coordenadas cartesiano de dos dimensiones (x,y) pedirle al usuario dos puntos del plano e indicar cual se encuentra más cercano al (0,0) y luego indicar la distancia entre dichos puntos.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Cada punto del plano es un arreglo de dos elementos.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Utilizando el arreglo del ejercicio 3, pedirle al usuario un número entero y buscarlo dentro del arreglo. Si se encuentra el número, indicar en </a:t>
            </a:r>
            <a:r>
              <a:rPr lang="es"/>
              <a:t>qué</a:t>
            </a:r>
            <a:r>
              <a:rPr lang="es"/>
              <a:t> posición está; en caso contrario mostrar un mensaje indicando que el número no está en el arreglo.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Mostrar todos los resultados por consola.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2" name="Google Shape;302;p38"/>
          <p:cNvSpPr txBox="1"/>
          <p:nvPr/>
        </p:nvSpPr>
        <p:spPr>
          <a:xfrm>
            <a:off x="360350" y="844325"/>
            <a:ext cx="8387100" cy="4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 startAt="5"/>
            </a:pPr>
            <a:r>
              <a:rPr lang="es"/>
              <a:t>Utilizando un ciclo for, recorrer un arreglo de los ejercicios anteriores (elegir uno) de principio a fin mostrando de manera independiente todos los valores que se encuentran en el.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es"/>
              <a:t>Pedir números positivos al usuario, cargar un arreglo con todos los números pares que haya ingresado. Luego, recorrer el arreglo e indicar </a:t>
            </a:r>
            <a:r>
              <a:rPr lang="es"/>
              <a:t>cuál</a:t>
            </a:r>
            <a:r>
              <a:rPr lang="es"/>
              <a:t> fue el mayor número guardado. La carga de números finaliza cuando el usuario ingrese el 0.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es"/>
              <a:t>Pedir números al usuario y almacenar en un arreglo los primeros 10 </a:t>
            </a:r>
            <a:r>
              <a:rPr lang="es"/>
              <a:t>números</a:t>
            </a:r>
            <a:r>
              <a:rPr lang="es"/>
              <a:t> pares ingresados, mostrarlo. Luego, eliminar los primeros 3 números del arreglo.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Dato: no podemos eliminar un valor del principio, pero si podemos reemplazarlo por otro y luego eliminar el último valor del arreglo.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Condición: el arreglo debe mantener el orden original.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es"/>
              <a:t>Utilizando el arreglo anterior, pedirle un número al usuario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Si el número está en el arreglo, eliminarlo.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Si el número NO está en el arreglo, indicarlo.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FIN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¿Qué es un bucle?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bucle, o ciclo de repetición, es una estructura de control que me permite ejecutar cierto código mientras se cumpla una condición.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 diferencia del condicional, una vez ejecutado el código, si la condición se sigue cumpliendo el código se vuelve a ejecutar.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Existen varios tipos de bucles que podemos implementar pero, de alguna manera, son todos intercambiables entre sí.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Ciclo while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Sintaxis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46400" y="2472525"/>
            <a:ext cx="2851200" cy="16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while(</a:t>
            </a:r>
            <a:r>
              <a:rPr lang="es" sz="2400">
                <a:solidFill>
                  <a:schemeClr val="accent1"/>
                </a:solidFill>
              </a:rPr>
              <a:t>condición</a:t>
            </a:r>
            <a:r>
              <a:rPr lang="es" sz="2400"/>
              <a:t>){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/>
              <a:t>//código a ejecutar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/>
              <a:t>}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33253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Diagrama de flujo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390025" y="1745200"/>
            <a:ext cx="18393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Condición del bucle: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evalúa si la condición es verdadera o falsa</a:t>
            </a:r>
            <a:endParaRPr/>
          </a:p>
        </p:txBody>
      </p:sp>
      <p:cxnSp>
        <p:nvCxnSpPr>
          <p:cNvPr id="97" name="Google Shape;97;p18"/>
          <p:cNvCxnSpPr/>
          <p:nvPr/>
        </p:nvCxnSpPr>
        <p:spPr>
          <a:xfrm>
            <a:off x="5945825" y="2615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98" name="Google Shape;98;p18"/>
          <p:cNvCxnSpPr/>
          <p:nvPr/>
        </p:nvCxnSpPr>
        <p:spPr>
          <a:xfrm>
            <a:off x="5945825" y="93478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" name="Google Shape;99;p18"/>
          <p:cNvCxnSpPr/>
          <p:nvPr/>
        </p:nvCxnSpPr>
        <p:spPr>
          <a:xfrm>
            <a:off x="5945825" y="19128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" name="Google Shape;100;p18"/>
          <p:cNvCxnSpPr/>
          <p:nvPr/>
        </p:nvCxnSpPr>
        <p:spPr>
          <a:xfrm>
            <a:off x="5945825" y="19128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1" name="Google Shape;101;p18"/>
          <p:cNvCxnSpPr/>
          <p:nvPr/>
        </p:nvCxnSpPr>
        <p:spPr>
          <a:xfrm>
            <a:off x="5945825" y="2514313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" name="Google Shape;102;p18"/>
          <p:cNvCxnSpPr>
            <a:endCxn id="103" idx="0"/>
          </p:cNvCxnSpPr>
          <p:nvPr/>
        </p:nvCxnSpPr>
        <p:spPr>
          <a:xfrm>
            <a:off x="5945700" y="3492450"/>
            <a:ext cx="2700" cy="12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4" name="Google Shape;104;p18"/>
          <p:cNvSpPr/>
          <p:nvPr/>
        </p:nvSpPr>
        <p:spPr>
          <a:xfrm>
            <a:off x="5329775" y="1651150"/>
            <a:ext cx="1232100" cy="123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444375" y="2026450"/>
            <a:ext cx="1002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Condición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6" name="Google Shape;106;p18"/>
          <p:cNvCxnSpPr>
            <a:stCxn id="104" idx="3"/>
          </p:cNvCxnSpPr>
          <p:nvPr/>
        </p:nvCxnSpPr>
        <p:spPr>
          <a:xfrm>
            <a:off x="6561875" y="2267200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8"/>
          <p:cNvCxnSpPr/>
          <p:nvPr/>
        </p:nvCxnSpPr>
        <p:spPr>
          <a:xfrm rot="10800000">
            <a:off x="7435775" y="1443400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/>
          <p:nvPr/>
        </p:nvCxnSpPr>
        <p:spPr>
          <a:xfrm rot="10800000">
            <a:off x="5945825" y="1432525"/>
            <a:ext cx="14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8"/>
          <p:cNvSpPr txBox="1"/>
          <p:nvPr/>
        </p:nvSpPr>
        <p:spPr>
          <a:xfrm>
            <a:off x="6447275" y="1912850"/>
            <a:ext cx="1053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Verdadera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229425" y="2820950"/>
            <a:ext cx="651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Falsa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3947225" y="3091000"/>
            <a:ext cx="19341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la condición es falsa, el programa continúa con su flujo normal.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7623475" y="892600"/>
            <a:ext cx="1418400" cy="20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la condición es verdadera, se ejecuta cierto código  luego el programa vuelve al principio del bucle.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5360988" y="107450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5636850" y="107500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Inicio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5360988" y="4767100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5636850" y="4767150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Fin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7000375" y="164515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5636850" y="386650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5635500" y="83300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</a:rPr>
              <a:t>Ejemplo</a:t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415" y="410950"/>
            <a:ext cx="5430186" cy="209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513" y="3057930"/>
            <a:ext cx="2164010" cy="1674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</a:rPr>
              <a:t>Recorrido</a:t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415" y="410950"/>
            <a:ext cx="5430186" cy="20954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0"/>
          <p:cNvCxnSpPr/>
          <p:nvPr/>
        </p:nvCxnSpPr>
        <p:spPr>
          <a:xfrm>
            <a:off x="4157175" y="701375"/>
            <a:ext cx="0" cy="46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0"/>
          <p:cNvSpPr/>
          <p:nvPr/>
        </p:nvSpPr>
        <p:spPr>
          <a:xfrm>
            <a:off x="4149875" y="931523"/>
            <a:ext cx="1377675" cy="269850"/>
          </a:xfrm>
          <a:custGeom>
            <a:rect b="b" l="l" r="r" t="t"/>
            <a:pathLst>
              <a:path extrusionOk="0" h="10794" w="55107">
                <a:moveTo>
                  <a:pt x="0" y="10375"/>
                </a:moveTo>
                <a:cubicBezTo>
                  <a:pt x="1920" y="9267"/>
                  <a:pt x="7516" y="5391"/>
                  <a:pt x="11517" y="3725"/>
                </a:cubicBezTo>
                <a:cubicBezTo>
                  <a:pt x="15518" y="2059"/>
                  <a:pt x="20128" y="937"/>
                  <a:pt x="24005" y="379"/>
                </a:cubicBezTo>
                <a:cubicBezTo>
                  <a:pt x="27882" y="-179"/>
                  <a:pt x="31485" y="-22"/>
                  <a:pt x="34777" y="379"/>
                </a:cubicBezTo>
                <a:cubicBezTo>
                  <a:pt x="38069" y="780"/>
                  <a:pt x="40941" y="1623"/>
                  <a:pt x="43755" y="2785"/>
                </a:cubicBezTo>
                <a:cubicBezTo>
                  <a:pt x="46569" y="3947"/>
                  <a:pt x="49771" y="6016"/>
                  <a:pt x="51663" y="7351"/>
                </a:cubicBezTo>
                <a:cubicBezTo>
                  <a:pt x="53555" y="8686"/>
                  <a:pt x="54533" y="10220"/>
                  <a:pt x="55107" y="10794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34" name="Google Shape;134;p20"/>
          <p:cNvCxnSpPr/>
          <p:nvPr/>
        </p:nvCxnSpPr>
        <p:spPr>
          <a:xfrm>
            <a:off x="4697825" y="1483150"/>
            <a:ext cx="0" cy="58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0"/>
          <p:cNvSpPr/>
          <p:nvPr/>
        </p:nvSpPr>
        <p:spPr>
          <a:xfrm>
            <a:off x="4674738" y="931532"/>
            <a:ext cx="4375575" cy="1364600"/>
          </a:xfrm>
          <a:custGeom>
            <a:rect b="b" l="l" r="r" t="t"/>
            <a:pathLst>
              <a:path extrusionOk="0" h="54584" w="175023">
                <a:moveTo>
                  <a:pt x="0" y="52381"/>
                </a:moveTo>
                <a:cubicBezTo>
                  <a:pt x="25718" y="52381"/>
                  <a:pt x="125756" y="57286"/>
                  <a:pt x="154305" y="52381"/>
                </a:cubicBezTo>
                <a:cubicBezTo>
                  <a:pt x="182854" y="47477"/>
                  <a:pt x="174554" y="31375"/>
                  <a:pt x="171295" y="22954"/>
                </a:cubicBezTo>
                <a:cubicBezTo>
                  <a:pt x="168036" y="14533"/>
                  <a:pt x="151318" y="5372"/>
                  <a:pt x="134751" y="1855"/>
                </a:cubicBezTo>
                <a:cubicBezTo>
                  <a:pt x="118184" y="-1661"/>
                  <a:pt x="85889" y="912"/>
                  <a:pt x="71892" y="1855"/>
                </a:cubicBezTo>
                <a:cubicBezTo>
                  <a:pt x="57895" y="2798"/>
                  <a:pt x="54289" y="6572"/>
                  <a:pt x="50768" y="751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6" name="Google Shape;136;p20"/>
          <p:cNvSpPr txBox="1"/>
          <p:nvPr/>
        </p:nvSpPr>
        <p:spPr>
          <a:xfrm>
            <a:off x="6922813" y="2615787"/>
            <a:ext cx="807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 == 1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6458575" y="1139725"/>
            <a:ext cx="613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true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4793063" y="2615786"/>
            <a:ext cx="14613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consola: “x = 0”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4793063" y="2963984"/>
            <a:ext cx="14613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consola: “x = 1”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6922813" y="2963985"/>
            <a:ext cx="807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 == 2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4793063" y="3312182"/>
            <a:ext cx="14613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consola: “x = 2”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6922813" y="3312183"/>
            <a:ext cx="807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 == 3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4793063" y="3660379"/>
            <a:ext cx="14613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consola: “x = 3”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6922813" y="3660381"/>
            <a:ext cx="807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 == 4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793063" y="4008577"/>
            <a:ext cx="14613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consola: “x = 4”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6922813" y="4008579"/>
            <a:ext cx="807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 == 5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4793063" y="4356775"/>
            <a:ext cx="14613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consola: “x = 5”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6922813" y="4356776"/>
            <a:ext cx="807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 == 6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6648575" y="1201375"/>
            <a:ext cx="807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false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3934385" y="1329700"/>
            <a:ext cx="250825" cy="1283025"/>
          </a:xfrm>
          <a:custGeom>
            <a:rect b="b" l="l" r="r" t="t"/>
            <a:pathLst>
              <a:path extrusionOk="0" h="51321" w="10033">
                <a:moveTo>
                  <a:pt x="5990" y="0"/>
                </a:moveTo>
                <a:cubicBezTo>
                  <a:pt x="5383" y="1051"/>
                  <a:pt x="3289" y="4012"/>
                  <a:pt x="2349" y="6307"/>
                </a:cubicBezTo>
                <a:cubicBezTo>
                  <a:pt x="1409" y="8602"/>
                  <a:pt x="682" y="8538"/>
                  <a:pt x="349" y="13770"/>
                </a:cubicBezTo>
                <a:cubicBezTo>
                  <a:pt x="16" y="19002"/>
                  <a:pt x="-181" y="31732"/>
                  <a:pt x="349" y="37700"/>
                </a:cubicBezTo>
                <a:cubicBezTo>
                  <a:pt x="880" y="43668"/>
                  <a:pt x="1918" y="47309"/>
                  <a:pt x="3532" y="49579"/>
                </a:cubicBezTo>
                <a:cubicBezTo>
                  <a:pt x="5146" y="51849"/>
                  <a:pt x="8950" y="51031"/>
                  <a:pt x="10033" y="51321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Ciclo for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