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12192000"/>
  <p:notesSz cx="6858000" cy="9144000"/>
  <p:embeddedFontLst>
    <p:embeddedFont>
      <p:font typeface="Questrial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Questrial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Questrial"/>
              <a:buNone/>
              <a:defRPr b="1" i="0" sz="54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Questrial"/>
              <a:buNone/>
              <a:defRPr b="0" i="0" sz="24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8" name="Google Shape;78;p11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Questrial"/>
              <a:buNone/>
              <a:defRPr b="0" i="0" sz="24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5" name="Google Shape;85;p12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3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Questrial"/>
              <a:buNone/>
              <a:defRPr b="1" i="0" sz="32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Questrial"/>
              <a:buNone/>
              <a:defRPr b="1" i="0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1" name="Google Shape;101;p1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2" name="Google Shape;102;p1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5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Questrial"/>
              <a:buNone/>
              <a:defRPr b="1" i="0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8" name="Google Shape;108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9" name="Google Shape;109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Questrial"/>
              <a:buNone/>
              <a:defRPr b="1" i="0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Questrial"/>
              <a:buNone/>
              <a:defRPr b="1" i="0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5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Questrial"/>
              <a:buNone/>
              <a:defRPr b="1" i="0" sz="42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6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Questrial"/>
              <a:buNone/>
              <a:defRPr b="1" i="0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8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Questrial"/>
              <a:buNone/>
              <a:defRPr b="1" i="0" sz="48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Questrial"/>
              <a:buNone/>
              <a:defRPr b="1" i="0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0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Questrial"/>
              <a:buNone/>
              <a:defRPr b="1" i="0" sz="2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Questrial"/>
              <a:buNone/>
              <a:defRPr b="1" i="0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photonstorm/phaser/releases/download/v2.6.2/phaser.min.js" TargetMode="External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www.sublimetext.com/" TargetMode="External"/><Relationship Id="rId9" Type="http://schemas.openxmlformats.org/officeDocument/2006/relationships/image" Target="../media/image2.png"/><Relationship Id="rId5" Type="http://schemas.openxmlformats.org/officeDocument/2006/relationships/image" Target="../media/image13.png"/><Relationship Id="rId6" Type="http://schemas.openxmlformats.org/officeDocument/2006/relationships/hyperlink" Target="https://thimble.mozilla.org/es/" TargetMode="External"/><Relationship Id="rId7" Type="http://schemas.openxmlformats.org/officeDocument/2006/relationships/image" Target="../media/image8.png"/><Relationship Id="rId8" Type="http://schemas.openxmlformats.org/officeDocument/2006/relationships/hyperlink" Target="http://brackets.io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www.apachefriends.org/es/index.html" TargetMode="External"/><Relationship Id="rId5" Type="http://schemas.openxmlformats.org/officeDocument/2006/relationships/image" Target="../media/image11.png"/><Relationship Id="rId6" Type="http://schemas.openxmlformats.org/officeDocument/2006/relationships/hyperlink" Target="http://www.wampserver.com/en/" TargetMode="External"/><Relationship Id="rId7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Franquiro/DVJAP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idx="1" type="subTitle"/>
          </p:nvPr>
        </p:nvSpPr>
        <p:spPr>
          <a:xfrm>
            <a:off x="810001" y="5280847"/>
            <a:ext cx="10572000" cy="121484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Noto Sans Symbols"/>
              <a:buNone/>
            </a:pPr>
            <a:r>
              <a:rPr b="0" i="0" lang="es-AR" sz="4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Phaser parte 1</a:t>
            </a:r>
            <a:endParaRPr/>
          </a:p>
        </p:txBody>
      </p:sp>
      <p:pic>
        <p:nvPicPr>
          <p:cNvPr descr="A drawing of a cartoon character&#10;&#10;Description generated with high confidence" id="116" name="Google Shape;11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8250" y="1"/>
            <a:ext cx="5695500" cy="4888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Questrial"/>
              <a:buNone/>
            </a:pPr>
            <a:r>
              <a:rPr b="1" i="0" lang="es-AR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Esquema de archivos</a:t>
            </a:r>
            <a:endParaRPr/>
          </a:p>
        </p:txBody>
      </p:sp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 b="10215" l="0" r="81633" t="19328"/>
          <a:stretch/>
        </p:blipFill>
        <p:spPr>
          <a:xfrm>
            <a:off x="2104584" y="2206305"/>
            <a:ext cx="2120770" cy="457619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6096000" y="2206305"/>
            <a:ext cx="4051109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s-AR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Carpeta de audio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s-AR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Archivos de sonido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s-AR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Música de fondo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s-AR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Saltos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s-AR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Carpeta data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s-AR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Código con distintos niveles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s-AR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Carpeta imágenes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s-AR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Recursos visuales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s-AR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Personaje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s-AR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Moneda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s-AR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Js</a:t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s-AR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Archivos de código js</a:t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s-AR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Funcionalidad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s-AR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Framework Phaser</a:t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s-AR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Index</a:t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s-AR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style</a:t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Questrial"/>
              <a:buNone/>
            </a:pPr>
            <a:r>
              <a:rPr b="1" i="0" lang="es-AR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Descargar el archivo de phaser</a:t>
            </a:r>
            <a:endParaRPr b="1" i="0" sz="4000" u="none" cap="none" strike="noStrike">
              <a:solidFill>
                <a:srgbClr val="FEFEFE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descr="A drawing of a cartoon character&#10;&#10;Description generated with high confidence" id="189" name="Google Shape;189;p26">
            <a:hlinkClick r:id="rId3"/>
          </p:cNvPr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7219" y="2773849"/>
            <a:ext cx="4237562" cy="3636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Questrial"/>
              <a:buNone/>
            </a:pPr>
            <a:r>
              <a:rPr b="1" i="0" lang="es-AR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Agregar el archivo de phaser</a:t>
            </a:r>
            <a:endParaRPr b="1" i="0" sz="4000" u="none" cap="none" strike="noStrike">
              <a:solidFill>
                <a:srgbClr val="FEFEFE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95" name="Google Shape;195;p27"/>
          <p:cNvSpPr txBox="1"/>
          <p:nvPr>
            <p:ph idx="1" type="body"/>
          </p:nvPr>
        </p:nvSpPr>
        <p:spPr>
          <a:xfrm>
            <a:off x="818712" y="2222288"/>
            <a:ext cx="10554574" cy="2094532"/>
          </a:xfrm>
          <a:prstGeom prst="rect">
            <a:avLst/>
          </a:prstGeom>
          <a:noFill/>
          <a:ln>
            <a:noFill/>
          </a:ln>
          <a:effectLst>
            <a:outerShdw sx="1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○"/>
            </a:pPr>
            <a:r>
              <a:rPr b="0" i="0" lang="es-AR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Copiar el archivo a la carpeta js</a:t>
            </a:r>
            <a:endParaRPr b="0" i="0" sz="2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1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○"/>
            </a:pPr>
            <a:r>
              <a:rPr b="0" i="0" lang="es-AR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Hacer referencia al archivo en el html con la etiqueta script </a:t>
            </a:r>
            <a:r>
              <a:rPr b="1" i="0" lang="es-AR" sz="2800" u="sng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ANTES </a:t>
            </a:r>
            <a:r>
              <a:rPr b="0" i="0" lang="es-AR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que el archivo “miJuego”</a:t>
            </a:r>
            <a:endParaRPr b="1" i="0" sz="2800" u="sng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96" name="Google Shape;196;p27"/>
          <p:cNvPicPr preferRelativeResize="0"/>
          <p:nvPr/>
        </p:nvPicPr>
        <p:blipFill rotWithShape="1">
          <a:blip r:embed="rId3">
            <a:alphaModFix/>
          </a:blip>
          <a:srcRect b="39216" l="21530" r="6714" t="32403"/>
          <a:stretch/>
        </p:blipFill>
        <p:spPr>
          <a:xfrm>
            <a:off x="631938" y="4216998"/>
            <a:ext cx="10928122" cy="2431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8F6FB"/>
            </a:gs>
            <a:gs pos="29000">
              <a:srgbClr val="F2F2F2"/>
            </a:gs>
            <a:gs pos="61000">
              <a:srgbClr val="D8D8D8"/>
            </a:gs>
            <a:gs pos="100000">
              <a:srgbClr val="BFBFBF"/>
            </a:gs>
          </a:gsLst>
          <a:lin ang="5400000" scaled="0"/>
        </a:gra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Questrial"/>
              <a:buNone/>
            </a:pPr>
            <a:r>
              <a:rPr b="1" i="0" lang="es-AR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El objeto juego</a:t>
            </a:r>
            <a:endParaRPr/>
          </a:p>
        </p:txBody>
      </p:sp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818712" y="2222286"/>
            <a:ext cx="10554574" cy="3479267"/>
          </a:xfrm>
          <a:prstGeom prst="rect">
            <a:avLst/>
          </a:prstGeom>
          <a:noFill/>
          <a:ln>
            <a:noFill/>
          </a:ln>
          <a:effectLst>
            <a:outerShdw sx="1000" sy="1000">
              <a:srgbClr val="000000">
                <a:alpha val="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Es un objeto que declara las propiedades de nuestro juego.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Este objeto ya existe y lo que haremos es declarar una nueva instancia de él con la siguiente sentencia.</a:t>
            </a:r>
            <a:endParaRPr/>
          </a:p>
          <a:p>
            <a:pPr indent="-2286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var juego = new Phaser.Game( 800 , 600 , Phaser.AUTO , ’’ , {} );</a:t>
            </a:r>
            <a:endParaRPr/>
          </a:p>
        </p:txBody>
      </p:sp>
      <p:sp>
        <p:nvSpPr>
          <p:cNvPr id="203" name="Google Shape;203;p28"/>
          <p:cNvSpPr txBox="1"/>
          <p:nvPr/>
        </p:nvSpPr>
        <p:spPr>
          <a:xfrm>
            <a:off x="4690029" y="5499971"/>
            <a:ext cx="107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7030A0"/>
                </a:solidFill>
                <a:latin typeface="Questrial"/>
                <a:ea typeface="Questrial"/>
                <a:cs typeface="Questrial"/>
                <a:sym typeface="Questrial"/>
              </a:rPr>
              <a:t>ANCHO</a:t>
            </a:r>
            <a:endParaRPr/>
          </a:p>
        </p:txBody>
      </p:sp>
      <p:sp>
        <p:nvSpPr>
          <p:cNvPr id="204" name="Google Shape;204;p28"/>
          <p:cNvSpPr txBox="1"/>
          <p:nvPr/>
        </p:nvSpPr>
        <p:spPr>
          <a:xfrm>
            <a:off x="5598208" y="5499971"/>
            <a:ext cx="76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7030A0"/>
                </a:solidFill>
                <a:latin typeface="Questrial"/>
                <a:ea typeface="Questrial"/>
                <a:cs typeface="Questrial"/>
                <a:sym typeface="Questrial"/>
              </a:rPr>
              <a:t>ALTO</a:t>
            </a:r>
            <a:endParaRPr/>
          </a:p>
        </p:txBody>
      </p:sp>
      <p:sp>
        <p:nvSpPr>
          <p:cNvPr id="205" name="Google Shape;205;p28"/>
          <p:cNvSpPr txBox="1"/>
          <p:nvPr/>
        </p:nvSpPr>
        <p:spPr>
          <a:xfrm>
            <a:off x="6540600" y="5499971"/>
            <a:ext cx="176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7030A0"/>
                </a:solidFill>
                <a:latin typeface="Questrial"/>
                <a:ea typeface="Questrial"/>
                <a:cs typeface="Questrial"/>
                <a:sym typeface="Questrial"/>
              </a:rPr>
              <a:t>RENDERIZADO</a:t>
            </a:r>
            <a:endParaRPr/>
          </a:p>
        </p:txBody>
      </p:sp>
      <p:sp>
        <p:nvSpPr>
          <p:cNvPr id="206" name="Google Shape;206;p28"/>
          <p:cNvSpPr txBox="1"/>
          <p:nvPr/>
        </p:nvSpPr>
        <p:spPr>
          <a:xfrm>
            <a:off x="6918361" y="3715261"/>
            <a:ext cx="354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7030A0"/>
                </a:solidFill>
                <a:latin typeface="Questrial"/>
                <a:ea typeface="Questrial"/>
                <a:cs typeface="Questrial"/>
                <a:sym typeface="Questrial"/>
              </a:rPr>
              <a:t>DONDE SE AGREGA EL JUEGO</a:t>
            </a:r>
            <a:endParaRPr/>
          </a:p>
        </p:txBody>
      </p:sp>
      <p:sp>
        <p:nvSpPr>
          <p:cNvPr id="207" name="Google Shape;207;p28"/>
          <p:cNvSpPr txBox="1"/>
          <p:nvPr/>
        </p:nvSpPr>
        <p:spPr>
          <a:xfrm>
            <a:off x="8975453" y="5487482"/>
            <a:ext cx="20586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7030A0"/>
                </a:solidFill>
                <a:latin typeface="Questrial"/>
                <a:ea typeface="Questrial"/>
                <a:cs typeface="Questrial"/>
                <a:sym typeface="Questrial"/>
              </a:rPr>
              <a:t>OBJETO DE FUNCIONES PRINCIPALES DE PHASER</a:t>
            </a:r>
            <a:endParaRPr/>
          </a:p>
        </p:txBody>
      </p:sp>
      <p:cxnSp>
        <p:nvCxnSpPr>
          <p:cNvPr id="208" name="Google Shape;208;p28"/>
          <p:cNvCxnSpPr>
            <a:stCxn id="203" idx="0"/>
          </p:cNvCxnSpPr>
          <p:nvPr/>
        </p:nvCxnSpPr>
        <p:spPr>
          <a:xfrm rot="10800000">
            <a:off x="5221929" y="4889171"/>
            <a:ext cx="4500" cy="6108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9" name="Google Shape;209;p28"/>
          <p:cNvCxnSpPr>
            <a:stCxn id="204" idx="0"/>
          </p:cNvCxnSpPr>
          <p:nvPr/>
        </p:nvCxnSpPr>
        <p:spPr>
          <a:xfrm rot="10800000">
            <a:off x="5977558" y="4889171"/>
            <a:ext cx="1500" cy="6108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0" name="Google Shape;210;p28"/>
          <p:cNvCxnSpPr>
            <a:stCxn id="205" idx="0"/>
          </p:cNvCxnSpPr>
          <p:nvPr/>
        </p:nvCxnSpPr>
        <p:spPr>
          <a:xfrm flipH="1" rot="10800000">
            <a:off x="7420800" y="4889171"/>
            <a:ext cx="3000" cy="6108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1" name="Google Shape;211;p28"/>
          <p:cNvCxnSpPr>
            <a:stCxn id="207" idx="0"/>
          </p:cNvCxnSpPr>
          <p:nvPr/>
        </p:nvCxnSpPr>
        <p:spPr>
          <a:xfrm flipH="1" rot="5400000">
            <a:off x="9220253" y="4702982"/>
            <a:ext cx="649500" cy="919500"/>
          </a:xfrm>
          <a:prstGeom prst="curvedConnector2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2" name="Google Shape;212;p28"/>
          <p:cNvCxnSpPr>
            <a:stCxn id="206" idx="2"/>
          </p:cNvCxnSpPr>
          <p:nvPr/>
        </p:nvCxnSpPr>
        <p:spPr>
          <a:xfrm flipH="1">
            <a:off x="8683711" y="4084561"/>
            <a:ext cx="7800" cy="468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Questrial"/>
              <a:buNone/>
            </a:pPr>
            <a:r>
              <a:rPr b="1" i="0" lang="es-AR" sz="42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CONSIGNA</a:t>
            </a:r>
            <a:endParaRPr/>
          </a:p>
        </p:txBody>
      </p:sp>
      <p:sp>
        <p:nvSpPr>
          <p:cNvPr id="218" name="Google Shape;218;p29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Declaraciones</a:t>
            </a:r>
            <a:endParaRPr/>
          </a:p>
        </p:txBody>
      </p:sp>
      <p:sp>
        <p:nvSpPr>
          <p:cNvPr id="219" name="Google Shape;219;p29"/>
          <p:cNvSpPr txBox="1"/>
          <p:nvPr>
            <p:ph idx="2" type="body"/>
          </p:nvPr>
        </p:nvSpPr>
        <p:spPr>
          <a:xfrm>
            <a:off x="7065999" y="1130484"/>
            <a:ext cx="4569273" cy="51863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s-AR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Inicializar el juego y declarar las siguientes variables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s-AR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(con algún valor asignado)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s-AR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puntajeJugador    (número)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s-AR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velocidadJugador (número)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s-AR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jugadorTieneLlave (booleana)</a:t>
            </a:r>
            <a:endParaRPr/>
          </a:p>
          <a:p>
            <a:pPr indent="-133350" lvl="0" marL="28575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s-AR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Mostrar los valores de las variables por consola.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Questrial"/>
              <a:buNone/>
            </a:pPr>
            <a:r>
              <a:rPr b="1" i="0" lang="es-AR" sz="54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Funciones de Phaser</a:t>
            </a:r>
            <a:endParaRPr b="1" i="0" sz="5400" u="none" cap="none" strike="noStrike">
              <a:solidFill>
                <a:srgbClr val="FEFEFE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25" name="Google Shape;225;p30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preload, create , update</a:t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Questrial"/>
              <a:buNone/>
            </a:pPr>
            <a:r>
              <a:rPr b="1" i="0" lang="es-AR" sz="42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FUNCIONES DE PHASER: </a:t>
            </a:r>
            <a:r>
              <a:rPr b="1" i="0" lang="es-AR" sz="4200" u="none" cap="none" strike="noStrike">
                <a:solidFill>
                  <a:srgbClr val="F2C29B"/>
                </a:solidFill>
                <a:latin typeface="Questrial"/>
                <a:ea typeface="Questrial"/>
                <a:cs typeface="Questrial"/>
                <a:sym typeface="Questrial"/>
              </a:rPr>
              <a:t>PRELOAD</a:t>
            </a:r>
            <a:endParaRPr/>
          </a:p>
        </p:txBody>
      </p:sp>
      <p:sp>
        <p:nvSpPr>
          <p:cNvPr id="231" name="Google Shape;231;p31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s-AR" sz="1800" u="none" cap="none" strike="noStrike">
                <a:solidFill>
                  <a:srgbClr val="00B0F0"/>
                </a:solidFill>
                <a:latin typeface="Questrial"/>
                <a:ea typeface="Questrial"/>
                <a:cs typeface="Questrial"/>
                <a:sym typeface="Questrial"/>
              </a:rPr>
              <a:t>function</a:t>
            </a:r>
            <a:r>
              <a:rPr b="0" i="0" lang="es-AR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preload( ){</a:t>
            </a:r>
            <a:endParaRPr/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}</a:t>
            </a:r>
            <a:endParaRPr/>
          </a:p>
        </p:txBody>
      </p:sp>
      <p:sp>
        <p:nvSpPr>
          <p:cNvPr id="232" name="Google Shape;232;p31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s-AR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En esta función se hace toda la carga inicial (en memoria) de los elementos que vamos a utilizar en nuestro juego.</a:t>
            </a:r>
            <a:endParaRPr/>
          </a:p>
          <a:p>
            <a:pPr indent="-285750" lvl="1" marL="102870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b="0" i="0" lang="es-AR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Imágenes</a:t>
            </a:r>
            <a:endParaRPr/>
          </a:p>
          <a:p>
            <a:pPr indent="-285750" lvl="1" marL="102870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b="0" i="0" lang="es-AR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Música</a:t>
            </a:r>
            <a:endParaRPr/>
          </a:p>
          <a:p>
            <a:pPr indent="-285750" lvl="1" marL="102870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b="0" i="0" lang="es-AR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Sonidos</a:t>
            </a:r>
            <a:endParaRPr/>
          </a:p>
          <a:p>
            <a:pPr indent="-285750" lvl="1" marL="102870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b="0" i="0" lang="es-AR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Niveles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Questrial"/>
              <a:buNone/>
            </a:pPr>
            <a:r>
              <a:rPr b="1" i="0" lang="es-AR" sz="42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FUNCIONES DE PHASER: </a:t>
            </a:r>
            <a:r>
              <a:rPr b="1" i="0" lang="es-AR" sz="4200" u="none" cap="none" strike="noStrike">
                <a:solidFill>
                  <a:srgbClr val="F2C29B"/>
                </a:solidFill>
                <a:latin typeface="Questrial"/>
                <a:ea typeface="Questrial"/>
                <a:cs typeface="Questrial"/>
                <a:sym typeface="Questrial"/>
              </a:rPr>
              <a:t>CREATE</a:t>
            </a:r>
            <a:endParaRPr/>
          </a:p>
        </p:txBody>
      </p:sp>
      <p:sp>
        <p:nvSpPr>
          <p:cNvPr id="238" name="Google Shape;238;p32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s-AR" sz="1800" u="none" cap="none" strike="noStrike">
                <a:solidFill>
                  <a:srgbClr val="00B0F0"/>
                </a:solidFill>
                <a:latin typeface="Questrial"/>
                <a:ea typeface="Questrial"/>
                <a:cs typeface="Questrial"/>
                <a:sym typeface="Questrial"/>
              </a:rPr>
              <a:t>function</a:t>
            </a:r>
            <a:r>
              <a:rPr b="0" i="0" lang="es-AR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create( ){</a:t>
            </a:r>
            <a:endParaRPr/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}</a:t>
            </a:r>
            <a:endParaRPr/>
          </a:p>
        </p:txBody>
      </p:sp>
      <p:sp>
        <p:nvSpPr>
          <p:cNvPr id="239" name="Google Shape;239;p32"/>
          <p:cNvSpPr txBox="1"/>
          <p:nvPr>
            <p:ph idx="2" type="body"/>
          </p:nvPr>
        </p:nvSpPr>
        <p:spPr>
          <a:xfrm>
            <a:off x="7574642" y="1031065"/>
            <a:ext cx="3810001" cy="412585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s-AR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En esta función inicializamos (o creamos) todos los elementos que hayamos cargado en el preload que querramos ver en nuestro juego.</a:t>
            </a:r>
            <a:endParaRPr/>
          </a:p>
          <a:p>
            <a:pPr indent="0" lvl="0" marL="28575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Cuando cargamos algo en el preload no lo estamos haciendo visible en el juego. Simplemente estamos habilitando esos recursos en la memoria para ser creados en esta función.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Questrial"/>
              <a:buNone/>
            </a:pPr>
            <a:r>
              <a:rPr b="1" i="0" lang="es-AR" sz="42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FUNCIONES DE PHASER: </a:t>
            </a:r>
            <a:r>
              <a:rPr b="1" i="0" lang="es-AR" sz="4200" u="none" cap="none" strike="noStrike">
                <a:solidFill>
                  <a:srgbClr val="F2C29B"/>
                </a:solidFill>
                <a:latin typeface="Questrial"/>
                <a:ea typeface="Questrial"/>
                <a:cs typeface="Questrial"/>
                <a:sym typeface="Questrial"/>
              </a:rPr>
              <a:t>UPDATE</a:t>
            </a:r>
            <a:endParaRPr/>
          </a:p>
        </p:txBody>
      </p:sp>
      <p:sp>
        <p:nvSpPr>
          <p:cNvPr id="245" name="Google Shape;245;p33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s-AR" sz="1800" u="none" cap="none" strike="noStrike">
                <a:solidFill>
                  <a:srgbClr val="00B0F0"/>
                </a:solidFill>
                <a:latin typeface="Questrial"/>
                <a:ea typeface="Questrial"/>
                <a:cs typeface="Questrial"/>
                <a:sym typeface="Questrial"/>
              </a:rPr>
              <a:t>function</a:t>
            </a:r>
            <a:r>
              <a:rPr b="0" i="0" lang="es-AR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update( ){</a:t>
            </a:r>
            <a:endParaRPr/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}</a:t>
            </a:r>
            <a:endParaRPr/>
          </a:p>
        </p:txBody>
      </p:sp>
      <p:sp>
        <p:nvSpPr>
          <p:cNvPr id="246" name="Google Shape;246;p33"/>
          <p:cNvSpPr txBox="1"/>
          <p:nvPr>
            <p:ph idx="2" type="body"/>
          </p:nvPr>
        </p:nvSpPr>
        <p:spPr>
          <a:xfrm>
            <a:off x="7574642" y="1031065"/>
            <a:ext cx="3810001" cy="412585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s-AR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Esta función es la que se ejecutará de manera repetitiva durante nuestro juego.</a:t>
            </a:r>
            <a:endParaRPr/>
          </a:p>
          <a:p>
            <a:pPr indent="0" lvl="0" marL="28575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Es aquí donde escribiremos mas adelante la lógica del mismo.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Questrial"/>
              <a:buNone/>
            </a:pPr>
            <a:r>
              <a:rPr b="1" i="0" lang="es-AR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¿Cómo queda entonces el objeto juego?</a:t>
            </a:r>
            <a:endParaRPr/>
          </a:p>
        </p:txBody>
      </p:sp>
      <p:pic>
        <p:nvPicPr>
          <p:cNvPr id="252" name="Google Shape;252;p34"/>
          <p:cNvPicPr preferRelativeResize="0"/>
          <p:nvPr/>
        </p:nvPicPr>
        <p:blipFill rotWithShape="1">
          <a:blip r:embed="rId3">
            <a:alphaModFix/>
          </a:blip>
          <a:srcRect b="35849" l="29387" r="3802" t="53605"/>
          <a:stretch/>
        </p:blipFill>
        <p:spPr>
          <a:xfrm>
            <a:off x="1077336" y="3429000"/>
            <a:ext cx="10037328" cy="891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25000">
              <a:srgbClr val="F2F2F2"/>
            </a:gs>
            <a:gs pos="64000">
              <a:srgbClr val="D8D8D8"/>
            </a:gs>
            <a:gs pos="85000">
              <a:srgbClr val="BFBFBF"/>
            </a:gs>
            <a:gs pos="100000">
              <a:srgbClr val="BFBFBF"/>
            </a:gs>
          </a:gsLst>
          <a:lin ang="5400000" scaled="0"/>
        </a:gra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400"/>
              <a:buFont typeface="Questrial"/>
              <a:buNone/>
            </a:pPr>
            <a:r>
              <a:rPr b="1" i="0" lang="es-AR" sz="44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¿Qué es Phaser?</a:t>
            </a:r>
            <a:endParaRPr b="1" i="0" sz="4400" u="none" cap="none" strike="noStrike">
              <a:solidFill>
                <a:srgbClr val="FEFEFE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1914944" y="1879600"/>
            <a:ext cx="8362109" cy="497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○"/>
            </a:pPr>
            <a:r>
              <a:rPr b="0" i="0" lang="es-AR" sz="32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Framework diseñado para videojuegos</a:t>
            </a:r>
            <a:endParaRPr/>
          </a:p>
          <a:p>
            <a:pPr indent="-285750" lvl="1" marL="742950" marR="0" rtl="0" algn="l">
              <a:spcBef>
                <a:spcPts val="11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○"/>
            </a:pPr>
            <a:r>
              <a:rPr b="0" i="0" lang="es-AR" sz="28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 Esqueleto para desarrollo</a:t>
            </a:r>
            <a:endParaRPr/>
          </a:p>
          <a:p>
            <a:pPr indent="-285750" lvl="1" marL="742950" marR="0" rtl="0" algn="l">
              <a:spcBef>
                <a:spcPts val="11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○"/>
            </a:pPr>
            <a:r>
              <a:rPr b="0" i="0" lang="es-AR" sz="28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 Provee herramientas prácticas</a:t>
            </a:r>
            <a:endParaRPr/>
          </a:p>
          <a:p>
            <a:pPr indent="-285750" lvl="1" marL="742950" marR="0" rtl="0" algn="l">
              <a:spcBef>
                <a:spcPts val="11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○"/>
            </a:pPr>
            <a:r>
              <a:rPr b="0" i="0" lang="es-AR" sz="28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 Facilita y acelera el proceso de desarrollo</a:t>
            </a:r>
            <a:endParaRPr b="0" i="0" sz="2800" u="none" cap="none" strike="noStrik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5"/>
          <p:cNvPicPr preferRelativeResize="0"/>
          <p:nvPr/>
        </p:nvPicPr>
        <p:blipFill rotWithShape="1">
          <a:blip r:embed="rId3">
            <a:alphaModFix/>
          </a:blip>
          <a:srcRect b="22857" l="43775" r="0" t="12381"/>
          <a:stretch/>
        </p:blipFill>
        <p:spPr>
          <a:xfrm>
            <a:off x="276116" y="2258006"/>
            <a:ext cx="6854890" cy="444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Questrial"/>
              <a:buNone/>
            </a:pPr>
            <a:r>
              <a:rPr b="1" i="0" lang="es-AR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Parte 2</a:t>
            </a:r>
            <a:endParaRPr/>
          </a:p>
        </p:txBody>
      </p:sp>
      <p:sp>
        <p:nvSpPr>
          <p:cNvPr id="259" name="Google Shape;259;p35"/>
          <p:cNvSpPr txBox="1"/>
          <p:nvPr/>
        </p:nvSpPr>
        <p:spPr>
          <a:xfrm>
            <a:off x="7725747" y="3186031"/>
            <a:ext cx="4190137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AutoNum type="arabicPeriod"/>
            </a:pPr>
            <a:r>
              <a:rPr lang="es-AR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Crear un objeto </a:t>
            </a:r>
            <a:r>
              <a:rPr i="1" lang="es-AR" sz="1800">
                <a:solidFill>
                  <a:srgbClr val="00B0F0"/>
                </a:solidFill>
                <a:latin typeface="Questrial"/>
                <a:ea typeface="Questrial"/>
                <a:cs typeface="Questrial"/>
                <a:sym typeface="Questrial"/>
              </a:rPr>
              <a:t>statsJugador</a:t>
            </a:r>
            <a:r>
              <a:rPr lang="es-AR" sz="1800">
                <a:solidFill>
                  <a:srgbClr val="00B0F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s-AR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que contenga las variables que habíamos creado.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AutoNum type="arabicPeriod"/>
            </a:pPr>
            <a:r>
              <a:rPr lang="es-AR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Agregar a nuestro juego un fondo y un piso para el jugador.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AutoNum type="arabicPeriod"/>
            </a:pPr>
            <a:r>
              <a:rPr lang="es-AR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Agregar algunas plataformas en nuestro nuevo mundo.</a:t>
            </a:r>
            <a:endParaRPr/>
          </a:p>
        </p:txBody>
      </p:sp>
      <p:pic>
        <p:nvPicPr>
          <p:cNvPr id="260" name="Google Shape;260;p35"/>
          <p:cNvPicPr preferRelativeResize="0"/>
          <p:nvPr/>
        </p:nvPicPr>
        <p:blipFill rotWithShape="1">
          <a:blip r:embed="rId4">
            <a:alphaModFix/>
          </a:blip>
          <a:srcRect b="22893" l="43775" r="0" t="12346"/>
          <a:stretch/>
        </p:blipFill>
        <p:spPr>
          <a:xfrm>
            <a:off x="276116" y="2258008"/>
            <a:ext cx="6854890" cy="4441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3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7" name="Google Shape;267;p36"/>
          <p:cNvSpPr/>
          <p:nvPr/>
        </p:nvSpPr>
        <p:spPr>
          <a:xfrm>
            <a:off x="0" y="0"/>
            <a:ext cx="4637005" cy="6858000"/>
          </a:xfrm>
          <a:custGeom>
            <a:rect b="b" l="l" r="r" t="t"/>
            <a:pathLst>
              <a:path extrusionOk="0" h="6858000" w="4637005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8" name="Google Shape;268;p36"/>
          <p:cNvSpPr txBox="1"/>
          <p:nvPr>
            <p:ph type="title"/>
          </p:nvPr>
        </p:nvSpPr>
        <p:spPr>
          <a:xfrm>
            <a:off x="810001" y="447188"/>
            <a:ext cx="3413084" cy="15594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Questrial"/>
              <a:buNone/>
            </a:pPr>
            <a:r>
              <a:rPr b="1" i="0" lang="es-AR" sz="32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A tomar en cuenta</a:t>
            </a:r>
            <a:endParaRPr/>
          </a:p>
        </p:txBody>
      </p:sp>
      <p:sp>
        <p:nvSpPr>
          <p:cNvPr id="269" name="Google Shape;269;p36"/>
          <p:cNvSpPr txBox="1"/>
          <p:nvPr/>
        </p:nvSpPr>
        <p:spPr>
          <a:xfrm>
            <a:off x="818713" y="2413000"/>
            <a:ext cx="3404372" cy="36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Noto Sans Symbols"/>
              <a:buChar char="○"/>
            </a:pPr>
            <a:r>
              <a:rPr lang="es-AR" sz="148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Cuando creamos un elemento, tenemos que indicarle su posición tomando en cuenta las dimensiones del juego.</a:t>
            </a:r>
            <a:endParaRPr/>
          </a:p>
          <a:p>
            <a:pPr indent="-248920" lvl="0" marL="342900" marR="0" rtl="0" algn="l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Noto Sans Symbols"/>
              <a:buNone/>
            </a:pPr>
            <a:r>
              <a:t/>
            </a:r>
            <a:endParaRPr sz="148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Noto Sans Symbols"/>
              <a:buChar char="○"/>
            </a:pPr>
            <a:r>
              <a:rPr lang="es-AR" sz="148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El eje de coordenadas del juego está ubicado en la esquina superior derecho, con </a:t>
            </a:r>
            <a:r>
              <a:rPr lang="es-AR" sz="1480">
                <a:solidFill>
                  <a:srgbClr val="00B0F0"/>
                </a:solidFill>
                <a:latin typeface="Questrial"/>
                <a:ea typeface="Questrial"/>
                <a:cs typeface="Questrial"/>
                <a:sym typeface="Questrial"/>
              </a:rPr>
              <a:t>X</a:t>
            </a:r>
            <a:r>
              <a:rPr lang="es-AR" sz="148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creciente para la derecho e </a:t>
            </a:r>
            <a:r>
              <a:rPr lang="es-AR" sz="148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Y</a:t>
            </a:r>
            <a:r>
              <a:rPr lang="es-AR" sz="148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creciente para abajo.</a:t>
            </a:r>
            <a:endParaRPr/>
          </a:p>
          <a:p>
            <a:pPr indent="-248920" lvl="0" marL="342900" marR="0" rtl="0" algn="l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Noto Sans Symbols"/>
              <a:buNone/>
            </a:pPr>
            <a:r>
              <a:t/>
            </a:r>
            <a:endParaRPr sz="148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Noto Sans Symbols"/>
              <a:buChar char="○"/>
            </a:pPr>
            <a:r>
              <a:rPr lang="es-AR" sz="148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El </a:t>
            </a:r>
            <a:r>
              <a:rPr lang="es-AR" sz="1480">
                <a:solidFill>
                  <a:schemeClr val="accent5"/>
                </a:solidFill>
                <a:latin typeface="Questrial"/>
                <a:ea typeface="Questrial"/>
                <a:cs typeface="Questrial"/>
                <a:sym typeface="Questrial"/>
              </a:rPr>
              <a:t>punto de aplicación </a:t>
            </a:r>
            <a:r>
              <a:rPr lang="es-AR" sz="148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del elemento está ubicado en la esquina superior izquierda del mismo.</a:t>
            </a:r>
            <a:endParaRPr/>
          </a:p>
        </p:txBody>
      </p:sp>
      <p:sp>
        <p:nvSpPr>
          <p:cNvPr id="270" name="Google Shape;270;p36"/>
          <p:cNvSpPr/>
          <p:nvPr/>
        </p:nvSpPr>
        <p:spPr>
          <a:xfrm>
            <a:off x="5278945" y="958640"/>
            <a:ext cx="6269591" cy="4945244"/>
          </a:xfrm>
          <a:prstGeom prst="roundRect">
            <a:avLst>
              <a:gd fmla="val 3513" name="adj"/>
            </a:avLst>
          </a:prstGeom>
          <a:solidFill>
            <a:schemeClr val="lt1"/>
          </a:solidFill>
          <a:ln cap="rnd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descr="A screenshot of a computer&#10;&#10;Description generated with very high confidence" id="271" name="Google Shape;271;p36"/>
          <p:cNvPicPr preferRelativeResize="0"/>
          <p:nvPr/>
        </p:nvPicPr>
        <p:blipFill rotWithShape="1">
          <a:blip r:embed="rId4">
            <a:alphaModFix/>
          </a:blip>
          <a:srcRect b="25726" l="47061" r="3296" t="20150"/>
          <a:stretch/>
        </p:blipFill>
        <p:spPr>
          <a:xfrm>
            <a:off x="5774713" y="1694547"/>
            <a:ext cx="5638853" cy="34581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2" name="Google Shape;272;p36"/>
          <p:cNvCxnSpPr/>
          <p:nvPr/>
        </p:nvCxnSpPr>
        <p:spPr>
          <a:xfrm>
            <a:off x="5774713" y="1390261"/>
            <a:ext cx="5638853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73" name="Google Shape;273;p36"/>
          <p:cNvCxnSpPr/>
          <p:nvPr/>
        </p:nvCxnSpPr>
        <p:spPr>
          <a:xfrm>
            <a:off x="5597431" y="1694547"/>
            <a:ext cx="0" cy="345816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74" name="Google Shape;274;p36"/>
          <p:cNvSpPr/>
          <p:nvPr/>
        </p:nvSpPr>
        <p:spPr>
          <a:xfrm rot="10800000">
            <a:off x="5726666" y="1705286"/>
            <a:ext cx="171923" cy="1608488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rnd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75" name="Google Shape;275;p36"/>
          <p:cNvSpPr/>
          <p:nvPr/>
        </p:nvSpPr>
        <p:spPr>
          <a:xfrm rot="5400000">
            <a:off x="6489947" y="936626"/>
            <a:ext cx="171923" cy="1608488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B0F0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76" name="Google Shape;276;p36"/>
          <p:cNvSpPr/>
          <p:nvPr/>
        </p:nvSpPr>
        <p:spPr>
          <a:xfrm>
            <a:off x="8656058" y="3319308"/>
            <a:ext cx="121500" cy="121500"/>
          </a:xfrm>
          <a:prstGeom prst="flowChartConnector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77" name="Google Shape;277;p36"/>
          <p:cNvSpPr txBox="1"/>
          <p:nvPr/>
        </p:nvSpPr>
        <p:spPr>
          <a:xfrm>
            <a:off x="8014598" y="1066723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800</a:t>
            </a:r>
            <a:endParaRPr/>
          </a:p>
        </p:txBody>
      </p:sp>
      <p:sp>
        <p:nvSpPr>
          <p:cNvPr id="278" name="Google Shape;278;p36"/>
          <p:cNvSpPr txBox="1"/>
          <p:nvPr/>
        </p:nvSpPr>
        <p:spPr>
          <a:xfrm rot="-5400000">
            <a:off x="5120820" y="2921895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600</a:t>
            </a:r>
            <a:endParaRPr/>
          </a:p>
        </p:txBody>
      </p:sp>
      <p:sp>
        <p:nvSpPr>
          <p:cNvPr id="279" name="Google Shape;279;p36"/>
          <p:cNvSpPr txBox="1"/>
          <p:nvPr/>
        </p:nvSpPr>
        <p:spPr>
          <a:xfrm>
            <a:off x="7016708" y="1755299"/>
            <a:ext cx="465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00B0F0"/>
                </a:solidFill>
                <a:latin typeface="Questrial"/>
                <a:ea typeface="Questrial"/>
                <a:cs typeface="Questrial"/>
                <a:sym typeface="Questrial"/>
              </a:rPr>
              <a:t>+X</a:t>
            </a:r>
            <a:endParaRPr/>
          </a:p>
        </p:txBody>
      </p:sp>
      <p:sp>
        <p:nvSpPr>
          <p:cNvPr id="280" name="Google Shape;280;p36"/>
          <p:cNvSpPr txBox="1"/>
          <p:nvPr/>
        </p:nvSpPr>
        <p:spPr>
          <a:xfrm>
            <a:off x="5843274" y="3023557"/>
            <a:ext cx="465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+Y</a:t>
            </a:r>
            <a:endParaRPr/>
          </a:p>
        </p:txBody>
      </p:sp>
      <p:sp>
        <p:nvSpPr>
          <p:cNvPr id="281" name="Google Shape;281;p36"/>
          <p:cNvSpPr txBox="1"/>
          <p:nvPr/>
        </p:nvSpPr>
        <p:spPr>
          <a:xfrm>
            <a:off x="8122806" y="3023579"/>
            <a:ext cx="118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accent5"/>
                </a:solidFill>
                <a:latin typeface="Questrial"/>
                <a:ea typeface="Questrial"/>
                <a:cs typeface="Questrial"/>
                <a:sym typeface="Questrial"/>
              </a:rPr>
              <a:t>(500,300)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Questrial"/>
              <a:buNone/>
            </a:pPr>
            <a:r>
              <a:rPr b="1" i="0" lang="es-AR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Pongamos entonces una plataforma</a:t>
            </a:r>
            <a:endParaRPr/>
          </a:p>
        </p:txBody>
      </p:sp>
      <p:sp>
        <p:nvSpPr>
          <p:cNvPr id="287" name="Google Shape;287;p37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s-AR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En la función preload</a:t>
            </a:r>
            <a:endParaRPr b="0" i="0" sz="20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88" name="Google Shape;288;p37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Noto Sans Symbols"/>
              <a:buChar char="○"/>
            </a:pPr>
            <a:r>
              <a:rPr b="0" i="0" lang="es-AR" sz="166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Cargamos la imagen a la memoria con la siguiente función.</a:t>
            </a:r>
            <a:endParaRPr/>
          </a:p>
          <a:p>
            <a:pPr indent="0" lvl="0" marL="0" marR="0" rtl="0" algn="l">
              <a:spcBef>
                <a:spcPts val="933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Noto Sans Symbols"/>
              <a:buNone/>
            </a:pPr>
            <a:r>
              <a:t/>
            </a:r>
            <a:endParaRPr b="0" i="0" sz="1665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spcBef>
                <a:spcPts val="1007"/>
              </a:spcBef>
              <a:spcAft>
                <a:spcPts val="0"/>
              </a:spcAft>
              <a:buClr>
                <a:schemeClr val="accent1"/>
              </a:buClr>
              <a:buSzPts val="2035"/>
              <a:buFont typeface="Noto Sans Symbols"/>
              <a:buNone/>
            </a:pPr>
            <a:r>
              <a:rPr b="0" i="0" lang="es-AR" sz="203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juego.</a:t>
            </a:r>
            <a:r>
              <a:rPr b="0" i="0" lang="es-AR" sz="2035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load</a:t>
            </a:r>
            <a:r>
              <a:rPr b="0" i="0" lang="es-AR" sz="203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.</a:t>
            </a:r>
            <a:r>
              <a:rPr b="0" i="0" lang="es-AR" sz="2035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image</a:t>
            </a:r>
            <a:r>
              <a:rPr b="0" i="0" lang="es-AR" sz="203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( </a:t>
            </a:r>
            <a:r>
              <a:rPr b="0" i="1" lang="es-AR" sz="2035" u="none" cap="none" strike="noStrike">
                <a:solidFill>
                  <a:srgbClr val="00B0F0"/>
                </a:solidFill>
                <a:latin typeface="Questrial"/>
                <a:ea typeface="Questrial"/>
                <a:cs typeface="Questrial"/>
                <a:sym typeface="Questrial"/>
              </a:rPr>
              <a:t>‘nombre’ </a:t>
            </a:r>
            <a:r>
              <a:rPr b="0" i="0" lang="es-AR" sz="203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, </a:t>
            </a:r>
            <a:r>
              <a:rPr b="0" i="1" lang="es-AR" sz="2035" u="none" cap="none" strike="noStrike">
                <a:solidFill>
                  <a:srgbClr val="00B0F0"/>
                </a:solidFill>
                <a:latin typeface="Questrial"/>
                <a:ea typeface="Questrial"/>
                <a:cs typeface="Questrial"/>
                <a:sym typeface="Questrial"/>
              </a:rPr>
              <a:t>’ruta’</a:t>
            </a:r>
            <a:r>
              <a:rPr b="0" i="0" lang="es-AR" sz="2035" u="none" cap="none" strike="noStrike">
                <a:solidFill>
                  <a:srgbClr val="00B0F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0" i="0" lang="es-AR" sz="203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);</a:t>
            </a:r>
            <a:endParaRPr/>
          </a:p>
          <a:p>
            <a:pPr indent="0" lvl="0" marL="0" marR="0" rtl="0" algn="l">
              <a:spcBef>
                <a:spcPts val="9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ans Symbols"/>
              <a:buNone/>
            </a:pPr>
            <a:r>
              <a:rPr b="0" i="0" lang="es-AR" sz="18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Notar que como la función </a:t>
            </a:r>
            <a:r>
              <a:rPr b="0" i="1" lang="es-AR" sz="18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preload </a:t>
            </a:r>
            <a:r>
              <a:rPr b="0" i="0" lang="es-AR" sz="18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pertenece a la variable juego, también podríamos usar el término </a:t>
            </a:r>
            <a:r>
              <a:rPr b="0" i="0" lang="es-AR" sz="1850" u="none" cap="none" strike="noStrike">
                <a:solidFill>
                  <a:srgbClr val="00B0F0"/>
                </a:solidFill>
                <a:latin typeface="Questrial"/>
                <a:ea typeface="Questrial"/>
                <a:cs typeface="Questrial"/>
                <a:sym typeface="Questrial"/>
              </a:rPr>
              <a:t>this</a:t>
            </a:r>
            <a:endParaRPr b="0" i="0" sz="1850" u="none" cap="none" strike="noStrike">
              <a:solidFill>
                <a:srgbClr val="00B0F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spcBef>
                <a:spcPts val="1044"/>
              </a:spcBef>
              <a:spcAft>
                <a:spcPts val="0"/>
              </a:spcAft>
              <a:buClr>
                <a:schemeClr val="accent1"/>
              </a:buClr>
              <a:buSzPts val="2220"/>
              <a:buFont typeface="Noto Sans Symbols"/>
              <a:buNone/>
            </a:pPr>
            <a:r>
              <a:rPr b="0" i="0" lang="es-AR" sz="2220" u="none" cap="none" strike="noStrike">
                <a:solidFill>
                  <a:srgbClr val="00B0F0"/>
                </a:solidFill>
                <a:latin typeface="Questrial"/>
                <a:ea typeface="Questrial"/>
                <a:cs typeface="Questrial"/>
                <a:sym typeface="Questrial"/>
              </a:rPr>
              <a:t>this</a:t>
            </a:r>
            <a:r>
              <a:rPr b="0" i="0" lang="es-AR" sz="222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.</a:t>
            </a:r>
            <a:r>
              <a:rPr b="0" i="0" lang="es-AR" sz="222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load</a:t>
            </a:r>
            <a:r>
              <a:rPr b="0" i="0" lang="es-AR" sz="222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.</a:t>
            </a:r>
            <a:r>
              <a:rPr b="0" i="0" lang="es-AR" sz="222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image</a:t>
            </a:r>
            <a:r>
              <a:rPr b="0" i="0" lang="es-AR" sz="222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(</a:t>
            </a:r>
            <a:r>
              <a:rPr b="0" i="1" lang="es-AR" sz="222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‘nombre’</a:t>
            </a:r>
            <a:r>
              <a:rPr b="0" i="0" lang="es-AR" sz="222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,</a:t>
            </a:r>
            <a:r>
              <a:rPr b="0" i="0" lang="es-AR" sz="2220" u="none" cap="none" strike="noStrike">
                <a:solidFill>
                  <a:srgbClr val="D9711A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0" i="1" lang="es-AR" sz="222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‘ruta’</a:t>
            </a:r>
            <a:r>
              <a:rPr b="0" i="0" lang="es-AR" sz="222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);</a:t>
            </a:r>
            <a:endParaRPr/>
          </a:p>
        </p:txBody>
      </p:sp>
      <p:sp>
        <p:nvSpPr>
          <p:cNvPr id="289" name="Google Shape;289;p37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s-AR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En la función create</a:t>
            </a:r>
            <a:endParaRPr b="0" i="0" sz="20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0" name="Google Shape;290;p37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Noto Sans Symbols"/>
              <a:buChar char="○"/>
            </a:pPr>
            <a:r>
              <a:rPr b="0" i="0" lang="es-AR" sz="166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Tomamos esa imagen cargada (por el nombre que le dimos) y la creamos en el entorno del juego.</a:t>
            </a:r>
            <a:endParaRPr/>
          </a:p>
          <a:p>
            <a:pPr indent="0" lvl="0" marL="0" marR="0" rtl="0" algn="l">
              <a:spcBef>
                <a:spcPts val="1081"/>
              </a:spcBef>
              <a:spcAft>
                <a:spcPts val="0"/>
              </a:spcAft>
              <a:buClr>
                <a:schemeClr val="accent1"/>
              </a:buClr>
              <a:buSzPts val="2405"/>
              <a:buFont typeface="Noto Sans Symbols"/>
              <a:buNone/>
            </a:pPr>
            <a:r>
              <a:rPr b="0" i="0" lang="es-AR" sz="2405" u="none" cap="none" strike="noStrike">
                <a:solidFill>
                  <a:srgbClr val="00B0F0"/>
                </a:solidFill>
                <a:latin typeface="Questrial"/>
                <a:ea typeface="Questrial"/>
                <a:cs typeface="Questrial"/>
                <a:sym typeface="Questrial"/>
              </a:rPr>
              <a:t>this</a:t>
            </a:r>
            <a:r>
              <a:rPr b="0" i="0" lang="es-AR" sz="240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.</a:t>
            </a:r>
            <a:r>
              <a:rPr b="0" i="0" lang="es-AR" sz="2405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add</a:t>
            </a:r>
            <a:r>
              <a:rPr b="0" i="0" lang="es-AR" sz="240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.</a:t>
            </a:r>
            <a:r>
              <a:rPr b="0" i="0" lang="es-AR" sz="2405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image</a:t>
            </a:r>
            <a:r>
              <a:rPr b="0" i="0" lang="es-AR" sz="240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( </a:t>
            </a:r>
            <a:r>
              <a:rPr b="0" i="0" lang="es-AR" sz="2405" u="none" cap="none" strike="noStrik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x</a:t>
            </a:r>
            <a:r>
              <a:rPr b="0" i="0" lang="es-AR" sz="240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, </a:t>
            </a:r>
            <a:r>
              <a:rPr b="0" i="0" lang="es-AR" sz="2405" u="none" cap="none" strike="noStrik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y</a:t>
            </a:r>
            <a:r>
              <a:rPr b="0" i="0" lang="es-AR" sz="240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, </a:t>
            </a:r>
            <a:r>
              <a:rPr b="0" i="1" lang="es-AR" sz="2405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‘nombre’</a:t>
            </a:r>
            <a:r>
              <a:rPr b="0" i="0" lang="es-AR" sz="240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);</a:t>
            </a:r>
            <a:endParaRPr b="0" i="0" sz="2405" u="none" cap="none" strike="noStrike">
              <a:solidFill>
                <a:srgbClr val="00B0F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8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Questrial"/>
              <a:buNone/>
            </a:pPr>
            <a:r>
              <a:rPr b="1" i="0" lang="es-AR" sz="42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Ejemplo</a:t>
            </a:r>
            <a:endParaRPr/>
          </a:p>
        </p:txBody>
      </p:sp>
      <p:sp>
        <p:nvSpPr>
          <p:cNvPr id="296" name="Google Shape;296;p38"/>
          <p:cNvSpPr txBox="1"/>
          <p:nvPr>
            <p:ph idx="1" type="body"/>
          </p:nvPr>
        </p:nvSpPr>
        <p:spPr>
          <a:xfrm>
            <a:off x="853190" y="4443680"/>
            <a:ext cx="5891636" cy="985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Para el esquema de carpetas que tenemos nosotros, podemos agregar imágenes de la siguiente manera</a:t>
            </a:r>
            <a:endParaRPr/>
          </a:p>
        </p:txBody>
      </p:sp>
      <p:sp>
        <p:nvSpPr>
          <p:cNvPr id="297" name="Google Shape;297;p38"/>
          <p:cNvSpPr txBox="1"/>
          <p:nvPr>
            <p:ph idx="2" type="body"/>
          </p:nvPr>
        </p:nvSpPr>
        <p:spPr>
          <a:xfrm>
            <a:off x="7143750" y="1081456"/>
            <a:ext cx="4886325" cy="49954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En la función </a:t>
            </a:r>
            <a:r>
              <a:rPr b="0" i="0" lang="es-AR" sz="1800" u="none" cap="none" strike="noStrike">
                <a:solidFill>
                  <a:srgbClr val="00B0F0"/>
                </a:solidFill>
                <a:latin typeface="Questrial"/>
                <a:ea typeface="Questrial"/>
                <a:cs typeface="Questrial"/>
                <a:sym typeface="Questrial"/>
              </a:rPr>
              <a:t>preload </a:t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Podemos utilizar la siguiente línea para insertar una plataforma de 4x1 a la que llamaremos “plat41”</a:t>
            </a:r>
            <a:endParaRPr/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s-AR" sz="1800" u="none" cap="none" strike="noStrike">
                <a:solidFill>
                  <a:srgbClr val="00B0F0"/>
                </a:solidFill>
                <a:latin typeface="Questrial"/>
                <a:ea typeface="Questrial"/>
                <a:cs typeface="Questrial"/>
                <a:sym typeface="Questrial"/>
              </a:rPr>
              <a:t>this</a:t>
            </a:r>
            <a:r>
              <a:rPr b="0" i="0" lang="es-AR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.</a:t>
            </a:r>
            <a:r>
              <a:rPr b="0" i="0" lang="es-AR" sz="18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load</a:t>
            </a:r>
            <a:r>
              <a:rPr b="0" i="0" lang="es-AR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.</a:t>
            </a:r>
            <a:r>
              <a:rPr b="0" i="0" lang="es-AR" sz="18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image</a:t>
            </a:r>
            <a:r>
              <a:rPr b="0" i="0" lang="es-AR" sz="18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(‘plat41’</a:t>
            </a:r>
            <a:r>
              <a:rPr b="0" i="0" lang="es-AR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, </a:t>
            </a:r>
            <a:r>
              <a:rPr b="0" i="0" lang="es-AR" sz="18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’imagenes/Pampa/Plataforma_4x1.png’</a:t>
            </a:r>
            <a:r>
              <a:rPr b="0" i="0" lang="es-AR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);</a:t>
            </a:r>
            <a:endParaRPr/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En la función </a:t>
            </a:r>
            <a:r>
              <a:rPr b="0" i="0" lang="es-AR" sz="1800" u="none" cap="none" strike="noStrike">
                <a:solidFill>
                  <a:srgbClr val="00B0F0"/>
                </a:solidFill>
                <a:latin typeface="Questrial"/>
                <a:ea typeface="Questrial"/>
                <a:cs typeface="Questrial"/>
                <a:sym typeface="Questrial"/>
              </a:rPr>
              <a:t>create</a:t>
            </a:r>
            <a:endParaRPr b="0" i="0" sz="1800" u="none" cap="none" strike="noStrike">
              <a:solidFill>
                <a:srgbClr val="00B0F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Podemos agregar la plataforma “plat41” en algún lugar de nuestro juego; por ejemplo el (300,173)</a:t>
            </a:r>
            <a:endParaRPr/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s-AR" sz="1800" u="none" cap="none" strike="noStrike">
                <a:solidFill>
                  <a:srgbClr val="00B0F0"/>
                </a:solidFill>
                <a:latin typeface="Questrial"/>
                <a:ea typeface="Questrial"/>
                <a:cs typeface="Questrial"/>
                <a:sym typeface="Questrial"/>
              </a:rPr>
              <a:t>this</a:t>
            </a:r>
            <a:r>
              <a:rPr b="0" i="0" lang="es-AR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.</a:t>
            </a:r>
            <a:r>
              <a:rPr b="0" i="0" lang="es-AR" sz="18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add</a:t>
            </a:r>
            <a:r>
              <a:rPr b="0" i="0" lang="es-AR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.</a:t>
            </a:r>
            <a:r>
              <a:rPr b="0" i="0" lang="es-AR" sz="18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image</a:t>
            </a:r>
            <a:r>
              <a:rPr b="0" i="0" lang="es-AR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(</a:t>
            </a:r>
            <a:r>
              <a:rPr b="0" i="0" lang="es-AR" sz="18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300 </a:t>
            </a:r>
            <a:r>
              <a:rPr b="0" i="0" lang="es-AR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,</a:t>
            </a:r>
            <a:r>
              <a:rPr b="0" i="0" lang="es-AR" sz="18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 173 </a:t>
            </a:r>
            <a:r>
              <a:rPr b="0" i="0" lang="es-AR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,</a:t>
            </a:r>
            <a:r>
              <a:rPr b="0" i="0" lang="es-AR" sz="18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 ’plat41’</a:t>
            </a:r>
            <a:r>
              <a:rPr b="0" i="0" lang="es-AR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);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3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04" name="Google Shape;304;p39"/>
          <p:cNvSpPr/>
          <p:nvPr/>
        </p:nvSpPr>
        <p:spPr>
          <a:xfrm>
            <a:off x="0" y="0"/>
            <a:ext cx="4637005" cy="6858000"/>
          </a:xfrm>
          <a:custGeom>
            <a:rect b="b" l="l" r="r" t="t"/>
            <a:pathLst>
              <a:path extrusionOk="0" h="6858000" w="4637005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05" name="Google Shape;305;p39"/>
          <p:cNvSpPr txBox="1"/>
          <p:nvPr>
            <p:ph type="title"/>
          </p:nvPr>
        </p:nvSpPr>
        <p:spPr>
          <a:xfrm>
            <a:off x="451515" y="447188"/>
            <a:ext cx="3675318" cy="54687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Questrial"/>
              <a:buNone/>
            </a:pPr>
            <a:r>
              <a:rPr b="1" i="0" lang="es-AR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Ejemplo</a:t>
            </a:r>
            <a:endParaRPr b="1" i="0" sz="4000" u="none" cap="none" strike="noStrike">
              <a:solidFill>
                <a:srgbClr val="FEFEFE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06" name="Google Shape;306;p39"/>
          <p:cNvSpPr txBox="1"/>
          <p:nvPr>
            <p:ph idx="1" type="body"/>
          </p:nvPr>
        </p:nvSpPr>
        <p:spPr>
          <a:xfrm>
            <a:off x="5861431" y="135518"/>
            <a:ext cx="4840657" cy="30460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s-AR" sz="1600" u="none" cap="none" strike="noStrike">
                <a:solidFill>
                  <a:srgbClr val="00B0F0"/>
                </a:solidFill>
                <a:latin typeface="Questrial"/>
                <a:ea typeface="Questrial"/>
                <a:cs typeface="Questrial"/>
                <a:sym typeface="Questrial"/>
              </a:rPr>
              <a:t>function</a:t>
            </a:r>
            <a:r>
              <a:rPr b="0" i="0" lang="es-AR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preload( ){</a:t>
            </a:r>
            <a:endParaRPr/>
          </a:p>
          <a:p>
            <a:pPr indent="0" lvl="0" marL="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s-AR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	</a:t>
            </a:r>
            <a:r>
              <a:rPr b="0" i="0" lang="es-AR" sz="1600" u="none" cap="none" strike="noStrike">
                <a:solidFill>
                  <a:srgbClr val="00B0F0"/>
                </a:solidFill>
                <a:latin typeface="Questrial"/>
                <a:ea typeface="Questrial"/>
                <a:cs typeface="Questrial"/>
                <a:sym typeface="Questrial"/>
              </a:rPr>
              <a:t>this</a:t>
            </a:r>
            <a:r>
              <a:rPr b="0" i="0" lang="es-AR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.</a:t>
            </a:r>
            <a:r>
              <a:rPr b="0" i="0" lang="es-AR" sz="16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load</a:t>
            </a:r>
            <a:r>
              <a:rPr b="0" i="0" lang="es-AR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.</a:t>
            </a:r>
            <a:r>
              <a:rPr b="0" i="0" lang="es-AR" sz="16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image</a:t>
            </a:r>
            <a:r>
              <a:rPr b="0" i="0" lang="es-AR" sz="16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(‘plat41’</a:t>
            </a:r>
            <a:r>
              <a:rPr b="0" i="0" lang="es-AR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, 	</a:t>
            </a:r>
            <a:r>
              <a:rPr b="0" i="0" lang="es-AR" sz="16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’imagenes/Pampa/Plataforma_4x1.png’</a:t>
            </a:r>
            <a:r>
              <a:rPr b="0" i="0" lang="es-AR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);</a:t>
            </a:r>
            <a:endParaRPr/>
          </a:p>
          <a:p>
            <a:pPr indent="0" lvl="0" marL="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s-AR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}</a:t>
            </a:r>
            <a:endParaRPr/>
          </a:p>
          <a:p>
            <a:pPr indent="0" lvl="0" marL="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s-AR" sz="1600" u="none" cap="none" strike="noStrike">
                <a:solidFill>
                  <a:srgbClr val="00B0F0"/>
                </a:solidFill>
                <a:latin typeface="Questrial"/>
                <a:ea typeface="Questrial"/>
                <a:cs typeface="Questrial"/>
                <a:sym typeface="Questrial"/>
              </a:rPr>
              <a:t>function</a:t>
            </a:r>
            <a:r>
              <a:rPr b="0" i="0" lang="es-AR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create( ){</a:t>
            </a:r>
            <a:endParaRPr/>
          </a:p>
          <a:p>
            <a:pPr indent="0" lvl="0" marL="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s-AR" sz="1600" u="none" cap="none" strike="noStrike">
                <a:solidFill>
                  <a:srgbClr val="00B0F0"/>
                </a:solidFill>
                <a:latin typeface="Questrial"/>
                <a:ea typeface="Questrial"/>
                <a:cs typeface="Questrial"/>
                <a:sym typeface="Questrial"/>
              </a:rPr>
              <a:t>this</a:t>
            </a:r>
            <a:r>
              <a:rPr b="0" i="0" lang="es-AR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.</a:t>
            </a:r>
            <a:r>
              <a:rPr b="0" i="0" lang="es-AR" sz="16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add</a:t>
            </a:r>
            <a:r>
              <a:rPr b="0" i="0" lang="es-AR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.</a:t>
            </a:r>
            <a:r>
              <a:rPr b="0" i="0" lang="es-AR" sz="16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image</a:t>
            </a:r>
            <a:r>
              <a:rPr b="0" i="0" lang="es-AR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(</a:t>
            </a:r>
            <a:r>
              <a:rPr b="0" i="0" lang="es-AR" sz="16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300 </a:t>
            </a:r>
            <a:r>
              <a:rPr b="0" i="0" lang="es-AR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,</a:t>
            </a:r>
            <a:r>
              <a:rPr b="0" i="0" lang="es-AR" sz="16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 173 </a:t>
            </a:r>
            <a:r>
              <a:rPr b="0" i="0" lang="es-AR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,</a:t>
            </a:r>
            <a:r>
              <a:rPr b="0" i="0" lang="es-AR" sz="16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 ’plat41’</a:t>
            </a:r>
            <a:r>
              <a:rPr b="0" i="0" lang="es-AR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);</a:t>
            </a:r>
            <a:endParaRPr/>
          </a:p>
          <a:p>
            <a:pPr indent="0" lvl="0" marL="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s-AR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}</a:t>
            </a:r>
            <a:endParaRPr/>
          </a:p>
          <a:p>
            <a:pPr indent="0" lvl="0" marL="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07" name="Google Shape;307;p39"/>
          <p:cNvPicPr preferRelativeResize="0"/>
          <p:nvPr/>
        </p:nvPicPr>
        <p:blipFill rotWithShape="1">
          <a:blip r:embed="rId4">
            <a:alphaModFix/>
          </a:blip>
          <a:srcRect b="24721" l="46094" r="2186" t="18059"/>
          <a:stretch/>
        </p:blipFill>
        <p:spPr>
          <a:xfrm>
            <a:off x="5399469" y="3270593"/>
            <a:ext cx="5764582" cy="3587407"/>
          </a:xfrm>
          <a:prstGeom prst="roundRect">
            <a:avLst>
              <a:gd fmla="val 3876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/>
          <p:nvPr/>
        </p:nvSpPr>
        <p:spPr>
          <a:xfrm>
            <a:off x="466725" y="2105561"/>
            <a:ext cx="5629275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FIN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25000">
              <a:srgbClr val="F2F2F2"/>
            </a:gs>
            <a:gs pos="48000">
              <a:srgbClr val="D8D8D8"/>
            </a:gs>
            <a:gs pos="71000">
              <a:srgbClr val="BFBFBF"/>
            </a:gs>
            <a:gs pos="100000">
              <a:srgbClr val="BFBFBF"/>
            </a:gs>
          </a:gsLst>
          <a:lin ang="5400000" scaled="0"/>
        </a:gra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Questrial"/>
              <a:buNone/>
            </a:pPr>
            <a:r>
              <a:rPr b="1" i="0" lang="es-AR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¿Qué herramientas provee Phaser?</a:t>
            </a:r>
            <a:endParaRPr b="1" i="0" sz="4000" u="none" cap="none" strike="noStrike">
              <a:solidFill>
                <a:srgbClr val="FEFEFE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3457356" y="1895475"/>
            <a:ext cx="5277288" cy="4962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○"/>
            </a:pPr>
            <a:r>
              <a:rPr b="0" i="0" lang="es-AR" sz="28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Renderizado de imágenes</a:t>
            </a:r>
            <a:endParaRPr b="0" i="0" sz="2800" u="none" cap="none" strike="noStrik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1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○"/>
            </a:pPr>
            <a:r>
              <a:rPr b="0" i="0" lang="es-AR" sz="28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Colisiones entre objetos</a:t>
            </a:r>
            <a:endParaRPr b="0" i="0" sz="2800" u="none" cap="none" strike="noStrik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1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○"/>
            </a:pPr>
            <a:r>
              <a:rPr b="0" i="0" lang="es-AR" sz="28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Cálculos físicos</a:t>
            </a:r>
            <a:endParaRPr b="0" i="0" sz="2800" u="none" cap="none" strike="noStrik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spcBef>
                <a:spcPts val="11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25000">
              <a:srgbClr val="F2F2F2"/>
            </a:gs>
            <a:gs pos="48000">
              <a:srgbClr val="D8D8D8"/>
            </a:gs>
            <a:gs pos="71000">
              <a:srgbClr val="BFBFBF"/>
            </a:gs>
            <a:gs pos="100000">
              <a:srgbClr val="BFBFBF"/>
            </a:gs>
          </a:gsLst>
          <a:lin ang="5400000" scaled="0"/>
        </a:gra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400"/>
              <a:buFont typeface="Questrial"/>
              <a:buNone/>
            </a:pPr>
            <a:r>
              <a:rPr b="1" i="0" lang="es-AR" sz="44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¿Qué vamos a necesitar?</a:t>
            </a:r>
            <a:endParaRPr b="1" i="0" sz="4400" u="none" cap="none" strike="noStrike">
              <a:solidFill>
                <a:srgbClr val="FEFEFE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717820" y="1932972"/>
            <a:ext cx="10756357" cy="49250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○"/>
            </a:pPr>
            <a:r>
              <a:rPr b="0" i="0" lang="es-AR" sz="28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Un editor de texto para escribir el código de nuestro juego.</a:t>
            </a:r>
            <a:endParaRPr b="0" i="0" sz="2800" u="none" cap="none" strike="noStrik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1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○"/>
            </a:pPr>
            <a:r>
              <a:rPr b="0" i="0" lang="es-AR" sz="28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Un servidor virtual para poder ejecutar el juego.</a:t>
            </a:r>
            <a:endParaRPr b="0" i="0" sz="2800" u="none" cap="none" strike="noStrik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1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○"/>
            </a:pPr>
            <a:r>
              <a:rPr b="0" i="0" lang="es-AR" sz="28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El framework de phaser.</a:t>
            </a:r>
            <a:endParaRPr b="0" i="0" sz="2800" u="none" cap="none" strike="noStrik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20"/>
          <p:cNvSpPr txBox="1"/>
          <p:nvPr>
            <p:ph type="title"/>
          </p:nvPr>
        </p:nvSpPr>
        <p:spPr>
          <a:xfrm>
            <a:off x="810002" y="639097"/>
            <a:ext cx="3211392" cy="378110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400"/>
              <a:buFont typeface="Questrial"/>
              <a:buNone/>
            </a:pPr>
            <a:r>
              <a:rPr b="1" i="0" lang="es-AR" sz="44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Editores de texto</a:t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5290386" y="958640"/>
            <a:ext cx="6258150" cy="4945244"/>
          </a:xfrm>
          <a:prstGeom prst="roundRect">
            <a:avLst>
              <a:gd fmla="val 3513" name="adj"/>
            </a:avLst>
          </a:prstGeom>
          <a:solidFill>
            <a:schemeClr val="lt1"/>
          </a:solidFill>
          <a:ln cap="rnd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descr="A close up of a sign&#10;&#10;Description generated with very high confidence" id="143" name="Google Shape;143;p20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11035" y="2670310"/>
            <a:ext cx="2724939" cy="2724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63763" y="967453"/>
            <a:ext cx="4944421" cy="17028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object, clock&#10;&#10;Description generated with high confidence" id="145" name="Google Shape;145;p20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579785" y="2743219"/>
            <a:ext cx="2724939" cy="272493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/>
        </p:nvSpPr>
        <p:spPr>
          <a:xfrm>
            <a:off x="69011" y="5200650"/>
            <a:ext cx="447711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Recomendación: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Trabajar en </a:t>
            </a:r>
            <a:r>
              <a:rPr b="1" lang="es-AR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Thimble </a:t>
            </a:r>
            <a:r>
              <a:rPr lang="es-AR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 </a:t>
            </a:r>
            <a:r>
              <a:rPr b="1" lang="es-AR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Brackets </a:t>
            </a:r>
            <a:r>
              <a:rPr lang="es-AR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que ya poseen un servidor virtual.</a:t>
            </a:r>
            <a:endParaRPr b="1"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21"/>
          <p:cNvSpPr txBox="1"/>
          <p:nvPr>
            <p:ph type="title"/>
          </p:nvPr>
        </p:nvSpPr>
        <p:spPr>
          <a:xfrm>
            <a:off x="810002" y="639097"/>
            <a:ext cx="4961534" cy="378110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Questrial"/>
              <a:buNone/>
            </a:pPr>
            <a:r>
              <a:rPr b="1" i="0" lang="es-AR" sz="54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Servidores virtuales</a:t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6100916" y="0"/>
            <a:ext cx="609108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4" name="Google Shape;154;p21"/>
          <p:cNvSpPr/>
          <p:nvPr/>
        </p:nvSpPr>
        <p:spPr>
          <a:xfrm>
            <a:off x="6756326" y="958640"/>
            <a:ext cx="4792210" cy="4945244"/>
          </a:xfrm>
          <a:prstGeom prst="roundRect">
            <a:avLst>
              <a:gd fmla="val 3513" name="adj"/>
            </a:avLst>
          </a:prstGeom>
          <a:solidFill>
            <a:schemeClr val="lt1"/>
          </a:solidFill>
          <a:ln cap="rnd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55" name="Google Shape;155;p21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72601" y="1763222"/>
            <a:ext cx="4155286" cy="108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03540" y="3496441"/>
            <a:ext cx="2093408" cy="209340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/>
        </p:nvSpPr>
        <p:spPr>
          <a:xfrm>
            <a:off x="361950" y="5303719"/>
            <a:ext cx="540958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Recordar que si trabajamos con thimble o brackets, no necesitamos descargar el servidor ya que ambas plataformas incorporan uno propio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000"/>
              <a:buFont typeface="Questrial"/>
              <a:buNone/>
            </a:pPr>
            <a:r>
              <a:rPr b="1" i="0" lang="es-AR" sz="6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Proyecto, parte 1</a:t>
            </a:r>
            <a:endParaRPr b="1" i="0" sz="6000" u="none" cap="none" strike="noStrike">
              <a:solidFill>
                <a:srgbClr val="FEFEFE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3" name="Google Shape;163;p22"/>
          <p:cNvSpPr txBox="1"/>
          <p:nvPr>
            <p:ph idx="1" type="subTitle"/>
          </p:nvPr>
        </p:nvSpPr>
        <p:spPr>
          <a:xfrm>
            <a:off x="810001" y="5280847"/>
            <a:ext cx="10572000" cy="71037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rPr b="0" i="0" lang="es-AR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Acceso a los archivos.</a:t>
            </a:r>
            <a:endParaRPr b="0" i="0" sz="2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Questrial"/>
              <a:buNone/>
            </a:pPr>
            <a:r>
              <a:rPr lang="es-AR"/>
              <a:t>Proyecto</a:t>
            </a:r>
            <a:endParaRPr b="1" i="0" sz="4000" u="none" cap="none" strike="noStrike">
              <a:solidFill>
                <a:srgbClr val="FEFEFE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9" name="Google Shape;169;p23"/>
          <p:cNvSpPr txBox="1"/>
          <p:nvPr>
            <p:ph idx="3" type="body"/>
          </p:nvPr>
        </p:nvSpPr>
        <p:spPr>
          <a:xfrm>
            <a:off x="3145865" y="2519759"/>
            <a:ext cx="5194500" cy="576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s-AR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Para descargar los archivos</a:t>
            </a:r>
            <a:endParaRPr b="0" i="0" sz="20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70" name="Google Shape;170;p23">
            <a:hlinkClick r:id="rId3"/>
          </p:cNvPr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4676" y="3429000"/>
            <a:ext cx="2444100" cy="2444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000"/>
              <a:buFont typeface="Questrial"/>
              <a:buNone/>
            </a:pPr>
            <a:r>
              <a:rPr b="1" i="0" lang="es-AR" sz="6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¿Qué vamos a encontrar?</a:t>
            </a:r>
            <a:endParaRPr/>
          </a:p>
        </p:txBody>
      </p:sp>
      <p:sp>
        <p:nvSpPr>
          <p:cNvPr id="176" name="Google Shape;176;p24"/>
          <p:cNvSpPr txBox="1"/>
          <p:nvPr>
            <p:ph idx="1" type="subTitle"/>
          </p:nvPr>
        </p:nvSpPr>
        <p:spPr>
          <a:xfrm>
            <a:off x="810001" y="5280846"/>
            <a:ext cx="10572000" cy="9689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b="0" i="0" lang="es-AR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Guía del proyecto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