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810001" y="5280847"/>
            <a:ext cx="10572000" cy="12148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b="0" i="0" lang="es-AR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Phaser parte 2</a:t>
            </a:r>
            <a:endParaRPr/>
          </a:p>
        </p:txBody>
      </p:sp>
      <p:pic>
        <p:nvPicPr>
          <p:cNvPr descr="A drawing of a cartoon character&#10;&#10;Description generated with high confidence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250" y="1"/>
            <a:ext cx="5695500" cy="48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splice(</a:t>
            </a:r>
            <a:r>
              <a:rPr b="0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inicio,cantidad,valor</a:t>
            </a: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818712" y="2655424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 y/o agrega valores intermedios.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le indica un índice de inicio y una cantidad a eliminar (que puede ser 0).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indicar un valor para agregar en la posición de inicio.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no se elimina nada, el arreglo se desplaza.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Grupos de phaser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771309" y="2476930"/>
            <a:ext cx="8649379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grupos de phaser son un objeto que almacena un arreglo de elementos que luego serán visibles en el juego.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cambiar una propiedad del objeto grupo, ese cambio se le aplica a todos los elementos que contenga.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Declaración de un grupo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2088551" y="2774301"/>
            <a:ext cx="8014895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Declaramos el grupo como una variable (preferiblemente) global.</a:t>
            </a:r>
            <a:endParaRPr/>
          </a:p>
          <a:p>
            <a:pPr indent="-228600" lvl="2" marL="11430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</a:t>
            </a:r>
            <a:r>
              <a:rPr b="0" i="1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nombreDelGrupo</a:t>
            </a:r>
            <a:r>
              <a:rPr b="1" i="1" lang="es-AR" sz="18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función </a:t>
            </a:r>
            <a:r>
              <a:rPr b="0" i="0" lang="es-AR" sz="1800" u="none" cap="none" strike="noStrike">
                <a:solidFill>
                  <a:srgbClr val="B5A0C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agregamos el grupo al juego.</a:t>
            </a:r>
            <a:endParaRPr/>
          </a:p>
          <a:p>
            <a:pPr indent="-228600" lvl="2" marL="11430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nombreDelGrupo = juego.</a:t>
            </a:r>
            <a:r>
              <a:rPr b="0" i="1" lang="es-AR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b="0" i="1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</a:t>
            </a:r>
            <a:r>
              <a:rPr b="0" i="1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r>
              <a:rPr b="1" i="1" lang="es-AR" sz="18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Luego podemos agregarle elementos al grupo.</a:t>
            </a:r>
            <a:endParaRPr/>
          </a:p>
          <a:p>
            <a:pPr indent="-228600" lvl="2" marL="11430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nombreDelGrupo.create</a:t>
            </a:r>
            <a:r>
              <a:rPr b="1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i="0" lang="es-AR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</a:t>
            </a:r>
            <a:r>
              <a:rPr b="1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es-AR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b="1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0" i="0" lang="es-AR" sz="1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’nombre de la imagen’ </a:t>
            </a:r>
            <a:r>
              <a:rPr b="1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b="1" i="0" lang="es-AR" sz="18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/>
        <p:spPr>
          <a:xfrm>
            <a:off x="1073151" y="2439987"/>
            <a:ext cx="5994091" cy="441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22324" l="45894" r="3326" t="20549"/>
          <a:stretch/>
        </p:blipFill>
        <p:spPr>
          <a:xfrm>
            <a:off x="6096000" y="294105"/>
            <a:ext cx="5595458" cy="354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652187" y="5980744"/>
            <a:ext cx="8887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puede ver cuantos elementos hay en el grupo con la propiedad </a:t>
            </a:r>
            <a:r>
              <a:rPr b="0" i="1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arreglos de la siguiente manera: nombreDelGrupo.</a:t>
            </a:r>
            <a:r>
              <a:rPr b="0" i="1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children</a:t>
            </a:r>
            <a:r>
              <a:rPr b="0" i="1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1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</a:t>
            </a:r>
            <a:endParaRPr sz="180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</a:pPr>
            <a:r>
              <a:rPr b="1" i="0" lang="es-AR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CONSIGNA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el grupo de plataformas.</a:t>
            </a:r>
            <a:endParaRPr/>
          </a:p>
        </p:txBody>
      </p:sp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7574642" y="1081456"/>
            <a:ext cx="4099907" cy="43855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 grupo llamado </a:t>
            </a:r>
            <a:r>
              <a:rPr b="0" i="1" lang="es-AR" sz="2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plataformas </a:t>
            </a: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poner en él todas las plataformas que se crearon la clase pasada.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1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Deberíamos tener el mismo resultado pero ahora utilizando un grupo.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ctrTitle"/>
          </p:nvPr>
        </p:nvSpPr>
        <p:spPr>
          <a:xfrm>
            <a:off x="548744" y="1353518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GRAVEDAD</a:t>
            </a:r>
            <a:endParaRPr/>
          </a:p>
        </p:txBody>
      </p:sp>
      <p:pic>
        <p:nvPicPr>
          <p:cNvPr descr="http://www.risasinmas.com/wp-content/uploads/2013/09/gravedad-600x473.jpg" id="202" name="Google Shape;202;p30"/>
          <p:cNvPicPr preferRelativeResize="0"/>
          <p:nvPr/>
        </p:nvPicPr>
        <p:blipFill rotWithShape="1">
          <a:blip r:embed="rId3">
            <a:alphaModFix/>
          </a:blip>
          <a:srcRect b="6773" l="0" r="0" t="0"/>
          <a:stretch/>
        </p:blipFill>
        <p:spPr>
          <a:xfrm>
            <a:off x="5535885" y="602570"/>
            <a:ext cx="5715000" cy="420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losion, Nuclear, Cloud, Mushroom, War, Radioactive"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94043">
            <a:off x="9116632" y="4566508"/>
            <a:ext cx="802874" cy="80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es?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810000" y="2557846"/>
            <a:ext cx="6857215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Fuerza de atracción entre dos objetos.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tierra atrae a la persona y la persona atrae a la tierra.</a:t>
            </a:r>
            <a:endParaRPr/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observa una aceleración en el eje </a:t>
            </a:r>
            <a:r>
              <a:rPr b="0" i="0" lang="es-AR" sz="16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/>
          </a:p>
        </p:txBody>
      </p:sp>
      <p:pic>
        <p:nvPicPr>
          <p:cNvPr descr="https://vignette.wikia.nocookie.net/contra/images/3/39/World.png/revision/latest?cb=20180113041847"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2155" y="4218992"/>
            <a:ext cx="2639007" cy="2639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ngmart.com/files/5/Astronaut-PNG-Image.png" id="211" name="Google Shape;21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4381" y="1159191"/>
            <a:ext cx="1211619" cy="131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 rot="2162718">
            <a:off x="5590510" y="2471177"/>
            <a:ext cx="2092007" cy="3952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rnd" cmpd="sng" w="15875">
            <a:solidFill>
              <a:srgbClr val="A232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31"/>
          <p:cNvSpPr/>
          <p:nvPr/>
        </p:nvSpPr>
        <p:spPr>
          <a:xfrm rot="-8254467">
            <a:off x="8527805" y="4178492"/>
            <a:ext cx="750629" cy="39521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5875">
            <a:solidFill>
              <a:srgbClr val="9C42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://www.pngmart.com/files/5/Astronaut-PNG-Image.png" id="214" name="Google Shape;21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309335">
            <a:off x="5524528" y="1569995"/>
            <a:ext cx="1211619" cy="131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ngmart.com/files/5/Astronaut-PNG-Image.png" id="215" name="Google Shape;21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798349">
            <a:off x="6130337" y="2009547"/>
            <a:ext cx="1211619" cy="1311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ngmart.com/files/5/Astronaut-PNG-Image.png" id="216" name="Google Shape;21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683086">
            <a:off x="6770484" y="2586693"/>
            <a:ext cx="1211619" cy="131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¿Cómo implementarlo?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818712" y="2350093"/>
            <a:ext cx="7598895" cy="366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Creamos un Sprite</a:t>
            </a:r>
            <a:endParaRPr/>
          </a:p>
          <a:p>
            <a:pPr indent="-228600" lvl="3" marL="16002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ahora pensémoslo como otra forma de imagen, contenida en una variable.</a:t>
            </a:r>
            <a:endParaRPr/>
          </a:p>
          <a:p>
            <a:pPr indent="0" lvl="3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nombreVariable</a:t>
            </a:r>
            <a:r>
              <a:rPr b="0" i="0" lang="es-AR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this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s-AR" sz="18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</a:t>
            </a:r>
            <a:r>
              <a:rPr b="0" i="0" lang="es-AR" sz="18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</a:t>
            </a:r>
            <a:r>
              <a:rPr b="0" i="0" lang="es-AR" sz="1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’nombre’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b="1" i="0" lang="es-AR" sz="18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3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92D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ejemplo:</a:t>
            </a:r>
            <a:endParaRPr/>
          </a:p>
          <a:p>
            <a: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jugador = </a:t>
            </a:r>
            <a:r>
              <a:rPr b="0" i="0" lang="es-AR" sz="20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s-AR" sz="20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300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s-AR" sz="20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200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1" lang="es-AR" sz="20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’personita’</a:t>
            </a: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b="1" i="0" lang="es-AR" sz="20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-133350" lvl="1" marL="7429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furniture&#10;&#10;Description generated with high confidence"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0749" y="3533676"/>
            <a:ext cx="859842" cy="121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¿Cómo implementarlo?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1971811" y="2640650"/>
            <a:ext cx="8248376" cy="366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la función create: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Activar el motor físico para no tener que hacer las cuentas nosotros	juego.</a:t>
            </a:r>
            <a:r>
              <a:rPr b="0" i="0" lang="es-AR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startSystem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s-AR" sz="18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Phaser.Physics.ARCADE</a:t>
            </a: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b="1" i="0" lang="es-AR" sz="18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-342900" lvl="0" marL="40005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Avisarle al juego que cierto elemento respeta leyes físicas</a:t>
            </a:r>
            <a:endParaRPr/>
          </a:p>
          <a:p>
            <a:pPr indent="0" lvl="1" marL="5143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juego.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arcade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0" lang="es-AR" sz="16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b="1" i="0" lang="es-AR" sz="16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-342900" lvl="0" marL="4572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AutoNum type="arabicPeriod"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Asignar un valor de gravedad</a:t>
            </a:r>
            <a:endParaRPr/>
          </a:p>
          <a:p>
            <a:pPr indent="0" lvl="1" marL="5715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s-AR" sz="16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arcade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gravity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0" i="0" lang="es-AR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b="0" i="0" lang="es-AR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b="0" i="0" lang="es-AR" sz="16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r>
              <a:rPr b="0" i="0" lang="es-AR" sz="1600" u="none" cap="none" strike="noStrike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-1397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22366" l="45910" r="3271" t="20671"/>
          <a:stretch/>
        </p:blipFill>
        <p:spPr>
          <a:xfrm>
            <a:off x="7103776" y="2810602"/>
            <a:ext cx="4894519" cy="308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 rotWithShape="1">
          <a:blip r:embed="rId4">
            <a:alphaModFix/>
          </a:blip>
          <a:srcRect b="31838" l="10935" r="36355" t="20671"/>
          <a:stretch/>
        </p:blipFill>
        <p:spPr>
          <a:xfrm>
            <a:off x="316194" y="2725144"/>
            <a:ext cx="6426437" cy="325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316194" y="2281727"/>
            <a:ext cx="11860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 personita atraviesa las plataformas y se pierde, porque las plataformas son imágenes, no cosas físicas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810000" y="2832897"/>
            <a:ext cx="10572000" cy="11922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b="1" i="0" lang="es-AR" sz="7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 extra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Hagamos plataformas físicas</a:t>
            </a:r>
            <a:endParaRPr/>
          </a:p>
        </p:txBody>
      </p:sp>
      <p:pic>
        <p:nvPicPr>
          <p:cNvPr id="243" name="Google Shape;243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356" l="10437" r="45947" t="25829"/>
          <a:stretch/>
        </p:blipFill>
        <p:spPr>
          <a:xfrm>
            <a:off x="562193" y="2572284"/>
            <a:ext cx="5533807" cy="35550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35"/>
          <p:cNvGrpSpPr/>
          <p:nvPr/>
        </p:nvGrpSpPr>
        <p:grpSpPr>
          <a:xfrm>
            <a:off x="562193" y="5050564"/>
            <a:ext cx="5533807" cy="1807436"/>
            <a:chOff x="562193" y="5050564"/>
            <a:chExt cx="5533807" cy="1807436"/>
          </a:xfrm>
        </p:grpSpPr>
        <p:sp>
          <p:nvSpPr>
            <p:cNvPr id="245" name="Google Shape;245;p35"/>
            <p:cNvSpPr/>
            <p:nvPr/>
          </p:nvSpPr>
          <p:spPr>
            <a:xfrm>
              <a:off x="1034041" y="5050564"/>
              <a:ext cx="2828658" cy="213645"/>
            </a:xfrm>
            <a:prstGeom prst="rect">
              <a:avLst/>
            </a:prstGeom>
            <a:noFill/>
            <a:ln cap="rnd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Google Shape;246;p35"/>
            <p:cNvSpPr txBox="1"/>
            <p:nvPr/>
          </p:nvSpPr>
          <p:spPr>
            <a:xfrm>
              <a:off x="562193" y="6211669"/>
              <a:ext cx="55338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rgbClr val="00B0F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Diciéndole al objeto </a:t>
              </a:r>
              <a:r>
                <a:rPr i="1" lang="es-AR" sz="1800">
                  <a:solidFill>
                    <a:srgbClr val="00B0F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plataformas</a:t>
              </a:r>
              <a:r>
                <a:rPr lang="es-AR" sz="1800">
                  <a:solidFill>
                    <a:srgbClr val="00B0F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que habilite su cuerpo, toma propiedades físicas.</a:t>
              </a:r>
              <a:endParaRPr/>
            </a:p>
          </p:txBody>
        </p:sp>
        <p:cxnSp>
          <p:nvCxnSpPr>
            <p:cNvPr id="247" name="Google Shape;247;p35"/>
            <p:cNvCxnSpPr>
              <a:stCxn id="246" idx="1"/>
              <a:endCxn id="245" idx="1"/>
            </p:cNvCxnSpPr>
            <p:nvPr/>
          </p:nvCxnSpPr>
          <p:spPr>
            <a:xfrm flipH="1" rot="10800000">
              <a:off x="562193" y="5157535"/>
              <a:ext cx="471900" cy="1377300"/>
            </a:xfrm>
            <a:prstGeom prst="curvedConnector3">
              <a:avLst>
                <a:gd fmla="val -70182" name="adj1"/>
              </a:avLst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248" name="Google Shape;248;p35"/>
          <p:cNvPicPr preferRelativeResize="0"/>
          <p:nvPr/>
        </p:nvPicPr>
        <p:blipFill rotWithShape="1">
          <a:blip r:embed="rId4">
            <a:alphaModFix/>
          </a:blip>
          <a:srcRect b="22241" l="45140" r="4111" t="20671"/>
          <a:stretch/>
        </p:blipFill>
        <p:spPr>
          <a:xfrm>
            <a:off x="6268745" y="2577994"/>
            <a:ext cx="5624152" cy="355869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6268746" y="2572284"/>
            <a:ext cx="5624152" cy="341632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y… ahora están afectadas por la gravedad y se caen…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Ok, clavemoslas al cielo.</a:t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29096" l="13288" r="53738" t="28411"/>
          <a:stretch/>
        </p:blipFill>
        <p:spPr>
          <a:xfrm>
            <a:off x="809999" y="2264634"/>
            <a:ext cx="4928017" cy="357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 rotWithShape="1">
          <a:blip r:embed="rId4">
            <a:alphaModFix/>
          </a:blip>
          <a:srcRect b="22325" l="43779" r="5377" t="20670"/>
          <a:stretch/>
        </p:blipFill>
        <p:spPr>
          <a:xfrm>
            <a:off x="5738016" y="2096069"/>
            <a:ext cx="6198782" cy="3909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36"/>
          <p:cNvGrpSpPr/>
          <p:nvPr/>
        </p:nvGrpSpPr>
        <p:grpSpPr>
          <a:xfrm>
            <a:off x="1318437" y="5039833"/>
            <a:ext cx="3762001" cy="1611841"/>
            <a:chOff x="1318437" y="5039833"/>
            <a:chExt cx="3762001" cy="1611841"/>
          </a:xfrm>
        </p:grpSpPr>
        <p:sp>
          <p:nvSpPr>
            <p:cNvPr id="258" name="Google Shape;258;p36"/>
            <p:cNvSpPr/>
            <p:nvPr/>
          </p:nvSpPr>
          <p:spPr>
            <a:xfrm>
              <a:off x="1318437" y="5039833"/>
              <a:ext cx="2254103" cy="361507"/>
            </a:xfrm>
            <a:prstGeom prst="rect">
              <a:avLst/>
            </a:prstGeom>
            <a:noFill/>
            <a:ln cap="rnd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Google Shape;259;p36"/>
            <p:cNvSpPr txBox="1"/>
            <p:nvPr/>
          </p:nvSpPr>
          <p:spPr>
            <a:xfrm>
              <a:off x="1318437" y="6005343"/>
              <a:ext cx="37620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rgbClr val="00B0F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 digo a cada plataforma que no puede moverse.</a:t>
              </a:r>
              <a:endParaRPr/>
            </a:p>
          </p:txBody>
        </p:sp>
        <p:cxnSp>
          <p:nvCxnSpPr>
            <p:cNvPr id="260" name="Google Shape;260;p36"/>
            <p:cNvCxnSpPr>
              <a:stCxn id="259" idx="1"/>
              <a:endCxn id="258" idx="1"/>
            </p:cNvCxnSpPr>
            <p:nvPr/>
          </p:nvCxnSpPr>
          <p:spPr>
            <a:xfrm flipH="1" rot="10800000">
              <a:off x="1318437" y="5220608"/>
              <a:ext cx="600" cy="1107900"/>
            </a:xfrm>
            <a:prstGeom prst="curvedConnector3">
              <a:avLst>
                <a:gd fmla="val 1800000" name="adj1"/>
              </a:avLst>
            </a:prstGeom>
            <a:noFill/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Ok, clavemoslas al cielo.</a:t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29096" l="13288" r="53738" t="28411"/>
          <a:stretch/>
        </p:blipFill>
        <p:spPr>
          <a:xfrm>
            <a:off x="809999" y="2264634"/>
            <a:ext cx="4928017" cy="357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 b="22325" l="43779" r="5377" t="20670"/>
          <a:stretch/>
        </p:blipFill>
        <p:spPr>
          <a:xfrm>
            <a:off x="5738016" y="2096069"/>
            <a:ext cx="6198782" cy="390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/>
          <p:nvPr/>
        </p:nvSpPr>
        <p:spPr>
          <a:xfrm>
            <a:off x="1297172" y="4635795"/>
            <a:ext cx="4327451" cy="393405"/>
          </a:xfrm>
          <a:prstGeom prst="rect">
            <a:avLst/>
          </a:prstGeom>
          <a:noFill/>
          <a:ln cap="rnd" cmpd="sng" w="158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903767" y="5836778"/>
            <a:ext cx="47208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clave haber guardado en una variable el objeto que creamos como plataforma</a:t>
            </a:r>
            <a:endParaRPr/>
          </a:p>
        </p:txBody>
      </p:sp>
      <p:cxnSp>
        <p:nvCxnSpPr>
          <p:cNvPr id="270" name="Google Shape;270;p37"/>
          <p:cNvCxnSpPr>
            <a:stCxn id="269" idx="1"/>
            <a:endCxn id="268" idx="1"/>
          </p:cNvCxnSpPr>
          <p:nvPr/>
        </p:nvCxnSpPr>
        <p:spPr>
          <a:xfrm flipH="1" rot="10800000">
            <a:off x="903767" y="4832643"/>
            <a:ext cx="393300" cy="1465800"/>
          </a:xfrm>
          <a:prstGeom prst="curvedConnector3">
            <a:avLst>
              <a:gd fmla="val -58124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Ok, clavemoslas al cielo.</a:t>
            </a:r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 rotWithShape="1">
          <a:blip r:embed="rId3">
            <a:alphaModFix/>
          </a:blip>
          <a:srcRect b="22325" l="43779" r="5377" t="20670"/>
          <a:stretch/>
        </p:blipFill>
        <p:spPr>
          <a:xfrm>
            <a:off x="5738016" y="2096069"/>
            <a:ext cx="6198782" cy="390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>
            <a:off x="255202" y="2228671"/>
            <a:ext cx="5482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Pero…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 personita aun atraviesa mis paltaformas.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255202" y="3732028"/>
            <a:ext cx="538714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hemos definido que pasa cuando un objeto choca con otro. Por el momento, ambos tienen cuerpo físico pero no existe tal cosa como un choque.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</a:pPr>
            <a:r>
              <a:rPr b="1" i="0" lang="es-AR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CONSIGNA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Activar la física</a:t>
            </a:r>
            <a:endParaRPr/>
          </a:p>
        </p:txBody>
      </p:sp>
      <p:sp>
        <p:nvSpPr>
          <p:cNvPr id="285" name="Google Shape;285;p39"/>
          <p:cNvSpPr txBox="1"/>
          <p:nvPr>
            <p:ph idx="2" type="body"/>
          </p:nvPr>
        </p:nvSpPr>
        <p:spPr>
          <a:xfrm>
            <a:off x="6986938" y="1081456"/>
            <a:ext cx="4974690" cy="532130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Activar la física del juego y darle algún valor de gravedad.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Activar los cuerpos de las plataformas.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Definir una función </a:t>
            </a:r>
            <a:r>
              <a:rPr b="0" i="1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fijarEnLugar </a:t>
            </a:r>
            <a:r>
              <a:rPr b="0" i="1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reciba un objeto y le deshabilite el movimiento al cuerpo.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1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Llamar a la función </a:t>
            </a:r>
            <a:r>
              <a:rPr b="0" i="1" lang="es-AR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fijarEnLugar </a:t>
            </a:r>
            <a:r>
              <a:rPr b="0" i="1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cada una de las plataformas creadas.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466725" y="2105561"/>
            <a:ext cx="5629275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Bucles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18712" y="2222287"/>
            <a:ext cx="10554574" cy="418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Instrucción </a:t>
            </a:r>
            <a:r>
              <a:rPr b="0" i="0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break;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utiliza para cortar el bucle.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vez que se ejecute el break, el programa deja de seguir la lógica del bucle y avanza hasta el momento justo después del mismo.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Instrucción </a:t>
            </a:r>
            <a:r>
              <a:rPr b="0" i="0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continue;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utiliza para agilizar los procesos.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s-AR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Cuando se ejecuta un continue, el bucle corta con esa iteración y pasa a la siguiente.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Funciones de Arreglos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085473" y="2865926"/>
            <a:ext cx="8021052" cy="307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b="0" i="0" lang="es-A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Conocemos funciones de arreglos como </a:t>
            </a:r>
            <a:r>
              <a:rPr b="1" i="1" lang="es-AR" sz="36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push(valor)</a:t>
            </a:r>
            <a:r>
              <a:rPr b="1" i="1" lang="es-A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A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b="1" i="1" lang="es-AR" sz="36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</a:t>
            </a:r>
            <a:r>
              <a:rPr b="1" i="0" lang="es-AR" sz="36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(valor)</a:t>
            </a:r>
            <a:r>
              <a:rPr b="0" i="0" lang="es-AR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existen otras que nos ahorran trabajo al momento de modificar arreglos.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indexOf(</a:t>
            </a:r>
            <a:r>
              <a:rPr b="0" i="1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</a:t>
            </a: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18712" y="2222287"/>
            <a:ext cx="10146066" cy="418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○"/>
            </a:pPr>
            <a:r>
              <a:rPr b="0" i="0" lang="es-A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Busca el valor en el arreglo y devuelve el índice de la primer posición en la que se encuentra.</a:t>
            </a:r>
            <a:endParaRPr/>
          </a:p>
          <a:p>
            <a:pPr indent="-34290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○"/>
            </a:pPr>
            <a:r>
              <a:rPr b="0" i="0" lang="es-A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no encuentra el valor, devuelve </a:t>
            </a:r>
            <a:r>
              <a:rPr b="1" i="0" lang="es-A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lastIndexOf(</a:t>
            </a:r>
            <a:r>
              <a:rPr b="0" i="1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</a:t>
            </a:r>
            <a:r>
              <a:rPr b="1" i="1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2895881" y="2222287"/>
            <a:ext cx="6400235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 igual que el </a:t>
            </a:r>
            <a:r>
              <a:rPr b="0" i="0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indexOF(</a:t>
            </a:r>
            <a:r>
              <a:rPr b="0" i="0" lang="es-AR" sz="32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</a:t>
            </a:r>
            <a:r>
              <a:rPr b="0" i="0" lang="es-AR" sz="2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pero cuando un elemento está repetido, devuelve la posición de la última vez que aparece en el arreglo.</a:t>
            </a:r>
            <a:endParaRPr b="0" i="0" sz="2800" u="none" cap="none" strike="noStrik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slice(</a:t>
            </a:r>
            <a:r>
              <a:rPr b="0" i="1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principio, fin</a:t>
            </a: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Devuelve una copia de una parte del arreglo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copia que devuelve tiene los elementos entre el índice que enviamos a principio y el índice que enviamos a fin.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de la posición final </a:t>
            </a:r>
            <a:r>
              <a:rPr b="1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</a:t>
            </a: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incluye en la nueva copia</a:t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AR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shift()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719136" y="2366666"/>
            <a:ext cx="6753726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Desplaza el arreglo hacia la izquierda.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que estaba en la posición 0 se pierde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Achica el arreglo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unshift(</a:t>
            </a:r>
            <a:r>
              <a:rPr b="0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</a:t>
            </a:r>
            <a:r>
              <a:rPr b="1" i="0" lang="es-AR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607123" y="2495002"/>
            <a:ext cx="6977751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Desplaza el arreglo hacia la derecha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agrega un valor en la posición 0</a:t>
            </a:r>
            <a:endParaRPr/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○"/>
            </a:pPr>
            <a:r>
              <a:rPr b="0" i="0" lang="es-A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 el tamaño del arreglo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