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1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3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810001" y="5280847"/>
            <a:ext cx="10572000" cy="12148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</a:pPr>
            <a:r>
              <a:rPr b="0" i="0" lang="es-AR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Phaser parte 3</a:t>
            </a:r>
            <a:endParaRPr/>
          </a:p>
        </p:txBody>
      </p:sp>
      <p:pic>
        <p:nvPicPr>
          <p:cNvPr descr="A drawing of a cartoon character&#10;&#10;Description generated with high confidence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250" y="1"/>
            <a:ext cx="5695500" cy="488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1" i="0" lang="es-AR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Consigna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COLISIONES</a:t>
            </a:r>
            <a:endParaRPr/>
          </a:p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Hacer que el Sprite del jugador colisione con: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AutoNum type="arabicPeriod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límites del juego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AutoNum type="arabicPeriod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 plataformas</a:t>
            </a:r>
            <a:endParaRPr/>
          </a:p>
          <a:p>
            <a:pPr indent="-342900" lvl="1" marL="10858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 plataformas deben ser inamovibles.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Detección de teclas.</a:t>
            </a:r>
            <a:endParaRPr b="1" i="0" sz="5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Detección en phaser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AutoNum type="arabicPeriod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Declaramos las teclas que vamos a estar observando. (para saber cu</a:t>
            </a:r>
            <a:r>
              <a:rPr lang="es-AR"/>
              <a:t>á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ndo se oprime)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Declarando una variable global para la Tecla que queremos observar.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AutoNum type="arabicPeriod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Luego declaramos qué se hace cuando se detecta que dicha Tecla se oprimió.</a:t>
            </a:r>
            <a:endParaRPr/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framework de phaser nos facilita abismalmente este proceso, de manera que no debemos pensar nosotros cómo detector que la Tecla se oprimió; simplemente decimos qué se hace cuando se detecte que se oprime.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Declaración de teclas a observar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observar una tecla determinada: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Declaramos una variable global: </a:t>
            </a:r>
            <a:r>
              <a:rPr b="0" i="1" lang="es-AR" sz="2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</a:t>
            </a: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tecla;</a:t>
            </a:r>
            <a:endParaRPr b="0" i="1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función create () le asignamos la letra deseada: </a:t>
            </a:r>
            <a:endParaRPr/>
          </a:p>
          <a:p>
            <a:pPr indent="0" lvl="1" marL="4572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tecla = </a:t>
            </a:r>
            <a:r>
              <a:rPr b="0" i="1" lang="es-AR" sz="2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</a:t>
            </a: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1" lang="es-AR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1" lang="es-AR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keyboard</a:t>
            </a: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1" lang="es-AR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addKey</a:t>
            </a: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1" lang="es-AR" sz="28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Phaser.Keyboard.</a:t>
            </a:r>
            <a:r>
              <a:rPr b="0" i="1" lang="es-AR" sz="28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9234237" y="4798261"/>
            <a:ext cx="323850" cy="501650"/>
          </a:xfrm>
          <a:prstGeom prst="rect">
            <a:avLst/>
          </a:prstGeom>
          <a:noFill/>
          <a:ln cap="rnd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9234236" y="2423952"/>
            <a:ext cx="26208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Mapeo automático de la tecla “A”</a:t>
            </a:r>
            <a:endParaRPr/>
          </a:p>
        </p:txBody>
      </p:sp>
      <p:cxnSp>
        <p:nvCxnSpPr>
          <p:cNvPr id="205" name="Google Shape;205;p28"/>
          <p:cNvCxnSpPr>
            <a:stCxn id="204" idx="2"/>
            <a:endCxn id="203" idx="0"/>
          </p:cNvCxnSpPr>
          <p:nvPr/>
        </p:nvCxnSpPr>
        <p:spPr>
          <a:xfrm rot="5400000">
            <a:off x="9383525" y="3637031"/>
            <a:ext cx="1173900" cy="11484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Century Gothic"/>
              <a:buNone/>
            </a:pPr>
            <a:r>
              <a:rPr b="1" i="0" lang="es-AR" sz="6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Consigna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</a:pPr>
            <a:r>
              <a:rPr b="0" i="0" lang="es-AR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Mapear las teclas </a:t>
            </a:r>
            <a:r>
              <a:rPr b="0" i="0" lang="es-AR" sz="40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 A S 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createCursorKeys()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Phaser cuenta con una función que crea un objeto para las cuatro flechas del teclado.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AutoNum type="arabicPeriod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Declaremos una variable global igual que antes; esta vez tendrá mas de una tecla.</a:t>
            </a:r>
            <a:endParaRPr/>
          </a:p>
          <a:p>
            <a:pPr indent="0" lvl="1" marL="4572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flechitas;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AutoNum type="arabicPeriod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Creemos los cursores con phaser en la función </a:t>
            </a:r>
            <a:r>
              <a:rPr b="0" i="1" lang="es-AR" sz="20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create()</a:t>
            </a:r>
            <a:endParaRPr/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1" lang="es-AR" sz="20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flechitas</a:t>
            </a:r>
            <a:r>
              <a:rPr b="0" i="1" lang="es-AR" sz="2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r>
              <a:rPr b="0" i="1" lang="es-AR" sz="2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this</a:t>
            </a: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1" lang="es-AR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1" lang="es-AR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keyboard</a:t>
            </a: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1" lang="es-AR" sz="28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createCursorKeys</a:t>
            </a: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 </a:t>
            </a:r>
            <a:r>
              <a:rPr b="1" i="1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flechitas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Contiene las teclas </a:t>
            </a:r>
            <a:r>
              <a:rPr b="0" i="1" lang="es-AR" sz="20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</a:t>
            </a:r>
            <a:r>
              <a:rPr b="0" i="1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1" lang="es-AR" sz="20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down</a:t>
            </a:r>
            <a:r>
              <a:rPr b="0" i="1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1" lang="es-AR" sz="20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</a:t>
            </a:r>
            <a:r>
              <a:rPr b="0" i="1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1" lang="es-AR" sz="20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Podemos acceder a cada una como propiedades del objeto flechitas: “</a:t>
            </a:r>
            <a:r>
              <a:rPr b="0" i="1" lang="es-AR" sz="20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flechitas</a:t>
            </a:r>
            <a:r>
              <a:rPr b="0" i="1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1" lang="es-AR" sz="20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down</a:t>
            </a:r>
            <a:r>
              <a:rPr b="0" i="1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Century Gothic"/>
              <a:buNone/>
            </a:pPr>
            <a:r>
              <a:rPr b="1" i="0" lang="es-AR" sz="6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Consigna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</a:pPr>
            <a:r>
              <a:rPr b="0" i="0" lang="es-AR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Mapear los cursores del teclado.</a:t>
            </a:r>
            <a:endParaRPr b="0" i="0" sz="4000" u="none" cap="none" strike="noStrik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Ahora hagamos algo mientras se aprietan esas teclas.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Estados detectables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818712" y="2534654"/>
            <a:ext cx="10554574" cy="367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1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isDown</a:t>
            </a:r>
            <a:r>
              <a:rPr b="0" i="1" lang="es-AR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una propiedad booleana de cada tecla que nos devuelve </a:t>
            </a:r>
            <a:r>
              <a:rPr b="0" i="1" lang="es-AR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cuando la tecla está siendo presionada y </a:t>
            </a:r>
            <a:r>
              <a:rPr b="0" i="1" lang="es-AR" sz="2400" u="none" cap="none" strike="noStrik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false</a:t>
            </a:r>
            <a:r>
              <a:rPr b="0" i="1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cuando no.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puede utilizar mediante la siguiente sentencia: “</a:t>
            </a:r>
            <a:r>
              <a:rPr b="0" i="1" lang="es-AR" sz="20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flechitas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1" lang="es-A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1" lang="es-AR" sz="20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isDown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1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isUp 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una propiedad análoga al </a:t>
            </a:r>
            <a:r>
              <a:rPr b="0" i="1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isDown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Cuando la tecla está suelta, devuelve </a:t>
            </a:r>
            <a:r>
              <a:rPr b="0" i="1" lang="es-AR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r>
              <a:rPr b="0" i="0" lang="es-AR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cuando la tecla está siendo presionada devuelve </a:t>
            </a:r>
            <a:r>
              <a:rPr b="0" i="1" lang="es-AR" sz="2400" u="none" cap="none" strike="noStrik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false.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puede utilizar mediante la siguiente sentencia: “</a:t>
            </a:r>
            <a:r>
              <a:rPr b="0" i="1" lang="es-AR" sz="20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flechitas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1" lang="es-A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1" lang="es-AR" sz="20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isUp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Colisiones</a:t>
            </a:r>
            <a:endParaRPr b="1" i="0" sz="5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340" y="5408853"/>
            <a:ext cx="44291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2876" y="5408853"/>
            <a:ext cx="44291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00000">
            <a:off x="7069671" y="5408852"/>
            <a:ext cx="44291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00000">
            <a:off x="7483709" y="5408852"/>
            <a:ext cx="44291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700000">
            <a:off x="7824981" y="5408853"/>
            <a:ext cx="44291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600000">
            <a:off x="8048075" y="5408852"/>
            <a:ext cx="44291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500000">
            <a:off x="8277671" y="5408852"/>
            <a:ext cx="44291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8548969" y="5408853"/>
            <a:ext cx="44291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300000">
            <a:off x="8727967" y="5314209"/>
            <a:ext cx="44291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200000">
            <a:off x="8877235" y="5346126"/>
            <a:ext cx="44291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4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5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6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7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8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Century Gothic"/>
              <a:buNone/>
            </a:pPr>
            <a:r>
              <a:rPr b="1" i="0" lang="es-AR" sz="6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Movimiento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Dos tipos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Pixel por pixel</a:t>
            </a:r>
            <a:endParaRPr/>
          </a:p>
        </p:txBody>
      </p:sp>
      <p:sp>
        <p:nvSpPr>
          <p:cNvPr id="252" name="Google Shape;252;p36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Podemos mover un objeto diciendole que cambie su coordenada en x dentro de la función </a:t>
            </a:r>
            <a:r>
              <a:rPr b="0" i="1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update().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jugador.x</a:t>
            </a:r>
            <a:r>
              <a:rPr b="0" i="0" lang="es-AR" sz="18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almacena la posición en el eje X del jugador. Si cambiamos su valor, el jugador cambiará su posición.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Podemos cambiar el valor de la posición X cada vez que el usuario apriete alguna de las flechas.</a:t>
            </a:r>
            <a:endParaRPr/>
          </a:p>
        </p:txBody>
      </p:sp>
      <p:sp>
        <p:nvSpPr>
          <p:cNvPr id="253" name="Google Shape;253;p36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Implementando velocidad</a:t>
            </a:r>
            <a:endParaRPr/>
          </a:p>
        </p:txBody>
      </p:sp>
      <p:sp>
        <p:nvSpPr>
          <p:cNvPr id="254" name="Google Shape;254;p3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Dentro del objeto </a:t>
            </a:r>
            <a:r>
              <a:rPr b="0" i="0" lang="es-AR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body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existe la propiedad </a:t>
            </a:r>
            <a:r>
              <a:rPr b="0" i="1" lang="es-AR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velocity 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es-AR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velocity 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un objeto con propiedades </a:t>
            </a:r>
            <a:r>
              <a:rPr b="0" i="0" lang="es-AR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b="0" i="0" lang="es-AR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b="0" i="0" lang="es-AR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son valores numéricos que representan la velocidad del objeto en ese eje.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Recordemos que </a:t>
            </a:r>
            <a:r>
              <a:rPr b="0" i="0" lang="es-AR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positivo para abajo.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/>
          </a:p>
        </p:txBody>
      </p:sp>
      <p:cxnSp>
        <p:nvCxnSpPr>
          <p:cNvPr id="260" name="Google Shape;260;p37"/>
          <p:cNvCxnSpPr/>
          <p:nvPr/>
        </p:nvCxnSpPr>
        <p:spPr>
          <a:xfrm>
            <a:off x="914402" y="2437829"/>
            <a:ext cx="0" cy="4420171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1" name="Google Shape;261;p37"/>
          <p:cNvCxnSpPr/>
          <p:nvPr/>
        </p:nvCxnSpPr>
        <p:spPr>
          <a:xfrm>
            <a:off x="914402" y="2451947"/>
            <a:ext cx="10022887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2" name="Google Shape;262;p37"/>
          <p:cNvSpPr txBox="1"/>
          <p:nvPr/>
        </p:nvSpPr>
        <p:spPr>
          <a:xfrm>
            <a:off x="927763" y="6410812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+y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10502555" y="2466065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+x</a:t>
            </a:r>
            <a:endParaRPr/>
          </a:p>
        </p:txBody>
      </p:sp>
      <p:pic>
        <p:nvPicPr>
          <p:cNvPr descr="Man" id="264" name="Google Shape;2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364" y="47318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/>
        </p:nvSpPr>
        <p:spPr>
          <a:xfrm>
            <a:off x="5649208" y="5532969"/>
            <a:ext cx="2130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Jugador: (100,70)</a:t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8258286" y="5842337"/>
            <a:ext cx="30059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Movimiento por posición: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Jugador.x = 8;</a:t>
            </a:r>
            <a:endParaRPr/>
          </a:p>
        </p:txBody>
      </p:sp>
      <p:pic>
        <p:nvPicPr>
          <p:cNvPr descr="Man" id="267" name="Google Shape;26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126" y="47318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227970" y="5532969"/>
            <a:ext cx="18742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Jugador: (8,70)</a:t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2025679" y="4919007"/>
            <a:ext cx="37000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Movimiento por velocidad: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Jugador.body.velocity.x = 100;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Jugador.body.velocity.y = -100;</a:t>
            </a:r>
            <a:endParaRPr/>
          </a:p>
        </p:txBody>
      </p:sp>
      <p:cxnSp>
        <p:nvCxnSpPr>
          <p:cNvPr id="270" name="Google Shape;270;p37"/>
          <p:cNvCxnSpPr/>
          <p:nvPr/>
        </p:nvCxnSpPr>
        <p:spPr>
          <a:xfrm flipH="1" rot="10800000">
            <a:off x="1556956" y="3175512"/>
            <a:ext cx="1760004" cy="1760004"/>
          </a:xfrm>
          <a:prstGeom prst="straightConnector1">
            <a:avLst/>
          </a:prstGeom>
          <a:noFill/>
          <a:ln cap="rnd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p37"/>
          <p:cNvSpPr txBox="1"/>
          <p:nvPr/>
        </p:nvSpPr>
        <p:spPr>
          <a:xfrm>
            <a:off x="2743899" y="3354768"/>
            <a:ext cx="18742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Jugador: (50,5)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Century Gothic"/>
              <a:buNone/>
            </a:pPr>
            <a:r>
              <a:rPr b="1" i="0" lang="es-AR" sz="6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Consigna	</a:t>
            </a:r>
            <a:endParaRPr b="1" i="0" sz="66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s-A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los movimientos del personaje para WASD y las flechas.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/>
        </p:nvSpPr>
        <p:spPr>
          <a:xfrm>
            <a:off x="1742536" y="2321004"/>
            <a:ext cx="2752677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</a:t>
            </a:r>
            <a:endParaRPr sz="13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collideWorldBounds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2409605" y="2222287"/>
            <a:ext cx="7372788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Propiedad booleana del body del objeto al que se le aplica.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Determina si nuestro objeto choca contra las paredes del mundo o las puede atravesar.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collideWorldBounds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2409605" y="2222287"/>
            <a:ext cx="7372788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Podemos aplicarselo al jugador, para que deje de caer indefinidamente.</a:t>
            </a:r>
            <a:endParaRPr/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jugador.</a:t>
            </a:r>
            <a:r>
              <a:rPr b="0" i="0" lang="es-AR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body</a:t>
            </a: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collideWorldBounds </a:t>
            </a: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</a:t>
            </a:r>
            <a:r>
              <a:rPr b="0" i="0" lang="es-AR" sz="2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r>
              <a:rPr b="0" i="0" lang="es-AR" sz="2800" u="none" cap="none" strike="noStrik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collideWorldBounds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32083" l="45468" r="3828" t="11250"/>
          <a:stretch/>
        </p:blipFill>
        <p:spPr>
          <a:xfrm>
            <a:off x="2444539" y="2266949"/>
            <a:ext cx="7302920" cy="459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Colisiones entre objetos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818712" y="2079412"/>
            <a:ext cx="10554574" cy="2959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Podemos determinar si dos objetos colisionan entre sí, llamando a la función collide dentro del objeto juego.</a:t>
            </a:r>
            <a:endParaRPr/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importante que este llamado se haga dentro de la función </a:t>
            </a:r>
            <a:r>
              <a:rPr b="0" i="1" lang="es-AR" sz="2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update( ) 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 que debemos revisar en todo momento si nuestros objetos chocaron entre sí.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s-AR" sz="2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</a:t>
            </a: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physics</a:t>
            </a: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arcade</a:t>
            </a: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collide</a:t>
            </a: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(jugador,plataformas);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827424" y="5133975"/>
            <a:ext cx="10554574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sng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</a:t>
            </a:r>
            <a:r>
              <a:rPr b="0" i="0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los objetos </a:t>
            </a:r>
            <a:r>
              <a:rPr b="0" i="1" lang="es-AR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jugador</a:t>
            </a:r>
            <a:r>
              <a:rPr b="0" i="1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</a:t>
            </a:r>
            <a:r>
              <a:rPr b="0" i="1" lang="es-AR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plataformas</a:t>
            </a:r>
            <a:r>
              <a:rPr b="0" i="1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DEBEN EXISTIR DE MANERA GLOBAL.</a:t>
            </a:r>
            <a:endParaRPr b="0" i="0" sz="2400" u="none" cap="none" strike="noStrike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entury Gothic"/>
              <a:buNone/>
            </a:pPr>
            <a:r>
              <a:rPr b="0" i="0" lang="es-AR" sz="32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</a:t>
            </a:r>
            <a:r>
              <a:rPr b="0" i="0" lang="es-AR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32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physics</a:t>
            </a:r>
            <a:r>
              <a:rPr b="0" i="0" lang="es-AR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32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arcade</a:t>
            </a:r>
            <a:r>
              <a:rPr b="0" i="0" lang="es-AR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32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collide</a:t>
            </a:r>
            <a:r>
              <a:rPr b="0" i="0" lang="es-AR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(jugador,plataformas);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31945" l="45390" r="3749" t="10972"/>
          <a:stretch/>
        </p:blipFill>
        <p:spPr>
          <a:xfrm>
            <a:off x="2429848" y="2228850"/>
            <a:ext cx="7332304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>
            <a:off x="3752850" y="4238625"/>
            <a:ext cx="781050" cy="733425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rgbClr val="A738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133975" y="3635842"/>
            <a:ext cx="441007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persona no se para sobre la plataforma, sino que trata de empujarla hacia abajo.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Pero la plataforma está clavada, por lo que se observa una caída lenta a través de la misma.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5" name="Google Shape;165;p22"/>
          <p:cNvCxnSpPr>
            <a:stCxn id="164" idx="1"/>
            <a:endCxn id="163" idx="3"/>
          </p:cNvCxnSpPr>
          <p:nvPr/>
        </p:nvCxnSpPr>
        <p:spPr>
          <a:xfrm rot="10800000">
            <a:off x="4533975" y="4605338"/>
            <a:ext cx="600000" cy="0"/>
          </a:xfrm>
          <a:prstGeom prst="straightConnector1">
            <a:avLst/>
          </a:prstGeom>
          <a:noFill/>
          <a:ln cap="flat" cmpd="sng" w="38100">
            <a:solidFill>
              <a:srgbClr val="C81D5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Immovable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2714405" y="2222287"/>
            <a:ext cx="6763188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Uno de los dos objetos tiene que ser inamovible.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Podemos activar esta propiedad dentro del body, asignándole el valor </a:t>
            </a:r>
            <a:r>
              <a:rPr b="0" i="1" lang="es-AR" sz="20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r>
              <a:rPr b="0" i="1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1990724" y="4829175"/>
            <a:ext cx="82105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piso.</a:t>
            </a:r>
            <a:r>
              <a:rPr lang="es-AR" sz="2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body</a:t>
            </a:r>
            <a:r>
              <a:rPr lang="es-AR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s-AR" sz="2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immovable </a:t>
            </a:r>
            <a:r>
              <a:rPr lang="es-AR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</a:t>
            </a:r>
            <a:r>
              <a:rPr i="1" lang="es-AR" sz="2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r>
              <a:rPr i="1" lang="es-AR" sz="28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Immovable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31944" l="45390" r="3671" t="10972"/>
          <a:stretch/>
        </p:blipFill>
        <p:spPr>
          <a:xfrm>
            <a:off x="2424111" y="2247899"/>
            <a:ext cx="7343775" cy="462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