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7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b="1" i="0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" name="Google Shape;77;p11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2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i="0" sz="4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3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b="1" i="0" sz="3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5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p6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i="0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i="0" sz="2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idx="1" type="subTitle"/>
          </p:nvPr>
        </p:nvSpPr>
        <p:spPr>
          <a:xfrm>
            <a:off x="810001" y="5280847"/>
            <a:ext cx="10572000" cy="121484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Noto Sans Symbols"/>
              <a:buNone/>
            </a:pPr>
            <a:r>
              <a:rPr b="0" i="0" lang="es-AR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Phaser parte 5</a:t>
            </a:r>
            <a:endParaRPr/>
          </a:p>
        </p:txBody>
      </p:sp>
      <p:pic>
        <p:nvPicPr>
          <p:cNvPr descr="A drawing of a cartoon character&#10;&#10;Description generated with high confidence"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8250" y="1"/>
            <a:ext cx="5695500" cy="4888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s-A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Overlap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Permite registrar cuando un objeto está encima de otro.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es una </a:t>
            </a:r>
            <a:r>
              <a:rPr lang="es-AR"/>
              <a:t>colisión</a:t>
            </a: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por lo que no habrá alteraciones físicas.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Muy útil para recolectar monedas y/o atacar enemigos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s-A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Overlap VS Collide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COLLIDE</a:t>
            </a:r>
            <a:endParaRPr/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Cuando dos elementos chocan entre sí, la función collide intenta mantenerlos separados, por lo que algún elemento se desplazará con respecto a otro o se detendrán.</a:t>
            </a:r>
            <a:endParaRPr/>
          </a:p>
        </p:txBody>
      </p:sp>
      <p:sp>
        <p:nvSpPr>
          <p:cNvPr id="193" name="Google Shape;193;p26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OVERLAP</a:t>
            </a:r>
            <a:endParaRPr/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Cuando dos elementos se solapan, no se habla de un choque físico sino de una superposición espacial.</a:t>
            </a:r>
            <a:endParaRPr/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 no haber choque físico, los elementos no alteran su movimiento.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s-A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Sintaxis</a:t>
            </a:r>
            <a:endParaRPr/>
          </a:p>
        </p:txBody>
      </p:sp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s-A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juego.</a:t>
            </a:r>
            <a:r>
              <a:rPr b="0" i="0" lang="es-AR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physics</a:t>
            </a:r>
            <a:r>
              <a:rPr b="0" i="0" lang="es-A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0" lang="es-AR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arcade</a:t>
            </a:r>
            <a:r>
              <a:rPr b="0" i="0" lang="es-A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0" lang="es-AR" sz="24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overlap</a:t>
            </a:r>
            <a:r>
              <a:rPr b="0" i="0" lang="es-A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b="0" i="0" lang="es-AR" sz="24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objeto1</a:t>
            </a:r>
            <a:r>
              <a:rPr b="0" i="0" lang="es-A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0" i="0" lang="es-AR" sz="24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objeto2</a:t>
            </a:r>
            <a:r>
              <a:rPr b="0" i="0" lang="es-A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</a:t>
            </a:r>
            <a:r>
              <a:rPr b="0" i="0" lang="es-AR" sz="24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función</a:t>
            </a:r>
            <a:r>
              <a:rPr b="0" i="0" lang="es-A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</a:t>
            </a:r>
            <a:r>
              <a:rPr b="0" i="0" lang="es-AR" sz="24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null</a:t>
            </a:r>
            <a:r>
              <a:rPr b="0" i="0" lang="es-A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</a:t>
            </a:r>
            <a:r>
              <a:rPr b="0" i="0" lang="es-AR" sz="24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this</a:t>
            </a:r>
            <a:r>
              <a:rPr b="0" i="0" lang="es-A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  <a:endParaRPr/>
          </a:p>
        </p:txBody>
      </p:sp>
      <p:sp>
        <p:nvSpPr>
          <p:cNvPr id="200" name="Google Shape;200;p27"/>
          <p:cNvSpPr/>
          <p:nvPr/>
        </p:nvSpPr>
        <p:spPr>
          <a:xfrm>
            <a:off x="5758774" y="3735421"/>
            <a:ext cx="2490281" cy="525294"/>
          </a:xfrm>
          <a:prstGeom prst="rect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5584294" y="5127518"/>
            <a:ext cx="28392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 que se solapan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(persona y choclito)</a:t>
            </a:r>
            <a:endParaRPr/>
          </a:p>
        </p:txBody>
      </p:sp>
      <p:cxnSp>
        <p:nvCxnSpPr>
          <p:cNvPr id="202" name="Google Shape;202;p27"/>
          <p:cNvCxnSpPr>
            <a:stCxn id="201" idx="0"/>
            <a:endCxn id="200" idx="2"/>
          </p:cNvCxnSpPr>
          <p:nvPr/>
        </p:nvCxnSpPr>
        <p:spPr>
          <a:xfrm rot="10800000">
            <a:off x="7003914" y="4260818"/>
            <a:ext cx="0" cy="86670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3" name="Google Shape;203;p27"/>
          <p:cNvSpPr/>
          <p:nvPr/>
        </p:nvSpPr>
        <p:spPr>
          <a:xfrm>
            <a:off x="8249055" y="3735421"/>
            <a:ext cx="1245131" cy="525294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7383288" y="2222287"/>
            <a:ext cx="297666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Qué pasa cuando se solapan?</a:t>
            </a:r>
            <a:endParaRPr/>
          </a:p>
        </p:txBody>
      </p:sp>
      <p:cxnSp>
        <p:nvCxnSpPr>
          <p:cNvPr id="205" name="Google Shape;205;p27"/>
          <p:cNvCxnSpPr>
            <a:stCxn id="204" idx="2"/>
            <a:endCxn id="203" idx="0"/>
          </p:cNvCxnSpPr>
          <p:nvPr/>
        </p:nvCxnSpPr>
        <p:spPr>
          <a:xfrm>
            <a:off x="8871620" y="2930173"/>
            <a:ext cx="0" cy="805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6" name="Google Shape;206;p27"/>
          <p:cNvSpPr/>
          <p:nvPr/>
        </p:nvSpPr>
        <p:spPr>
          <a:xfrm>
            <a:off x="10194587" y="3735421"/>
            <a:ext cx="787931" cy="525294"/>
          </a:xfrm>
          <a:prstGeom prst="rect">
            <a:avLst/>
          </a:prstGeom>
          <a:noFill/>
          <a:ln cap="rnd" cmpd="sng" w="15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9494186" y="5330196"/>
            <a:ext cx="22470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Ámbito de las funciones</a:t>
            </a:r>
            <a:endParaRPr/>
          </a:p>
        </p:txBody>
      </p:sp>
      <p:cxnSp>
        <p:nvCxnSpPr>
          <p:cNvPr id="208" name="Google Shape;208;p27"/>
          <p:cNvCxnSpPr>
            <a:stCxn id="207" idx="0"/>
            <a:endCxn id="206" idx="2"/>
          </p:cNvCxnSpPr>
          <p:nvPr/>
        </p:nvCxnSpPr>
        <p:spPr>
          <a:xfrm rot="10800000">
            <a:off x="10588631" y="4260696"/>
            <a:ext cx="29100" cy="1069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b="1" i="0" lang="es-AR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</a:t>
            </a:r>
            <a:endParaRPr/>
          </a:p>
        </p:txBody>
      </p:sp>
      <p:sp>
        <p:nvSpPr>
          <p:cNvPr id="214" name="Google Shape;214;p28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/>
        </p:nvSpPr>
        <p:spPr>
          <a:xfrm>
            <a:off x="1742536" y="2321004"/>
            <a:ext cx="2752677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</a:t>
            </a:r>
            <a:endParaRPr sz="13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b="1" i="0" lang="es-AR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Eventos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6891" y="1333500"/>
            <a:ext cx="43434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s-A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Eventos en JS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Acción -&gt; Reacción</a:t>
            </a:r>
            <a:endParaRPr/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</a:pPr>
            <a:r>
              <a:rPr b="0" i="0" lang="es-AR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Ejecutamos cierto código en función de lo que hace el usuario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puede tener más de una reacción a una misma acción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Event Handlers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</a:pPr>
            <a:r>
              <a:rPr b="0" i="0" lang="es-AR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Función destinada al manejo de ciertos eventos.</a:t>
            </a:r>
            <a:endParaRPr/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</a:pPr>
            <a:r>
              <a:rPr b="0" i="0" lang="es-AR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Event Listeners</a:t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b="1" i="0" lang="es-AR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Eventos en Phaser</a:t>
            </a:r>
            <a:endParaRPr b="1" i="0" sz="54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s-A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Sintaxis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0" i="0" lang="es-AR" sz="28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r>
              <a:rPr b="0" i="0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0" lang="es-AR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event</a:t>
            </a:r>
            <a:r>
              <a:rPr b="0" i="0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.add( </a:t>
            </a:r>
            <a:r>
              <a:rPr b="0" i="0" lang="es-AR" sz="28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función </a:t>
            </a:r>
            <a:r>
              <a:rPr b="0" i="0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0" i="0" lang="es-AR" sz="28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entorno </a:t>
            </a:r>
            <a:r>
              <a:rPr b="0" i="0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2714171" y="3730171"/>
            <a:ext cx="1335315" cy="566058"/>
          </a:xfrm>
          <a:prstGeom prst="rect">
            <a:avLst/>
          </a:prstGeom>
          <a:noFill/>
          <a:ln cap="rnd" cmpd="sng" w="158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1734456" y="5255087"/>
            <a:ext cx="195942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 sobre el cual ocurre el evento.</a:t>
            </a:r>
            <a:endParaRPr/>
          </a:p>
        </p:txBody>
      </p:sp>
      <p:cxnSp>
        <p:nvCxnSpPr>
          <p:cNvPr id="142" name="Google Shape;142;p20"/>
          <p:cNvCxnSpPr>
            <a:stCxn id="141" idx="0"/>
            <a:endCxn id="140" idx="2"/>
          </p:cNvCxnSpPr>
          <p:nvPr/>
        </p:nvCxnSpPr>
        <p:spPr>
          <a:xfrm rot="-5400000">
            <a:off x="2568671" y="4441787"/>
            <a:ext cx="958800" cy="667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3" name="Google Shape;143;p20"/>
          <p:cNvSpPr/>
          <p:nvPr/>
        </p:nvSpPr>
        <p:spPr>
          <a:xfrm>
            <a:off x="4049486" y="3730171"/>
            <a:ext cx="1117600" cy="566058"/>
          </a:xfrm>
          <a:prstGeom prst="rect">
            <a:avLst/>
          </a:prstGeom>
          <a:noFill/>
          <a:ln cap="flat" cmpd="sng" w="28575">
            <a:solidFill>
              <a:srgbClr val="6148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4049486" y="2448147"/>
            <a:ext cx="230777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Evento que se estará manejando</a:t>
            </a:r>
            <a:endParaRPr/>
          </a:p>
        </p:txBody>
      </p:sp>
      <p:cxnSp>
        <p:nvCxnSpPr>
          <p:cNvPr id="145" name="Google Shape;145;p20"/>
          <p:cNvCxnSpPr>
            <a:stCxn id="144" idx="2"/>
            <a:endCxn id="143" idx="0"/>
          </p:cNvCxnSpPr>
          <p:nvPr/>
        </p:nvCxnSpPr>
        <p:spPr>
          <a:xfrm rot="5400000">
            <a:off x="4587921" y="3114728"/>
            <a:ext cx="635700" cy="595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6" name="Google Shape;146;p20"/>
          <p:cNvSpPr/>
          <p:nvPr/>
        </p:nvSpPr>
        <p:spPr>
          <a:xfrm>
            <a:off x="5167086" y="3730171"/>
            <a:ext cx="777859" cy="566058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5504234" y="5393586"/>
            <a:ext cx="17060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Agregar un eventListener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8" name="Google Shape;148;p20"/>
          <p:cNvCxnSpPr>
            <a:endCxn id="146" idx="2"/>
          </p:cNvCxnSpPr>
          <p:nvPr/>
        </p:nvCxnSpPr>
        <p:spPr>
          <a:xfrm flipH="1" rot="5400000">
            <a:off x="5477265" y="4374979"/>
            <a:ext cx="958800" cy="801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9" name="Google Shape;149;p20"/>
          <p:cNvSpPr/>
          <p:nvPr/>
        </p:nvSpPr>
        <p:spPr>
          <a:xfrm>
            <a:off x="6095999" y="3730171"/>
            <a:ext cx="1355476" cy="646331"/>
          </a:xfrm>
          <a:prstGeom prst="rect">
            <a:avLst/>
          </a:prstGeom>
          <a:noFill/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6557660" y="2448146"/>
            <a:ext cx="303037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Función a ejecutar cuando el evento ocurre</a:t>
            </a:r>
            <a:endParaRPr/>
          </a:p>
        </p:txBody>
      </p:sp>
      <p:cxnSp>
        <p:nvCxnSpPr>
          <p:cNvPr id="151" name="Google Shape;151;p20"/>
          <p:cNvCxnSpPr>
            <a:stCxn id="150" idx="2"/>
            <a:endCxn id="149" idx="0"/>
          </p:cNvCxnSpPr>
          <p:nvPr/>
        </p:nvCxnSpPr>
        <p:spPr>
          <a:xfrm rot="5400000">
            <a:off x="7105496" y="2762827"/>
            <a:ext cx="635700" cy="1299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2" name="Google Shape;152;p20"/>
          <p:cNvSpPr/>
          <p:nvPr/>
        </p:nvSpPr>
        <p:spPr>
          <a:xfrm>
            <a:off x="7665395" y="3730171"/>
            <a:ext cx="1569397" cy="646331"/>
          </a:xfrm>
          <a:prstGeom prst="rect">
            <a:avLst/>
          </a:prstGeom>
          <a:noFill/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7999735" y="5253315"/>
            <a:ext cx="317659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Entorno en el cual existen las funciones. (usar this para referirse a todo el documento).</a:t>
            </a:r>
            <a:endParaRPr/>
          </a:p>
        </p:txBody>
      </p:sp>
      <p:cxnSp>
        <p:nvCxnSpPr>
          <p:cNvPr id="154" name="Google Shape;154;p20"/>
          <p:cNvCxnSpPr>
            <a:stCxn id="153" idx="0"/>
            <a:endCxn id="152" idx="2"/>
          </p:cNvCxnSpPr>
          <p:nvPr/>
        </p:nvCxnSpPr>
        <p:spPr>
          <a:xfrm flipH="1" rot="5400000">
            <a:off x="8580631" y="4245915"/>
            <a:ext cx="876900" cy="1137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b="1" i="0" lang="es-AR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Eventos comunes de phaser</a:t>
            </a:r>
            <a:endParaRPr b="1" i="0" sz="54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1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Predefinidos para su comodidad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○"/>
            </a:pPr>
            <a:r>
              <a:rPr b="0" i="0" lang="es-AR" sz="153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onDown</a:t>
            </a:r>
            <a:endParaRPr b="0" i="0" sz="1530" u="none" cap="none" strike="noStrike">
              <a:solidFill>
                <a:srgbClr val="FFC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872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○"/>
            </a:pPr>
            <a:r>
              <a:rPr b="0" i="0" lang="es-AR" sz="136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activa cuando una tecla está siendo presionada.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○"/>
            </a:pPr>
            <a:r>
              <a:rPr b="0" i="0" lang="es-AR" sz="153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onUp</a:t>
            </a:r>
            <a:endParaRPr b="0" i="0" sz="1530" u="none" cap="none" strike="noStrike">
              <a:solidFill>
                <a:srgbClr val="FFC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872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○"/>
            </a:pPr>
            <a:r>
              <a:rPr b="0" i="0" lang="es-AR" sz="136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activa cuando una tecla es liberada.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○"/>
            </a:pPr>
            <a:r>
              <a:rPr b="0" i="0" lang="es-AR" sz="153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onInputDown</a:t>
            </a:r>
            <a:endParaRPr b="0" i="0" sz="1530" u="none" cap="none" strike="noStrike">
              <a:solidFill>
                <a:srgbClr val="FFC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872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○"/>
            </a:pPr>
            <a:r>
              <a:rPr b="0" i="0" lang="es-AR" sz="136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activa cuando detecta un click en el mouse.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○"/>
            </a:pPr>
            <a:r>
              <a:rPr b="0" i="0" lang="es-AR" sz="153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onInputUp</a:t>
            </a:r>
            <a:endParaRPr b="0" i="0" sz="1530" u="none" cap="none" strike="noStrike">
              <a:solidFill>
                <a:srgbClr val="FFC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872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○"/>
            </a:pPr>
            <a:r>
              <a:rPr b="0" i="0" lang="es-AR" sz="136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activa cuando se detecta que se soltó un click en el mouse.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○"/>
            </a:pPr>
            <a:r>
              <a:rPr b="0" i="0" lang="es-AR" sz="153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onKill</a:t>
            </a:r>
            <a:endParaRPr b="0" i="0" sz="1530" u="none" cap="none" strike="noStrike">
              <a:solidFill>
                <a:srgbClr val="FFC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872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○"/>
            </a:pPr>
            <a:r>
              <a:rPr b="0" i="0" lang="es-AR" sz="136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activa cuando un objeto es matado.</a:t>
            </a:r>
            <a:endParaRPr/>
          </a:p>
        </p:txBody>
      </p:sp>
      <p:sp>
        <p:nvSpPr>
          <p:cNvPr id="166" name="Google Shape;166;p22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○"/>
            </a:pPr>
            <a:r>
              <a:rPr b="0" i="0" lang="es-AR" sz="153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onDestroy</a:t>
            </a:r>
            <a:endParaRPr b="0" i="0" sz="1530" u="none" cap="none" strike="noStrike">
              <a:solidFill>
                <a:srgbClr val="FFC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872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○"/>
            </a:pPr>
            <a:r>
              <a:rPr b="0" i="0" lang="es-AR" sz="136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actuva cuando un objeto es destruido.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○"/>
            </a:pPr>
            <a:r>
              <a:rPr b="0" i="0" lang="es-AR" sz="153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onRevival</a:t>
            </a:r>
            <a:endParaRPr b="0" i="0" sz="1530" u="none" cap="none" strike="noStrike">
              <a:solidFill>
                <a:srgbClr val="FFC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872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○"/>
            </a:pPr>
            <a:r>
              <a:rPr b="0" i="0" lang="es-AR" sz="136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activa cuando un objeto es revivido.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○"/>
            </a:pPr>
            <a:r>
              <a:rPr b="0" i="0" lang="es-AR" sz="153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onOutOfBounds</a:t>
            </a:r>
            <a:endParaRPr b="0" i="0" sz="1530" u="none" cap="none" strike="noStrike">
              <a:solidFill>
                <a:srgbClr val="FFC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872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○"/>
            </a:pPr>
            <a:r>
              <a:rPr b="0" i="0" lang="es-AR" sz="136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activa cuando un objeto abandona la pantalla.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○"/>
            </a:pPr>
            <a:r>
              <a:rPr b="0" i="0" lang="es-AR" sz="153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onRemovedFromGroup</a:t>
            </a:r>
            <a:endParaRPr b="0" i="0" sz="1530" u="none" cap="none" strike="noStrike">
              <a:solidFill>
                <a:srgbClr val="FFC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872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○"/>
            </a:pPr>
            <a:r>
              <a:rPr b="0" i="0" lang="es-AR" sz="136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activa cuando un objeto se va del grupo.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t/>
            </a:r>
            <a:endParaRPr b="0" i="0" sz="153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s-A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Kill y Destroy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KILL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Eliminación aparente de un elemento.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elemento se desactiva y desaparece pero sigue existiendo.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elemento mantiene sus características y puede ser revivido a bajo costo.</a:t>
            </a:r>
            <a:endParaRPr/>
          </a:p>
        </p:txBody>
      </p:sp>
      <p:sp>
        <p:nvSpPr>
          <p:cNvPr id="173" name="Google Shape;173;p23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DESTROY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Destrucción total de un elemento.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Toda mención y función del elemento desaparece.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pueden ser revividos y la operación es costosa.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b="1" i="0" lang="es-AR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Overlap</a:t>
            </a:r>
            <a:endParaRPr b="1" i="0" sz="54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24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Solapamiento</a:t>
            </a:r>
            <a:endParaRPr/>
          </a:p>
        </p:txBody>
      </p:sp>
      <p:pic>
        <p:nvPicPr>
          <p:cNvPr id="180" name="Google Shape;18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7769" y="0"/>
            <a:ext cx="659423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