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9" r:id="rId3"/>
    <p:sldId id="258" r:id="rId4"/>
    <p:sldId id="261" r:id="rId5"/>
    <p:sldId id="262" r:id="rId6"/>
    <p:sldId id="260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8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4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otonstorm/phaser/releases/download/v2.6.2/phaser.min.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brackets.io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thimble.mozilla.org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pachefriends.org/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wampserver.com/e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himble.mozilla.org/projects/528502/remi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github.com/Franquiro/DVJAP" TargetMode="Externa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2C50E7-F9D7-4A30-8AD7-768335C4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844"/>
          </a:xfrm>
        </p:spPr>
        <p:txBody>
          <a:bodyPr>
            <a:normAutofit/>
          </a:bodyPr>
          <a:lstStyle/>
          <a:p>
            <a:r>
              <a:rPr lang="en-US" sz="4000" dirty="0"/>
              <a:t>Phaser </a:t>
            </a:r>
            <a:r>
              <a:rPr lang="en-US" sz="4000" dirty="0" err="1"/>
              <a:t>parte</a:t>
            </a:r>
            <a:r>
              <a:rPr lang="en-US" sz="4000" dirty="0"/>
              <a:t> 1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20D1EC0-D1AB-4379-B490-1B632AA0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0" y="1"/>
            <a:ext cx="5695500" cy="4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989-BB26-4286-8E35-C9A8C294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de archivos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6E417-12FD-4DCC-8AE3-41FB1651F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28" r="81633" b="10215"/>
          <a:stretch/>
        </p:blipFill>
        <p:spPr>
          <a:xfrm>
            <a:off x="2104584" y="2206305"/>
            <a:ext cx="2120770" cy="4576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B54AF-0696-4FB8-997D-4AC4940E55C0}"/>
              </a:ext>
            </a:extLst>
          </p:cNvPr>
          <p:cNvSpPr txBox="1"/>
          <p:nvPr/>
        </p:nvSpPr>
        <p:spPr>
          <a:xfrm>
            <a:off x="6096000" y="2206305"/>
            <a:ext cx="40511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Carpeta de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Archivos de sonido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Música de fondo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Carpeta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Código con distintos niveles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Carpeta imágenes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Recursos visuales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Personaje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Moneda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Js</a:t>
            </a:r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Archivos de código </a:t>
            </a:r>
            <a:r>
              <a:rPr lang="es-AR" dirty="0" err="1"/>
              <a:t>js</a:t>
            </a:r>
            <a:endParaRPr lang="es-A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Funcionalidad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Framework </a:t>
            </a:r>
            <a:r>
              <a:rPr lang="es-AR" dirty="0" err="1"/>
              <a:t>Phaser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Index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664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5344-E4DE-4017-911B-CF8B4481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Descargar el archivo de </a:t>
            </a:r>
            <a:r>
              <a:rPr lang="es-AR" dirty="0" err="1"/>
              <a:t>phaser</a:t>
            </a:r>
            <a:endParaRPr lang="en-US" dirty="0"/>
          </a:p>
        </p:txBody>
      </p:sp>
      <p:pic>
        <p:nvPicPr>
          <p:cNvPr id="5" name="Content Placeholder 4" descr="A drawing of a cartoon character&#10;&#10;Description generated with high confidence">
            <a:hlinkClick r:id="rId2"/>
            <a:extLst>
              <a:ext uri="{FF2B5EF4-FFF2-40B4-BE49-F238E27FC236}">
                <a16:creationId xmlns:a16="http://schemas.microsoft.com/office/drawing/2014/main" id="{3BA4657E-6D81-436F-AFF9-0CDE82490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219" y="2773849"/>
            <a:ext cx="4237562" cy="3636963"/>
          </a:xfrm>
        </p:spPr>
      </p:pic>
    </p:spTree>
    <p:extLst>
      <p:ext uri="{BB962C8B-B14F-4D97-AF65-F5344CB8AC3E}">
        <p14:creationId xmlns:p14="http://schemas.microsoft.com/office/powerpoint/2010/main" val="2687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E821-7499-4E05-9E8E-56603EC6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AR"/>
              <a:t>Agregar el archivo de phaser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A72-1420-4929-B1B2-43DAF2C4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94532"/>
          </a:xfrm>
          <a:effectLst>
            <a:outerShdw dir="14400000" sx="1000" sy="100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s-AR" sz="2800" dirty="0"/>
              <a:t>Copiar el archivo a la carpeta </a:t>
            </a:r>
            <a:r>
              <a:rPr lang="es-AR" sz="2800" dirty="0" err="1"/>
              <a:t>js</a:t>
            </a:r>
            <a:endParaRPr lang="es-AR" sz="2800" dirty="0"/>
          </a:p>
          <a:p>
            <a:r>
              <a:rPr lang="es-AR" sz="2800" dirty="0"/>
              <a:t>Hacer referencia al archivo en el </a:t>
            </a:r>
            <a:r>
              <a:rPr lang="es-AR" sz="2800" dirty="0" err="1"/>
              <a:t>html</a:t>
            </a:r>
            <a:r>
              <a:rPr lang="es-AR" sz="2800" dirty="0"/>
              <a:t> con la etiqueta script </a:t>
            </a:r>
            <a:r>
              <a:rPr lang="es-AR" sz="2800" b="1" u="sng" dirty="0"/>
              <a:t>ANTES </a:t>
            </a:r>
            <a:r>
              <a:rPr lang="es-AR" sz="2800" dirty="0"/>
              <a:t>que el archivo “</a:t>
            </a:r>
            <a:r>
              <a:rPr lang="es-AR" sz="2800" dirty="0" err="1"/>
              <a:t>miJuego</a:t>
            </a:r>
            <a:r>
              <a:rPr lang="es-AR" sz="2800" dirty="0"/>
              <a:t>”</a:t>
            </a:r>
            <a:endParaRPr lang="es-AR" sz="28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2F631-2058-4E4A-B5EA-1E4A9F889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0" t="32404" r="6715" b="39216"/>
          <a:stretch/>
        </p:blipFill>
        <p:spPr>
          <a:xfrm>
            <a:off x="631938" y="4216998"/>
            <a:ext cx="10928122" cy="243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B0FF8-6760-4A01-9DB5-F7CD44B03F87}"/>
              </a:ext>
            </a:extLst>
          </p:cNvPr>
          <p:cNvSpPr txBox="1"/>
          <p:nvPr/>
        </p:nvSpPr>
        <p:spPr>
          <a:xfrm>
            <a:off x="8068236" y="4882358"/>
            <a:ext cx="361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NOTA:</a:t>
            </a:r>
            <a:r>
              <a:rPr lang="es-AR" dirty="0"/>
              <a:t> Es muy probable que su archivo NO incluya la etiqueta </a:t>
            </a:r>
            <a:r>
              <a:rPr lang="es-AR" i="1" dirty="0" err="1"/>
              <a:t>html</a:t>
            </a:r>
            <a:r>
              <a:rPr lang="es-AR" dirty="0"/>
              <a:t>.</a:t>
            </a:r>
          </a:p>
          <a:p>
            <a:r>
              <a:rPr lang="es-AR" u="sng" dirty="0"/>
              <a:t>AGREGARLA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A761FC3-ED37-4D2D-B114-F0CDDF00ACD8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5916168" y="923902"/>
            <a:ext cx="131064" cy="778584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tx1">
                <a:lumMod val="95000"/>
              </a:schemeClr>
            </a:gs>
            <a:gs pos="61000">
              <a:schemeClr val="tx1">
                <a:lumMod val="8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50BA-0689-4AD9-B5F1-4EF1EE7F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objeto 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38F5-B8FD-449B-AF68-CDD2E256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3479267"/>
          </a:xfrm>
          <a:effectLst>
            <a:outerShdw dir="14400000" sx="1000" sy="100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Es un objeto que declara las propiedades de nuestro juego.</a:t>
            </a:r>
          </a:p>
          <a:p>
            <a:r>
              <a:rPr lang="es-AR" dirty="0">
                <a:solidFill>
                  <a:schemeClr val="bg1"/>
                </a:solidFill>
              </a:rPr>
              <a:t>Este objeto ya existe y lo que haremos es declarar una nueva instancia de él con la siguiente sentencia.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AR" sz="2400" dirty="0" err="1">
                <a:solidFill>
                  <a:schemeClr val="bg1"/>
                </a:solidFill>
              </a:rPr>
              <a:t>var</a:t>
            </a:r>
            <a:r>
              <a:rPr lang="es-AR" sz="2400" dirty="0">
                <a:solidFill>
                  <a:schemeClr val="bg1"/>
                </a:solidFill>
              </a:rPr>
              <a:t> juego = new </a:t>
            </a:r>
            <a:r>
              <a:rPr lang="es-AR" sz="2400" dirty="0" err="1">
                <a:solidFill>
                  <a:schemeClr val="bg1"/>
                </a:solidFill>
              </a:rPr>
              <a:t>Phaser.Game</a:t>
            </a:r>
            <a:r>
              <a:rPr lang="es-AR" sz="2400" dirty="0">
                <a:solidFill>
                  <a:schemeClr val="bg1"/>
                </a:solidFill>
              </a:rPr>
              <a:t>( 800 , 600 , </a:t>
            </a:r>
            <a:r>
              <a:rPr lang="es-AR" sz="2400" dirty="0" err="1">
                <a:solidFill>
                  <a:schemeClr val="bg1"/>
                </a:solidFill>
              </a:rPr>
              <a:t>Phaser.AUTO</a:t>
            </a:r>
            <a:r>
              <a:rPr lang="es-AR" sz="2400" dirty="0">
                <a:solidFill>
                  <a:schemeClr val="bg1"/>
                </a:solidFill>
              </a:rPr>
              <a:t> , ’’ , {} 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52922-0E82-4CD3-9317-8BBA4B9F0CC6}"/>
              </a:ext>
            </a:extLst>
          </p:cNvPr>
          <p:cNvSpPr txBox="1"/>
          <p:nvPr/>
        </p:nvSpPr>
        <p:spPr>
          <a:xfrm>
            <a:off x="5327779" y="549997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ANCHO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AEB60-84F0-45B9-8221-FB510BCEC66C}"/>
              </a:ext>
            </a:extLst>
          </p:cNvPr>
          <p:cNvSpPr txBox="1"/>
          <p:nvPr/>
        </p:nvSpPr>
        <p:spPr>
          <a:xfrm>
            <a:off x="6235958" y="54999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20AA4-0667-4E63-AC9E-1A7785D50D69}"/>
              </a:ext>
            </a:extLst>
          </p:cNvPr>
          <p:cNvSpPr txBox="1"/>
          <p:nvPr/>
        </p:nvSpPr>
        <p:spPr>
          <a:xfrm>
            <a:off x="7178350" y="54999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RENDERIZADO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4F8-5D2D-4432-A369-1642B584032F}"/>
              </a:ext>
            </a:extLst>
          </p:cNvPr>
          <p:cNvSpPr txBox="1"/>
          <p:nvPr/>
        </p:nvSpPr>
        <p:spPr>
          <a:xfrm>
            <a:off x="7556111" y="3715261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DONDE SE AGREGA EL JUEGO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33C11-83DE-4140-A624-9EE4D0DA25BD}"/>
              </a:ext>
            </a:extLst>
          </p:cNvPr>
          <p:cNvSpPr txBox="1"/>
          <p:nvPr/>
        </p:nvSpPr>
        <p:spPr>
          <a:xfrm>
            <a:off x="9613203" y="5487482"/>
            <a:ext cx="205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OBJETO DE FUNCIONES PRINCIPALES DE PHASER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DA94-75C1-4980-A96A-DEB2D0879C6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859624" y="4889241"/>
            <a:ext cx="4520" cy="610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9531E3-BFA3-4887-B717-EBB02214263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615404" y="4889241"/>
            <a:ext cx="1428" cy="610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8FE9EA-5701-47AD-A7CF-C312035DB478}"/>
              </a:ext>
            </a:extLst>
          </p:cNvPr>
          <p:cNvCxnSpPr>
            <a:stCxn id="7" idx="0"/>
          </p:cNvCxnSpPr>
          <p:nvPr/>
        </p:nvCxnSpPr>
        <p:spPr>
          <a:xfrm flipV="1">
            <a:off x="8058559" y="4889241"/>
            <a:ext cx="3090" cy="610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0C72E6C-E321-4FBA-870D-199F9A8679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3338" y="4990420"/>
            <a:ext cx="613250" cy="38087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DDBE-64D2-455E-83C1-E0E008B01133}"/>
              </a:ext>
            </a:extLst>
          </p:cNvPr>
          <p:cNvCxnSpPr>
            <a:stCxn id="8" idx="2"/>
          </p:cNvCxnSpPr>
          <p:nvPr/>
        </p:nvCxnSpPr>
        <p:spPr>
          <a:xfrm flipH="1">
            <a:off x="9321282" y="4084593"/>
            <a:ext cx="7911" cy="468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8AA3-1217-4527-88E7-87C50BB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CONSIGNA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3E03-942E-4E21-9805-6F608AEA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Declaraciones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E58B9-EC66-43CA-90D9-5602A860C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5999" y="1130484"/>
            <a:ext cx="4569273" cy="5186340"/>
          </a:xfrm>
        </p:spPr>
        <p:txBody>
          <a:bodyPr>
            <a:normAutofit lnSpcReduction="10000"/>
          </a:bodyPr>
          <a:lstStyle/>
          <a:p>
            <a:r>
              <a:rPr lang="es-AR" sz="2400" dirty="0"/>
              <a:t>Inicializar el juego y declarar las siguientes variables </a:t>
            </a:r>
          </a:p>
          <a:p>
            <a:r>
              <a:rPr lang="es-AR" sz="2400" dirty="0"/>
              <a:t>(con algún valor asignado)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/>
              <a:t>puntajeJugador</a:t>
            </a:r>
            <a:r>
              <a:rPr lang="es-AR" sz="2400" dirty="0"/>
              <a:t>    (número)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/>
              <a:t>velocidadJugador</a:t>
            </a:r>
            <a:r>
              <a:rPr lang="es-AR" sz="2400" dirty="0"/>
              <a:t> (número)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/>
              <a:t>jugadorTieneLlave</a:t>
            </a:r>
            <a:r>
              <a:rPr lang="es-AR" sz="2400" dirty="0"/>
              <a:t> (booleana)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dirty="0"/>
              <a:t>Mostrar los valores de las variables por consola.</a:t>
            </a:r>
          </a:p>
        </p:txBody>
      </p:sp>
    </p:spTree>
    <p:extLst>
      <p:ext uri="{BB962C8B-B14F-4D97-AF65-F5344CB8AC3E}">
        <p14:creationId xmlns:p14="http://schemas.microsoft.com/office/powerpoint/2010/main" val="225085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3BAF44-46BA-4491-A0C3-934359105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Funciones de </a:t>
            </a:r>
            <a:r>
              <a:rPr lang="es-AR" dirty="0" err="1"/>
              <a:t>Phaser</a:t>
            </a:r>
            <a:endParaRPr lang="es-A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A21094-3931-4516-8B4E-B9FF8B1D1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preload</a:t>
            </a:r>
            <a:r>
              <a:rPr lang="es-AR" dirty="0"/>
              <a:t>, </a:t>
            </a:r>
            <a:r>
              <a:rPr lang="es-AR" dirty="0" err="1"/>
              <a:t>create</a:t>
            </a:r>
            <a:r>
              <a:rPr lang="es-AR" dirty="0"/>
              <a:t> , </a:t>
            </a:r>
            <a:r>
              <a:rPr lang="es-AR" dirty="0" err="1"/>
              <a:t>update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669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BEE-BAB7-4035-BA97-AEABE703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DE PHASER: </a:t>
            </a:r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897C-3C99-4072-9FF7-0843B5D89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>
                <a:solidFill>
                  <a:srgbClr val="00B0F0"/>
                </a:solidFill>
              </a:rPr>
              <a:t>function</a:t>
            </a:r>
            <a:r>
              <a:rPr lang="es-AR" dirty="0"/>
              <a:t> </a:t>
            </a:r>
            <a:r>
              <a:rPr lang="es-AR" dirty="0" err="1"/>
              <a:t>preload</a:t>
            </a:r>
            <a:r>
              <a:rPr lang="es-AR" dirty="0"/>
              <a:t>( ){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52A1-8AD4-4769-9C3E-3ED97C201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s-AR" dirty="0"/>
              <a:t> En esta función se hace toda la carga inicial (en memoria) de los elementos que vamos a utilizar en nuestro juego.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AR" dirty="0"/>
              <a:t>Imágenes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AR" dirty="0"/>
              <a:t>Música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AR" dirty="0"/>
              <a:t>Sonidos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AR" dirty="0"/>
              <a:t>Niveles</a:t>
            </a:r>
          </a:p>
        </p:txBody>
      </p:sp>
    </p:spTree>
    <p:extLst>
      <p:ext uri="{BB962C8B-B14F-4D97-AF65-F5344CB8AC3E}">
        <p14:creationId xmlns:p14="http://schemas.microsoft.com/office/powerpoint/2010/main" val="404211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BEE-BAB7-4035-BA97-AEABE703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DE PHASER: </a:t>
            </a:r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897C-3C99-4072-9FF7-0843B5D89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>
                <a:solidFill>
                  <a:srgbClr val="00B0F0"/>
                </a:solidFill>
              </a:rPr>
              <a:t>function</a:t>
            </a:r>
            <a:r>
              <a:rPr lang="es-AR" dirty="0"/>
              <a:t> </a:t>
            </a:r>
            <a:r>
              <a:rPr lang="es-AR" dirty="0" err="1"/>
              <a:t>create</a:t>
            </a:r>
            <a:r>
              <a:rPr lang="es-AR" dirty="0"/>
              <a:t>( ){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52A1-8AD4-4769-9C3E-3ED97C201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031065"/>
            <a:ext cx="3810001" cy="4125856"/>
          </a:xfrm>
        </p:spPr>
        <p:txBody>
          <a:bodyPr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s-AR" dirty="0"/>
              <a:t> En esta función inicializamos (o creamos) todos los elementos que hayamos cargado en el </a:t>
            </a:r>
            <a:r>
              <a:rPr lang="es-AR" dirty="0" err="1"/>
              <a:t>preload</a:t>
            </a:r>
            <a:r>
              <a:rPr lang="es-AR" dirty="0"/>
              <a:t> que </a:t>
            </a:r>
            <a:r>
              <a:rPr lang="es-AR" dirty="0" err="1"/>
              <a:t>querramos</a:t>
            </a:r>
            <a:r>
              <a:rPr lang="es-AR" dirty="0"/>
              <a:t> ver en nuestro juego.</a:t>
            </a:r>
          </a:p>
          <a:p>
            <a:pPr marL="285750"/>
            <a:r>
              <a:rPr lang="es-AR" dirty="0"/>
              <a:t>Cuando cargamos algo en el </a:t>
            </a:r>
            <a:r>
              <a:rPr lang="es-AR" dirty="0" err="1"/>
              <a:t>preload</a:t>
            </a:r>
            <a:r>
              <a:rPr lang="es-AR" dirty="0"/>
              <a:t> no lo estamos haciendo visible en el juego. Simplemente estamos habilitando esos recursos en la memoria para ser creados en esta función.</a:t>
            </a:r>
          </a:p>
        </p:txBody>
      </p:sp>
    </p:spTree>
    <p:extLst>
      <p:ext uri="{BB962C8B-B14F-4D97-AF65-F5344CB8AC3E}">
        <p14:creationId xmlns:p14="http://schemas.microsoft.com/office/powerpoint/2010/main" val="26740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BEE-BAB7-4035-BA97-AEABE703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DE PHASER: </a:t>
            </a:r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897C-3C99-4072-9FF7-0843B5D89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>
                <a:solidFill>
                  <a:srgbClr val="00B0F0"/>
                </a:solidFill>
              </a:rPr>
              <a:t>function</a:t>
            </a:r>
            <a:r>
              <a:rPr lang="es-AR" dirty="0"/>
              <a:t> </a:t>
            </a:r>
            <a:r>
              <a:rPr lang="es-AR" dirty="0" err="1"/>
              <a:t>update</a:t>
            </a:r>
            <a:r>
              <a:rPr lang="es-AR" dirty="0"/>
              <a:t>( ){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52A1-8AD4-4769-9C3E-3ED97C201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031065"/>
            <a:ext cx="3810001" cy="4125856"/>
          </a:xfrm>
        </p:spPr>
        <p:txBody>
          <a:bodyPr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s-AR" dirty="0"/>
              <a:t> Esta función es la que se ejecutará de manera repetitiva durante nuestro juego.</a:t>
            </a:r>
          </a:p>
          <a:p>
            <a:pPr marL="285750"/>
            <a:r>
              <a:rPr lang="es-AR" dirty="0"/>
              <a:t>Es aquí donde escribiremos mas adelante la lógica del mismo.</a:t>
            </a:r>
          </a:p>
        </p:txBody>
      </p:sp>
    </p:spTree>
    <p:extLst>
      <p:ext uri="{BB962C8B-B14F-4D97-AF65-F5344CB8AC3E}">
        <p14:creationId xmlns:p14="http://schemas.microsoft.com/office/powerpoint/2010/main" val="189911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12E3F2-1035-4877-B6A1-D836070B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queda entonces el objeto juego?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66F41-A74E-4D10-AE78-96061FC5C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7" t="53605" r="3802" b="35849"/>
          <a:stretch/>
        </p:blipFill>
        <p:spPr>
          <a:xfrm>
            <a:off x="1077336" y="3429000"/>
            <a:ext cx="10037328" cy="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5000">
              <a:schemeClr val="tx1">
                <a:lumMod val="95000"/>
              </a:schemeClr>
            </a:gs>
            <a:gs pos="64000">
              <a:schemeClr val="tx1">
                <a:lumMod val="85000"/>
              </a:schemeClr>
            </a:gs>
            <a:gs pos="85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C02C-C749-4622-A862-11038B8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/>
              <a:t>¿Qué es </a:t>
            </a:r>
            <a:r>
              <a:rPr lang="es-AR" sz="4400" dirty="0" err="1"/>
              <a:t>Phaser</a:t>
            </a:r>
            <a:r>
              <a:rPr lang="es-AR" sz="4400" dirty="0"/>
              <a:t>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5F1B-7145-47BC-9CF1-F2CF31F3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944" y="1879600"/>
            <a:ext cx="8362109" cy="4978399"/>
          </a:xfrm>
          <a:effectLst/>
        </p:spPr>
        <p:txBody>
          <a:bodyPr>
            <a:normAutofit/>
          </a:bodyPr>
          <a:lstStyle/>
          <a:p>
            <a:r>
              <a:rPr lang="es-A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Framework diseñado para videojuegos</a:t>
            </a:r>
          </a:p>
          <a:p>
            <a:pPr lvl="1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Esqueleto para desarrollo</a:t>
            </a:r>
          </a:p>
          <a:p>
            <a:pPr lvl="1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Provee herramientas prácticas</a:t>
            </a:r>
          </a:p>
          <a:p>
            <a:pPr lvl="1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Facilita y acelera el proceso de desarrollo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11BBF8-6FCF-4537-A22D-CB60BCB8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5" t="12381" b="22858"/>
          <a:stretch/>
        </p:blipFill>
        <p:spPr>
          <a:xfrm>
            <a:off x="276116" y="2258006"/>
            <a:ext cx="6854890" cy="4441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C3A97-BB7C-44D1-B87E-B3E7F408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30A0C-6B46-4AAC-9BF8-53368D1BCE7A}"/>
              </a:ext>
            </a:extLst>
          </p:cNvPr>
          <p:cNvSpPr txBox="1"/>
          <p:nvPr/>
        </p:nvSpPr>
        <p:spPr>
          <a:xfrm>
            <a:off x="7725747" y="3186031"/>
            <a:ext cx="4190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/>
              <a:t>Crear un objeto </a:t>
            </a:r>
            <a:r>
              <a:rPr lang="es-AR" i="1" dirty="0" err="1">
                <a:solidFill>
                  <a:srgbClr val="00B0F0"/>
                </a:solidFill>
              </a:rPr>
              <a:t>statsJugador</a:t>
            </a:r>
            <a:r>
              <a:rPr lang="es-AR" dirty="0">
                <a:solidFill>
                  <a:srgbClr val="00B0F0"/>
                </a:solidFill>
              </a:rPr>
              <a:t> </a:t>
            </a:r>
            <a:r>
              <a:rPr lang="es-AR" dirty="0"/>
              <a:t>que contenga las variables que habíamos creado.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Agregar a nuestro juego un fondo y un piso para el jugador.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Agregar algunas plataformas en nuestro nuevo mundo.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3A93-5017-4BC1-B702-76D16E71D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75" t="12346" b="22893"/>
          <a:stretch/>
        </p:blipFill>
        <p:spPr>
          <a:xfrm>
            <a:off x="276116" y="2258008"/>
            <a:ext cx="685489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90A7E396-A5E4-44BC-9BB6-B0E9D90C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CC733-A533-4D91-BD25-3B6E06B7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36401F08-8B30-49FC-A47E-7119FCAAB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C3A97-BB7C-44D1-B87E-B3E7F408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 tomar en cuenta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30A0C-6B46-4AAC-9BF8-53368D1BCE7A}"/>
              </a:ext>
            </a:extLst>
          </p:cNvPr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 err="1"/>
              <a:t>Cuando</a:t>
            </a:r>
            <a:r>
              <a:rPr lang="en-US" sz="1600" dirty="0"/>
              <a:t> </a:t>
            </a:r>
            <a:r>
              <a:rPr lang="en-US" sz="1600" dirty="0" err="1"/>
              <a:t>creamos</a:t>
            </a:r>
            <a:r>
              <a:rPr lang="en-US" sz="1600" dirty="0"/>
              <a:t> un </a:t>
            </a:r>
            <a:r>
              <a:rPr lang="en-US" sz="1600" dirty="0" err="1"/>
              <a:t>elemento</a:t>
            </a:r>
            <a:r>
              <a:rPr lang="en-US" sz="1600" dirty="0"/>
              <a:t>, </a:t>
            </a:r>
            <a:r>
              <a:rPr lang="en-US" sz="1600" dirty="0" err="1"/>
              <a:t>tenemos</a:t>
            </a:r>
            <a:r>
              <a:rPr lang="en-US" sz="1600" dirty="0"/>
              <a:t> que </a:t>
            </a:r>
            <a:r>
              <a:rPr lang="en-US" sz="1600" dirty="0" err="1"/>
              <a:t>indicarle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posición</a:t>
            </a:r>
            <a:r>
              <a:rPr lang="en-US" sz="1600" dirty="0"/>
              <a:t> </a:t>
            </a:r>
            <a:r>
              <a:rPr lang="en-US" sz="1600" dirty="0" err="1"/>
              <a:t>tomando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cuenta</a:t>
            </a:r>
            <a:r>
              <a:rPr lang="en-US" sz="1600" dirty="0"/>
              <a:t> las </a:t>
            </a:r>
            <a:r>
              <a:rPr lang="en-US" sz="1600" dirty="0" err="1"/>
              <a:t>dimensiones</a:t>
            </a:r>
            <a:r>
              <a:rPr lang="en-US" sz="1600" dirty="0"/>
              <a:t> del </a:t>
            </a:r>
            <a:r>
              <a:rPr lang="en-US" sz="1600" dirty="0" err="1"/>
              <a:t>juego</a:t>
            </a:r>
            <a:r>
              <a:rPr lang="en-US" sz="1600" dirty="0"/>
              <a:t>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El </a:t>
            </a:r>
            <a:r>
              <a:rPr lang="en-US" sz="1600" dirty="0" err="1"/>
              <a:t>eje</a:t>
            </a:r>
            <a:r>
              <a:rPr lang="en-US" sz="1600" dirty="0"/>
              <a:t> de </a:t>
            </a:r>
            <a:r>
              <a:rPr lang="en-US" sz="1600" dirty="0" err="1"/>
              <a:t>coordenadas</a:t>
            </a:r>
            <a:r>
              <a:rPr lang="en-US" sz="1600" dirty="0"/>
              <a:t> del </a:t>
            </a:r>
            <a:r>
              <a:rPr lang="en-US" sz="1600" dirty="0" err="1"/>
              <a:t>juego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ubicado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esquina</a:t>
            </a:r>
            <a:r>
              <a:rPr lang="en-US" sz="1600" dirty="0"/>
              <a:t> superior derecho, con </a:t>
            </a:r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/>
              <a:t> </a:t>
            </a:r>
            <a:r>
              <a:rPr lang="en-US" sz="1600" dirty="0" err="1"/>
              <a:t>creciente</a:t>
            </a:r>
            <a:r>
              <a:rPr lang="en-US" sz="1600" dirty="0"/>
              <a:t> para la derecho e </a:t>
            </a:r>
            <a:r>
              <a:rPr lang="en-US" sz="1600" dirty="0">
                <a:solidFill>
                  <a:srgbClr val="FF0000"/>
                </a:solidFill>
              </a:rPr>
              <a:t>Y</a:t>
            </a:r>
            <a:r>
              <a:rPr lang="en-US" sz="1600" dirty="0"/>
              <a:t> </a:t>
            </a:r>
            <a:r>
              <a:rPr lang="en-US" sz="1600" dirty="0" err="1"/>
              <a:t>creciente</a:t>
            </a:r>
            <a:r>
              <a:rPr lang="en-US" sz="1600" dirty="0"/>
              <a:t> para </a:t>
            </a:r>
            <a:r>
              <a:rPr lang="en-US" sz="1600" dirty="0" err="1"/>
              <a:t>abajo</a:t>
            </a:r>
            <a:r>
              <a:rPr lang="en-US" sz="1600" dirty="0"/>
              <a:t>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El </a:t>
            </a:r>
            <a:r>
              <a:rPr lang="en-US" sz="1600" dirty="0" err="1">
                <a:solidFill>
                  <a:schemeClr val="accent5"/>
                </a:solidFill>
              </a:rPr>
              <a:t>punto</a:t>
            </a:r>
            <a:r>
              <a:rPr lang="en-US" sz="1600" dirty="0">
                <a:solidFill>
                  <a:schemeClr val="accent5"/>
                </a:solidFill>
              </a:rPr>
              <a:t> de </a:t>
            </a:r>
            <a:r>
              <a:rPr lang="en-US" sz="1600" dirty="0" err="1">
                <a:solidFill>
                  <a:schemeClr val="accent5"/>
                </a:solidFill>
              </a:rPr>
              <a:t>aplicación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del </a:t>
            </a: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ubicado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esquina</a:t>
            </a:r>
            <a:r>
              <a:rPr lang="en-US" sz="1600" dirty="0"/>
              <a:t> inferior </a:t>
            </a:r>
            <a:r>
              <a:rPr lang="en-US" sz="1600" dirty="0" err="1"/>
              <a:t>izquierda</a:t>
            </a:r>
            <a:r>
              <a:rPr lang="en-US" sz="1600" dirty="0"/>
              <a:t> del </a:t>
            </a:r>
            <a:r>
              <a:rPr lang="en-US" sz="1600" dirty="0" err="1"/>
              <a:t>mismo</a:t>
            </a:r>
            <a:r>
              <a:rPr lang="en-US" sz="1600" dirty="0"/>
              <a:t>.</a:t>
            </a:r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3F6460BF-80B6-42E6-A4B2-8F9671BAA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BF33A93-5017-4BC1-B702-76D16E71D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2" t="20150" r="3296" b="25727"/>
          <a:stretch/>
        </p:blipFill>
        <p:spPr>
          <a:xfrm>
            <a:off x="5774713" y="1694547"/>
            <a:ext cx="5638853" cy="34581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93A5C5-74E9-4C77-8C50-61A148576CBB}"/>
              </a:ext>
            </a:extLst>
          </p:cNvPr>
          <p:cNvCxnSpPr/>
          <p:nvPr/>
        </p:nvCxnSpPr>
        <p:spPr>
          <a:xfrm>
            <a:off x="5774713" y="1390261"/>
            <a:ext cx="56388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B7EEB-AE1A-4E72-8D8C-A3890D5C03BF}"/>
              </a:ext>
            </a:extLst>
          </p:cNvPr>
          <p:cNvCxnSpPr/>
          <p:nvPr/>
        </p:nvCxnSpPr>
        <p:spPr>
          <a:xfrm>
            <a:off x="5597431" y="1694547"/>
            <a:ext cx="0" cy="3458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Up 12">
            <a:extLst>
              <a:ext uri="{FF2B5EF4-FFF2-40B4-BE49-F238E27FC236}">
                <a16:creationId xmlns:a16="http://schemas.microsoft.com/office/drawing/2014/main" id="{4B12EECF-7D4B-4AFC-846E-7C48A519CD6D}"/>
              </a:ext>
            </a:extLst>
          </p:cNvPr>
          <p:cNvSpPr/>
          <p:nvPr/>
        </p:nvSpPr>
        <p:spPr>
          <a:xfrm rot="10800000">
            <a:off x="5726666" y="1705286"/>
            <a:ext cx="171923" cy="160848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9638C685-C144-422C-99DC-24AFFA5A50F3}"/>
              </a:ext>
            </a:extLst>
          </p:cNvPr>
          <p:cNvSpPr/>
          <p:nvPr/>
        </p:nvSpPr>
        <p:spPr>
          <a:xfrm rot="5400000">
            <a:off x="6489947" y="936626"/>
            <a:ext cx="171923" cy="1608488"/>
          </a:xfrm>
          <a:prstGeom prst="up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1506362-87E0-4D5E-A130-538EF5299496}"/>
              </a:ext>
            </a:extLst>
          </p:cNvPr>
          <p:cNvSpPr/>
          <p:nvPr/>
        </p:nvSpPr>
        <p:spPr>
          <a:xfrm>
            <a:off x="8656058" y="3547908"/>
            <a:ext cx="121443" cy="121443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601BC-1370-4A81-B745-5F7A0325F405}"/>
              </a:ext>
            </a:extLst>
          </p:cNvPr>
          <p:cNvSpPr txBox="1"/>
          <p:nvPr/>
        </p:nvSpPr>
        <p:spPr>
          <a:xfrm>
            <a:off x="8014598" y="10667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3A033-DDD2-47C5-A502-B3D70C8E89F7}"/>
              </a:ext>
            </a:extLst>
          </p:cNvPr>
          <p:cNvSpPr txBox="1"/>
          <p:nvPr/>
        </p:nvSpPr>
        <p:spPr>
          <a:xfrm rot="16200000">
            <a:off x="5120820" y="2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600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69C0B-4A16-48AA-8B7B-DC23C35D8F17}"/>
              </a:ext>
            </a:extLst>
          </p:cNvPr>
          <p:cNvSpPr txBox="1"/>
          <p:nvPr/>
        </p:nvSpPr>
        <p:spPr>
          <a:xfrm>
            <a:off x="7016708" y="175529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C89AE-7EA8-40B5-93BC-E7CC50C61A58}"/>
              </a:ext>
            </a:extLst>
          </p:cNvPr>
          <p:cNvSpPr txBox="1"/>
          <p:nvPr/>
        </p:nvSpPr>
        <p:spPr>
          <a:xfrm>
            <a:off x="5843274" y="302355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+Y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60A1C-06BD-47DC-9E00-0B4A45C3BCD8}"/>
              </a:ext>
            </a:extLst>
          </p:cNvPr>
          <p:cNvSpPr txBox="1"/>
          <p:nvPr/>
        </p:nvSpPr>
        <p:spPr>
          <a:xfrm>
            <a:off x="8122706" y="360862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(500,300)</a:t>
            </a:r>
          </a:p>
        </p:txBody>
      </p:sp>
    </p:spTree>
    <p:extLst>
      <p:ext uri="{BB962C8B-B14F-4D97-AF65-F5344CB8AC3E}">
        <p14:creationId xmlns:p14="http://schemas.microsoft.com/office/powerpoint/2010/main" val="27520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22" grpId="0" animBg="1"/>
      <p:bldP spid="14" grpId="0" animBg="1"/>
      <p:bldP spid="15" grpId="0"/>
      <p:bldP spid="25" grpId="0"/>
      <p:bldP spid="16" grpId="0"/>
      <p:bldP spid="2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5FE3-395C-4334-A0F4-D29ECD19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Pongamos entonces una plataforma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2F0B-3267-427A-BF37-D50E5043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s-AR" dirty="0"/>
              <a:t>En la función </a:t>
            </a:r>
            <a:r>
              <a:rPr lang="es-AR" dirty="0" err="1"/>
              <a:t>preload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FDD6C-443A-4D1D-9A77-ED374E247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/>
          </a:bodyPr>
          <a:lstStyle/>
          <a:p>
            <a:r>
              <a:rPr lang="es-AR" dirty="0"/>
              <a:t>Cargamos la imagen a la memoria con la siguiente función.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200" dirty="0" err="1"/>
              <a:t>juego.</a:t>
            </a:r>
            <a:r>
              <a:rPr lang="es-AR" sz="2200" dirty="0" err="1">
                <a:solidFill>
                  <a:schemeClr val="accent1"/>
                </a:solidFill>
              </a:rPr>
              <a:t>load</a:t>
            </a:r>
            <a:r>
              <a:rPr lang="es-AR" sz="2200" dirty="0" err="1"/>
              <a:t>.</a:t>
            </a:r>
            <a:r>
              <a:rPr lang="es-AR" sz="2200" dirty="0" err="1">
                <a:solidFill>
                  <a:schemeClr val="accent1"/>
                </a:solidFill>
              </a:rPr>
              <a:t>image</a:t>
            </a:r>
            <a:r>
              <a:rPr lang="es-AR" sz="2200" dirty="0"/>
              <a:t>( </a:t>
            </a:r>
            <a:r>
              <a:rPr lang="es-AR" sz="2200" i="1" dirty="0">
                <a:solidFill>
                  <a:srgbClr val="00B0F0"/>
                </a:solidFill>
              </a:rPr>
              <a:t>‘nombre’ </a:t>
            </a:r>
            <a:r>
              <a:rPr lang="es-AR" sz="2200" dirty="0"/>
              <a:t>, </a:t>
            </a:r>
            <a:r>
              <a:rPr lang="es-AR" sz="2200" i="1" dirty="0">
                <a:solidFill>
                  <a:srgbClr val="00B0F0"/>
                </a:solidFill>
              </a:rPr>
              <a:t>’ruta’</a:t>
            </a:r>
            <a:r>
              <a:rPr lang="es-AR" sz="2200" dirty="0">
                <a:solidFill>
                  <a:srgbClr val="00B0F0"/>
                </a:solidFill>
              </a:rPr>
              <a:t> </a:t>
            </a:r>
            <a:r>
              <a:rPr lang="es-AR" sz="2200" dirty="0"/>
              <a:t>);</a:t>
            </a:r>
          </a:p>
          <a:p>
            <a:pPr marL="0" indent="0">
              <a:buNone/>
            </a:pPr>
            <a:r>
              <a:rPr lang="es-AR" sz="2000" dirty="0"/>
              <a:t>Notar que como la función </a:t>
            </a:r>
            <a:r>
              <a:rPr lang="es-AR" sz="2000" i="1" dirty="0" err="1"/>
              <a:t>preload</a:t>
            </a:r>
            <a:r>
              <a:rPr lang="es-AR" sz="2000" i="1" dirty="0"/>
              <a:t> </a:t>
            </a:r>
            <a:r>
              <a:rPr lang="es-AR" sz="2000" dirty="0"/>
              <a:t>pertenece a la variable juego, también podríamos usar el término </a:t>
            </a:r>
            <a:r>
              <a:rPr lang="es-AR" sz="2000" dirty="0" err="1">
                <a:solidFill>
                  <a:srgbClr val="00B0F0"/>
                </a:solidFill>
              </a:rPr>
              <a:t>this</a:t>
            </a:r>
            <a:endParaRPr lang="es-A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AR" sz="2400" dirty="0" err="1">
                <a:solidFill>
                  <a:srgbClr val="00B0F0"/>
                </a:solidFill>
              </a:rPr>
              <a:t>this</a:t>
            </a:r>
            <a:r>
              <a:rPr lang="es-AR" sz="2400" dirty="0" err="1"/>
              <a:t>.</a:t>
            </a:r>
            <a:r>
              <a:rPr lang="es-AR" sz="2400" dirty="0" err="1">
                <a:solidFill>
                  <a:schemeClr val="accent1"/>
                </a:solidFill>
              </a:rPr>
              <a:t>load</a:t>
            </a:r>
            <a:r>
              <a:rPr lang="es-AR" sz="2400" dirty="0" err="1"/>
              <a:t>.</a:t>
            </a:r>
            <a:r>
              <a:rPr lang="es-AR" sz="2400" dirty="0" err="1">
                <a:solidFill>
                  <a:schemeClr val="accent1"/>
                </a:solidFill>
              </a:rPr>
              <a:t>image</a:t>
            </a:r>
            <a:r>
              <a:rPr lang="es-AR" sz="2400" dirty="0"/>
              <a:t>(</a:t>
            </a:r>
            <a:r>
              <a:rPr lang="es-AR" sz="2400" i="1" dirty="0">
                <a:solidFill>
                  <a:srgbClr val="FFC000"/>
                </a:solidFill>
              </a:rPr>
              <a:t>‘nombre’</a:t>
            </a:r>
            <a:r>
              <a:rPr lang="es-AR" sz="2400" dirty="0"/>
              <a:t>,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sz="2400" i="1" dirty="0">
                <a:solidFill>
                  <a:srgbClr val="FFC000"/>
                </a:solidFill>
              </a:rPr>
              <a:t>‘ruta’</a:t>
            </a:r>
            <a:r>
              <a:rPr lang="es-AR" sz="2400" dirty="0"/>
              <a:t>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ACC2C-DE18-4B4C-93B9-0BBD8037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/>
          <a:lstStyle/>
          <a:p>
            <a:r>
              <a:rPr lang="es-AR" dirty="0"/>
              <a:t>En la función </a:t>
            </a:r>
            <a:r>
              <a:rPr lang="es-AR" dirty="0" err="1"/>
              <a:t>create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52FD1-9E86-4BE8-AA0A-54F28813F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>
            <a:normAutofit fontScale="92500"/>
          </a:bodyPr>
          <a:lstStyle/>
          <a:p>
            <a:r>
              <a:rPr lang="es-AR" dirty="0"/>
              <a:t>Tomamos esa imagen cargada (por el nombre que le dimos) y la creamos en el entorno del juego.</a:t>
            </a:r>
          </a:p>
          <a:p>
            <a:pPr marL="0" indent="0">
              <a:buNone/>
            </a:pPr>
            <a:r>
              <a:rPr lang="es-AR" sz="2600" dirty="0" err="1">
                <a:solidFill>
                  <a:srgbClr val="00B0F0"/>
                </a:solidFill>
              </a:rPr>
              <a:t>this</a:t>
            </a:r>
            <a:r>
              <a:rPr lang="es-AR" sz="2600" dirty="0" err="1"/>
              <a:t>.</a:t>
            </a:r>
            <a:r>
              <a:rPr lang="es-AR" sz="2600" dirty="0" err="1">
                <a:solidFill>
                  <a:schemeClr val="accent1"/>
                </a:solidFill>
              </a:rPr>
              <a:t>add</a:t>
            </a:r>
            <a:r>
              <a:rPr lang="es-AR" sz="2600" dirty="0" err="1"/>
              <a:t>.</a:t>
            </a:r>
            <a:r>
              <a:rPr lang="es-AR" sz="2600" dirty="0" err="1">
                <a:solidFill>
                  <a:schemeClr val="accent1"/>
                </a:solidFill>
              </a:rPr>
              <a:t>image</a:t>
            </a:r>
            <a:r>
              <a:rPr lang="es-AR" sz="2600" dirty="0"/>
              <a:t>( </a:t>
            </a:r>
            <a:r>
              <a:rPr lang="es-AR" sz="2600" dirty="0">
                <a:solidFill>
                  <a:schemeClr val="accent2"/>
                </a:solidFill>
              </a:rPr>
              <a:t>x</a:t>
            </a:r>
            <a:r>
              <a:rPr lang="es-AR" sz="2600" dirty="0"/>
              <a:t> , </a:t>
            </a:r>
            <a:r>
              <a:rPr lang="es-AR" sz="2600" dirty="0">
                <a:solidFill>
                  <a:schemeClr val="accent2"/>
                </a:solidFill>
              </a:rPr>
              <a:t>y</a:t>
            </a:r>
            <a:r>
              <a:rPr lang="es-AR" sz="2600" dirty="0"/>
              <a:t> , </a:t>
            </a:r>
            <a:r>
              <a:rPr lang="es-AR" sz="2600" i="1" dirty="0">
                <a:solidFill>
                  <a:srgbClr val="FFC000"/>
                </a:solidFill>
              </a:rPr>
              <a:t>‘nombre’</a:t>
            </a:r>
            <a:r>
              <a:rPr lang="es-AR" sz="2600" dirty="0"/>
              <a:t>);</a:t>
            </a:r>
            <a:endParaRPr lang="es-AR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27EC65-937F-476A-AF37-85A7D66B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1B0970-9AB6-4F9A-AF47-D84C88EC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985570"/>
          </a:xfrm>
          <a:effectLst/>
        </p:spPr>
        <p:txBody>
          <a:bodyPr/>
          <a:lstStyle/>
          <a:p>
            <a:r>
              <a:rPr lang="es-AR" dirty="0"/>
              <a:t>Para el esquema de carpetas que tenemos nosotros, podemos agregar imágenes de la siguiente manera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535BAC-54BD-44B5-9997-262A653214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43750" y="1081456"/>
            <a:ext cx="4886325" cy="4995494"/>
          </a:xfrm>
          <a:effectLst/>
        </p:spPr>
        <p:txBody>
          <a:bodyPr/>
          <a:lstStyle/>
          <a:p>
            <a:r>
              <a:rPr lang="es-AR" dirty="0"/>
              <a:t>En la función </a:t>
            </a:r>
            <a:r>
              <a:rPr lang="es-AR" dirty="0" err="1">
                <a:solidFill>
                  <a:srgbClr val="00B0F0"/>
                </a:solidFill>
              </a:rPr>
              <a:t>preload</a:t>
            </a:r>
            <a:r>
              <a:rPr lang="es-AR" dirty="0">
                <a:solidFill>
                  <a:srgbClr val="00B0F0"/>
                </a:solidFill>
              </a:rPr>
              <a:t> </a:t>
            </a:r>
            <a:endParaRPr lang="es-AR" dirty="0"/>
          </a:p>
          <a:p>
            <a:r>
              <a:rPr lang="es-AR" dirty="0"/>
              <a:t>Podemos utilizar la siguiente línea para insertar una plataforma de 4x1 a la que llamaremos “plat41”</a:t>
            </a:r>
          </a:p>
          <a:p>
            <a:r>
              <a:rPr lang="es-AR" dirty="0" err="1">
                <a:solidFill>
                  <a:srgbClr val="00B0F0"/>
                </a:solidFill>
              </a:rPr>
              <a:t>this</a:t>
            </a:r>
            <a:r>
              <a:rPr lang="es-AR" dirty="0" err="1"/>
              <a:t>.</a:t>
            </a:r>
            <a:r>
              <a:rPr lang="es-AR" dirty="0" err="1">
                <a:solidFill>
                  <a:schemeClr val="accent1"/>
                </a:solidFill>
              </a:rPr>
              <a:t>load</a:t>
            </a:r>
            <a:r>
              <a:rPr lang="es-AR" dirty="0" err="1"/>
              <a:t>.</a:t>
            </a:r>
            <a:r>
              <a:rPr lang="es-AR" dirty="0" err="1">
                <a:solidFill>
                  <a:schemeClr val="accent1"/>
                </a:solidFill>
              </a:rPr>
              <a:t>image</a:t>
            </a:r>
            <a:r>
              <a:rPr lang="es-AR" dirty="0">
                <a:solidFill>
                  <a:srgbClr val="FFC000"/>
                </a:solidFill>
              </a:rPr>
              <a:t>(‘plat41’</a:t>
            </a:r>
            <a:r>
              <a:rPr lang="es-AR" dirty="0"/>
              <a:t>, </a:t>
            </a:r>
            <a:r>
              <a:rPr lang="es-AR" dirty="0">
                <a:solidFill>
                  <a:srgbClr val="FFC000"/>
                </a:solidFill>
              </a:rPr>
              <a:t>’</a:t>
            </a:r>
            <a:r>
              <a:rPr lang="es-AR" dirty="0" err="1">
                <a:solidFill>
                  <a:srgbClr val="FFC000"/>
                </a:solidFill>
              </a:rPr>
              <a:t>imagenes</a:t>
            </a:r>
            <a:r>
              <a:rPr lang="es-AR" dirty="0">
                <a:solidFill>
                  <a:srgbClr val="FFC000"/>
                </a:solidFill>
              </a:rPr>
              <a:t>/Pampa/Plataforma_4x1.png’</a:t>
            </a:r>
            <a:r>
              <a:rPr lang="es-AR" dirty="0"/>
              <a:t>);</a:t>
            </a:r>
          </a:p>
          <a:p>
            <a:endParaRPr lang="es-AR" dirty="0"/>
          </a:p>
          <a:p>
            <a:r>
              <a:rPr lang="es-AR" dirty="0"/>
              <a:t>En la función </a:t>
            </a:r>
            <a:r>
              <a:rPr lang="es-AR" dirty="0" err="1">
                <a:solidFill>
                  <a:srgbClr val="00B0F0"/>
                </a:solidFill>
              </a:rPr>
              <a:t>create</a:t>
            </a:r>
            <a:endParaRPr lang="es-AR" dirty="0">
              <a:solidFill>
                <a:srgbClr val="00B0F0"/>
              </a:solidFill>
            </a:endParaRPr>
          </a:p>
          <a:p>
            <a:r>
              <a:rPr lang="es-AR" dirty="0"/>
              <a:t>Podemos agregar la plataforma “plat41” en algún lugar de nuestro juego; por ejemplo el (300,173)</a:t>
            </a:r>
          </a:p>
          <a:p>
            <a:r>
              <a:rPr lang="es-AR" dirty="0" err="1">
                <a:solidFill>
                  <a:srgbClr val="00B0F0"/>
                </a:solidFill>
              </a:rPr>
              <a:t>this</a:t>
            </a:r>
            <a:r>
              <a:rPr lang="es-AR" dirty="0" err="1"/>
              <a:t>.</a:t>
            </a:r>
            <a:r>
              <a:rPr lang="es-AR" dirty="0" err="1">
                <a:solidFill>
                  <a:schemeClr val="accent1"/>
                </a:solidFill>
              </a:rPr>
              <a:t>add</a:t>
            </a:r>
            <a:r>
              <a:rPr lang="es-AR" dirty="0" err="1"/>
              <a:t>.</a:t>
            </a:r>
            <a:r>
              <a:rPr lang="es-AR" dirty="0" err="1">
                <a:solidFill>
                  <a:schemeClr val="accent1"/>
                </a:solidFill>
              </a:rPr>
              <a:t>image</a:t>
            </a:r>
            <a:r>
              <a:rPr lang="es-AR" dirty="0"/>
              <a:t>(</a:t>
            </a:r>
            <a:r>
              <a:rPr lang="es-AR" dirty="0">
                <a:solidFill>
                  <a:srgbClr val="FFC000"/>
                </a:solidFill>
              </a:rPr>
              <a:t>300 </a:t>
            </a:r>
            <a:r>
              <a:rPr lang="es-AR" dirty="0"/>
              <a:t>,</a:t>
            </a:r>
            <a:r>
              <a:rPr lang="es-AR" dirty="0">
                <a:solidFill>
                  <a:srgbClr val="FFC000"/>
                </a:solidFill>
              </a:rPr>
              <a:t> 173 </a:t>
            </a:r>
            <a:r>
              <a:rPr lang="es-AR" dirty="0"/>
              <a:t>,</a:t>
            </a:r>
            <a:r>
              <a:rPr lang="es-AR" dirty="0">
                <a:solidFill>
                  <a:srgbClr val="FFC000"/>
                </a:solidFill>
              </a:rPr>
              <a:t> ’plat41’</a:t>
            </a:r>
            <a:r>
              <a:rPr lang="es-A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43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0A7E396-A5E4-44BC-9BB6-B0E9D90C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E4E88-6AFA-464C-8898-75FAE0BA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A5FF242-9510-4951-84E7-3F17FA76B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727EC65-937F-476A-AF37-85A7D66B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Ejemplo</a:t>
            </a:r>
            <a:endParaRPr lang="en-US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1B0970-9AB6-4F9A-AF47-D84C88EC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431" y="135518"/>
            <a:ext cx="4840657" cy="3046020"/>
          </a:xfrm>
          <a:solidFill>
            <a:schemeClr val="bg2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1600" dirty="0" err="1">
                <a:solidFill>
                  <a:srgbClr val="00B0F0"/>
                </a:solidFill>
              </a:rPr>
              <a:t>function</a:t>
            </a:r>
            <a:r>
              <a:rPr lang="es-AR" sz="1600" dirty="0"/>
              <a:t> </a:t>
            </a:r>
            <a:r>
              <a:rPr lang="es-AR" sz="1600" dirty="0" err="1"/>
              <a:t>preload</a:t>
            </a:r>
            <a:r>
              <a:rPr lang="es-AR" sz="1600" dirty="0"/>
              <a:t>( ){</a:t>
            </a:r>
          </a:p>
          <a:p>
            <a:r>
              <a:rPr lang="es-AR" sz="1600" dirty="0"/>
              <a:t>	</a:t>
            </a:r>
            <a:r>
              <a:rPr lang="es-AR" sz="1600" dirty="0" err="1">
                <a:solidFill>
                  <a:srgbClr val="00B0F0"/>
                </a:solidFill>
              </a:rPr>
              <a:t>this</a:t>
            </a:r>
            <a:r>
              <a:rPr lang="es-AR" sz="1600" dirty="0" err="1"/>
              <a:t>.</a:t>
            </a:r>
            <a:r>
              <a:rPr lang="es-AR" sz="1600" dirty="0" err="1">
                <a:solidFill>
                  <a:schemeClr val="accent1"/>
                </a:solidFill>
              </a:rPr>
              <a:t>load</a:t>
            </a:r>
            <a:r>
              <a:rPr lang="es-AR" sz="1600" dirty="0" err="1"/>
              <a:t>.</a:t>
            </a:r>
            <a:r>
              <a:rPr lang="es-AR" sz="1600" dirty="0" err="1">
                <a:solidFill>
                  <a:schemeClr val="accent1"/>
                </a:solidFill>
              </a:rPr>
              <a:t>image</a:t>
            </a:r>
            <a:r>
              <a:rPr lang="es-AR" sz="1600" dirty="0">
                <a:solidFill>
                  <a:srgbClr val="FFC000"/>
                </a:solidFill>
              </a:rPr>
              <a:t>(‘plat41’</a:t>
            </a:r>
            <a:r>
              <a:rPr lang="es-AR" sz="1600" dirty="0"/>
              <a:t>, 	</a:t>
            </a:r>
            <a:r>
              <a:rPr lang="es-AR" sz="1600" dirty="0">
                <a:solidFill>
                  <a:srgbClr val="FFC000"/>
                </a:solidFill>
              </a:rPr>
              <a:t>’</a:t>
            </a:r>
            <a:r>
              <a:rPr lang="es-AR" sz="1600" dirty="0" err="1">
                <a:solidFill>
                  <a:srgbClr val="FFC000"/>
                </a:solidFill>
              </a:rPr>
              <a:t>imagenes</a:t>
            </a:r>
            <a:r>
              <a:rPr lang="es-AR" sz="1600" dirty="0">
                <a:solidFill>
                  <a:srgbClr val="FFC000"/>
                </a:solidFill>
              </a:rPr>
              <a:t>/Pampa/Plataforma_4x1.png’</a:t>
            </a:r>
            <a:r>
              <a:rPr lang="es-AR" sz="1600" dirty="0"/>
              <a:t>);</a:t>
            </a:r>
          </a:p>
          <a:p>
            <a:r>
              <a:rPr lang="es-AR" sz="1600" dirty="0"/>
              <a:t>}</a:t>
            </a:r>
          </a:p>
          <a:p>
            <a:r>
              <a:rPr lang="es-AR" sz="1600" dirty="0" err="1">
                <a:solidFill>
                  <a:srgbClr val="00B0F0"/>
                </a:solidFill>
              </a:rPr>
              <a:t>function</a:t>
            </a:r>
            <a:r>
              <a:rPr lang="es-AR" sz="1600" dirty="0"/>
              <a:t> </a:t>
            </a:r>
            <a:r>
              <a:rPr lang="es-AR" sz="1600" dirty="0" err="1"/>
              <a:t>create</a:t>
            </a:r>
            <a:r>
              <a:rPr lang="es-AR" sz="1600" dirty="0"/>
              <a:t>( ){</a:t>
            </a:r>
          </a:p>
          <a:p>
            <a:r>
              <a:rPr lang="es-AR" sz="1600" dirty="0" err="1">
                <a:solidFill>
                  <a:srgbClr val="00B0F0"/>
                </a:solidFill>
              </a:rPr>
              <a:t>this</a:t>
            </a:r>
            <a:r>
              <a:rPr lang="es-AR" sz="1600" dirty="0" err="1"/>
              <a:t>.</a:t>
            </a:r>
            <a:r>
              <a:rPr lang="es-AR" sz="1600" dirty="0" err="1">
                <a:solidFill>
                  <a:schemeClr val="accent1"/>
                </a:solidFill>
              </a:rPr>
              <a:t>add</a:t>
            </a:r>
            <a:r>
              <a:rPr lang="es-AR" sz="1600" dirty="0" err="1"/>
              <a:t>.</a:t>
            </a:r>
            <a:r>
              <a:rPr lang="es-AR" sz="1600" dirty="0" err="1">
                <a:solidFill>
                  <a:schemeClr val="accent1"/>
                </a:solidFill>
              </a:rPr>
              <a:t>image</a:t>
            </a:r>
            <a:r>
              <a:rPr lang="es-AR" sz="1600" dirty="0"/>
              <a:t>(</a:t>
            </a:r>
            <a:r>
              <a:rPr lang="es-AR" sz="1600" dirty="0">
                <a:solidFill>
                  <a:srgbClr val="FFC000"/>
                </a:solidFill>
              </a:rPr>
              <a:t>300 </a:t>
            </a:r>
            <a:r>
              <a:rPr lang="es-AR" sz="1600" dirty="0"/>
              <a:t>,</a:t>
            </a:r>
            <a:r>
              <a:rPr lang="es-AR" sz="1600" dirty="0">
                <a:solidFill>
                  <a:srgbClr val="FFC000"/>
                </a:solidFill>
              </a:rPr>
              <a:t> 173 </a:t>
            </a:r>
            <a:r>
              <a:rPr lang="es-AR" sz="1600" dirty="0"/>
              <a:t>,</a:t>
            </a:r>
            <a:r>
              <a:rPr lang="es-AR" sz="1600" dirty="0">
                <a:solidFill>
                  <a:srgbClr val="FFC000"/>
                </a:solidFill>
              </a:rPr>
              <a:t> ’plat41’</a:t>
            </a:r>
            <a:r>
              <a:rPr lang="es-AR" sz="1600" dirty="0"/>
              <a:t>);</a:t>
            </a:r>
          </a:p>
          <a:p>
            <a:r>
              <a:rPr lang="es-AR" sz="1600" dirty="0"/>
              <a:t>}</a:t>
            </a:r>
          </a:p>
          <a:p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38D01-1F17-4F31-888C-52A0FBC4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94" t="18059" r="2187" b="24722"/>
          <a:stretch/>
        </p:blipFill>
        <p:spPr>
          <a:xfrm>
            <a:off x="5399469" y="3270593"/>
            <a:ext cx="5764582" cy="35874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09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AFDCD-3233-4CBB-BD9F-F494593C74AD}"/>
              </a:ext>
            </a:extLst>
          </p:cNvPr>
          <p:cNvSpPr txBox="1"/>
          <p:nvPr/>
        </p:nvSpPr>
        <p:spPr>
          <a:xfrm>
            <a:off x="466725" y="2105561"/>
            <a:ext cx="56292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160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95000"/>
              </a:schemeClr>
            </a:gs>
            <a:gs pos="48000">
              <a:schemeClr val="tx1">
                <a:lumMod val="8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908B-3177-41FB-BD65-11C977FB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AR"/>
              <a:t>¿Qué herramientas provee </a:t>
            </a:r>
            <a:r>
              <a:rPr lang="es-AR" err="1"/>
              <a:t>Phaser</a:t>
            </a:r>
            <a:r>
              <a:rPr lang="es-AR"/>
              <a:t>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8FE5-1857-4139-BF94-45D74EDD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356" y="1895475"/>
            <a:ext cx="5277288" cy="4962525"/>
          </a:xfrm>
          <a:effectLst/>
        </p:spPr>
        <p:txBody>
          <a:bodyPr>
            <a:normAutofit/>
          </a:bodyPr>
          <a:lstStyle/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Renderizado de imágenes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Colisiones entre objetos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Cálculos físicos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5000">
              <a:schemeClr val="tx1">
                <a:lumMod val="95000"/>
              </a:schemeClr>
            </a:gs>
            <a:gs pos="48000">
              <a:schemeClr val="tx1">
                <a:lumMod val="8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4D3-3129-49DE-ABCF-EACE597B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¿Qué vamos a necesitar?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C023-B479-4133-80AB-387E624B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0" y="1932972"/>
            <a:ext cx="10756357" cy="4925027"/>
          </a:xfrm>
          <a:effectLst/>
        </p:spPr>
        <p:txBody>
          <a:bodyPr>
            <a:normAutofit/>
          </a:bodyPr>
          <a:lstStyle/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 editor de texto para escribir el código de nuestro juego.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 servidor virtual para poder ejecutar el juego.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 </a:t>
            </a:r>
            <a:r>
              <a:rPr lang="es-AR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framework</a:t>
            </a:r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r>
              <a:rPr lang="es-AR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phaser</a:t>
            </a:r>
            <a: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26A82A3-DE8C-4390-A803-C99C53FA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404E6-2B74-4E25-B60F-D94BE53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Editores de texto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0962B84B-9341-41EB-8509-B5E4DCFF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35" y="2670310"/>
            <a:ext cx="2724939" cy="2724939"/>
          </a:xfrm>
          <a:prstGeom prst="rect">
            <a:avLst/>
          </a:prstGeom>
        </p:spPr>
      </p:pic>
      <p:pic>
        <p:nvPicPr>
          <p:cNvPr id="11" name="Graphic 10">
            <a:hlinkClick r:id="rId4"/>
            <a:extLst>
              <a:ext uri="{FF2B5EF4-FFF2-40B4-BE49-F238E27FC236}">
                <a16:creationId xmlns:a16="http://schemas.microsoft.com/office/drawing/2014/main" id="{BE649178-08B5-4058-92A1-2364FC8E8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763" y="967453"/>
            <a:ext cx="4944421" cy="1702857"/>
          </a:xfrm>
          <a:prstGeom prst="rect">
            <a:avLst/>
          </a:prstGeom>
        </p:spPr>
      </p:pic>
      <p:pic>
        <p:nvPicPr>
          <p:cNvPr id="5" name="Picture 4" descr="A picture containing object, clock&#10;&#10;Description generated with high confidence">
            <a:hlinkClick r:id="rId7"/>
            <a:extLst>
              <a:ext uri="{FF2B5EF4-FFF2-40B4-BE49-F238E27FC236}">
                <a16:creationId xmlns:a16="http://schemas.microsoft.com/office/drawing/2014/main" id="{1C5E4CDC-D053-44B6-838D-E3D3D5F05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9785" y="2743219"/>
            <a:ext cx="2724939" cy="2724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2B501-DFE1-459B-86AE-6C9DFB64F2A5}"/>
              </a:ext>
            </a:extLst>
          </p:cNvPr>
          <p:cNvSpPr txBox="1"/>
          <p:nvPr/>
        </p:nvSpPr>
        <p:spPr>
          <a:xfrm>
            <a:off x="69011" y="5200650"/>
            <a:ext cx="4477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Recomendación:</a:t>
            </a:r>
          </a:p>
          <a:p>
            <a:endParaRPr lang="es-AR" dirty="0"/>
          </a:p>
          <a:p>
            <a:r>
              <a:rPr lang="es-AR" dirty="0"/>
              <a:t>Trabajar en </a:t>
            </a:r>
            <a:r>
              <a:rPr lang="es-AR" b="1" dirty="0" err="1"/>
              <a:t>Thimble</a:t>
            </a:r>
            <a:r>
              <a:rPr lang="es-AR" b="1" dirty="0"/>
              <a:t> </a:t>
            </a:r>
            <a:r>
              <a:rPr lang="es-AR" dirty="0"/>
              <a:t>o </a:t>
            </a:r>
            <a:r>
              <a:rPr lang="es-AR" b="1" dirty="0"/>
              <a:t>Brackets </a:t>
            </a:r>
            <a:r>
              <a:rPr lang="es-AR" dirty="0"/>
              <a:t>que ya poseen un servidor virtual.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91CF38AD-64FF-4090-AFB9-CD5E95EF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E92E-4155-4F88-9D87-3C5426ED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Servidores virtuales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9B1F04-E41D-495B-90CC-3B18D038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9DDBD706-CD03-436B-9BCC-0E0ABA9AA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AF5AA0B-B295-4E61-ACC1-F03E45E8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601" y="1763222"/>
            <a:ext cx="4155286" cy="1080374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04D05697-41EC-403C-AFC9-3E0E3BDC1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540" y="3496441"/>
            <a:ext cx="2093408" cy="2093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F1BA8-3F05-4038-B53E-F670FC7A52A5}"/>
              </a:ext>
            </a:extLst>
          </p:cNvPr>
          <p:cNvSpPr txBox="1"/>
          <p:nvPr/>
        </p:nvSpPr>
        <p:spPr>
          <a:xfrm>
            <a:off x="361950" y="5303719"/>
            <a:ext cx="5409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Recordar que si trabajamos con </a:t>
            </a:r>
            <a:r>
              <a:rPr lang="es-AR" dirty="0" err="1"/>
              <a:t>thimble</a:t>
            </a:r>
            <a:r>
              <a:rPr lang="es-AR" dirty="0"/>
              <a:t> o brackets, no necesitamos descargar el servidor ya que ambas plataformas incorporan uno propio</a:t>
            </a:r>
          </a:p>
        </p:txBody>
      </p:sp>
    </p:spTree>
    <p:extLst>
      <p:ext uri="{BB962C8B-B14F-4D97-AF65-F5344CB8AC3E}">
        <p14:creationId xmlns:p14="http://schemas.microsoft.com/office/powerpoint/2010/main" val="20506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FD8-6D42-4031-8B9B-92208EDF8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6000" dirty="0"/>
              <a:t>Proyecto, parte 1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6AF9C-B392-4A15-9CEE-432F23CC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10378"/>
          </a:xfrm>
        </p:spPr>
        <p:txBody>
          <a:bodyPr>
            <a:normAutofit/>
          </a:bodyPr>
          <a:lstStyle/>
          <a:p>
            <a:r>
              <a:rPr lang="es-AR" sz="2800" dirty="0"/>
              <a:t>Acceso a los archivos.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01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00DB-5AB7-44C0-B2DD-535AB37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Entrar al link que corresponda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C9DF-0A8E-4C2B-B1E0-68731716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519759"/>
            <a:ext cx="5189857" cy="576262"/>
          </a:xfrm>
        </p:spPr>
        <p:txBody>
          <a:bodyPr/>
          <a:lstStyle/>
          <a:p>
            <a:r>
              <a:rPr lang="es-AR" dirty="0"/>
              <a:t>Para abrir el proyecto en </a:t>
            </a:r>
            <a:r>
              <a:rPr lang="es-AR" dirty="0" err="1"/>
              <a:t>thimble</a:t>
            </a:r>
            <a:endParaRPr lang="en-US" dirty="0"/>
          </a:p>
        </p:txBody>
      </p:sp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E4B8D516-AC9C-4B73-AC0B-3A1B49DA3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88" y="3757340"/>
            <a:ext cx="5189537" cy="17872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A3612-EFAF-4A88-AA0D-267421284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519759"/>
            <a:ext cx="5194583" cy="576262"/>
          </a:xfrm>
        </p:spPr>
        <p:txBody>
          <a:bodyPr/>
          <a:lstStyle/>
          <a:p>
            <a:r>
              <a:rPr lang="es-AR" dirty="0"/>
              <a:t>Para descargar los archivos</a:t>
            </a:r>
            <a:endParaRPr lang="en-US" dirty="0"/>
          </a:p>
        </p:txBody>
      </p:sp>
      <p:pic>
        <p:nvPicPr>
          <p:cNvPr id="10" name="Content Placeholder 9">
            <a:hlinkClick r:id="rId5"/>
            <a:extLst>
              <a:ext uri="{FF2B5EF4-FFF2-40B4-BE49-F238E27FC236}">
                <a16:creationId xmlns:a16="http://schemas.microsoft.com/office/drawing/2014/main" id="{9B56EBB6-9637-48BF-8E12-0E2349F43B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896226" y="3429000"/>
            <a:ext cx="2443956" cy="2443956"/>
          </a:xfrm>
        </p:spPr>
      </p:pic>
    </p:spTree>
    <p:extLst>
      <p:ext uri="{BB962C8B-B14F-4D97-AF65-F5344CB8AC3E}">
        <p14:creationId xmlns:p14="http://schemas.microsoft.com/office/powerpoint/2010/main" val="27173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866-5D36-4321-8776-EEF660FA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6000" dirty="0"/>
              <a:t>¿Qué vamos a encontrar?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719BF-AD81-4671-8FEC-C2DA77C8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8951"/>
          </a:xfrm>
        </p:spPr>
        <p:txBody>
          <a:bodyPr>
            <a:normAutofit/>
          </a:bodyPr>
          <a:lstStyle/>
          <a:p>
            <a:r>
              <a:rPr lang="es-AR" sz="3200" dirty="0"/>
              <a:t>Guía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83727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348</TotalTime>
  <Words>799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2</vt:lpstr>
      <vt:lpstr>Quotable</vt:lpstr>
      <vt:lpstr>PowerPoint Presentation</vt:lpstr>
      <vt:lpstr>¿Qué es Phaser?</vt:lpstr>
      <vt:lpstr>¿Qué herramientas provee Phaser?</vt:lpstr>
      <vt:lpstr>¿Qué vamos a necesitar?</vt:lpstr>
      <vt:lpstr>Editores de texto</vt:lpstr>
      <vt:lpstr>Servidores virtuales</vt:lpstr>
      <vt:lpstr>Proyecto, parte 1</vt:lpstr>
      <vt:lpstr>Entrar al link que corresponda</vt:lpstr>
      <vt:lpstr>¿Qué vamos a encontrar?</vt:lpstr>
      <vt:lpstr>Esquema de archivos</vt:lpstr>
      <vt:lpstr>Descargar el archivo de phaser</vt:lpstr>
      <vt:lpstr>Agregar el archivo de phaser</vt:lpstr>
      <vt:lpstr>El objeto juego</vt:lpstr>
      <vt:lpstr>CONSIGNA</vt:lpstr>
      <vt:lpstr>Funciones de Phaser</vt:lpstr>
      <vt:lpstr>FUNCIONES DE PHASER: PRELOAD</vt:lpstr>
      <vt:lpstr>FUNCIONES DE PHASER: CREATE</vt:lpstr>
      <vt:lpstr>FUNCIONES DE PHASER: UPDATE</vt:lpstr>
      <vt:lpstr>¿Cómo queda entonces el objeto juego?</vt:lpstr>
      <vt:lpstr>Parte 2</vt:lpstr>
      <vt:lpstr>A tomar en cuenta</vt:lpstr>
      <vt:lpstr>Pongamos entonces una plataforma</vt:lpstr>
      <vt:lpstr>Ejemplo</vt:lpstr>
      <vt:lpstr>Ejemplo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Quiroga</dc:creator>
  <cp:lastModifiedBy>Francisco Quiroga</cp:lastModifiedBy>
  <cp:revision>33</cp:revision>
  <dcterms:created xsi:type="dcterms:W3CDTF">2018-09-08T21:51:06Z</dcterms:created>
  <dcterms:modified xsi:type="dcterms:W3CDTF">2018-09-12T07:14:29Z</dcterms:modified>
</cp:coreProperties>
</file>