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70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28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947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1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7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1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9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15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2C50E7-F9D7-4A30-8AD7-768335C4B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844"/>
          </a:xfrm>
        </p:spPr>
        <p:txBody>
          <a:bodyPr>
            <a:normAutofit/>
          </a:bodyPr>
          <a:lstStyle/>
          <a:p>
            <a:r>
              <a:rPr lang="en-US" sz="4000" dirty="0"/>
              <a:t>Phaser </a:t>
            </a:r>
            <a:r>
              <a:rPr lang="en-US" sz="4000" dirty="0" err="1"/>
              <a:t>parte</a:t>
            </a:r>
            <a:r>
              <a:rPr lang="en-US" sz="4000" dirty="0"/>
              <a:t> 3</a:t>
            </a: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20D1EC0-D1AB-4379-B490-1B632AA0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50" y="1"/>
            <a:ext cx="5695500" cy="48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B6ADD-5456-4A9F-B61F-4C224EB7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/>
              <a:t>Consigna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273DA-D454-42BE-9248-FCD6F4C6A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COLISIONES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C25196-5614-494F-B3CA-A25F5AC31A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effectLst/>
        </p:spPr>
        <p:txBody>
          <a:bodyPr>
            <a:normAutofit lnSpcReduction="10000"/>
          </a:bodyPr>
          <a:lstStyle/>
          <a:p>
            <a:r>
              <a:rPr lang="es-AR" sz="2800" dirty="0"/>
              <a:t>Hacer que el Sprite del jugador colisione con: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800" dirty="0"/>
              <a:t>Los límites del juego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800" dirty="0"/>
              <a:t>Las plataformas</a:t>
            </a:r>
          </a:p>
          <a:p>
            <a:pPr marL="1085850" lvl="1" indent="-342900"/>
            <a:r>
              <a:rPr lang="es-AR" sz="2400" dirty="0">
                <a:solidFill>
                  <a:srgbClr val="FFC000"/>
                </a:solidFill>
              </a:rPr>
              <a:t>Las plataformas deben ser inamovibles.</a:t>
            </a:r>
          </a:p>
        </p:txBody>
      </p:sp>
    </p:spTree>
    <p:extLst>
      <p:ext uri="{BB962C8B-B14F-4D97-AF65-F5344CB8AC3E}">
        <p14:creationId xmlns:p14="http://schemas.microsoft.com/office/powerpoint/2010/main" val="583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BA07-520F-42E7-A3BD-58D92DB2F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Detecci</a:t>
            </a:r>
            <a:r>
              <a:rPr lang="es-AR" dirty="0" err="1"/>
              <a:t>ón</a:t>
            </a:r>
            <a:r>
              <a:rPr lang="es-AR" dirty="0"/>
              <a:t> de teclas.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0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0F64-419A-4A41-A122-13E7BA5F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Detección en </a:t>
            </a:r>
            <a:r>
              <a:rPr lang="es-AR" dirty="0" err="1"/>
              <a:t>phaser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E2A4-762F-4324-8CEA-AA8F523E219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AR" dirty="0"/>
              <a:t>Declaramos las teclas que vamos a estar observando. (para saber cunando se oprime)</a:t>
            </a:r>
            <a:endParaRPr lang="en-US" dirty="0"/>
          </a:p>
          <a:p>
            <a:pPr lvl="1"/>
            <a:r>
              <a:rPr lang="es-AR" dirty="0"/>
              <a:t>D</a:t>
            </a:r>
            <a:r>
              <a:rPr lang="en-US" dirty="0" err="1"/>
              <a:t>eclarando</a:t>
            </a:r>
            <a:r>
              <a:rPr lang="en-US" dirty="0"/>
              <a:t> una variable global para la Tecla que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s-AR" dirty="0"/>
              <a:t>L</a:t>
            </a:r>
            <a:r>
              <a:rPr lang="en-US" dirty="0" err="1"/>
              <a:t>uego</a:t>
            </a:r>
            <a:r>
              <a:rPr lang="en-US" dirty="0"/>
              <a:t> </a:t>
            </a:r>
            <a:r>
              <a:rPr lang="en-US" dirty="0" err="1"/>
              <a:t>declaramos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detecta</a:t>
            </a:r>
            <a:r>
              <a:rPr lang="en-US" dirty="0"/>
              <a:t> que </a:t>
            </a:r>
            <a:r>
              <a:rPr lang="en-US" dirty="0" err="1"/>
              <a:t>dicha</a:t>
            </a:r>
            <a:r>
              <a:rPr lang="en-US" dirty="0"/>
              <a:t> Tecla se </a:t>
            </a:r>
            <a:r>
              <a:rPr lang="en-US" dirty="0" err="1"/>
              <a:t>oprimió</a:t>
            </a:r>
            <a:r>
              <a:rPr lang="en-US" dirty="0"/>
              <a:t>.</a:t>
            </a:r>
          </a:p>
          <a:p>
            <a:pPr lvl="1"/>
            <a:r>
              <a:rPr lang="es-AR" dirty="0"/>
              <a:t>E</a:t>
            </a:r>
            <a:r>
              <a:rPr lang="en-US" dirty="0"/>
              <a:t>l framework de phaser nos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abismalmente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, de </a:t>
            </a:r>
            <a:r>
              <a:rPr lang="en-US" dirty="0" err="1"/>
              <a:t>manera</a:t>
            </a:r>
            <a:r>
              <a:rPr lang="en-US" dirty="0"/>
              <a:t> que no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detector que la Tecla se </a:t>
            </a:r>
            <a:r>
              <a:rPr lang="en-US" dirty="0" err="1"/>
              <a:t>oprimió</a:t>
            </a:r>
            <a:r>
              <a:rPr lang="en-US" dirty="0"/>
              <a:t>; </a:t>
            </a:r>
            <a:r>
              <a:rPr lang="en-US" dirty="0" err="1"/>
              <a:t>simplemente</a:t>
            </a:r>
            <a:r>
              <a:rPr lang="en-US" dirty="0"/>
              <a:t> decimos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detecte</a:t>
            </a:r>
            <a:r>
              <a:rPr lang="en-US" dirty="0"/>
              <a:t> que se </a:t>
            </a:r>
            <a:r>
              <a:rPr lang="en-US" dirty="0" err="1"/>
              <a:t>oprime</a:t>
            </a:r>
            <a:r>
              <a:rPr lang="en-U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23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47C-1C4E-4A52-BF5D-7AF0ED06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Declaración de teclas a observar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3A20-0C70-4120-AA25-96F908DDC6C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s-AR" sz="2400" dirty="0"/>
              <a:t>Para observar una tecla determinada:</a:t>
            </a:r>
          </a:p>
          <a:p>
            <a:pPr lvl="1"/>
            <a:r>
              <a:rPr lang="es-AR" sz="2000" dirty="0"/>
              <a:t>Declaramos una variable global: </a:t>
            </a:r>
            <a:r>
              <a:rPr lang="es-AR" sz="2800" i="1" dirty="0" err="1">
                <a:solidFill>
                  <a:srgbClr val="00B0F0"/>
                </a:solidFill>
              </a:rPr>
              <a:t>var</a:t>
            </a:r>
            <a:r>
              <a:rPr lang="es-AR" sz="2800" i="1" dirty="0"/>
              <a:t> tecla;</a:t>
            </a:r>
            <a:endParaRPr lang="es-AR" sz="2000" i="1" dirty="0"/>
          </a:p>
          <a:p>
            <a:pPr lvl="1"/>
            <a:r>
              <a:rPr lang="es-AR" sz="2000" dirty="0"/>
              <a:t>En la función </a:t>
            </a:r>
            <a:r>
              <a:rPr lang="en-US" sz="2000" dirty="0"/>
              <a:t>create () le </a:t>
            </a:r>
            <a:r>
              <a:rPr lang="en-US" sz="2000" dirty="0" err="1"/>
              <a:t>asignamos</a:t>
            </a:r>
            <a:r>
              <a:rPr lang="en-US" sz="2000" dirty="0"/>
              <a:t> la </a:t>
            </a:r>
            <a:r>
              <a:rPr lang="en-US" sz="2000" dirty="0" err="1"/>
              <a:t>letra</a:t>
            </a:r>
            <a:r>
              <a:rPr lang="en-US" sz="2000" dirty="0"/>
              <a:t> </a:t>
            </a:r>
            <a:r>
              <a:rPr lang="en-US" sz="2000" dirty="0" err="1"/>
              <a:t>deseada</a:t>
            </a:r>
            <a:r>
              <a:rPr lang="en-US" sz="2000" dirty="0"/>
              <a:t>: </a:t>
            </a:r>
          </a:p>
          <a:p>
            <a:pPr marL="457200" lvl="1" indent="0"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tecla</a:t>
            </a:r>
            <a:r>
              <a:rPr lang="en-US" sz="2800" i="1" dirty="0"/>
              <a:t> = </a:t>
            </a:r>
            <a:r>
              <a:rPr lang="en-US" sz="2800" i="1" dirty="0" err="1">
                <a:solidFill>
                  <a:srgbClr val="00B0F0"/>
                </a:solidFill>
              </a:rPr>
              <a:t>this</a:t>
            </a:r>
            <a:r>
              <a:rPr lang="en-US" sz="2800" i="1" dirty="0" err="1"/>
              <a:t>.</a:t>
            </a:r>
            <a:r>
              <a:rPr lang="en-US" sz="2800" i="1" dirty="0" err="1">
                <a:solidFill>
                  <a:schemeClr val="accent1"/>
                </a:solidFill>
              </a:rPr>
              <a:t>input</a:t>
            </a:r>
            <a:r>
              <a:rPr lang="en-US" sz="2800" i="1" dirty="0" err="1"/>
              <a:t>.</a:t>
            </a:r>
            <a:r>
              <a:rPr lang="en-US" sz="2800" i="1" dirty="0" err="1">
                <a:solidFill>
                  <a:schemeClr val="accent1"/>
                </a:solidFill>
              </a:rPr>
              <a:t>keyboard</a:t>
            </a:r>
            <a:r>
              <a:rPr lang="en-US" sz="2800" i="1" dirty="0" err="1"/>
              <a:t>.</a:t>
            </a:r>
            <a:r>
              <a:rPr lang="en-US" sz="2800" i="1" dirty="0" err="1">
                <a:solidFill>
                  <a:schemeClr val="accent1"/>
                </a:solidFill>
              </a:rPr>
              <a:t>addKey</a:t>
            </a:r>
            <a:r>
              <a:rPr lang="en-US" sz="2800" i="1" dirty="0"/>
              <a:t>(</a:t>
            </a:r>
            <a:r>
              <a:rPr lang="en-US" sz="2800" i="1" dirty="0" err="1">
                <a:solidFill>
                  <a:srgbClr val="FFC000"/>
                </a:solidFill>
              </a:rPr>
              <a:t>Phaser.Keyboard.</a:t>
            </a:r>
            <a:r>
              <a:rPr lang="en-US" sz="2800" i="1" dirty="0" err="1">
                <a:solidFill>
                  <a:srgbClr val="00B050"/>
                </a:solidFill>
              </a:rPr>
              <a:t>A</a:t>
            </a:r>
            <a:r>
              <a:rPr lang="en-US" sz="2800" i="1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FF342-A09C-4D78-AC91-89EE92BF48AA}"/>
              </a:ext>
            </a:extLst>
          </p:cNvPr>
          <p:cNvSpPr/>
          <p:nvPr/>
        </p:nvSpPr>
        <p:spPr>
          <a:xfrm>
            <a:off x="9234237" y="4798261"/>
            <a:ext cx="323850" cy="5016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2A4E5-2B5A-4701-8EA6-74F1411190A3}"/>
              </a:ext>
            </a:extLst>
          </p:cNvPr>
          <p:cNvSpPr txBox="1"/>
          <p:nvPr/>
        </p:nvSpPr>
        <p:spPr>
          <a:xfrm>
            <a:off x="9234236" y="2423952"/>
            <a:ext cx="2620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00B050"/>
                </a:solidFill>
              </a:rPr>
              <a:t>Mapeo automático de la tecla “A”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66B3786-7E61-4CFE-9193-D2F7DDF4DD9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9383429" y="3637014"/>
            <a:ext cx="1173980" cy="1148514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9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01B7F-2D60-41C6-AA50-F5881302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600" dirty="0"/>
              <a:t>Consigna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761E4-1E6C-4848-9995-76139D3D2A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s-AR" sz="4000" dirty="0"/>
              <a:t>Mapear las teclas </a:t>
            </a:r>
            <a:r>
              <a:rPr lang="es-AR" sz="4000" dirty="0">
                <a:solidFill>
                  <a:srgbClr val="00B0F0"/>
                </a:solidFill>
              </a:rPr>
              <a:t>W A S D</a:t>
            </a:r>
          </a:p>
        </p:txBody>
      </p:sp>
    </p:spTree>
    <p:extLst>
      <p:ext uri="{BB962C8B-B14F-4D97-AF65-F5344CB8AC3E}">
        <p14:creationId xmlns:p14="http://schemas.microsoft.com/office/powerpoint/2010/main" val="173498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A31-E741-4510-9204-D2641EA4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createCursorKeys</a:t>
            </a:r>
            <a:r>
              <a:rPr lang="es-AR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BA6B-A16A-4F54-AD91-ACDD3A7A856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 err="1"/>
              <a:t>Phaser</a:t>
            </a:r>
            <a:r>
              <a:rPr lang="es-AR" sz="2000" dirty="0"/>
              <a:t> cuenta con una función que crea un objeto para las cuatro flechas del teclado.</a:t>
            </a:r>
          </a:p>
          <a:p>
            <a:pPr>
              <a:buFont typeface="+mj-lt"/>
              <a:buAutoNum type="arabicPeriod"/>
            </a:pPr>
            <a:r>
              <a:rPr lang="es-AR" sz="2000" dirty="0"/>
              <a:t>Declaremos una variable global igual que antes; esta vez tendrá mas de una tecla.</a:t>
            </a:r>
          </a:p>
          <a:p>
            <a:pPr marL="457200" lvl="1" indent="0">
              <a:buNone/>
            </a:pPr>
            <a:r>
              <a:rPr lang="es-AR" sz="2400" dirty="0" err="1">
                <a:solidFill>
                  <a:srgbClr val="00B0F0"/>
                </a:solidFill>
              </a:rPr>
              <a:t>var</a:t>
            </a:r>
            <a:r>
              <a:rPr lang="es-AR" sz="2400" dirty="0"/>
              <a:t> flechitas;</a:t>
            </a:r>
          </a:p>
          <a:p>
            <a:pPr>
              <a:buFont typeface="+mj-lt"/>
              <a:buAutoNum type="arabicPeriod"/>
            </a:pPr>
            <a:r>
              <a:rPr lang="es-AR" sz="2000" dirty="0"/>
              <a:t>Creemos los cursores con </a:t>
            </a:r>
            <a:r>
              <a:rPr lang="es-AR" sz="2000" dirty="0" err="1"/>
              <a:t>phaser</a:t>
            </a:r>
            <a:r>
              <a:rPr lang="es-AR" sz="2000" dirty="0"/>
              <a:t> en la función </a:t>
            </a:r>
            <a:r>
              <a:rPr lang="es-AR" sz="2000" i="1" dirty="0" err="1">
                <a:solidFill>
                  <a:srgbClr val="00B0F0"/>
                </a:solidFill>
              </a:rPr>
              <a:t>create</a:t>
            </a:r>
            <a:r>
              <a:rPr lang="es-AR" sz="2000" i="1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s-AR" sz="2000" i="1" dirty="0">
                <a:solidFill>
                  <a:srgbClr val="00B0F0"/>
                </a:solidFill>
              </a:rPr>
              <a:t>	</a:t>
            </a:r>
            <a:r>
              <a:rPr lang="es-AR" sz="2800" i="1" dirty="0"/>
              <a:t>flechitas</a:t>
            </a:r>
            <a:r>
              <a:rPr lang="es-AR" sz="2800" i="1" dirty="0">
                <a:solidFill>
                  <a:srgbClr val="00B0F0"/>
                </a:solidFill>
              </a:rPr>
              <a:t> </a:t>
            </a:r>
            <a:r>
              <a:rPr lang="es-AR" sz="2800" i="1" dirty="0"/>
              <a:t>=</a:t>
            </a:r>
            <a:r>
              <a:rPr lang="es-AR" sz="2800" i="1" dirty="0">
                <a:solidFill>
                  <a:srgbClr val="00B0F0"/>
                </a:solidFill>
              </a:rPr>
              <a:t> </a:t>
            </a:r>
            <a:r>
              <a:rPr lang="es-AR" sz="2800" i="1" dirty="0" err="1">
                <a:solidFill>
                  <a:srgbClr val="00B0F0"/>
                </a:solidFill>
              </a:rPr>
              <a:t>this</a:t>
            </a:r>
            <a:r>
              <a:rPr lang="es-AR" sz="2800" i="1" dirty="0" err="1"/>
              <a:t>.</a:t>
            </a:r>
            <a:r>
              <a:rPr lang="es-AR" sz="2800" i="1" dirty="0" err="1">
                <a:solidFill>
                  <a:schemeClr val="accent1"/>
                </a:solidFill>
              </a:rPr>
              <a:t>input</a:t>
            </a:r>
            <a:r>
              <a:rPr lang="es-AR" sz="2800" i="1" dirty="0" err="1"/>
              <a:t>.</a:t>
            </a:r>
            <a:r>
              <a:rPr lang="es-AR" sz="2800" i="1" dirty="0" err="1">
                <a:solidFill>
                  <a:schemeClr val="accent1"/>
                </a:solidFill>
              </a:rPr>
              <a:t>keyboard</a:t>
            </a:r>
            <a:r>
              <a:rPr lang="es-AR" sz="2800" i="1" dirty="0" err="1"/>
              <a:t>.</a:t>
            </a:r>
            <a:r>
              <a:rPr lang="es-AR" sz="2800" i="1" dirty="0" err="1">
                <a:solidFill>
                  <a:srgbClr val="00B050"/>
                </a:solidFill>
              </a:rPr>
              <a:t>createCursorKeys</a:t>
            </a:r>
            <a:r>
              <a:rPr lang="es-AR" sz="2800" i="1" dirty="0"/>
              <a:t>();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6490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F33C-888C-434F-9FAA-C9AACD6B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Variable </a:t>
            </a:r>
            <a:r>
              <a:rPr lang="es-AR" i="1" dirty="0"/>
              <a:t>flechitas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07FE-B4C1-4269-94CA-092768F8A3C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s-AR" sz="2000" dirty="0"/>
              <a:t>Objeto</a:t>
            </a:r>
          </a:p>
          <a:p>
            <a:r>
              <a:rPr lang="es-AR" sz="2000" dirty="0"/>
              <a:t>Contiene las teclas </a:t>
            </a:r>
            <a:r>
              <a:rPr lang="es-AR" sz="2000" i="1" dirty="0" err="1">
                <a:solidFill>
                  <a:srgbClr val="00B050"/>
                </a:solidFill>
              </a:rPr>
              <a:t>up</a:t>
            </a:r>
            <a:r>
              <a:rPr lang="es-AR" sz="2000" i="1" dirty="0" err="1"/>
              <a:t>,</a:t>
            </a:r>
            <a:r>
              <a:rPr lang="es-AR" sz="2000" i="1" dirty="0" err="1">
                <a:solidFill>
                  <a:srgbClr val="00B050"/>
                </a:solidFill>
              </a:rPr>
              <a:t>down</a:t>
            </a:r>
            <a:r>
              <a:rPr lang="es-AR" sz="2000" i="1" dirty="0" err="1"/>
              <a:t>,</a:t>
            </a:r>
            <a:r>
              <a:rPr lang="es-AR" sz="2000" i="1" dirty="0" err="1">
                <a:solidFill>
                  <a:srgbClr val="00B050"/>
                </a:solidFill>
              </a:rPr>
              <a:t>left</a:t>
            </a:r>
            <a:r>
              <a:rPr lang="es-AR" sz="2000" i="1" dirty="0" err="1"/>
              <a:t>,</a:t>
            </a:r>
            <a:r>
              <a:rPr lang="es-AR" sz="2000" i="1" dirty="0" err="1">
                <a:solidFill>
                  <a:srgbClr val="00B050"/>
                </a:solidFill>
              </a:rPr>
              <a:t>right</a:t>
            </a:r>
            <a:r>
              <a:rPr lang="es-AR" sz="2000" dirty="0"/>
              <a:t>.</a:t>
            </a:r>
          </a:p>
          <a:p>
            <a:r>
              <a:rPr lang="es-AR" sz="2000" dirty="0"/>
              <a:t>Podemos acceder a cada una como propiedades del objeto flechitas: “</a:t>
            </a:r>
            <a:r>
              <a:rPr lang="es-AR" sz="2000" i="1" dirty="0" err="1">
                <a:solidFill>
                  <a:srgbClr val="00B0F0"/>
                </a:solidFill>
              </a:rPr>
              <a:t>flechitas</a:t>
            </a:r>
            <a:r>
              <a:rPr lang="es-AR" sz="2000" i="1" dirty="0" err="1"/>
              <a:t>.</a:t>
            </a:r>
            <a:r>
              <a:rPr lang="es-AR" sz="2000" i="1" dirty="0" err="1">
                <a:solidFill>
                  <a:srgbClr val="00B050"/>
                </a:solidFill>
              </a:rPr>
              <a:t>down</a:t>
            </a:r>
            <a:r>
              <a:rPr lang="es-AR" sz="2000" i="1" dirty="0"/>
              <a:t>”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33019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01B7F-2D60-41C6-AA50-F5881302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600" dirty="0"/>
              <a:t>Consigna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761E4-1E6C-4848-9995-76139D3D2A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s-AR" sz="4000" dirty="0"/>
              <a:t>Mapear los cursores del teclado.</a:t>
            </a:r>
            <a:endParaRPr lang="es-AR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8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8306-1B3A-410D-8997-C9BACF695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Ahora hagamos algo mientras se aprietan esas teclas.</a:t>
            </a:r>
          </a:p>
        </p:txBody>
      </p:sp>
    </p:spTree>
    <p:extLst>
      <p:ext uri="{BB962C8B-B14F-4D97-AF65-F5344CB8AC3E}">
        <p14:creationId xmlns:p14="http://schemas.microsoft.com/office/powerpoint/2010/main" val="242979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AB6C-2400-46B6-9624-25544845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Estados detectables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9FE5-0DEB-4FCE-86FA-869D86B1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34654"/>
            <a:ext cx="10554574" cy="3677072"/>
          </a:xfrm>
          <a:effectLst/>
        </p:spPr>
        <p:txBody>
          <a:bodyPr>
            <a:normAutofit/>
          </a:bodyPr>
          <a:lstStyle/>
          <a:p>
            <a:r>
              <a:rPr lang="es-AR" sz="2400" i="1" dirty="0" err="1">
                <a:solidFill>
                  <a:srgbClr val="FFC000"/>
                </a:solidFill>
              </a:rPr>
              <a:t>isDown</a:t>
            </a:r>
            <a:r>
              <a:rPr lang="es-AR" sz="2400" i="1" dirty="0">
                <a:solidFill>
                  <a:srgbClr val="00B0F0"/>
                </a:solidFill>
              </a:rPr>
              <a:t> </a:t>
            </a:r>
            <a:r>
              <a:rPr lang="es-AR" sz="2400" dirty="0"/>
              <a:t>es una propiedad booleana de cada tecla que nos devuelve </a:t>
            </a:r>
            <a:r>
              <a:rPr lang="es-AR" sz="2400" i="1" dirty="0">
                <a:solidFill>
                  <a:srgbClr val="00B0F0"/>
                </a:solidFill>
              </a:rPr>
              <a:t>true</a:t>
            </a:r>
            <a:r>
              <a:rPr lang="es-AR" sz="2400" dirty="0"/>
              <a:t> cuando la tecla está siendo presionada y </a:t>
            </a:r>
            <a:r>
              <a:rPr lang="es-AR" sz="2400" i="1" dirty="0">
                <a:solidFill>
                  <a:schemeClr val="accent4"/>
                </a:solidFill>
              </a:rPr>
              <a:t>false</a:t>
            </a:r>
            <a:r>
              <a:rPr lang="es-AR" sz="2400" i="1" dirty="0"/>
              <a:t> </a:t>
            </a:r>
            <a:r>
              <a:rPr lang="es-AR" sz="2400" dirty="0"/>
              <a:t>cuando no.</a:t>
            </a:r>
          </a:p>
          <a:p>
            <a:pPr lvl="1"/>
            <a:r>
              <a:rPr lang="es-AR" sz="2000" dirty="0"/>
              <a:t>Se puede utilizar mediante la siguiente sentencia: “</a:t>
            </a:r>
            <a:r>
              <a:rPr lang="es-AR" sz="2000" i="1" dirty="0" err="1">
                <a:solidFill>
                  <a:srgbClr val="00B0F0"/>
                </a:solidFill>
              </a:rPr>
              <a:t>flechitas</a:t>
            </a:r>
            <a:r>
              <a:rPr lang="es-AR" sz="2000" dirty="0" err="1"/>
              <a:t>.</a:t>
            </a:r>
            <a:r>
              <a:rPr lang="es-AR" sz="2000" i="1" dirty="0" err="1">
                <a:solidFill>
                  <a:schemeClr val="accent1"/>
                </a:solidFill>
              </a:rPr>
              <a:t>right</a:t>
            </a:r>
            <a:r>
              <a:rPr lang="es-AR" sz="2000" dirty="0" err="1"/>
              <a:t>.</a:t>
            </a:r>
            <a:r>
              <a:rPr lang="es-AR" sz="2000" i="1" dirty="0" err="1">
                <a:solidFill>
                  <a:srgbClr val="FFC000"/>
                </a:solidFill>
              </a:rPr>
              <a:t>isDown</a:t>
            </a:r>
            <a:r>
              <a:rPr lang="es-AR" sz="2000" dirty="0"/>
              <a:t>”</a:t>
            </a:r>
          </a:p>
          <a:p>
            <a:r>
              <a:rPr lang="es-AR" sz="2400" i="1" dirty="0" err="1">
                <a:solidFill>
                  <a:srgbClr val="FFC000"/>
                </a:solidFill>
              </a:rPr>
              <a:t>isUp</a:t>
            </a:r>
            <a:r>
              <a:rPr lang="es-AR" sz="2400" i="1" dirty="0">
                <a:solidFill>
                  <a:srgbClr val="FFC000"/>
                </a:solidFill>
              </a:rPr>
              <a:t> </a:t>
            </a:r>
            <a:r>
              <a:rPr lang="es-AR" sz="2400" dirty="0"/>
              <a:t>es una propiedad análoga al </a:t>
            </a:r>
            <a:r>
              <a:rPr lang="es-AR" sz="2400" i="1" dirty="0" err="1">
                <a:solidFill>
                  <a:srgbClr val="FFC000"/>
                </a:solidFill>
              </a:rPr>
              <a:t>isDown</a:t>
            </a:r>
            <a:r>
              <a:rPr lang="es-AR" sz="2400" dirty="0"/>
              <a:t>. Cuando la tecla está suelta, devuelve </a:t>
            </a:r>
            <a:r>
              <a:rPr lang="es-AR" sz="2400" i="1" dirty="0">
                <a:solidFill>
                  <a:srgbClr val="00B0F0"/>
                </a:solidFill>
              </a:rPr>
              <a:t>true</a:t>
            </a:r>
            <a:r>
              <a:rPr lang="es-AR" sz="2400" dirty="0">
                <a:solidFill>
                  <a:srgbClr val="00B0F0"/>
                </a:solidFill>
              </a:rPr>
              <a:t> </a:t>
            </a:r>
            <a:r>
              <a:rPr lang="es-AR" sz="2400" dirty="0"/>
              <a:t>cuando la tecla está siendo presionada devuelve </a:t>
            </a:r>
            <a:r>
              <a:rPr lang="es-AR" sz="2400" i="1" dirty="0">
                <a:solidFill>
                  <a:schemeClr val="accent4"/>
                </a:solidFill>
              </a:rPr>
              <a:t>false.</a:t>
            </a:r>
          </a:p>
          <a:p>
            <a:pPr lvl="1"/>
            <a:r>
              <a:rPr lang="es-AR" sz="2000" dirty="0"/>
              <a:t>Se puede utilizar mediante la siguiente sentencia: “</a:t>
            </a:r>
            <a:r>
              <a:rPr lang="es-AR" sz="2000" i="1" dirty="0" err="1">
                <a:solidFill>
                  <a:srgbClr val="00B0F0"/>
                </a:solidFill>
              </a:rPr>
              <a:t>flechitas</a:t>
            </a:r>
            <a:r>
              <a:rPr lang="es-AR" sz="2000" dirty="0" err="1"/>
              <a:t>.</a:t>
            </a:r>
            <a:r>
              <a:rPr lang="es-AR" sz="2000" i="1" dirty="0" err="1">
                <a:solidFill>
                  <a:schemeClr val="accent1"/>
                </a:solidFill>
              </a:rPr>
              <a:t>up</a:t>
            </a:r>
            <a:r>
              <a:rPr lang="es-AR" sz="2000" dirty="0" err="1"/>
              <a:t>.</a:t>
            </a:r>
            <a:r>
              <a:rPr lang="es-AR" sz="2000" i="1" dirty="0" err="1">
                <a:solidFill>
                  <a:srgbClr val="FFC000"/>
                </a:solidFill>
              </a:rPr>
              <a:t>isUp</a:t>
            </a:r>
            <a:r>
              <a:rPr lang="es-AR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4041B9-BAAC-4E38-B6C4-FF05004EF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Colisiones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609BF-670E-4E97-8672-314BE5F0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40" y="5408853"/>
            <a:ext cx="4429125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F3F827-622A-4F38-BBFE-97CFBC4C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76" y="5408853"/>
            <a:ext cx="4429125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E488A-685A-4F97-9144-00CCDB23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000">
            <a:off x="7069671" y="5408852"/>
            <a:ext cx="4429125" cy="1314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F8DD5E-DA52-4CF0-B01C-37980AE5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7483709" y="5408852"/>
            <a:ext cx="4429125" cy="1314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6A9E3B-A2D8-48D4-AE1E-68D50E2F0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7824981" y="5408853"/>
            <a:ext cx="4429125" cy="1314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AF892E-747B-4C35-9CE3-82AAB5DC2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8048075" y="5408852"/>
            <a:ext cx="4429125" cy="131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7A4205-1C20-4A3C-B735-BF528172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00000">
            <a:off x="8277671" y="5408852"/>
            <a:ext cx="4429125" cy="1314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D1E17C-81D0-4697-8316-D4E94070A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48969" y="5408853"/>
            <a:ext cx="4429125" cy="131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C10AAC-CC57-43CC-9D27-976B30FF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00000">
            <a:off x="8727967" y="5314209"/>
            <a:ext cx="4429125" cy="1314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26118B-334C-4AC6-A6CD-234688EE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0">
            <a:off x="8877235" y="5346126"/>
            <a:ext cx="4429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9219 -7.40741E-7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A11AFF-7E72-4760-9942-DD1CD9450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6600" dirty="0"/>
              <a:t>Movimiento</a:t>
            </a:r>
          </a:p>
        </p:txBody>
      </p:sp>
    </p:spTree>
    <p:extLst>
      <p:ext uri="{BB962C8B-B14F-4D97-AF65-F5344CB8AC3E}">
        <p14:creationId xmlns:p14="http://schemas.microsoft.com/office/powerpoint/2010/main" val="243618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5EE4A-9551-4912-B505-DDAEC208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Dos tipos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C8FF9-AF1D-4C31-A66C-95D0D510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r>
              <a:rPr lang="es-AR" dirty="0"/>
              <a:t>Pixel por pixel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D0FF5-FB6B-4481-ABA8-D9557A59D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s-AR" dirty="0"/>
              <a:t>Podemos mover un objeto </a:t>
            </a:r>
            <a:r>
              <a:rPr lang="es-AR" dirty="0" err="1"/>
              <a:t>diciendole</a:t>
            </a:r>
            <a:r>
              <a:rPr lang="es-AR" dirty="0"/>
              <a:t> que cambie su coordenada en x dentro de la función </a:t>
            </a:r>
            <a:r>
              <a:rPr lang="es-AR" i="1" dirty="0" err="1"/>
              <a:t>update</a:t>
            </a:r>
            <a:r>
              <a:rPr lang="es-AR" i="1" dirty="0"/>
              <a:t>().</a:t>
            </a:r>
          </a:p>
          <a:p>
            <a:r>
              <a:rPr lang="es-AR" sz="2400" dirty="0" err="1">
                <a:solidFill>
                  <a:srgbClr val="FFC000"/>
                </a:solidFill>
              </a:rPr>
              <a:t>jugador.x</a:t>
            </a:r>
            <a:r>
              <a:rPr lang="es-AR" dirty="0">
                <a:solidFill>
                  <a:srgbClr val="FFC000"/>
                </a:solidFill>
              </a:rPr>
              <a:t> </a:t>
            </a:r>
            <a:r>
              <a:rPr lang="es-AR" dirty="0"/>
              <a:t>almacena la posición en el eje X del jugador. Si cambiamos su valor, el jugador cambiará su posición.</a:t>
            </a:r>
          </a:p>
          <a:p>
            <a:r>
              <a:rPr lang="es-AR" dirty="0"/>
              <a:t>Podemos cambiar el valor de la posición X cada vez que el usuario apriete alguna de las flechas.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70394-C1AB-452C-9CDB-F9840EF38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effectLst/>
        </p:spPr>
        <p:txBody>
          <a:bodyPr/>
          <a:lstStyle/>
          <a:p>
            <a:r>
              <a:rPr lang="es-AR" dirty="0"/>
              <a:t>Implementando velocidad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F225B3-70C6-481A-B9B4-5B298E614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/>
          <a:lstStyle/>
          <a:p>
            <a:r>
              <a:rPr lang="es-AR" dirty="0"/>
              <a:t>Dentro del objeto </a:t>
            </a:r>
            <a:r>
              <a:rPr lang="es-AR" dirty="0" err="1">
                <a:solidFill>
                  <a:srgbClr val="00B0F0"/>
                </a:solidFill>
              </a:rPr>
              <a:t>body</a:t>
            </a:r>
            <a:r>
              <a:rPr lang="es-AR" dirty="0"/>
              <a:t> existe la propiedad </a:t>
            </a:r>
            <a:r>
              <a:rPr lang="es-AR" i="1" dirty="0" err="1">
                <a:solidFill>
                  <a:srgbClr val="00B0F0"/>
                </a:solidFill>
              </a:rPr>
              <a:t>velocity</a:t>
            </a:r>
            <a:r>
              <a:rPr lang="es-AR" i="1" dirty="0">
                <a:solidFill>
                  <a:srgbClr val="00B0F0"/>
                </a:solidFill>
              </a:rPr>
              <a:t> </a:t>
            </a:r>
          </a:p>
          <a:p>
            <a:r>
              <a:rPr lang="es-AR" i="1" dirty="0" err="1">
                <a:solidFill>
                  <a:srgbClr val="00B0F0"/>
                </a:solidFill>
              </a:rPr>
              <a:t>velocity</a:t>
            </a:r>
            <a:r>
              <a:rPr lang="es-AR" i="1" dirty="0">
                <a:solidFill>
                  <a:srgbClr val="00B0F0"/>
                </a:solidFill>
              </a:rPr>
              <a:t> </a:t>
            </a:r>
            <a:r>
              <a:rPr lang="es-AR" dirty="0"/>
              <a:t>es un objeto con propiedades </a:t>
            </a:r>
            <a:r>
              <a:rPr lang="es-AR" dirty="0">
                <a:solidFill>
                  <a:srgbClr val="00B0F0"/>
                </a:solidFill>
              </a:rPr>
              <a:t>x</a:t>
            </a:r>
            <a:r>
              <a:rPr lang="es-AR" dirty="0"/>
              <a:t> e </a:t>
            </a:r>
            <a:r>
              <a:rPr lang="es-AR" dirty="0">
                <a:solidFill>
                  <a:srgbClr val="00B0F0"/>
                </a:solidFill>
              </a:rPr>
              <a:t>y</a:t>
            </a:r>
            <a:r>
              <a:rPr lang="es-AR" dirty="0"/>
              <a:t>.</a:t>
            </a:r>
          </a:p>
          <a:p>
            <a:r>
              <a:rPr lang="es-AR" dirty="0">
                <a:solidFill>
                  <a:srgbClr val="00B0F0"/>
                </a:solidFill>
              </a:rPr>
              <a:t>X</a:t>
            </a:r>
            <a:r>
              <a:rPr lang="es-AR" dirty="0"/>
              <a:t> e </a:t>
            </a:r>
            <a:r>
              <a:rPr lang="es-AR" dirty="0">
                <a:solidFill>
                  <a:srgbClr val="00B0F0"/>
                </a:solidFill>
              </a:rPr>
              <a:t>Y</a:t>
            </a:r>
            <a:r>
              <a:rPr lang="es-AR" dirty="0"/>
              <a:t> son valores numéricos que representan la velocidad del objeto en ese eje.</a:t>
            </a:r>
          </a:p>
          <a:p>
            <a:r>
              <a:rPr lang="es-AR" dirty="0"/>
              <a:t>Recordemos que </a:t>
            </a:r>
            <a:r>
              <a:rPr lang="es-AR" dirty="0">
                <a:solidFill>
                  <a:srgbClr val="00B0F0"/>
                </a:solidFill>
              </a:rPr>
              <a:t>Y</a:t>
            </a:r>
            <a:r>
              <a:rPr lang="es-AR" dirty="0"/>
              <a:t> es positivo para abajo.</a:t>
            </a:r>
          </a:p>
        </p:txBody>
      </p:sp>
    </p:spTree>
    <p:extLst>
      <p:ext uri="{BB962C8B-B14F-4D97-AF65-F5344CB8AC3E}">
        <p14:creationId xmlns:p14="http://schemas.microsoft.com/office/powerpoint/2010/main" val="53958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EE67-99B5-47A7-9B61-DA8118BC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543263-656F-4C9B-84C2-FEBE5523F85D}"/>
              </a:ext>
            </a:extLst>
          </p:cNvPr>
          <p:cNvCxnSpPr>
            <a:cxnSpLocks/>
          </p:cNvCxnSpPr>
          <p:nvPr/>
        </p:nvCxnSpPr>
        <p:spPr>
          <a:xfrm>
            <a:off x="914402" y="2437829"/>
            <a:ext cx="0" cy="44201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5716EE-1EE2-49FA-A350-66717B9C80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914402" y="2451947"/>
            <a:ext cx="10022887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590A59-BF17-4A3B-AFF7-E7F12E493EFF}"/>
              </a:ext>
            </a:extLst>
          </p:cNvPr>
          <p:cNvSpPr txBox="1"/>
          <p:nvPr/>
        </p:nvSpPr>
        <p:spPr>
          <a:xfrm>
            <a:off x="927763" y="6410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+y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EEAB1-34F5-4E22-BAC6-D65E7EC80D40}"/>
              </a:ext>
            </a:extLst>
          </p:cNvPr>
          <p:cNvSpPr txBox="1"/>
          <p:nvPr/>
        </p:nvSpPr>
        <p:spPr>
          <a:xfrm>
            <a:off x="10502555" y="24660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+x</a:t>
            </a:r>
          </a:p>
        </p:txBody>
      </p:sp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E57C62F0-0F6A-4A0A-94AA-7C995AF7F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7364" y="473180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AB41E8-1407-426E-8E7A-61533957FB9D}"/>
              </a:ext>
            </a:extLst>
          </p:cNvPr>
          <p:cNvSpPr txBox="1"/>
          <p:nvPr/>
        </p:nvSpPr>
        <p:spPr>
          <a:xfrm>
            <a:off x="5649208" y="5532969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Jugador: (100,70)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AA490E-F702-4D97-9809-B953C48FA617}"/>
              </a:ext>
            </a:extLst>
          </p:cNvPr>
          <p:cNvSpPr txBox="1"/>
          <p:nvPr/>
        </p:nvSpPr>
        <p:spPr>
          <a:xfrm>
            <a:off x="8258286" y="5842337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Movimiento por posición:</a:t>
            </a:r>
          </a:p>
          <a:p>
            <a:r>
              <a:rPr lang="es-AR" dirty="0" err="1">
                <a:solidFill>
                  <a:srgbClr val="00B050"/>
                </a:solidFill>
              </a:rPr>
              <a:t>Jugador.x</a:t>
            </a:r>
            <a:r>
              <a:rPr lang="es-AR" dirty="0">
                <a:solidFill>
                  <a:srgbClr val="00B050"/>
                </a:solidFill>
              </a:rPr>
              <a:t> = 8;</a:t>
            </a:r>
          </a:p>
        </p:txBody>
      </p:sp>
      <p:pic>
        <p:nvPicPr>
          <p:cNvPr id="23" name="Graphic 22" descr="Man">
            <a:extLst>
              <a:ext uri="{FF2B5EF4-FFF2-40B4-BE49-F238E27FC236}">
                <a16:creationId xmlns:a16="http://schemas.microsoft.com/office/drawing/2014/main" id="{88A2859E-77C0-4688-826A-2159E53A4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126" y="473180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3C4871-E0C8-4F53-92BB-E2D55108F664}"/>
              </a:ext>
            </a:extLst>
          </p:cNvPr>
          <p:cNvSpPr txBox="1"/>
          <p:nvPr/>
        </p:nvSpPr>
        <p:spPr>
          <a:xfrm>
            <a:off x="227970" y="553296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50"/>
                </a:solidFill>
              </a:rPr>
              <a:t>Jugador: (8,70)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4C940-DE94-471D-BECF-6B07D500FDA6}"/>
              </a:ext>
            </a:extLst>
          </p:cNvPr>
          <p:cNvSpPr txBox="1"/>
          <p:nvPr/>
        </p:nvSpPr>
        <p:spPr>
          <a:xfrm>
            <a:off x="2025679" y="4919007"/>
            <a:ext cx="3700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50"/>
                </a:solidFill>
              </a:rPr>
              <a:t>Movimiento por velocidad:</a:t>
            </a:r>
          </a:p>
          <a:p>
            <a:r>
              <a:rPr lang="es-AR" dirty="0" err="1">
                <a:solidFill>
                  <a:srgbClr val="00B050"/>
                </a:solidFill>
              </a:rPr>
              <a:t>Jugador.body.velocity.x</a:t>
            </a:r>
            <a:r>
              <a:rPr lang="es-AR" dirty="0">
                <a:solidFill>
                  <a:srgbClr val="00B050"/>
                </a:solidFill>
              </a:rPr>
              <a:t> = 100;</a:t>
            </a:r>
          </a:p>
          <a:p>
            <a:r>
              <a:rPr lang="es-AR" dirty="0" err="1">
                <a:solidFill>
                  <a:srgbClr val="00B050"/>
                </a:solidFill>
              </a:rPr>
              <a:t>Jugador.body.velocity.y</a:t>
            </a:r>
            <a:r>
              <a:rPr lang="es-AR" dirty="0">
                <a:solidFill>
                  <a:srgbClr val="00B050"/>
                </a:solidFill>
              </a:rPr>
              <a:t> = -100;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D4705D-D5B2-40F8-8B72-685CB0E4884F}"/>
              </a:ext>
            </a:extLst>
          </p:cNvPr>
          <p:cNvCxnSpPr>
            <a:cxnSpLocks/>
          </p:cNvCxnSpPr>
          <p:nvPr/>
        </p:nvCxnSpPr>
        <p:spPr>
          <a:xfrm flipV="1">
            <a:off x="1556956" y="3175512"/>
            <a:ext cx="1760004" cy="1760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8ACDF4-899B-4964-8323-3169D16AD826}"/>
              </a:ext>
            </a:extLst>
          </p:cNvPr>
          <p:cNvSpPr txBox="1"/>
          <p:nvPr/>
        </p:nvSpPr>
        <p:spPr>
          <a:xfrm>
            <a:off x="2743899" y="335476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50"/>
                </a:solidFill>
              </a:rPr>
              <a:t>Jugador: (50,5)</a:t>
            </a:r>
          </a:p>
        </p:txBody>
      </p:sp>
    </p:spTree>
    <p:extLst>
      <p:ext uri="{BB962C8B-B14F-4D97-AF65-F5344CB8AC3E}">
        <p14:creationId xmlns:p14="http://schemas.microsoft.com/office/powerpoint/2010/main" val="8767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96296E-6 L 0.18177 -0.32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-1625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  <p:bldP spid="19" grpId="1"/>
      <p:bldP spid="20" grpId="0"/>
      <p:bldP spid="24" grpId="0"/>
      <p:bldP spid="24" grpId="1"/>
      <p:bldP spid="25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CA9F-F509-42B7-B170-5D4A5F5B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600" dirty="0"/>
              <a:t>Consigna	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D021-A766-4FA5-BBA3-052125AA49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s-AR" sz="3200" dirty="0"/>
              <a:t>Implementar los movimientos del personaje para WASD y las flechas.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99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B218D-14C2-4A01-9DAA-738B1B91912E}"/>
              </a:ext>
            </a:extLst>
          </p:cNvPr>
          <p:cNvSpPr txBox="1"/>
          <p:nvPr/>
        </p:nvSpPr>
        <p:spPr>
          <a:xfrm>
            <a:off x="1742536" y="2321004"/>
            <a:ext cx="27526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800" dirty="0"/>
              <a:t>FIN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71618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D41F-281C-41FC-A885-1042325E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collideWorldBounds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1830F-51CB-4C78-8C2B-37EAA535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605" y="2222287"/>
            <a:ext cx="7372788" cy="3636511"/>
          </a:xfrm>
          <a:effectLst/>
        </p:spPr>
        <p:txBody>
          <a:bodyPr>
            <a:normAutofit/>
          </a:bodyPr>
          <a:lstStyle/>
          <a:p>
            <a:r>
              <a:rPr lang="en-US" sz="2000" dirty="0" err="1"/>
              <a:t>Propiedad</a:t>
            </a:r>
            <a:r>
              <a:rPr lang="en-US" sz="2000" dirty="0"/>
              <a:t> </a:t>
            </a:r>
            <a:r>
              <a:rPr lang="en-US" sz="2000" dirty="0" err="1"/>
              <a:t>booleana</a:t>
            </a:r>
            <a:r>
              <a:rPr lang="en-US" sz="2000" dirty="0"/>
              <a:t> del body del </a:t>
            </a:r>
            <a:r>
              <a:rPr lang="en-US" sz="2000" dirty="0" err="1"/>
              <a:t>objeto</a:t>
            </a:r>
            <a:r>
              <a:rPr lang="en-US" sz="2000" dirty="0"/>
              <a:t> al que se le </a:t>
            </a:r>
            <a:r>
              <a:rPr lang="en-US" sz="2000" dirty="0" err="1"/>
              <a:t>aplica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Determina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choca</a:t>
            </a:r>
            <a:r>
              <a:rPr lang="en-US" sz="2000" dirty="0"/>
              <a:t> contra las </a:t>
            </a:r>
            <a:r>
              <a:rPr lang="en-US" sz="2000" dirty="0" err="1"/>
              <a:t>paredes</a:t>
            </a:r>
            <a:r>
              <a:rPr lang="en-US" sz="2000" dirty="0"/>
              <a:t> del </a:t>
            </a:r>
            <a:r>
              <a:rPr lang="en-US" sz="2000" dirty="0" err="1"/>
              <a:t>mundo</a:t>
            </a:r>
            <a:r>
              <a:rPr lang="en-US" sz="2000" dirty="0"/>
              <a:t> o las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atravesar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22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D41F-281C-41FC-A885-1042325E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collideWorldBounds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1830F-51CB-4C78-8C2B-37EAA535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605" y="2222287"/>
            <a:ext cx="7372788" cy="3636511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Podemos </a:t>
            </a:r>
            <a:r>
              <a:rPr lang="en-US" sz="2000" dirty="0" err="1"/>
              <a:t>aplicarselo</a:t>
            </a:r>
            <a:r>
              <a:rPr lang="en-US" sz="2000" dirty="0"/>
              <a:t> al </a:t>
            </a:r>
            <a:r>
              <a:rPr lang="en-US" sz="2000" dirty="0" err="1"/>
              <a:t>jugador</a:t>
            </a:r>
            <a:r>
              <a:rPr lang="en-US" sz="2000" dirty="0"/>
              <a:t>, para que </a:t>
            </a:r>
            <a:r>
              <a:rPr lang="en-US" sz="2000" dirty="0" err="1"/>
              <a:t>deje</a:t>
            </a:r>
            <a:r>
              <a:rPr lang="en-US" sz="2000" dirty="0"/>
              <a:t> de </a:t>
            </a:r>
            <a:r>
              <a:rPr lang="en-US" sz="2000" dirty="0" err="1"/>
              <a:t>caer</a:t>
            </a:r>
            <a:r>
              <a:rPr lang="en-US" sz="2000" dirty="0"/>
              <a:t> </a:t>
            </a:r>
            <a:r>
              <a:rPr lang="en-US" sz="2000" dirty="0" err="1"/>
              <a:t>indefinidamente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800" dirty="0" err="1"/>
              <a:t>jugador.</a:t>
            </a:r>
            <a:r>
              <a:rPr lang="en-US" sz="2800" dirty="0" err="1">
                <a:solidFill>
                  <a:schemeClr val="accent1"/>
                </a:solidFill>
              </a:rPr>
              <a:t>body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1"/>
                </a:solidFill>
              </a:rPr>
              <a:t>collideWorldBounds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00B0F0"/>
                </a:solidFill>
              </a:rPr>
              <a:t>true</a:t>
            </a:r>
            <a:r>
              <a:rPr lang="en-US" sz="2800" dirty="0">
                <a:solidFill>
                  <a:srgbClr val="92D05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513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D41F-281C-41FC-A885-1042325E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collideWorldBounds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B67FF-F816-4CCF-8FD2-BEFB1F6C8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69" t="11250" r="3828" b="32083"/>
          <a:stretch/>
        </p:blipFill>
        <p:spPr>
          <a:xfrm>
            <a:off x="2444539" y="2266949"/>
            <a:ext cx="7302920" cy="45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B3D1-D7F8-4C4A-A86E-B4138BA1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Colisiones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753629-F52E-4DE3-B3F3-E1303498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79412"/>
            <a:ext cx="10554574" cy="2959313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Podemos </a:t>
            </a:r>
            <a:r>
              <a:rPr lang="en-US" sz="2000" dirty="0" err="1"/>
              <a:t>determinar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dos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colisionan</a:t>
            </a:r>
            <a:r>
              <a:rPr lang="en-US" sz="2000" dirty="0"/>
              <a:t> entre s</a:t>
            </a:r>
            <a:r>
              <a:rPr lang="es-AR" sz="2000" dirty="0"/>
              <a:t>í, llamando a la función </a:t>
            </a:r>
            <a:r>
              <a:rPr lang="es-AR" sz="2000" dirty="0" err="1"/>
              <a:t>collide</a:t>
            </a:r>
            <a:r>
              <a:rPr lang="es-AR" sz="2000" dirty="0"/>
              <a:t> dentro del objeto juego.</a:t>
            </a:r>
          </a:p>
          <a:p>
            <a:r>
              <a:rPr lang="es-AR" sz="2000" dirty="0"/>
              <a:t>Es importante que este llamado se haga dentro de la función </a:t>
            </a:r>
            <a:r>
              <a:rPr lang="es-AR" sz="2800" i="1" dirty="0" err="1">
                <a:solidFill>
                  <a:srgbClr val="00B0F0"/>
                </a:solidFill>
              </a:rPr>
              <a:t>update</a:t>
            </a:r>
            <a:r>
              <a:rPr lang="es-AR" sz="2800" i="1" dirty="0">
                <a:solidFill>
                  <a:srgbClr val="00B0F0"/>
                </a:solidFill>
              </a:rPr>
              <a:t>( ) </a:t>
            </a:r>
            <a:r>
              <a:rPr lang="es-AR" sz="2000" dirty="0"/>
              <a:t>ya que debemos revisar en todo momento si nuestros objetos chocaron entre sí.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800" dirty="0" err="1">
                <a:solidFill>
                  <a:srgbClr val="00B0F0"/>
                </a:solidFill>
              </a:rPr>
              <a:t>this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1"/>
                </a:solidFill>
              </a:rPr>
              <a:t>physics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1"/>
                </a:solidFill>
              </a:rPr>
              <a:t>arcade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1"/>
                </a:solidFill>
              </a:rPr>
              <a:t>collide</a:t>
            </a:r>
            <a:r>
              <a:rPr lang="en-US" sz="2800" dirty="0"/>
              <a:t>(</a:t>
            </a:r>
            <a:r>
              <a:rPr lang="en-US" sz="2800" dirty="0" err="1"/>
              <a:t>jugador,plataformas</a:t>
            </a:r>
            <a:r>
              <a:rPr lang="en-US" sz="2800" dirty="0"/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A6214-BEA2-4442-BF37-17ECC1CDB06C}"/>
              </a:ext>
            </a:extLst>
          </p:cNvPr>
          <p:cNvSpPr txBox="1"/>
          <p:nvPr/>
        </p:nvSpPr>
        <p:spPr>
          <a:xfrm>
            <a:off x="827424" y="5133975"/>
            <a:ext cx="10554574" cy="8382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rgbClr val="FFC000"/>
                </a:solidFill>
              </a:rPr>
              <a:t>IMPORTANTE</a:t>
            </a:r>
            <a:r>
              <a:rPr lang="es-AR" sz="2400" dirty="0">
                <a:solidFill>
                  <a:srgbClr val="FFC000"/>
                </a:solidFill>
              </a:rPr>
              <a:t>: los objetos </a:t>
            </a:r>
            <a:r>
              <a:rPr lang="es-AR" sz="2400" i="1" dirty="0">
                <a:solidFill>
                  <a:srgbClr val="00B0F0"/>
                </a:solidFill>
              </a:rPr>
              <a:t>jugador</a:t>
            </a:r>
            <a:r>
              <a:rPr lang="es-AR" sz="2400" i="1" dirty="0">
                <a:solidFill>
                  <a:srgbClr val="FFC000"/>
                </a:solidFill>
              </a:rPr>
              <a:t> </a:t>
            </a:r>
            <a:r>
              <a:rPr lang="es-AR" sz="2400" dirty="0">
                <a:solidFill>
                  <a:srgbClr val="FFC000"/>
                </a:solidFill>
              </a:rPr>
              <a:t>y </a:t>
            </a:r>
            <a:r>
              <a:rPr lang="es-AR" sz="2400" i="1" dirty="0">
                <a:solidFill>
                  <a:srgbClr val="00B0F0"/>
                </a:solidFill>
              </a:rPr>
              <a:t>plataformas</a:t>
            </a:r>
            <a:r>
              <a:rPr lang="es-AR" sz="2400" i="1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s-AR" sz="2400" dirty="0">
                <a:solidFill>
                  <a:srgbClr val="FFC000"/>
                </a:solidFill>
              </a:rPr>
              <a:t>DEBEN EXISTIR DE MANERA GLOBAL.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D850-3E64-4237-912A-8E33F31D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err="1">
                <a:solidFill>
                  <a:srgbClr val="00B0F0"/>
                </a:solidFill>
              </a:rPr>
              <a:t>this</a:t>
            </a:r>
            <a:r>
              <a:rPr lang="en-US" sz="3200" b="0" dirty="0" err="1"/>
              <a:t>.</a:t>
            </a:r>
            <a:r>
              <a:rPr lang="en-US" sz="3200" b="0" dirty="0" err="1">
                <a:solidFill>
                  <a:srgbClr val="FFC000"/>
                </a:solidFill>
              </a:rPr>
              <a:t>physics</a:t>
            </a:r>
            <a:r>
              <a:rPr lang="en-US" sz="3200" b="0" dirty="0" err="1"/>
              <a:t>.</a:t>
            </a:r>
            <a:r>
              <a:rPr lang="en-US" sz="3200" b="0" dirty="0" err="1">
                <a:solidFill>
                  <a:srgbClr val="FFC000"/>
                </a:solidFill>
              </a:rPr>
              <a:t>arcade</a:t>
            </a:r>
            <a:r>
              <a:rPr lang="en-US" sz="3200" b="0" dirty="0" err="1"/>
              <a:t>.</a:t>
            </a:r>
            <a:r>
              <a:rPr lang="en-US" sz="3200" b="0" dirty="0" err="1">
                <a:solidFill>
                  <a:srgbClr val="FFC000"/>
                </a:solidFill>
              </a:rPr>
              <a:t>collide</a:t>
            </a:r>
            <a:r>
              <a:rPr lang="en-US" sz="3200" b="0" dirty="0"/>
              <a:t>(</a:t>
            </a:r>
            <a:r>
              <a:rPr lang="en-US" sz="3200" b="0" dirty="0" err="1"/>
              <a:t>jugador,plataformas</a:t>
            </a:r>
            <a:r>
              <a:rPr lang="en-US" sz="3200" b="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76F50-D47E-4447-B05F-69B76B1DC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0" t="10972" r="3750" b="31945"/>
          <a:stretch/>
        </p:blipFill>
        <p:spPr>
          <a:xfrm>
            <a:off x="2429848" y="2228850"/>
            <a:ext cx="7332304" cy="46291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16E118-885A-4116-9E69-49897ADB0687}"/>
              </a:ext>
            </a:extLst>
          </p:cNvPr>
          <p:cNvSpPr/>
          <p:nvPr/>
        </p:nvSpPr>
        <p:spPr>
          <a:xfrm>
            <a:off x="3752850" y="4238625"/>
            <a:ext cx="781050" cy="733425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1FD33-53C5-45B6-8990-2994D9D4E17A}"/>
              </a:ext>
            </a:extLst>
          </p:cNvPr>
          <p:cNvSpPr txBox="1"/>
          <p:nvPr/>
        </p:nvSpPr>
        <p:spPr>
          <a:xfrm>
            <a:off x="5133975" y="3635842"/>
            <a:ext cx="4410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La persona no se para sobre la plataforma, sino que trata de empujarla hacia abajo.</a:t>
            </a:r>
          </a:p>
          <a:p>
            <a:r>
              <a:rPr lang="es-AR" sz="2000" dirty="0">
                <a:solidFill>
                  <a:schemeClr val="bg1"/>
                </a:solidFill>
              </a:rPr>
              <a:t>Pero la plataforma está clavada, por lo que se observa una caída lenta a través de la misma.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A74DDC-AC58-45DA-B8B5-F10002E14E32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4533900" y="4605338"/>
            <a:ext cx="60007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CD8-B0C3-471B-8E63-7E025B9F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Immovable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D5C8-041A-4AEA-AA4D-3F86F827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405" y="2222287"/>
            <a:ext cx="6763188" cy="3636511"/>
          </a:xfrm>
          <a:effectLst/>
        </p:spPr>
        <p:txBody>
          <a:bodyPr>
            <a:normAutofit/>
          </a:bodyPr>
          <a:lstStyle/>
          <a:p>
            <a:r>
              <a:rPr lang="es-AR" sz="2000" dirty="0"/>
              <a:t>Uno de los dos objetos tiene que ser inamovible.</a:t>
            </a:r>
          </a:p>
          <a:p>
            <a:r>
              <a:rPr lang="es-AR" sz="2000" dirty="0"/>
              <a:t>Podemos activar esta propiedad dentro del </a:t>
            </a:r>
            <a:r>
              <a:rPr lang="es-AR" sz="2000" dirty="0" err="1"/>
              <a:t>body</a:t>
            </a:r>
            <a:r>
              <a:rPr lang="es-AR" sz="2000" dirty="0"/>
              <a:t>, asignándole el valor </a:t>
            </a:r>
            <a:r>
              <a:rPr lang="es-AR" sz="2000" i="1" dirty="0">
                <a:solidFill>
                  <a:srgbClr val="00B0F0"/>
                </a:solidFill>
              </a:rPr>
              <a:t>true</a:t>
            </a:r>
            <a:r>
              <a:rPr lang="es-AR" sz="2000" i="1" dirty="0"/>
              <a:t>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2DEFC-628A-461E-BCA5-61E59DA92DB7}"/>
              </a:ext>
            </a:extLst>
          </p:cNvPr>
          <p:cNvSpPr txBox="1"/>
          <p:nvPr/>
        </p:nvSpPr>
        <p:spPr>
          <a:xfrm>
            <a:off x="1990724" y="4829175"/>
            <a:ext cx="821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piso.</a:t>
            </a:r>
            <a:r>
              <a:rPr lang="en-US" sz="2800" dirty="0" err="1">
                <a:solidFill>
                  <a:schemeClr val="accent1"/>
                </a:solidFill>
              </a:rPr>
              <a:t>body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1"/>
                </a:solidFill>
              </a:rPr>
              <a:t>immovable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</a:t>
            </a:r>
            <a:r>
              <a:rPr lang="en-US" sz="2800" i="1" dirty="0">
                <a:solidFill>
                  <a:srgbClr val="00B0F0"/>
                </a:solidFill>
              </a:rPr>
              <a:t>true</a:t>
            </a:r>
            <a:r>
              <a:rPr lang="en-US" sz="2800" i="1" dirty="0">
                <a:solidFill>
                  <a:srgbClr val="92D05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7556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E0A-1909-4DC8-B5E0-7D8DA352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Immovable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9E4DB-8B97-447B-9568-132770AF0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0" t="10972" r="3672" b="31944"/>
          <a:stretch/>
        </p:blipFill>
        <p:spPr>
          <a:xfrm>
            <a:off x="2424111" y="2247899"/>
            <a:ext cx="7343775" cy="46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21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1370</TotalTime>
  <Words>721</Words>
  <Application>Microsoft Office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2</vt:lpstr>
      <vt:lpstr>Quotable</vt:lpstr>
      <vt:lpstr>PowerPoint Presentation</vt:lpstr>
      <vt:lpstr>Colisiones</vt:lpstr>
      <vt:lpstr>collideWorldBounds</vt:lpstr>
      <vt:lpstr>collideWorldBounds</vt:lpstr>
      <vt:lpstr>collideWorldBounds</vt:lpstr>
      <vt:lpstr>Colisiones entre objetos</vt:lpstr>
      <vt:lpstr>this.physics.arcade.collide(jugador,plataformas);</vt:lpstr>
      <vt:lpstr>Immovable</vt:lpstr>
      <vt:lpstr>Immovable</vt:lpstr>
      <vt:lpstr>Consigna</vt:lpstr>
      <vt:lpstr>Detección de teclas.</vt:lpstr>
      <vt:lpstr>Detección en phaser</vt:lpstr>
      <vt:lpstr>Declaración de teclas a observar</vt:lpstr>
      <vt:lpstr>Consigna</vt:lpstr>
      <vt:lpstr>createCursorKeys()</vt:lpstr>
      <vt:lpstr>Variable flechitas</vt:lpstr>
      <vt:lpstr>Consigna</vt:lpstr>
      <vt:lpstr>Ahora hagamos algo mientras se aprietan esas teclas.</vt:lpstr>
      <vt:lpstr>Estados detectables</vt:lpstr>
      <vt:lpstr>Movimiento</vt:lpstr>
      <vt:lpstr>Dos tipos</vt:lpstr>
      <vt:lpstr>Ejemplo</vt:lpstr>
      <vt:lpstr>Consigna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Quiroga</dc:creator>
  <cp:lastModifiedBy>Francisco Quiroga</cp:lastModifiedBy>
  <cp:revision>91</cp:revision>
  <dcterms:created xsi:type="dcterms:W3CDTF">2018-09-08T21:51:06Z</dcterms:created>
  <dcterms:modified xsi:type="dcterms:W3CDTF">2018-09-26T16:25:23Z</dcterms:modified>
</cp:coreProperties>
</file>