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289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947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1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7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1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1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9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9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15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2C50E7-F9D7-4A30-8AD7-768335C4B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844"/>
          </a:xfrm>
        </p:spPr>
        <p:txBody>
          <a:bodyPr>
            <a:normAutofit/>
          </a:bodyPr>
          <a:lstStyle/>
          <a:p>
            <a:r>
              <a:rPr lang="en-US" sz="4000" dirty="0"/>
              <a:t>Phaser </a:t>
            </a:r>
            <a:r>
              <a:rPr lang="en-US" sz="4000" dirty="0" err="1"/>
              <a:t>parte</a:t>
            </a:r>
            <a:r>
              <a:rPr lang="en-US" sz="4000" dirty="0"/>
              <a:t> 4</a:t>
            </a:r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20D1EC0-D1AB-4379-B490-1B632AA0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50" y="1"/>
            <a:ext cx="5695500" cy="48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6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D96B-CD68-406F-814D-4F2C5EEA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Creación de la animación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6180-3962-4B2D-BB75-B1ECA2D2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63286" cy="3636511"/>
          </a:xfrm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00B0F0"/>
                </a:solidFill>
              </a:rPr>
              <a:t>choclito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chemeClr val="accent1"/>
                </a:solidFill>
              </a:rPr>
              <a:t>animations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chemeClr val="accent1"/>
                </a:solidFill>
              </a:rPr>
              <a:t>add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‘</a:t>
            </a:r>
            <a:r>
              <a:rPr lang="en-US" sz="2400" dirty="0" err="1">
                <a:solidFill>
                  <a:srgbClr val="FF0000"/>
                </a:solidFill>
              </a:rPr>
              <a:t>nombre</a:t>
            </a:r>
            <a:r>
              <a:rPr lang="en-US" sz="2400" dirty="0">
                <a:solidFill>
                  <a:srgbClr val="FF0000"/>
                </a:solidFill>
              </a:rPr>
              <a:t> de </a:t>
            </a:r>
            <a:r>
              <a:rPr lang="en-US" sz="2400" dirty="0" err="1">
                <a:solidFill>
                  <a:srgbClr val="FF0000"/>
                </a:solidFill>
              </a:rPr>
              <a:t>animación</a:t>
            </a:r>
            <a:r>
              <a:rPr lang="en-US" sz="2400" dirty="0">
                <a:solidFill>
                  <a:srgbClr val="FF0000"/>
                </a:solidFill>
              </a:rPr>
              <a:t>’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[frames]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3"/>
                </a:solidFill>
              </a:rPr>
              <a:t> FPS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loop</a:t>
            </a:r>
            <a:r>
              <a:rPr lang="en-US" sz="2400" dirty="0"/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dirty="0" err="1">
                <a:solidFill>
                  <a:srgbClr val="FF0000"/>
                </a:solidFill>
              </a:rPr>
              <a:t>nombre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animación</a:t>
            </a:r>
            <a:r>
              <a:rPr lang="en-US" dirty="0">
                <a:solidFill>
                  <a:srgbClr val="FF0000"/>
                </a:solidFill>
              </a:rPr>
              <a:t>’: </a:t>
            </a:r>
            <a:r>
              <a:rPr lang="en-US" dirty="0"/>
              <a:t>(String)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arbitrario</a:t>
            </a:r>
            <a:r>
              <a:rPr lang="en-US" dirty="0"/>
              <a:t> que </a:t>
            </a:r>
            <a:r>
              <a:rPr lang="en-US" dirty="0" err="1"/>
              <a:t>elegimos</a:t>
            </a:r>
            <a:r>
              <a:rPr lang="en-US" dirty="0"/>
              <a:t> </a:t>
            </a:r>
            <a:r>
              <a:rPr lang="en-US" dirty="0" err="1"/>
              <a:t>nosotros</a:t>
            </a:r>
            <a:r>
              <a:rPr lang="en-US" dirty="0"/>
              <a:t> para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referncia</a:t>
            </a:r>
            <a:r>
              <a:rPr lang="en-US" dirty="0"/>
              <a:t> a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animación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[frames]</a:t>
            </a:r>
            <a:r>
              <a:rPr lang="en-US" dirty="0"/>
              <a:t>: (</a:t>
            </a:r>
            <a:r>
              <a:rPr lang="en-US" dirty="0" err="1"/>
              <a:t>Arreglo</a:t>
            </a:r>
            <a:r>
              <a:rPr lang="en-US" dirty="0"/>
              <a:t>) </a:t>
            </a: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el </a:t>
            </a:r>
            <a:r>
              <a:rPr lang="en-US" dirty="0" err="1"/>
              <a:t>indice</a:t>
            </a:r>
            <a:r>
              <a:rPr lang="en-US" dirty="0"/>
              <a:t> de un </a:t>
            </a:r>
            <a:r>
              <a:rPr lang="en-US" dirty="0" err="1"/>
              <a:t>cuadro</a:t>
            </a:r>
            <a:r>
              <a:rPr lang="en-US" dirty="0"/>
              <a:t>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) que </a:t>
            </a:r>
            <a:r>
              <a:rPr lang="en-US" dirty="0" err="1"/>
              <a:t>queremos</a:t>
            </a:r>
            <a:r>
              <a:rPr lang="en-US" dirty="0"/>
              <a:t> que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 la </a:t>
            </a:r>
            <a:r>
              <a:rPr lang="en-US" dirty="0" err="1"/>
              <a:t>animación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FPS:</a:t>
            </a:r>
            <a:r>
              <a:rPr lang="en-US" dirty="0"/>
              <a:t> (INT)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cuadros</a:t>
            </a:r>
            <a:r>
              <a:rPr lang="en-US" dirty="0"/>
              <a:t> que se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iterar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segundo</a:t>
            </a:r>
            <a:r>
              <a:rPr lang="en-US" dirty="0"/>
              <a:t>.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Loop: </a:t>
            </a:r>
            <a:r>
              <a:rPr lang="en-US" dirty="0"/>
              <a:t>(Boolean)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animación</a:t>
            </a:r>
            <a:r>
              <a:rPr lang="en-US" dirty="0"/>
              <a:t> debe </a:t>
            </a:r>
            <a:r>
              <a:rPr lang="en-US" dirty="0" err="1"/>
              <a:t>repetirse</a:t>
            </a:r>
            <a:r>
              <a:rPr lang="en-US" dirty="0"/>
              <a:t> al </a:t>
            </a:r>
            <a:r>
              <a:rPr lang="en-US" dirty="0" err="1"/>
              <a:t>finalizar</a:t>
            </a:r>
            <a:r>
              <a:rPr lang="en-US" dirty="0"/>
              <a:t> o no.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3380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D96B-CD68-406F-814D-4F2C5EEA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Ejecutar animación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6180-3962-4B2D-BB75-B1ECA2D2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63286" cy="3636511"/>
          </a:xfrm>
          <a:effectLst/>
        </p:spPr>
        <p:txBody>
          <a:bodyPr>
            <a:normAutofit/>
          </a:bodyPr>
          <a:lstStyle/>
          <a:p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función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B050"/>
                </a:solidFill>
              </a:rPr>
              <a:t>update()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3200" dirty="0" err="1">
                <a:solidFill>
                  <a:srgbClr val="00B0F0"/>
                </a:solidFill>
              </a:rPr>
              <a:t>choclito</a:t>
            </a:r>
            <a:r>
              <a:rPr lang="en-US" sz="3200" dirty="0" err="1"/>
              <a:t>.</a:t>
            </a:r>
            <a:r>
              <a:rPr lang="en-US" sz="3200" dirty="0" err="1">
                <a:solidFill>
                  <a:schemeClr val="accent1"/>
                </a:solidFill>
              </a:rPr>
              <a:t>animations</a:t>
            </a:r>
            <a:r>
              <a:rPr lang="en-US" sz="3200" dirty="0" err="1"/>
              <a:t>.</a:t>
            </a:r>
            <a:r>
              <a:rPr lang="en-US" sz="3200" dirty="0" err="1">
                <a:solidFill>
                  <a:schemeClr val="accent1"/>
                </a:solidFill>
              </a:rPr>
              <a:t>play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‘</a:t>
            </a:r>
            <a:r>
              <a:rPr lang="en-US" sz="3200" dirty="0" err="1">
                <a:solidFill>
                  <a:srgbClr val="FF0000"/>
                </a:solidFill>
              </a:rPr>
              <a:t>nombre</a:t>
            </a:r>
            <a:r>
              <a:rPr lang="en-US" sz="3200" dirty="0">
                <a:solidFill>
                  <a:srgbClr val="FF0000"/>
                </a:solidFill>
              </a:rPr>
              <a:t> de </a:t>
            </a:r>
            <a:r>
              <a:rPr lang="en-US" sz="3200" dirty="0" err="1">
                <a:solidFill>
                  <a:srgbClr val="FF0000"/>
                </a:solidFill>
              </a:rPr>
              <a:t>animación</a:t>
            </a:r>
            <a:r>
              <a:rPr lang="en-US" sz="3200" dirty="0">
                <a:solidFill>
                  <a:srgbClr val="FF0000"/>
                </a:solidFill>
              </a:rPr>
              <a:t>’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5561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1A4A3-D4F5-4580-A627-4A95D314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Consigna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52343E-B8E4-417E-85CE-6002CF4E16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57720" y="1081455"/>
            <a:ext cx="4643388" cy="4966919"/>
          </a:xfrm>
        </p:spPr>
        <p:txBody>
          <a:bodyPr>
            <a:normAutofit/>
          </a:bodyPr>
          <a:lstStyle/>
          <a:p>
            <a:r>
              <a:rPr lang="es-AR" sz="2400" dirty="0"/>
              <a:t>Terminar de crear el mundo del juego incluyendo: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Los choclos(empanadas) deseados.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Los fueguitos (hacen de trampa)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El personaje.</a:t>
            </a:r>
          </a:p>
          <a:p>
            <a:r>
              <a:rPr lang="es-AR" sz="2400" dirty="0">
                <a:solidFill>
                  <a:srgbClr val="FFC000"/>
                </a:solidFill>
              </a:rPr>
              <a:t>Incluir animaciones para todos los elementos, especialmente el movimiento del personaje!</a:t>
            </a:r>
          </a:p>
        </p:txBody>
      </p:sp>
    </p:spTree>
    <p:extLst>
      <p:ext uri="{BB962C8B-B14F-4D97-AF65-F5344CB8AC3E}">
        <p14:creationId xmlns:p14="http://schemas.microsoft.com/office/powerpoint/2010/main" val="208326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B218D-14C2-4A01-9DAA-738B1B91912E}"/>
              </a:ext>
            </a:extLst>
          </p:cNvPr>
          <p:cNvSpPr txBox="1"/>
          <p:nvPr/>
        </p:nvSpPr>
        <p:spPr>
          <a:xfrm>
            <a:off x="1742536" y="2321004"/>
            <a:ext cx="27526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800" dirty="0"/>
              <a:t>FIN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71618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3EBCC-C7FB-46F9-AFDD-29DCD8296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Animaciones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2896D2-2923-4583-B3C2-8B3F9121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089" y="1019996"/>
            <a:ext cx="38100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539D-DC38-43CF-B7B0-A9B57614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Sprites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0829-1394-492A-AD06-02D325CE4530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s-AR" dirty="0"/>
              <a:t>Mapa de bits</a:t>
            </a:r>
          </a:p>
          <a:p>
            <a:r>
              <a:rPr lang="es-AR" dirty="0"/>
              <a:t>Se puede aplicar a un cuerpo físico ( i.e. se puede mover )</a:t>
            </a:r>
          </a:p>
          <a:p>
            <a:r>
              <a:rPr lang="es-AR" dirty="0"/>
              <a:t>Pueden sobrecargar la memoria</a:t>
            </a:r>
          </a:p>
        </p:txBody>
      </p:sp>
    </p:spTree>
    <p:extLst>
      <p:ext uri="{BB962C8B-B14F-4D97-AF65-F5344CB8AC3E}">
        <p14:creationId xmlns:p14="http://schemas.microsoft.com/office/powerpoint/2010/main" val="233919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FE40-E074-4CFB-AD88-40E639DA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Sprite </a:t>
            </a:r>
            <a:r>
              <a:rPr lang="es-AR" dirty="0" err="1"/>
              <a:t>Sheet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3B2E6-848A-4FC5-A001-C3121FA8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71065"/>
            <a:ext cx="4923553" cy="3636511"/>
          </a:xfrm>
          <a:effectLst/>
        </p:spPr>
        <p:txBody>
          <a:bodyPr>
            <a:normAutofit/>
          </a:bodyPr>
          <a:lstStyle/>
          <a:p>
            <a:r>
              <a:rPr lang="es-AR" sz="2400" dirty="0"/>
              <a:t>Muchos </a:t>
            </a:r>
            <a:r>
              <a:rPr lang="es-AR" sz="2400" dirty="0" err="1"/>
              <a:t>sprites</a:t>
            </a:r>
            <a:r>
              <a:rPr lang="es-AR" sz="2400" dirty="0"/>
              <a:t> en una misma imagen</a:t>
            </a:r>
          </a:p>
          <a:p>
            <a:r>
              <a:rPr lang="es-AR" sz="2400" dirty="0"/>
              <a:t>Agiliza los tiempos de carga</a:t>
            </a:r>
          </a:p>
          <a:p>
            <a:r>
              <a:rPr lang="es-AR" sz="2400" dirty="0"/>
              <a:t>Permite animaciones</a:t>
            </a:r>
          </a:p>
          <a:p>
            <a:r>
              <a:rPr lang="es-AR" sz="2400" dirty="0"/>
              <a:t>Se divide en </a:t>
            </a:r>
            <a:r>
              <a:rPr lang="es-AR" sz="2400" i="1" dirty="0" err="1"/>
              <a:t>Frames</a:t>
            </a:r>
            <a:endParaRPr lang="es-AR" sz="2400" dirty="0"/>
          </a:p>
        </p:txBody>
      </p:sp>
      <p:sp>
        <p:nvSpPr>
          <p:cNvPr id="4" name="AutoShape 2" descr="spritesheet_megaman">
            <a:extLst>
              <a:ext uri="{FF2B5EF4-FFF2-40B4-BE49-F238E27FC236}">
                <a16:creationId xmlns:a16="http://schemas.microsoft.com/office/drawing/2014/main" id="{973ED253-5A37-4113-A192-8CD3C4BE3C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849CBF-37CD-4F69-8B7A-4853D7983AD1}"/>
              </a:ext>
            </a:extLst>
          </p:cNvPr>
          <p:cNvCxnSpPr/>
          <p:nvPr/>
        </p:nvCxnSpPr>
        <p:spPr>
          <a:xfrm>
            <a:off x="6031684" y="2550253"/>
            <a:ext cx="55031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C68C2B-4AFC-4602-8861-F82AE66165D8}"/>
              </a:ext>
            </a:extLst>
          </p:cNvPr>
          <p:cNvCxnSpPr/>
          <p:nvPr/>
        </p:nvCxnSpPr>
        <p:spPr>
          <a:xfrm>
            <a:off x="6031684" y="3312952"/>
            <a:ext cx="55031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A02F09-DEDB-4CA4-BF03-2D56628C4646}"/>
              </a:ext>
            </a:extLst>
          </p:cNvPr>
          <p:cNvCxnSpPr/>
          <p:nvPr/>
        </p:nvCxnSpPr>
        <p:spPr>
          <a:xfrm>
            <a:off x="6031684" y="4195194"/>
            <a:ext cx="55031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3DF6D6-D780-4FAA-A39D-7647E2614305}"/>
              </a:ext>
            </a:extLst>
          </p:cNvPr>
          <p:cNvCxnSpPr/>
          <p:nvPr/>
        </p:nvCxnSpPr>
        <p:spPr>
          <a:xfrm>
            <a:off x="6031684" y="4976769"/>
            <a:ext cx="55031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9613DE-0313-4E3E-9BF4-9ADA7218B389}"/>
              </a:ext>
            </a:extLst>
          </p:cNvPr>
          <p:cNvCxnSpPr/>
          <p:nvPr/>
        </p:nvCxnSpPr>
        <p:spPr>
          <a:xfrm>
            <a:off x="6031684" y="5740167"/>
            <a:ext cx="55031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10D4D1-A385-41D0-A860-057B407A6CD4}"/>
              </a:ext>
            </a:extLst>
          </p:cNvPr>
          <p:cNvCxnSpPr>
            <a:cxnSpLocks/>
          </p:cNvCxnSpPr>
          <p:nvPr/>
        </p:nvCxnSpPr>
        <p:spPr>
          <a:xfrm>
            <a:off x="7937383" y="3312952"/>
            <a:ext cx="0" cy="8822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88485E-522C-4860-B99A-BF127E49E33F}"/>
              </a:ext>
            </a:extLst>
          </p:cNvPr>
          <p:cNvCxnSpPr>
            <a:cxnSpLocks/>
          </p:cNvCxnSpPr>
          <p:nvPr/>
        </p:nvCxnSpPr>
        <p:spPr>
          <a:xfrm>
            <a:off x="8819625" y="3312952"/>
            <a:ext cx="0" cy="8822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C4E825-9CA3-4483-8BDD-2B34ECAAA7D3}"/>
              </a:ext>
            </a:extLst>
          </p:cNvPr>
          <p:cNvCxnSpPr>
            <a:cxnSpLocks/>
          </p:cNvCxnSpPr>
          <p:nvPr/>
        </p:nvCxnSpPr>
        <p:spPr>
          <a:xfrm>
            <a:off x="9666913" y="3312952"/>
            <a:ext cx="0" cy="8822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C05300-21D8-49DD-BE02-504CDC4AD632}"/>
              </a:ext>
            </a:extLst>
          </p:cNvPr>
          <p:cNvCxnSpPr>
            <a:cxnSpLocks/>
          </p:cNvCxnSpPr>
          <p:nvPr/>
        </p:nvCxnSpPr>
        <p:spPr>
          <a:xfrm>
            <a:off x="10430312" y="3312952"/>
            <a:ext cx="0" cy="8822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26F9B8-84D2-431E-9F7B-972CCCAFD4F6}"/>
              </a:ext>
            </a:extLst>
          </p:cNvPr>
          <p:cNvCxnSpPr>
            <a:cxnSpLocks/>
          </p:cNvCxnSpPr>
          <p:nvPr/>
        </p:nvCxnSpPr>
        <p:spPr>
          <a:xfrm>
            <a:off x="6487486" y="2000250"/>
            <a:ext cx="0" cy="5500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03046C-40F2-4616-894F-CA8E1F6494FF}"/>
              </a:ext>
            </a:extLst>
          </p:cNvPr>
          <p:cNvCxnSpPr>
            <a:cxnSpLocks/>
          </p:cNvCxnSpPr>
          <p:nvPr/>
        </p:nvCxnSpPr>
        <p:spPr>
          <a:xfrm>
            <a:off x="6571376" y="2550253"/>
            <a:ext cx="0" cy="7626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8ED05E-D1BC-4C4B-B75E-D9606BEB1873}"/>
              </a:ext>
            </a:extLst>
          </p:cNvPr>
          <p:cNvCxnSpPr>
            <a:cxnSpLocks/>
          </p:cNvCxnSpPr>
          <p:nvPr/>
        </p:nvCxnSpPr>
        <p:spPr>
          <a:xfrm>
            <a:off x="6571376" y="3312952"/>
            <a:ext cx="0" cy="8822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C9C822-7E36-4D76-8DEC-617326227963}"/>
              </a:ext>
            </a:extLst>
          </p:cNvPr>
          <p:cNvCxnSpPr>
            <a:cxnSpLocks/>
          </p:cNvCxnSpPr>
          <p:nvPr/>
        </p:nvCxnSpPr>
        <p:spPr>
          <a:xfrm>
            <a:off x="6669387" y="4195194"/>
            <a:ext cx="0" cy="23052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AD28F7-93C3-43EF-9B77-19E3BF6E7571}"/>
              </a:ext>
            </a:extLst>
          </p:cNvPr>
          <p:cNvCxnSpPr>
            <a:cxnSpLocks/>
          </p:cNvCxnSpPr>
          <p:nvPr/>
        </p:nvCxnSpPr>
        <p:spPr>
          <a:xfrm>
            <a:off x="7258014" y="4195194"/>
            <a:ext cx="0" cy="23052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9B1B82-EEE1-41CA-A6DD-8B3BEE5B1298}"/>
              </a:ext>
            </a:extLst>
          </p:cNvPr>
          <p:cNvCxnSpPr>
            <a:cxnSpLocks/>
          </p:cNvCxnSpPr>
          <p:nvPr/>
        </p:nvCxnSpPr>
        <p:spPr>
          <a:xfrm>
            <a:off x="7938920" y="4195194"/>
            <a:ext cx="0" cy="7815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F7021C-AEF0-4195-BC67-185A01EF2189}"/>
              </a:ext>
            </a:extLst>
          </p:cNvPr>
          <p:cNvCxnSpPr>
            <a:cxnSpLocks/>
          </p:cNvCxnSpPr>
          <p:nvPr/>
        </p:nvCxnSpPr>
        <p:spPr>
          <a:xfrm>
            <a:off x="8566697" y="4195194"/>
            <a:ext cx="0" cy="7815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890799-7B44-43B6-BB62-214D1F119C40}"/>
              </a:ext>
            </a:extLst>
          </p:cNvPr>
          <p:cNvCxnSpPr>
            <a:cxnSpLocks/>
          </p:cNvCxnSpPr>
          <p:nvPr/>
        </p:nvCxnSpPr>
        <p:spPr>
          <a:xfrm>
            <a:off x="9162315" y="4195194"/>
            <a:ext cx="0" cy="7815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8259E6-F1E1-431A-A213-BF4BD8186F23}"/>
              </a:ext>
            </a:extLst>
          </p:cNvPr>
          <p:cNvCxnSpPr>
            <a:cxnSpLocks/>
          </p:cNvCxnSpPr>
          <p:nvPr/>
        </p:nvCxnSpPr>
        <p:spPr>
          <a:xfrm>
            <a:off x="7821475" y="4976769"/>
            <a:ext cx="0" cy="15237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012E52-DB63-4E55-9125-68738BE7A2C4}"/>
              </a:ext>
            </a:extLst>
          </p:cNvPr>
          <p:cNvCxnSpPr>
            <a:cxnSpLocks/>
          </p:cNvCxnSpPr>
          <p:nvPr/>
        </p:nvCxnSpPr>
        <p:spPr>
          <a:xfrm>
            <a:off x="8393325" y="4978307"/>
            <a:ext cx="0" cy="15237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90E79E-6FDB-4413-A046-F08446D14C13}"/>
              </a:ext>
            </a:extLst>
          </p:cNvPr>
          <p:cNvCxnSpPr>
            <a:cxnSpLocks/>
          </p:cNvCxnSpPr>
          <p:nvPr/>
        </p:nvCxnSpPr>
        <p:spPr>
          <a:xfrm>
            <a:off x="8990341" y="4978307"/>
            <a:ext cx="0" cy="15237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C450D93-5B16-410E-AF2A-13B6AFC808EC}"/>
              </a:ext>
            </a:extLst>
          </p:cNvPr>
          <p:cNvCxnSpPr>
            <a:cxnSpLocks/>
          </p:cNvCxnSpPr>
          <p:nvPr/>
        </p:nvCxnSpPr>
        <p:spPr>
          <a:xfrm>
            <a:off x="9569182" y="5740167"/>
            <a:ext cx="0" cy="76535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9AD7484-D5D7-4FA7-BE92-7811A882CE3C}"/>
              </a:ext>
            </a:extLst>
          </p:cNvPr>
          <p:cNvCxnSpPr>
            <a:cxnSpLocks/>
          </p:cNvCxnSpPr>
          <p:nvPr/>
        </p:nvCxnSpPr>
        <p:spPr>
          <a:xfrm>
            <a:off x="10198356" y="5740167"/>
            <a:ext cx="0" cy="7603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8BBF33-6285-4016-8D8A-84154F88BD10}"/>
              </a:ext>
            </a:extLst>
          </p:cNvPr>
          <p:cNvCxnSpPr>
            <a:cxnSpLocks/>
          </p:cNvCxnSpPr>
          <p:nvPr/>
        </p:nvCxnSpPr>
        <p:spPr>
          <a:xfrm>
            <a:off x="10745038" y="5740167"/>
            <a:ext cx="0" cy="7603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452DF9-94D4-422C-810C-397A02099866}"/>
              </a:ext>
            </a:extLst>
          </p:cNvPr>
          <p:cNvCxnSpPr>
            <a:cxnSpLocks/>
          </p:cNvCxnSpPr>
          <p:nvPr/>
        </p:nvCxnSpPr>
        <p:spPr>
          <a:xfrm>
            <a:off x="9788693" y="4216448"/>
            <a:ext cx="0" cy="7603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EDA201C-A35B-46E6-9333-0490A3DFBB20}"/>
              </a:ext>
            </a:extLst>
          </p:cNvPr>
          <p:cNvCxnSpPr>
            <a:cxnSpLocks/>
          </p:cNvCxnSpPr>
          <p:nvPr/>
        </p:nvCxnSpPr>
        <p:spPr>
          <a:xfrm>
            <a:off x="10359145" y="4216448"/>
            <a:ext cx="0" cy="7603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37C9607-880F-4113-B2B0-227A91749813}"/>
              </a:ext>
            </a:extLst>
          </p:cNvPr>
          <p:cNvCxnSpPr>
            <a:cxnSpLocks/>
          </p:cNvCxnSpPr>
          <p:nvPr/>
        </p:nvCxnSpPr>
        <p:spPr>
          <a:xfrm>
            <a:off x="10954763" y="4216448"/>
            <a:ext cx="0" cy="7603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6EE49C-C530-4E89-9B5F-6E819BF064B7}"/>
              </a:ext>
            </a:extLst>
          </p:cNvPr>
          <p:cNvCxnSpPr>
            <a:cxnSpLocks/>
          </p:cNvCxnSpPr>
          <p:nvPr/>
        </p:nvCxnSpPr>
        <p:spPr>
          <a:xfrm>
            <a:off x="7256755" y="3312952"/>
            <a:ext cx="0" cy="8763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0CFB8A8-8835-4443-A330-45A79172943E}"/>
              </a:ext>
            </a:extLst>
          </p:cNvPr>
          <p:cNvCxnSpPr>
            <a:cxnSpLocks/>
          </p:cNvCxnSpPr>
          <p:nvPr/>
        </p:nvCxnSpPr>
        <p:spPr>
          <a:xfrm>
            <a:off x="7140707" y="2550253"/>
            <a:ext cx="0" cy="7626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12E79E6-8DC2-4A18-9F7F-A01CD194DB57}"/>
              </a:ext>
            </a:extLst>
          </p:cNvPr>
          <p:cNvCxnSpPr>
            <a:cxnSpLocks/>
          </p:cNvCxnSpPr>
          <p:nvPr/>
        </p:nvCxnSpPr>
        <p:spPr>
          <a:xfrm>
            <a:off x="6940769" y="2000250"/>
            <a:ext cx="0" cy="5500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F91DC5-A955-4FF9-BDF6-11DA9881AD5A}"/>
              </a:ext>
            </a:extLst>
          </p:cNvPr>
          <p:cNvCxnSpPr>
            <a:cxnSpLocks/>
          </p:cNvCxnSpPr>
          <p:nvPr/>
        </p:nvCxnSpPr>
        <p:spPr>
          <a:xfrm>
            <a:off x="7679001" y="2550253"/>
            <a:ext cx="0" cy="7626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A6973C-782E-4A1C-A65D-33AACAB678D7}"/>
              </a:ext>
            </a:extLst>
          </p:cNvPr>
          <p:cNvCxnSpPr>
            <a:cxnSpLocks/>
          </p:cNvCxnSpPr>
          <p:nvPr/>
        </p:nvCxnSpPr>
        <p:spPr>
          <a:xfrm>
            <a:off x="8199118" y="2550253"/>
            <a:ext cx="0" cy="7626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AA48C97-C70A-4827-B836-EF8383146178}"/>
              </a:ext>
            </a:extLst>
          </p:cNvPr>
          <p:cNvCxnSpPr>
            <a:cxnSpLocks/>
          </p:cNvCxnSpPr>
          <p:nvPr/>
        </p:nvCxnSpPr>
        <p:spPr>
          <a:xfrm>
            <a:off x="8736013" y="2550253"/>
            <a:ext cx="0" cy="7626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F5B78-6339-49FC-81A1-F52E39EA31E0}"/>
              </a:ext>
            </a:extLst>
          </p:cNvPr>
          <p:cNvCxnSpPr>
            <a:cxnSpLocks/>
          </p:cNvCxnSpPr>
          <p:nvPr/>
        </p:nvCxnSpPr>
        <p:spPr>
          <a:xfrm>
            <a:off x="9289687" y="2550253"/>
            <a:ext cx="0" cy="7626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4A8FD2-FE34-4979-B3D1-54381AF54285}"/>
              </a:ext>
            </a:extLst>
          </p:cNvPr>
          <p:cNvCxnSpPr>
            <a:cxnSpLocks/>
          </p:cNvCxnSpPr>
          <p:nvPr/>
        </p:nvCxnSpPr>
        <p:spPr>
          <a:xfrm>
            <a:off x="9816934" y="2550253"/>
            <a:ext cx="0" cy="7626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4E1DC-0002-4E81-AB73-D82A1B21EE71}"/>
              </a:ext>
            </a:extLst>
          </p:cNvPr>
          <p:cNvCxnSpPr>
            <a:cxnSpLocks/>
          </p:cNvCxnSpPr>
          <p:nvPr/>
        </p:nvCxnSpPr>
        <p:spPr>
          <a:xfrm>
            <a:off x="10296366" y="2550253"/>
            <a:ext cx="0" cy="7626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D144985-690B-4179-9F95-D6D4C70AB81C}"/>
              </a:ext>
            </a:extLst>
          </p:cNvPr>
          <p:cNvCxnSpPr>
            <a:cxnSpLocks/>
          </p:cNvCxnSpPr>
          <p:nvPr/>
        </p:nvCxnSpPr>
        <p:spPr>
          <a:xfrm>
            <a:off x="10764890" y="2550253"/>
            <a:ext cx="0" cy="7626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CB12DF-6026-4B75-8C22-89322BAF34C4}"/>
              </a:ext>
            </a:extLst>
          </p:cNvPr>
          <p:cNvCxnSpPr>
            <a:cxnSpLocks/>
          </p:cNvCxnSpPr>
          <p:nvPr/>
        </p:nvCxnSpPr>
        <p:spPr>
          <a:xfrm>
            <a:off x="11235933" y="2550253"/>
            <a:ext cx="0" cy="7626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8BC0A9-A890-478B-AC34-5E1E2B00CCE7}"/>
              </a:ext>
            </a:extLst>
          </p:cNvPr>
          <p:cNvCxnSpPr>
            <a:cxnSpLocks/>
          </p:cNvCxnSpPr>
          <p:nvPr/>
        </p:nvCxnSpPr>
        <p:spPr>
          <a:xfrm>
            <a:off x="11135265" y="3312952"/>
            <a:ext cx="0" cy="8787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016C7D0-3E91-4B89-B250-7662D396E9C2}"/>
              </a:ext>
            </a:extLst>
          </p:cNvPr>
          <p:cNvCxnSpPr>
            <a:cxnSpLocks/>
          </p:cNvCxnSpPr>
          <p:nvPr/>
        </p:nvCxnSpPr>
        <p:spPr>
          <a:xfrm>
            <a:off x="11466061" y="4216448"/>
            <a:ext cx="0" cy="7603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5" name="Picture 84" descr="Sprite Sheet de Kirby.&#10;Múltiples imágenes en distintas posiciones ">
            <a:extLst>
              <a:ext uri="{FF2B5EF4-FFF2-40B4-BE49-F238E27FC236}">
                <a16:creationId xmlns:a16="http://schemas.microsoft.com/office/drawing/2014/main" id="{1AEE7E95-682C-4D59-AE9B-B7759EC6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222287"/>
            <a:ext cx="5292620" cy="4278201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F17298F-A967-4436-A533-740ADD15E631}"/>
              </a:ext>
            </a:extLst>
          </p:cNvPr>
          <p:cNvSpPr txBox="1"/>
          <p:nvPr/>
        </p:nvSpPr>
        <p:spPr>
          <a:xfrm>
            <a:off x="6696000" y="1908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8AC9EA-440A-4F67-AB52-B9DE3AF087C3}"/>
              </a:ext>
            </a:extLst>
          </p:cNvPr>
          <p:cNvSpPr txBox="1"/>
          <p:nvPr/>
        </p:nvSpPr>
        <p:spPr>
          <a:xfrm>
            <a:off x="6228000" y="1908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2B0344-8DB6-4263-A02D-8E9BB0ED6CE6}"/>
              </a:ext>
            </a:extLst>
          </p:cNvPr>
          <p:cNvSpPr txBox="1"/>
          <p:nvPr/>
        </p:nvSpPr>
        <p:spPr>
          <a:xfrm>
            <a:off x="6228691" y="255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182A7C-79E5-4F60-AF96-5992617BE4CC}"/>
              </a:ext>
            </a:extLst>
          </p:cNvPr>
          <p:cNvSpPr txBox="1"/>
          <p:nvPr/>
        </p:nvSpPr>
        <p:spPr>
          <a:xfrm>
            <a:off x="6876174" y="255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E32A2F-9804-4986-8239-47275AAB4E8C}"/>
              </a:ext>
            </a:extLst>
          </p:cNvPr>
          <p:cNvSpPr txBox="1"/>
          <p:nvPr/>
        </p:nvSpPr>
        <p:spPr>
          <a:xfrm>
            <a:off x="7409293" y="255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F176CD-02B5-4A73-BA93-1FC2FDC1B5D2}"/>
              </a:ext>
            </a:extLst>
          </p:cNvPr>
          <p:cNvSpPr txBox="1"/>
          <p:nvPr/>
        </p:nvSpPr>
        <p:spPr>
          <a:xfrm>
            <a:off x="7933576" y="255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250DCE-C2D9-477E-9E03-F40FC5C8B6D1}"/>
              </a:ext>
            </a:extLst>
          </p:cNvPr>
          <p:cNvSpPr txBox="1"/>
          <p:nvPr/>
        </p:nvSpPr>
        <p:spPr>
          <a:xfrm>
            <a:off x="8457859" y="255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3BA399-97CA-4DC9-8DA6-A754B926A1C4}"/>
              </a:ext>
            </a:extLst>
          </p:cNvPr>
          <p:cNvSpPr txBox="1"/>
          <p:nvPr/>
        </p:nvSpPr>
        <p:spPr>
          <a:xfrm>
            <a:off x="9005862" y="255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E9DFBA-0258-481B-8AA1-4E784A22AE1D}"/>
              </a:ext>
            </a:extLst>
          </p:cNvPr>
          <p:cNvSpPr txBox="1"/>
          <p:nvPr/>
        </p:nvSpPr>
        <p:spPr>
          <a:xfrm>
            <a:off x="9524784" y="255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42301B-92CE-494B-BD44-93FE2E4BBC38}"/>
              </a:ext>
            </a:extLst>
          </p:cNvPr>
          <p:cNvSpPr txBox="1"/>
          <p:nvPr/>
        </p:nvSpPr>
        <p:spPr>
          <a:xfrm>
            <a:off x="10018926" y="255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770DB7-6428-470B-8895-69F748B89854}"/>
              </a:ext>
            </a:extLst>
          </p:cNvPr>
          <p:cNvSpPr txBox="1"/>
          <p:nvPr/>
        </p:nvSpPr>
        <p:spPr>
          <a:xfrm>
            <a:off x="10388699" y="2556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24C726-7F7A-4D0C-9BE7-0B862DA6EFC2}"/>
              </a:ext>
            </a:extLst>
          </p:cNvPr>
          <p:cNvSpPr txBox="1"/>
          <p:nvPr/>
        </p:nvSpPr>
        <p:spPr>
          <a:xfrm>
            <a:off x="10865278" y="2556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11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FE3BF6B-B76A-40AB-9596-5E985436C6F3}"/>
              </a:ext>
            </a:extLst>
          </p:cNvPr>
          <p:cNvSpPr txBox="1"/>
          <p:nvPr/>
        </p:nvSpPr>
        <p:spPr>
          <a:xfrm>
            <a:off x="6171030" y="3348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12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67C8A3-DF53-4E27-ADE5-50BEADB742F1}"/>
              </a:ext>
            </a:extLst>
          </p:cNvPr>
          <p:cNvSpPr txBox="1"/>
          <p:nvPr/>
        </p:nvSpPr>
        <p:spPr>
          <a:xfrm>
            <a:off x="6855401" y="3348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13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2B4766E-2BAC-437C-A505-A69C0DDD9179}"/>
              </a:ext>
            </a:extLst>
          </p:cNvPr>
          <p:cNvSpPr txBox="1"/>
          <p:nvPr/>
        </p:nvSpPr>
        <p:spPr>
          <a:xfrm>
            <a:off x="7565746" y="3348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14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1E9F492-5291-47A8-9CE5-4EF29ED3F79B}"/>
              </a:ext>
            </a:extLst>
          </p:cNvPr>
          <p:cNvSpPr txBox="1"/>
          <p:nvPr/>
        </p:nvSpPr>
        <p:spPr>
          <a:xfrm>
            <a:off x="8447522" y="3348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15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EE1F9A-0317-45AF-9B41-287813B417A8}"/>
              </a:ext>
            </a:extLst>
          </p:cNvPr>
          <p:cNvSpPr txBox="1"/>
          <p:nvPr/>
        </p:nvSpPr>
        <p:spPr>
          <a:xfrm>
            <a:off x="9285088" y="3348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16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DB1A972-7326-4F52-9BE2-EA99AE52F04E}"/>
              </a:ext>
            </a:extLst>
          </p:cNvPr>
          <p:cNvSpPr txBox="1"/>
          <p:nvPr/>
        </p:nvSpPr>
        <p:spPr>
          <a:xfrm>
            <a:off x="10018926" y="3348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17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AF62AF-71EC-4AFD-9377-E875193D616D}"/>
              </a:ext>
            </a:extLst>
          </p:cNvPr>
          <p:cNvSpPr txBox="1"/>
          <p:nvPr/>
        </p:nvSpPr>
        <p:spPr>
          <a:xfrm>
            <a:off x="10723001" y="3348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18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75CFB7A-9372-4E79-AC0E-D5F473095EAD}"/>
              </a:ext>
            </a:extLst>
          </p:cNvPr>
          <p:cNvSpPr txBox="1"/>
          <p:nvPr/>
        </p:nvSpPr>
        <p:spPr>
          <a:xfrm>
            <a:off x="6235530" y="4212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19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DD5BC00-3CEE-42A3-8E83-580FEDE83891}"/>
              </a:ext>
            </a:extLst>
          </p:cNvPr>
          <p:cNvSpPr txBox="1"/>
          <p:nvPr/>
        </p:nvSpPr>
        <p:spPr>
          <a:xfrm>
            <a:off x="6836785" y="4212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20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183D4B-BE51-48FA-8DDA-47EB1F3483BF}"/>
              </a:ext>
            </a:extLst>
          </p:cNvPr>
          <p:cNvSpPr txBox="1"/>
          <p:nvPr/>
        </p:nvSpPr>
        <p:spPr>
          <a:xfrm>
            <a:off x="7542126" y="4212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21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5F9AD4B-1B0A-4AD8-AD8F-5A78C4FCC75B}"/>
              </a:ext>
            </a:extLst>
          </p:cNvPr>
          <p:cNvSpPr txBox="1"/>
          <p:nvPr/>
        </p:nvSpPr>
        <p:spPr>
          <a:xfrm>
            <a:off x="8169329" y="4212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118F2E-2E7F-4B71-85B4-DAC208A54658}"/>
              </a:ext>
            </a:extLst>
          </p:cNvPr>
          <p:cNvSpPr txBox="1"/>
          <p:nvPr/>
        </p:nvSpPr>
        <p:spPr>
          <a:xfrm>
            <a:off x="8761033" y="4212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23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C316EE3-8774-48C7-86B8-A772C3B5A739}"/>
              </a:ext>
            </a:extLst>
          </p:cNvPr>
          <p:cNvSpPr txBox="1"/>
          <p:nvPr/>
        </p:nvSpPr>
        <p:spPr>
          <a:xfrm>
            <a:off x="9408145" y="4212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24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B6132FE-83FA-478F-BD18-58FB426CEF9D}"/>
              </a:ext>
            </a:extLst>
          </p:cNvPr>
          <p:cNvSpPr txBox="1"/>
          <p:nvPr/>
        </p:nvSpPr>
        <p:spPr>
          <a:xfrm>
            <a:off x="9980424" y="4212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25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22A9F92-C57A-447B-838A-D842B2727BFC}"/>
              </a:ext>
            </a:extLst>
          </p:cNvPr>
          <p:cNvSpPr txBox="1"/>
          <p:nvPr/>
        </p:nvSpPr>
        <p:spPr>
          <a:xfrm>
            <a:off x="10562216" y="4212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26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2F7BD03-3F59-4295-9BBE-A7958E860F6E}"/>
              </a:ext>
            </a:extLst>
          </p:cNvPr>
          <p:cNvSpPr txBox="1"/>
          <p:nvPr/>
        </p:nvSpPr>
        <p:spPr>
          <a:xfrm>
            <a:off x="11084965" y="4212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27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F6D749-106C-4369-BEBF-80835ED94416}"/>
              </a:ext>
            </a:extLst>
          </p:cNvPr>
          <p:cNvSpPr txBox="1"/>
          <p:nvPr/>
        </p:nvSpPr>
        <p:spPr>
          <a:xfrm>
            <a:off x="6266913" y="4932000"/>
            <a:ext cx="44114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28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D8F1BC-7068-48FB-B954-25447A764B2F}"/>
              </a:ext>
            </a:extLst>
          </p:cNvPr>
          <p:cNvSpPr txBox="1"/>
          <p:nvPr/>
        </p:nvSpPr>
        <p:spPr>
          <a:xfrm>
            <a:off x="6845868" y="4932000"/>
            <a:ext cx="44114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29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7FD01C0-8EC3-460E-B85F-78970C353582}"/>
              </a:ext>
            </a:extLst>
          </p:cNvPr>
          <p:cNvSpPr txBox="1"/>
          <p:nvPr/>
        </p:nvSpPr>
        <p:spPr>
          <a:xfrm>
            <a:off x="7427206" y="4932000"/>
            <a:ext cx="44114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30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F94A7E8-8982-4942-BCA9-E60947F9CD25}"/>
              </a:ext>
            </a:extLst>
          </p:cNvPr>
          <p:cNvSpPr txBox="1"/>
          <p:nvPr/>
        </p:nvSpPr>
        <p:spPr>
          <a:xfrm>
            <a:off x="8008975" y="4932000"/>
            <a:ext cx="44114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31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E3F2254-65D5-4F05-9D85-ADAA47D7F703}"/>
              </a:ext>
            </a:extLst>
          </p:cNvPr>
          <p:cNvSpPr txBox="1"/>
          <p:nvPr/>
        </p:nvSpPr>
        <p:spPr>
          <a:xfrm>
            <a:off x="8599052" y="4932000"/>
            <a:ext cx="44114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32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21504CB-15AE-42E3-AAC3-71A356EC4A88}"/>
              </a:ext>
            </a:extLst>
          </p:cNvPr>
          <p:cNvSpPr txBox="1"/>
          <p:nvPr/>
        </p:nvSpPr>
        <p:spPr>
          <a:xfrm>
            <a:off x="6265807" y="5752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3B8C1F7-6383-48E4-8F43-358A00EC533E}"/>
              </a:ext>
            </a:extLst>
          </p:cNvPr>
          <p:cNvSpPr txBox="1"/>
          <p:nvPr/>
        </p:nvSpPr>
        <p:spPr>
          <a:xfrm>
            <a:off x="6867120" y="5752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34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C823E03-CA32-4CDD-8396-26EBAB6FC94B}"/>
              </a:ext>
            </a:extLst>
          </p:cNvPr>
          <p:cNvSpPr txBox="1"/>
          <p:nvPr/>
        </p:nvSpPr>
        <p:spPr>
          <a:xfrm>
            <a:off x="7415030" y="5752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35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DD1E2B-FBAC-42C8-95DE-F212AC65EC53}"/>
              </a:ext>
            </a:extLst>
          </p:cNvPr>
          <p:cNvSpPr txBox="1"/>
          <p:nvPr/>
        </p:nvSpPr>
        <p:spPr>
          <a:xfrm>
            <a:off x="8016713" y="5752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36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96FF527-D057-4613-81AB-EB102EDE6D8F}"/>
              </a:ext>
            </a:extLst>
          </p:cNvPr>
          <p:cNvSpPr txBox="1"/>
          <p:nvPr/>
        </p:nvSpPr>
        <p:spPr>
          <a:xfrm>
            <a:off x="8599052" y="5752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37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DDDAC13-B282-43EC-AB92-7DAB000C8A03}"/>
              </a:ext>
            </a:extLst>
          </p:cNvPr>
          <p:cNvSpPr txBox="1"/>
          <p:nvPr/>
        </p:nvSpPr>
        <p:spPr>
          <a:xfrm>
            <a:off x="9198988" y="5752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38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22E9058-91B1-4F66-B010-25C638DE9E81}"/>
              </a:ext>
            </a:extLst>
          </p:cNvPr>
          <p:cNvSpPr txBox="1"/>
          <p:nvPr/>
        </p:nvSpPr>
        <p:spPr>
          <a:xfrm>
            <a:off x="9809804" y="5752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39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C3DAB4D-2353-44D8-B529-3314AFE78379}"/>
              </a:ext>
            </a:extLst>
          </p:cNvPr>
          <p:cNvSpPr txBox="1"/>
          <p:nvPr/>
        </p:nvSpPr>
        <p:spPr>
          <a:xfrm>
            <a:off x="10341643" y="5752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87747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079F-6AD8-41E8-A0A9-BBDE92CF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AR" dirty="0"/>
              <a:t>Animación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EF8B-E32D-4EA7-87E9-80026525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458263" cy="3636511"/>
          </a:xfrm>
          <a:effectLst/>
        </p:spPr>
        <p:txBody>
          <a:bodyPr>
            <a:normAutofit/>
          </a:bodyPr>
          <a:lstStyle/>
          <a:p>
            <a:r>
              <a:rPr lang="es-AR" sz="2000" dirty="0"/>
              <a:t>Se puede animar cambiando la imagen del </a:t>
            </a:r>
            <a:r>
              <a:rPr lang="es-AR" sz="2000" i="1" dirty="0"/>
              <a:t>Sprite </a:t>
            </a:r>
            <a:r>
              <a:rPr lang="es-AR" sz="2000" i="1" dirty="0" err="1"/>
              <a:t>Sheet</a:t>
            </a:r>
            <a:r>
              <a:rPr lang="es-AR" sz="2000" dirty="0"/>
              <a:t> que mostramos.</a:t>
            </a:r>
          </a:p>
          <a:p>
            <a:r>
              <a:rPr lang="es-AR" sz="2000" dirty="0"/>
              <a:t>Se habla de “</a:t>
            </a:r>
            <a:r>
              <a:rPr lang="es-AR" sz="2000" i="1" dirty="0" err="1">
                <a:solidFill>
                  <a:srgbClr val="00B0F0"/>
                </a:solidFill>
              </a:rPr>
              <a:t>Frames</a:t>
            </a:r>
            <a:r>
              <a:rPr lang="es-AR" sz="2000" i="1" dirty="0">
                <a:solidFill>
                  <a:srgbClr val="00B0F0"/>
                </a:solidFill>
              </a:rPr>
              <a:t> per </a:t>
            </a:r>
            <a:r>
              <a:rPr lang="es-AR" sz="2000" i="1" dirty="0" err="1">
                <a:solidFill>
                  <a:srgbClr val="00B0F0"/>
                </a:solidFill>
              </a:rPr>
              <a:t>second</a:t>
            </a:r>
            <a:r>
              <a:rPr lang="es-AR" sz="2000" i="1" dirty="0"/>
              <a:t>”</a:t>
            </a:r>
            <a:endParaRPr lang="es-AR" sz="2000" dirty="0"/>
          </a:p>
          <a:p>
            <a:pPr lvl="1"/>
            <a:r>
              <a:rPr lang="es-AR" sz="1800" i="1" dirty="0"/>
              <a:t>Cuantos cambios de imagen se hacen en un segundo.</a:t>
            </a:r>
          </a:p>
          <a:p>
            <a:r>
              <a:rPr lang="es-AR" sz="2000" dirty="0"/>
              <a:t>Más imágenes a mayor </a:t>
            </a:r>
            <a:r>
              <a:rPr lang="es-AR" sz="2000" b="1" dirty="0">
                <a:solidFill>
                  <a:srgbClr val="00B0F0"/>
                </a:solidFill>
              </a:rPr>
              <a:t>FPS</a:t>
            </a:r>
            <a:r>
              <a:rPr lang="es-AR" sz="2000" dirty="0"/>
              <a:t> permite un movimiento más fluido.</a:t>
            </a:r>
          </a:p>
        </p:txBody>
      </p:sp>
      <p:pic>
        <p:nvPicPr>
          <p:cNvPr id="11" name="Picture 8" descr="Explosion, Nuclear, Cloud, Mushroom, War, Radioactive">
            <a:extLst>
              <a:ext uri="{FF2B5EF4-FFF2-40B4-BE49-F238E27FC236}">
                <a16:creationId xmlns:a16="http://schemas.microsoft.com/office/drawing/2014/main" id="{028B8A60-2F77-424C-8FA5-7774FC2B6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5957">
            <a:off x="9116632" y="4566508"/>
            <a:ext cx="802874" cy="80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vignette.wikia.nocookie.net/contra/images/3/39/World.png/revision/latest?cb=20180113041847">
            <a:extLst>
              <a:ext uri="{FF2B5EF4-FFF2-40B4-BE49-F238E27FC236}">
                <a16:creationId xmlns:a16="http://schemas.microsoft.com/office/drawing/2014/main" id="{939B874B-78CF-430A-B17F-9E551440F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55" y="4218992"/>
            <a:ext cx="2639007" cy="263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pngmart.com/files/5/Astronaut-PNG-Image.png">
            <a:extLst>
              <a:ext uri="{FF2B5EF4-FFF2-40B4-BE49-F238E27FC236}">
                <a16:creationId xmlns:a16="http://schemas.microsoft.com/office/drawing/2014/main" id="{D1DCBCDC-7FCA-4D5C-AE7A-A28A84ECB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992" y="2222287"/>
            <a:ext cx="1211619" cy="131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www.pngmart.com/files/5/Astronaut-PNG-Image.png">
            <a:extLst>
              <a:ext uri="{FF2B5EF4-FFF2-40B4-BE49-F238E27FC236}">
                <a16:creationId xmlns:a16="http://schemas.microsoft.com/office/drawing/2014/main" id="{F6C4E9C7-F247-4CD2-949E-6A834B47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09335">
            <a:off x="6966139" y="2633091"/>
            <a:ext cx="1211619" cy="131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pngmart.com/files/5/Astronaut-PNG-Image.png">
            <a:extLst>
              <a:ext uri="{FF2B5EF4-FFF2-40B4-BE49-F238E27FC236}">
                <a16:creationId xmlns:a16="http://schemas.microsoft.com/office/drawing/2014/main" id="{0A24476B-51F1-4D81-A5EC-D0FDF9FFC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98349">
            <a:off x="7571948" y="3072643"/>
            <a:ext cx="1211619" cy="131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://www.pngmart.com/files/5/Astronaut-PNG-Image.png">
            <a:extLst>
              <a:ext uri="{FF2B5EF4-FFF2-40B4-BE49-F238E27FC236}">
                <a16:creationId xmlns:a16="http://schemas.microsoft.com/office/drawing/2014/main" id="{FE73BF08-7FB9-47F3-9793-DA0DE127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83086">
            <a:off x="8068894" y="3563577"/>
            <a:ext cx="1211619" cy="131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94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5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04662 -0.0789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8B8D-C5F4-4F7D-9013-9851FB0B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Animando en </a:t>
            </a:r>
            <a:r>
              <a:rPr lang="es-AR" dirty="0" err="1"/>
              <a:t>Phaser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A1E9-4336-4A1F-9498-1F477A96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859" y="2565187"/>
            <a:ext cx="8882280" cy="3636511"/>
          </a:xfrm>
          <a:effectLst/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AR" sz="2400" dirty="0"/>
              <a:t>Cargar en la memoria un </a:t>
            </a:r>
            <a:r>
              <a:rPr lang="es-AR" sz="2400" i="1" dirty="0"/>
              <a:t>Sprite </a:t>
            </a:r>
            <a:r>
              <a:rPr lang="es-AR" sz="2400" i="1" dirty="0" err="1"/>
              <a:t>Sheet</a:t>
            </a:r>
            <a:r>
              <a:rPr lang="es-AR" sz="2400" dirty="0"/>
              <a:t>.</a:t>
            </a:r>
            <a:endParaRPr lang="es-AR" sz="2400" i="1" dirty="0"/>
          </a:p>
          <a:p>
            <a:pPr>
              <a:buFont typeface="+mj-lt"/>
              <a:buAutoNum type="arabicPeriod"/>
            </a:pPr>
            <a:r>
              <a:rPr lang="es-AR" sz="2400" dirty="0"/>
              <a:t>Crear en el juego el </a:t>
            </a:r>
            <a:r>
              <a:rPr lang="es-AR" sz="2400" i="1" dirty="0"/>
              <a:t>Sprite</a:t>
            </a:r>
            <a:r>
              <a:rPr lang="es-AR" sz="2400" dirty="0"/>
              <a:t> que nos interesa. (jugador, </a:t>
            </a:r>
            <a:r>
              <a:rPr lang="es-AR" sz="2400" dirty="0" err="1"/>
              <a:t>choclito</a:t>
            </a:r>
            <a:r>
              <a:rPr lang="es-AR" sz="2400" dirty="0"/>
              <a:t>, fuego, etc.)</a:t>
            </a:r>
          </a:p>
          <a:p>
            <a:pPr>
              <a:buFont typeface="+mj-lt"/>
              <a:buAutoNum type="arabicPeriod"/>
            </a:pPr>
            <a:r>
              <a:rPr lang="es-AR" sz="2400" dirty="0"/>
              <a:t>Crear la animación del Sprite.</a:t>
            </a:r>
          </a:p>
          <a:p>
            <a:pPr>
              <a:buFont typeface="+mj-lt"/>
              <a:buAutoNum type="arabicPeriod"/>
            </a:pPr>
            <a:r>
              <a:rPr lang="es-AR" sz="2400" dirty="0"/>
              <a:t>Ejecutar la animación.</a:t>
            </a:r>
          </a:p>
        </p:txBody>
      </p:sp>
    </p:spTree>
    <p:extLst>
      <p:ext uri="{BB962C8B-B14F-4D97-AF65-F5344CB8AC3E}">
        <p14:creationId xmlns:p14="http://schemas.microsoft.com/office/powerpoint/2010/main" val="290711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C118-3374-457C-869E-211C4D0A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Cargado en memoria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96BE1-EA01-4000-95F0-B8A86C99E2D4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s-AR" sz="2400" dirty="0"/>
              <a:t>En la función </a:t>
            </a:r>
            <a:r>
              <a:rPr lang="es-AR" sz="2400" i="1" dirty="0" err="1">
                <a:solidFill>
                  <a:srgbClr val="00B050"/>
                </a:solidFill>
              </a:rPr>
              <a:t>preload</a:t>
            </a:r>
            <a:r>
              <a:rPr lang="es-AR" sz="2400" i="1" dirty="0">
                <a:solidFill>
                  <a:srgbClr val="00B050"/>
                </a:solidFill>
              </a:rPr>
              <a:t>()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rgbClr val="00B0F0"/>
                </a:solidFill>
              </a:rPr>
              <a:t>this</a:t>
            </a:r>
            <a:r>
              <a:rPr lang="es-AR" sz="3200" dirty="0" err="1"/>
              <a:t>.</a:t>
            </a:r>
            <a:r>
              <a:rPr lang="es-AR" sz="3200" dirty="0" err="1">
                <a:solidFill>
                  <a:schemeClr val="accent1"/>
                </a:solidFill>
              </a:rPr>
              <a:t>load</a:t>
            </a:r>
            <a:r>
              <a:rPr lang="es-AR" sz="3200" dirty="0" err="1"/>
              <a:t>.</a:t>
            </a:r>
            <a:r>
              <a:rPr lang="es-AR" sz="3200" dirty="0" err="1">
                <a:solidFill>
                  <a:schemeClr val="accent1"/>
                </a:solidFill>
              </a:rPr>
              <a:t>spritesheet</a:t>
            </a:r>
            <a:r>
              <a:rPr lang="es-AR" sz="3200" dirty="0"/>
              <a:t>(</a:t>
            </a:r>
            <a:r>
              <a:rPr lang="es-AR" sz="3200" dirty="0">
                <a:solidFill>
                  <a:srgbClr val="FFC000"/>
                </a:solidFill>
              </a:rPr>
              <a:t>‘nombre’</a:t>
            </a:r>
            <a:r>
              <a:rPr lang="es-AR" sz="3200" dirty="0"/>
              <a:t>,</a:t>
            </a:r>
            <a:r>
              <a:rPr lang="es-AR" sz="3200" dirty="0">
                <a:solidFill>
                  <a:schemeClr val="accent1"/>
                </a:solidFill>
              </a:rPr>
              <a:t> </a:t>
            </a:r>
            <a:r>
              <a:rPr lang="es-AR" sz="3200" dirty="0">
                <a:solidFill>
                  <a:srgbClr val="FFC000"/>
                </a:solidFill>
              </a:rPr>
              <a:t>‘ruta’</a:t>
            </a:r>
            <a:r>
              <a:rPr lang="es-AR" sz="3200" dirty="0"/>
              <a:t>,</a:t>
            </a:r>
            <a:r>
              <a:rPr lang="es-AR" sz="3200" dirty="0">
                <a:solidFill>
                  <a:schemeClr val="accent1"/>
                </a:solidFill>
              </a:rPr>
              <a:t> </a:t>
            </a:r>
            <a:r>
              <a:rPr lang="es-AR" sz="3200" dirty="0">
                <a:solidFill>
                  <a:schemeClr val="accent2"/>
                </a:solidFill>
              </a:rPr>
              <a:t>ancho</a:t>
            </a:r>
            <a:r>
              <a:rPr lang="es-AR" sz="3200" dirty="0">
                <a:solidFill>
                  <a:schemeClr val="accent1"/>
                </a:solidFill>
              </a:rPr>
              <a:t> </a:t>
            </a:r>
            <a:r>
              <a:rPr lang="es-AR" sz="3200" dirty="0"/>
              <a:t>,</a:t>
            </a:r>
            <a:r>
              <a:rPr lang="es-AR" sz="3200" dirty="0">
                <a:solidFill>
                  <a:schemeClr val="accent1"/>
                </a:solidFill>
              </a:rPr>
              <a:t> </a:t>
            </a:r>
            <a:r>
              <a:rPr lang="es-AR" sz="3200" dirty="0">
                <a:solidFill>
                  <a:schemeClr val="accent2"/>
                </a:solidFill>
              </a:rPr>
              <a:t>alto</a:t>
            </a:r>
            <a:r>
              <a:rPr lang="es-AR" sz="3200" dirty="0"/>
              <a:t>);</a:t>
            </a:r>
            <a:endParaRPr lang="es-AR" sz="3200" i="1" dirty="0"/>
          </a:p>
        </p:txBody>
      </p:sp>
    </p:spTree>
    <p:extLst>
      <p:ext uri="{BB962C8B-B14F-4D97-AF65-F5344CB8AC3E}">
        <p14:creationId xmlns:p14="http://schemas.microsoft.com/office/powerpoint/2010/main" val="223222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D96B-CD68-406F-814D-4F2C5EEA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Creación del </a:t>
            </a:r>
            <a:r>
              <a:rPr lang="es-AR" dirty="0" err="1"/>
              <a:t>sprite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6180-3962-4B2D-BB75-B1ECA2D289B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s-AR" sz="2400" dirty="0"/>
              <a:t>En la función </a:t>
            </a:r>
            <a:r>
              <a:rPr lang="es-AR" sz="2400" i="1" dirty="0" err="1">
                <a:solidFill>
                  <a:srgbClr val="00B050"/>
                </a:solidFill>
              </a:rPr>
              <a:t>create</a:t>
            </a:r>
            <a:r>
              <a:rPr lang="es-AR" sz="2400" i="1" dirty="0">
                <a:solidFill>
                  <a:srgbClr val="00B050"/>
                </a:solidFill>
              </a:rPr>
              <a:t>()</a:t>
            </a:r>
          </a:p>
          <a:p>
            <a:pPr marL="0" indent="0" algn="ctr">
              <a:buNone/>
            </a:pPr>
            <a:r>
              <a:rPr lang="en-US" sz="3200" dirty="0" err="1"/>
              <a:t>choclito</a:t>
            </a:r>
            <a:r>
              <a:rPr lang="en-US" sz="3200" dirty="0"/>
              <a:t> = </a:t>
            </a:r>
            <a:r>
              <a:rPr lang="en-US" sz="3200" dirty="0" err="1">
                <a:solidFill>
                  <a:srgbClr val="00B0F0"/>
                </a:solidFill>
              </a:rPr>
              <a:t>this</a:t>
            </a:r>
            <a:r>
              <a:rPr lang="en-US" sz="3200" dirty="0" err="1"/>
              <a:t>.</a:t>
            </a:r>
            <a:r>
              <a:rPr lang="en-US" sz="3200" dirty="0" err="1">
                <a:solidFill>
                  <a:schemeClr val="accent1"/>
                </a:solidFill>
              </a:rPr>
              <a:t>add</a:t>
            </a:r>
            <a:r>
              <a:rPr lang="en-US" sz="3200" dirty="0" err="1"/>
              <a:t>.</a:t>
            </a:r>
            <a:r>
              <a:rPr lang="en-US" sz="3200" dirty="0" err="1">
                <a:solidFill>
                  <a:schemeClr val="accent1"/>
                </a:solidFill>
              </a:rPr>
              <a:t>sprite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accent3"/>
                </a:solidFill>
              </a:rPr>
              <a:t>100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3"/>
                </a:solidFill>
              </a:rPr>
              <a:t>200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‘</a:t>
            </a:r>
            <a:r>
              <a:rPr lang="en-US" sz="3200" dirty="0" err="1">
                <a:solidFill>
                  <a:srgbClr val="FFC000"/>
                </a:solidFill>
              </a:rPr>
              <a:t>choclin</a:t>
            </a:r>
            <a:r>
              <a:rPr lang="en-US" sz="3200" dirty="0">
                <a:solidFill>
                  <a:srgbClr val="FFC000"/>
                </a:solidFill>
              </a:rPr>
              <a:t>'</a:t>
            </a:r>
            <a:r>
              <a:rPr lang="en-US" sz="3200" dirty="0"/>
              <a:t>);</a:t>
            </a:r>
            <a:endParaRPr lang="es-AR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8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D96B-CD68-406F-814D-4F2C5EEA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Creación de la animación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6180-3962-4B2D-BB75-B1ECA2D2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63286" cy="3636511"/>
          </a:xfrm>
          <a:effectLst/>
        </p:spPr>
        <p:txBody>
          <a:bodyPr/>
          <a:lstStyle/>
          <a:p>
            <a:r>
              <a:rPr lang="es-AR" sz="2400" dirty="0"/>
              <a:t>En la función </a:t>
            </a:r>
            <a:r>
              <a:rPr lang="es-AR" sz="2400" i="1" dirty="0" err="1">
                <a:solidFill>
                  <a:srgbClr val="00B050"/>
                </a:solidFill>
              </a:rPr>
              <a:t>create</a:t>
            </a:r>
            <a:r>
              <a:rPr lang="es-AR" sz="2400" i="1" dirty="0">
                <a:solidFill>
                  <a:srgbClr val="00B050"/>
                </a:solidFill>
              </a:rPr>
              <a:t>()</a:t>
            </a:r>
          </a:p>
          <a:p>
            <a:pPr marL="0" indent="0" algn="ctr">
              <a:buNone/>
            </a:pPr>
            <a:r>
              <a:rPr lang="en-US" sz="3200" dirty="0" err="1">
                <a:solidFill>
                  <a:srgbClr val="00B0F0"/>
                </a:solidFill>
              </a:rPr>
              <a:t>choclito</a:t>
            </a:r>
            <a:r>
              <a:rPr lang="en-US" sz="3200" dirty="0" err="1"/>
              <a:t>.</a:t>
            </a:r>
            <a:r>
              <a:rPr lang="en-US" sz="3200" dirty="0" err="1">
                <a:solidFill>
                  <a:schemeClr val="accent1"/>
                </a:solidFill>
              </a:rPr>
              <a:t>animations</a:t>
            </a:r>
            <a:r>
              <a:rPr lang="en-US" sz="3200" dirty="0" err="1"/>
              <a:t>.</a:t>
            </a:r>
            <a:r>
              <a:rPr lang="en-US" sz="3200" dirty="0" err="1">
                <a:solidFill>
                  <a:schemeClr val="accent1"/>
                </a:solidFill>
              </a:rPr>
              <a:t>add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‘</a:t>
            </a:r>
            <a:r>
              <a:rPr lang="en-US" sz="3200" dirty="0" err="1">
                <a:solidFill>
                  <a:srgbClr val="FF0000"/>
                </a:solidFill>
              </a:rPr>
              <a:t>nombre</a:t>
            </a:r>
            <a:r>
              <a:rPr lang="en-US" sz="3200" dirty="0">
                <a:solidFill>
                  <a:srgbClr val="FF0000"/>
                </a:solidFill>
              </a:rPr>
              <a:t> de </a:t>
            </a:r>
            <a:r>
              <a:rPr lang="en-US" sz="3200" dirty="0" err="1">
                <a:solidFill>
                  <a:srgbClr val="FF0000"/>
                </a:solidFill>
              </a:rPr>
              <a:t>animación</a:t>
            </a:r>
            <a:r>
              <a:rPr lang="en-US" sz="3200" dirty="0">
                <a:solidFill>
                  <a:srgbClr val="FF0000"/>
                </a:solidFill>
              </a:rPr>
              <a:t>’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[frames]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accent3"/>
                </a:solidFill>
              </a:rPr>
              <a:t> FPS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/>
                </a:solidFill>
              </a:rPr>
              <a:t>loop</a:t>
            </a:r>
            <a:r>
              <a:rPr lang="en-US" sz="3200" dirty="0"/>
              <a:t>);</a:t>
            </a:r>
            <a:endParaRPr lang="es-AR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2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1912</TotalTime>
  <Words>402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Quotable</vt:lpstr>
      <vt:lpstr>PowerPoint Presentation</vt:lpstr>
      <vt:lpstr>Animaciones</vt:lpstr>
      <vt:lpstr>Sprites</vt:lpstr>
      <vt:lpstr>Sprite Sheet</vt:lpstr>
      <vt:lpstr>Animación</vt:lpstr>
      <vt:lpstr>Animando en Phaser</vt:lpstr>
      <vt:lpstr>Cargado en memoria</vt:lpstr>
      <vt:lpstr>Creación del sprite</vt:lpstr>
      <vt:lpstr>Creación de la animación</vt:lpstr>
      <vt:lpstr>Creación de la animación</vt:lpstr>
      <vt:lpstr>Ejecutar animación</vt:lpstr>
      <vt:lpstr>Consigna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Quiroga</dc:creator>
  <cp:lastModifiedBy>Francisco Quiroga</cp:lastModifiedBy>
  <cp:revision>111</cp:revision>
  <dcterms:created xsi:type="dcterms:W3CDTF">2018-09-08T21:51:06Z</dcterms:created>
  <dcterms:modified xsi:type="dcterms:W3CDTF">2018-10-03T08:49:28Z</dcterms:modified>
</cp:coreProperties>
</file>