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60DDDE-78E4-48FE-855E-4FCF9779B062}">
  <a:tblStyle styleId="{9F60DDDE-78E4-48FE-855E-4FCF9779B0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fd340d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fd340d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e14b2a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e14b2a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e14b2a9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e14b2a9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e14b2a9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e14b2a9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ef74ad8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ef74ad8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fd340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ffd340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ffd340d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ffd340d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fd340d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fd340d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fd340d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ffd340d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ffd340d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ffd340d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d3ff6d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d3ff6d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ffd340d8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ffd340d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0073fb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0073fb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d3ff6d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d3ff6d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e14b2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e14b2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e14b2a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e14b2a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e14b2a9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e14b2a9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e14b2a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e14b2a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e14b2a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e14b2a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e14b2a9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e14b2a9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45425" y="2650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Condicionales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460950" y="2778675"/>
            <a:ext cx="8222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434343"/>
                </a:solidFill>
              </a:rPr>
              <a:t>Hacer un programa que pida al usuario un número por teclado y luego indique si el mismo es par o impar.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Anidación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460950" y="2571750"/>
            <a:ext cx="82221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Dentro de un condicional incluimos el código que queremos ejecutar cuando la condición se cumple.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Ese código puede contener </a:t>
            </a:r>
            <a:r>
              <a:rPr b="1" lang="es"/>
              <a:t>otro</a:t>
            </a:r>
            <a:r>
              <a:rPr lang="es"/>
              <a:t> condicional.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8" name="Google Shape;198;p24"/>
          <p:cNvCxnSpPr/>
          <p:nvPr/>
        </p:nvCxnSpPr>
        <p:spPr>
          <a:xfrm>
            <a:off x="5049625" y="227663"/>
            <a:ext cx="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99" name="Google Shape;199;p24"/>
          <p:cNvCxnSpPr>
            <a:endCxn id="200" idx="0"/>
          </p:cNvCxnSpPr>
          <p:nvPr/>
        </p:nvCxnSpPr>
        <p:spPr>
          <a:xfrm>
            <a:off x="5052200" y="4104175"/>
            <a:ext cx="0" cy="6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201" name="Google Shape;201;p24"/>
          <p:cNvSpPr/>
          <p:nvPr/>
        </p:nvSpPr>
        <p:spPr>
          <a:xfrm>
            <a:off x="4433575" y="1010075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4548175" y="1385375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3" name="Google Shape;203;p24"/>
          <p:cNvCxnSpPr>
            <a:stCxn id="201" idx="3"/>
          </p:cNvCxnSpPr>
          <p:nvPr/>
        </p:nvCxnSpPr>
        <p:spPr>
          <a:xfrm>
            <a:off x="5665675" y="162612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4"/>
          <p:cNvCxnSpPr/>
          <p:nvPr/>
        </p:nvCxnSpPr>
        <p:spPr>
          <a:xfrm rot="10800000">
            <a:off x="5049625" y="4133325"/>
            <a:ext cx="213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05" name="Google Shape;205;p24"/>
          <p:cNvSpPr txBox="1"/>
          <p:nvPr/>
        </p:nvSpPr>
        <p:spPr>
          <a:xfrm>
            <a:off x="5551075" y="115180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4464788" y="73575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4740650" y="73625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4464788" y="4733225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4740650" y="4733275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9" name="Google Shape;209;p24"/>
          <p:cNvCxnSpPr>
            <a:stCxn id="201" idx="1"/>
          </p:cNvCxnSpPr>
          <p:nvPr/>
        </p:nvCxnSpPr>
        <p:spPr>
          <a:xfrm rot="10800000">
            <a:off x="3502375" y="1626125"/>
            <a:ext cx="93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4"/>
          <p:cNvCxnSpPr/>
          <p:nvPr/>
        </p:nvCxnSpPr>
        <p:spPr>
          <a:xfrm>
            <a:off x="3502300" y="1633300"/>
            <a:ext cx="0" cy="25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3502375" y="4136975"/>
            <a:ext cx="15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4"/>
          <p:cNvSpPr txBox="1"/>
          <p:nvPr/>
        </p:nvSpPr>
        <p:spPr>
          <a:xfrm>
            <a:off x="3652725" y="1316550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539575" y="1010075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6654175" y="1385375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7771675" y="162612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4"/>
          <p:cNvSpPr txBox="1"/>
          <p:nvPr/>
        </p:nvSpPr>
        <p:spPr>
          <a:xfrm>
            <a:off x="7707175" y="1271775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17" name="Google Shape;217;p24"/>
          <p:cNvCxnSpPr>
            <a:stCxn id="213" idx="2"/>
          </p:cNvCxnSpPr>
          <p:nvPr/>
        </p:nvCxnSpPr>
        <p:spPr>
          <a:xfrm>
            <a:off x="7155625" y="2242175"/>
            <a:ext cx="0" cy="10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4"/>
          <p:cNvCxnSpPr/>
          <p:nvPr/>
        </p:nvCxnSpPr>
        <p:spPr>
          <a:xfrm>
            <a:off x="8646525" y="1633300"/>
            <a:ext cx="0" cy="17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4"/>
          <p:cNvCxnSpPr/>
          <p:nvPr/>
        </p:nvCxnSpPr>
        <p:spPr>
          <a:xfrm rot="10800000">
            <a:off x="7155625" y="3338200"/>
            <a:ext cx="14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4"/>
          <p:cNvCxnSpPr/>
          <p:nvPr/>
        </p:nvCxnSpPr>
        <p:spPr>
          <a:xfrm>
            <a:off x="7155625" y="3299850"/>
            <a:ext cx="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1" name="Google Shape;221;p24"/>
          <p:cNvSpPr/>
          <p:nvPr/>
        </p:nvSpPr>
        <p:spPr>
          <a:xfrm>
            <a:off x="6844075" y="2808675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 rot="5400000">
            <a:off x="6900475" y="2305000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8334975" y="2377438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5733775" y="1457825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312575" y="2615825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050" y="152400"/>
            <a:ext cx="5000000" cy="342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883" y="3634284"/>
            <a:ext cx="4840335" cy="144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1097700" y="2091800"/>
            <a:ext cx="6948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Pedir a usuario que ingrese un número e indicar si el mismo 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Par Positivo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Impar Positivo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Par Negativo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Impar Negativo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460950" y="2065350"/>
            <a:ext cx="4895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lógicos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AND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471900" y="1919075"/>
            <a:ext cx="39690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denota con dos ampersands (&amp;&amp;)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625750" y="2563550"/>
            <a:ext cx="36333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if(condicion1 &amp;&amp; condicion2){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//código a ejecutar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5387175" y="2039225"/>
            <a:ext cx="3457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TABLA DE VERDAD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2" name="Google Shape;252;p28"/>
          <p:cNvGraphicFramePr/>
          <p:nvPr/>
        </p:nvGraphicFramePr>
        <p:xfrm>
          <a:off x="5387175" y="25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{9F60DDDE-78E4-48FE-855E-4FCF9779B062}</a:tableStyleId>
              </a:tblPr>
              <a:tblGrid>
                <a:gridCol w="1152650"/>
                <a:gridCol w="1152650"/>
                <a:gridCol w="1152650"/>
              </a:tblGrid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p28"/>
          <p:cNvSpPr txBox="1"/>
          <p:nvPr/>
        </p:nvSpPr>
        <p:spPr>
          <a:xfrm>
            <a:off x="471900" y="4497000"/>
            <a:ext cx="4273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Es verdadera si ambas condiciones son verdaderas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471900" y="1919075"/>
            <a:ext cx="41955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denota con dos barras verticales (||)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625750" y="2563550"/>
            <a:ext cx="36333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if(condicion1 || condicion2){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//código a ejecutar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5387175" y="2039225"/>
            <a:ext cx="3457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TABLA DE VERDAD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2" name="Google Shape;262;p29"/>
          <p:cNvGraphicFramePr/>
          <p:nvPr/>
        </p:nvGraphicFramePr>
        <p:xfrm>
          <a:off x="5387175" y="25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{9F60DDDE-78E4-48FE-855E-4FCF9779B062}</a:tableStyleId>
              </a:tblPr>
              <a:tblGrid>
                <a:gridCol w="1152650"/>
                <a:gridCol w="1152650"/>
                <a:gridCol w="1152650"/>
              </a:tblGrid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Google Shape;263;p29"/>
          <p:cNvSpPr txBox="1"/>
          <p:nvPr/>
        </p:nvSpPr>
        <p:spPr>
          <a:xfrm>
            <a:off x="471900" y="4497000"/>
            <a:ext cx="4707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Es verdadera si alguna de las condiciones es verdadera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NOT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471900" y="1919075"/>
            <a:ext cx="49152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denota con con un signo de exclamación (!)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/>
        </p:nvSpPr>
        <p:spPr>
          <a:xfrm>
            <a:off x="625750" y="2563550"/>
            <a:ext cx="36333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if(!condición){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//código a ejecutar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5963425" y="2039225"/>
            <a:ext cx="2305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TABLA DE VERDAD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2" name="Google Shape;272;p30"/>
          <p:cNvGraphicFramePr/>
          <p:nvPr/>
        </p:nvGraphicFramePr>
        <p:xfrm>
          <a:off x="5963425" y="256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{9F60DDDE-78E4-48FE-855E-4FCF9779B062}</a:tableStyleId>
              </a:tblPr>
              <a:tblGrid>
                <a:gridCol w="1152650"/>
                <a:gridCol w="1152650"/>
              </a:tblGrid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!V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!F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Google Shape;273;p30"/>
          <p:cNvSpPr txBox="1"/>
          <p:nvPr/>
        </p:nvSpPr>
        <p:spPr>
          <a:xfrm>
            <a:off x="471900" y="4497000"/>
            <a:ext cx="4707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Invierte el resultado de la condición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1976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75" y="78587"/>
            <a:ext cx="3973603" cy="38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225" y="3908634"/>
            <a:ext cx="3854300" cy="115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es un condicional?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3043775"/>
            <a:ext cx="82221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 condicional es una sentencia que me permite ejecutar códigos alternativos en función de una condición dada.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471900" y="1919075"/>
            <a:ext cx="82221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Pensar la condición necesaria para reescribirla sin usar el operador NOT.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( </a:t>
            </a:r>
            <a:r>
              <a:rPr b="1" lang="es" sz="2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( x </a:t>
            </a:r>
            <a:r>
              <a:rPr b="1" lang="e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0 </a:t>
            </a:r>
            <a:r>
              <a:rPr b="1" lang="es" sz="2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b="1" lang="es" sz="24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b="1" lang="e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0 ) )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460950" y="33386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( x </a:t>
            </a:r>
            <a:r>
              <a:rPr b="1" lang="e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0 </a:t>
            </a:r>
            <a:r>
              <a:rPr b="1" lang="es" sz="2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b="1" lang="es" sz="24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b="1" lang="e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0 )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1308300" y="1134325"/>
            <a:ext cx="65274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Hacer un programa en el que se ingrese la velocidad máxima de una calle, la velocidad de un auto y tipo de auto (particular o ambulancia).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Las normas de tránsito indican que existe un 15% de tolerancia sobre la velocidad máxima.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Indicar si el auto recibe una advertencia, una multa o nada según los siguientes parámetros: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Particulares: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lphaLcPeriod"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la velocidad es menor a la velocidad máxima, no pasa nada.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lphaLcPeriod"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la velocidad está por encima de la velocidad máxima pero dentro del margen de tolerancia = Advertencia.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lphaLcPeriod"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la velocidad está por encima del margen de tolerancia = Multa.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Ambulancia: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lphaLcPeriod"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está en una emergencia, no pasa nada.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lphaLcPeriod"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no está en emergencia, vale como un particular.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 básica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916900" y="2571750"/>
            <a:ext cx="33321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(condición){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/* código a ejecutarse 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918500" y="1778425"/>
            <a:ext cx="17694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simple.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ejecuta una serie de instrucciones sucesivas y se obtiene un resultado.</a:t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>
            <a:off x="5948400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88" name="Google Shape;88;p16"/>
          <p:cNvCxnSpPr/>
          <p:nvPr/>
        </p:nvCxnSpPr>
        <p:spPr>
          <a:xfrm>
            <a:off x="5948400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6"/>
          <p:cNvCxnSpPr/>
          <p:nvPr/>
        </p:nvCxnSpPr>
        <p:spPr>
          <a:xfrm>
            <a:off x="5948400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6"/>
          <p:cNvCxnSpPr/>
          <p:nvPr/>
        </p:nvCxnSpPr>
        <p:spPr>
          <a:xfrm>
            <a:off x="5948400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6"/>
          <p:cNvCxnSpPr/>
          <p:nvPr/>
        </p:nvCxnSpPr>
        <p:spPr>
          <a:xfrm>
            <a:off x="5948400" y="2514313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6"/>
          <p:cNvCxnSpPr>
            <a:endCxn id="93" idx="0"/>
          </p:cNvCxnSpPr>
          <p:nvPr/>
        </p:nvCxnSpPr>
        <p:spPr>
          <a:xfrm>
            <a:off x="5948400" y="3492450"/>
            <a:ext cx="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4" name="Google Shape;94;p16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460025" y="1745200"/>
            <a:ext cx="1769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evalúa si la condición es verdadera o falsa</a:t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5945825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5945825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5945825" y="2514313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7"/>
          <p:cNvCxnSpPr>
            <a:endCxn id="111" idx="0"/>
          </p:cNvCxnSpPr>
          <p:nvPr/>
        </p:nvCxnSpPr>
        <p:spPr>
          <a:xfrm>
            <a:off x="5945700" y="3492450"/>
            <a:ext cx="270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7"/>
          <p:cNvSpPr/>
          <p:nvPr/>
        </p:nvSpPr>
        <p:spPr>
          <a:xfrm>
            <a:off x="5329775" y="1651150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444375" y="2026450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Google Shape;114;p17"/>
          <p:cNvCxnSpPr>
            <a:stCxn id="112" idx="3"/>
          </p:cNvCxnSpPr>
          <p:nvPr/>
        </p:nvCxnSpPr>
        <p:spPr>
          <a:xfrm>
            <a:off x="6561875" y="22672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435775" y="2267200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 rot="10800000">
            <a:off x="5945825" y="3091000"/>
            <a:ext cx="14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 txBox="1"/>
          <p:nvPr/>
        </p:nvSpPr>
        <p:spPr>
          <a:xfrm>
            <a:off x="6447275" y="191285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229425" y="2820950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947225" y="3091000"/>
            <a:ext cx="1934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falsa, el programa continúa con su flujo normal.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7550375" y="1645150"/>
            <a:ext cx="1418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verdadera, se ejecuta cierto código alternativo y luego el programa continúa con su flujo normal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000375" y="243935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62" y="224100"/>
            <a:ext cx="5219450" cy="28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451" y="3242450"/>
            <a:ext cx="4380675" cy="16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Else : camino alternativo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71900" y="1912700"/>
            <a:ext cx="41001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Tenemos un programa que, en algún momento, pregunta si una condición se cumple.</a:t>
            </a:r>
            <a:br>
              <a:rPr lang="es">
                <a:solidFill>
                  <a:schemeClr val="lt2"/>
                </a:solidFill>
              </a:rPr>
            </a:br>
            <a:r>
              <a:rPr lang="es">
                <a:solidFill>
                  <a:schemeClr val="lt2"/>
                </a:solidFill>
              </a:rPr>
              <a:t>En caso de que se cumpla, se ejecutará el código dentro del </a:t>
            </a:r>
            <a:r>
              <a:rPr i="1" lang="es">
                <a:solidFill>
                  <a:schemeClr val="lt2"/>
                </a:solidFill>
              </a:rPr>
              <a:t>if</a:t>
            </a:r>
            <a:r>
              <a:rPr lang="es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736225" y="1912700"/>
            <a:ext cx="410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if (condición){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/*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código a ejecutar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si la condición es verdadera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736225" y="3445700"/>
            <a:ext cx="410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else{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/*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código a ejecutar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si la condición es falsa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71900" y="3610500"/>
            <a:ext cx="41001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Podemos agregar un camino alternativo.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Poniendo una sentencia </a:t>
            </a:r>
            <a:r>
              <a:rPr b="1" i="1" lang="es">
                <a:solidFill>
                  <a:schemeClr val="lt2"/>
                </a:solidFill>
              </a:rPr>
              <a:t>else </a:t>
            </a:r>
            <a:r>
              <a:rPr lang="es">
                <a:solidFill>
                  <a:schemeClr val="lt2"/>
                </a:solidFill>
              </a:rPr>
              <a:t>a continuación del if definimos una porción de código que se ejecuta cuando la condición </a:t>
            </a:r>
            <a:r>
              <a:rPr b="1" lang="es">
                <a:solidFill>
                  <a:schemeClr val="lt2"/>
                </a:solidFill>
              </a:rPr>
              <a:t>NO</a:t>
            </a:r>
            <a:r>
              <a:rPr lang="es">
                <a:solidFill>
                  <a:schemeClr val="lt2"/>
                </a:solidFill>
              </a:rPr>
              <a:t> de verdadera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5945825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5945825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p20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5945825" y="3109025"/>
            <a:ext cx="0" cy="7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20"/>
          <p:cNvCxnSpPr>
            <a:endCxn id="154" idx="0"/>
          </p:cNvCxnSpPr>
          <p:nvPr/>
        </p:nvCxnSpPr>
        <p:spPr>
          <a:xfrm>
            <a:off x="5945700" y="3492450"/>
            <a:ext cx="270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5" name="Google Shape;155;p20"/>
          <p:cNvSpPr/>
          <p:nvPr/>
        </p:nvSpPr>
        <p:spPr>
          <a:xfrm>
            <a:off x="5329775" y="1651150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444375" y="2026450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7" name="Google Shape;157;p20"/>
          <p:cNvCxnSpPr>
            <a:stCxn id="155" idx="3"/>
          </p:cNvCxnSpPr>
          <p:nvPr/>
        </p:nvCxnSpPr>
        <p:spPr>
          <a:xfrm>
            <a:off x="6561875" y="22672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7435775" y="2267200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0"/>
          <p:cNvCxnSpPr/>
          <p:nvPr/>
        </p:nvCxnSpPr>
        <p:spPr>
          <a:xfrm rot="10800000">
            <a:off x="5945825" y="3091000"/>
            <a:ext cx="14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 txBox="1"/>
          <p:nvPr/>
        </p:nvSpPr>
        <p:spPr>
          <a:xfrm>
            <a:off x="6447275" y="191285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291350" y="2853925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5948400" y="3058875"/>
            <a:ext cx="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66" name="Google Shape;166;p20"/>
          <p:cNvCxnSpPr>
            <a:stCxn id="155" idx="1"/>
          </p:cNvCxnSpPr>
          <p:nvPr/>
        </p:nvCxnSpPr>
        <p:spPr>
          <a:xfrm rot="10800000">
            <a:off x="4398575" y="2267200"/>
            <a:ext cx="93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4398500" y="2267200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4405650" y="3094675"/>
            <a:ext cx="15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 txBox="1"/>
          <p:nvPr/>
        </p:nvSpPr>
        <p:spPr>
          <a:xfrm>
            <a:off x="4548925" y="1957625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7124225" y="250795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4086950" y="2512638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533" y="767625"/>
            <a:ext cx="5609018" cy="21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888" y="3556789"/>
            <a:ext cx="5402297" cy="81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