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3ba9c35a67_0_6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ba9c35a67_0_6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3ba9c35a67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ba9c35a67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3ba9c35a67_0_6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ba9c35a67_0_6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3ba9c35a67_0_6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ba9c35a67_0_6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3ba9c35a67_0_6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3ba9c35a67_0_6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3ba9c35a67_0_6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ba9c35a67_0_6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3ba9c35a67_0_7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ba9c35a67_0_7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3ba9c35a67_0_7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ba9c35a67_0_7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3ba9c35a67_0_6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ba9c35a67_0_6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3ba9c35a67_0_7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ba9c35a67_0_7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3ba9c35a67_0_6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ba9c35a67_0_6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3ba9c35a67_0_7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3ba9c35a67_0_7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3ba9c35a67_0_6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ba9c35a67_0_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3ba9c35a67_0_6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ba9c35a67_0_6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3ba9c35a67_0_6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ba9c35a67_0_6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3ba9c35a67_0_6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ba9c35a67_0_6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3ba9c35a67_0_6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ba9c35a67_0_6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3ba9c35a67_0_6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ba9c35a67_0_6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3ba9c35a67_0_6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ba9c35a67_0_6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rgbClr val="674EA7"/>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push dir="r"/>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7.jpg"/><Relationship Id="rId4"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jpg"/><Relationship Id="rId4"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3.jpg"/><Relationship Id="rId4" Type="http://schemas.openxmlformats.org/officeDocument/2006/relationships/image" Target="../media/image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8.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stackpath.bootstrapcdn.com/bootstrap/4.1.1/css/bootstrap.min.cs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3"/>
          <p:cNvSpPr txBox="1"/>
          <p:nvPr>
            <p:ph type="ctrTitle"/>
          </p:nvPr>
        </p:nvSpPr>
        <p:spPr>
          <a:xfrm>
            <a:off x="460950" y="2038500"/>
            <a:ext cx="8222100" cy="1066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6000"/>
              <a:t>Bootstrap</a:t>
            </a:r>
            <a:endParaRPr sz="6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226078" y="2095050"/>
            <a:ext cx="2808000" cy="95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class=”container”</a:t>
            </a:r>
            <a:endParaRPr/>
          </a:p>
        </p:txBody>
      </p:sp>
      <p:pic>
        <p:nvPicPr>
          <p:cNvPr id="118" name="Google Shape;118;p22"/>
          <p:cNvPicPr preferRelativeResize="0"/>
          <p:nvPr/>
        </p:nvPicPr>
        <p:blipFill>
          <a:blip r:embed="rId3">
            <a:alphaModFix/>
          </a:blip>
          <a:stretch>
            <a:fillRect/>
          </a:stretch>
        </p:blipFill>
        <p:spPr>
          <a:xfrm>
            <a:off x="3316225" y="2926975"/>
            <a:ext cx="5827775" cy="2216525"/>
          </a:xfrm>
          <a:prstGeom prst="rect">
            <a:avLst/>
          </a:prstGeom>
          <a:noFill/>
          <a:ln>
            <a:noFill/>
          </a:ln>
        </p:spPr>
      </p:pic>
      <p:pic>
        <p:nvPicPr>
          <p:cNvPr id="119" name="Google Shape;119;p22"/>
          <p:cNvPicPr preferRelativeResize="0"/>
          <p:nvPr/>
        </p:nvPicPr>
        <p:blipFill>
          <a:blip r:embed="rId4">
            <a:alphaModFix/>
          </a:blip>
          <a:stretch>
            <a:fillRect/>
          </a:stretch>
        </p:blipFill>
        <p:spPr>
          <a:xfrm>
            <a:off x="4005563" y="253172"/>
            <a:ext cx="4449099" cy="2673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211878" y="2095050"/>
            <a:ext cx="2808000" cy="95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class= ”container-fluid”</a:t>
            </a:r>
            <a:endParaRPr/>
          </a:p>
        </p:txBody>
      </p:sp>
      <p:pic>
        <p:nvPicPr>
          <p:cNvPr id="125" name="Google Shape;125;p23"/>
          <p:cNvPicPr preferRelativeResize="0"/>
          <p:nvPr/>
        </p:nvPicPr>
        <p:blipFill>
          <a:blip r:embed="rId3">
            <a:alphaModFix/>
          </a:blip>
          <a:stretch>
            <a:fillRect/>
          </a:stretch>
        </p:blipFill>
        <p:spPr>
          <a:xfrm>
            <a:off x="3346125" y="2871300"/>
            <a:ext cx="5797874" cy="2272200"/>
          </a:xfrm>
          <a:prstGeom prst="rect">
            <a:avLst/>
          </a:prstGeom>
          <a:noFill/>
          <a:ln>
            <a:noFill/>
          </a:ln>
        </p:spPr>
      </p:pic>
      <p:pic>
        <p:nvPicPr>
          <p:cNvPr id="126" name="Google Shape;126;p23"/>
          <p:cNvPicPr preferRelativeResize="0"/>
          <p:nvPr/>
        </p:nvPicPr>
        <p:blipFill>
          <a:blip r:embed="rId4">
            <a:alphaModFix/>
          </a:blip>
          <a:stretch>
            <a:fillRect/>
          </a:stretch>
        </p:blipFill>
        <p:spPr>
          <a:xfrm>
            <a:off x="4022963" y="207700"/>
            <a:ext cx="4444200" cy="2663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Grilla</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Grilla</a:t>
            </a:r>
            <a:endParaRPr/>
          </a:p>
        </p:txBody>
      </p:sp>
      <p:sp>
        <p:nvSpPr>
          <p:cNvPr id="137" name="Google Shape;137;p2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Con bootstrap podemos dar rápidamente un sistema de grillas a nuestros contenedores. De esta manera, es muy fácil dividirlos en filas y columnas para dar ubicación a nuestros elementos.</a:t>
            </a:r>
            <a:endParaRPr/>
          </a:p>
          <a:p>
            <a:pPr indent="0" lvl="0" marL="0" rtl="0" algn="l">
              <a:spcBef>
                <a:spcPts val="1600"/>
              </a:spcBef>
              <a:spcAft>
                <a:spcPts val="1600"/>
              </a:spcAft>
              <a:buNone/>
            </a:pPr>
            <a:r>
              <a:rPr lang="es"/>
              <a:t>Al igual que las tablas, debemos definir una fila antes de definir las columnas de la misma.</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Ejemplo</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Grilla 3x3</a:t>
            </a:r>
            <a:endParaRPr/>
          </a:p>
        </p:txBody>
      </p:sp>
      <p:sp>
        <p:nvSpPr>
          <p:cNvPr id="148" name="Google Shape;148;p27"/>
          <p:cNvSpPr txBox="1"/>
          <p:nvPr>
            <p:ph idx="1" type="body"/>
          </p:nvPr>
        </p:nvSpPr>
        <p:spPr>
          <a:xfrm>
            <a:off x="226075" y="1465800"/>
            <a:ext cx="2808000" cy="185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Para declarar una grilla de 3x3 definiremos el contenedor en el que va la grilla, luego 3 filas y dentro de esas filas incluiremos 3 columnas.</a:t>
            </a:r>
            <a:endParaRPr/>
          </a:p>
          <a:p>
            <a:pPr indent="0" lvl="0" marL="0" rtl="0" algn="l">
              <a:spcBef>
                <a:spcPts val="1600"/>
              </a:spcBef>
              <a:spcAft>
                <a:spcPts val="0"/>
              </a:spcAft>
              <a:buNone/>
            </a:pPr>
            <a:r>
              <a:rPr lang="es"/>
              <a:t>class=”row” declara una fila</a:t>
            </a:r>
            <a:endParaRPr/>
          </a:p>
          <a:p>
            <a:pPr indent="0" lvl="0" marL="0" rtl="0" algn="l">
              <a:spcBef>
                <a:spcPts val="1600"/>
              </a:spcBef>
              <a:spcAft>
                <a:spcPts val="1600"/>
              </a:spcAft>
              <a:buNone/>
            </a:pPr>
            <a:r>
              <a:rPr lang="es"/>
              <a:t>class=”col” declara una columna</a:t>
            </a:r>
            <a:endParaRPr/>
          </a:p>
        </p:txBody>
      </p:sp>
      <p:pic>
        <p:nvPicPr>
          <p:cNvPr id="149" name="Google Shape;149;p27"/>
          <p:cNvPicPr preferRelativeResize="0"/>
          <p:nvPr/>
        </p:nvPicPr>
        <p:blipFill>
          <a:blip r:embed="rId3">
            <a:alphaModFix/>
          </a:blip>
          <a:stretch>
            <a:fillRect/>
          </a:stretch>
        </p:blipFill>
        <p:spPr>
          <a:xfrm>
            <a:off x="4923650" y="0"/>
            <a:ext cx="2566027" cy="3094500"/>
          </a:xfrm>
          <a:prstGeom prst="rect">
            <a:avLst/>
          </a:prstGeom>
          <a:noFill/>
          <a:ln>
            <a:noFill/>
          </a:ln>
        </p:spPr>
      </p:pic>
      <p:pic>
        <p:nvPicPr>
          <p:cNvPr id="150" name="Google Shape;150;p27"/>
          <p:cNvPicPr preferRelativeResize="0"/>
          <p:nvPr/>
        </p:nvPicPr>
        <p:blipFill>
          <a:blip r:embed="rId4">
            <a:alphaModFix/>
          </a:blip>
          <a:stretch>
            <a:fillRect/>
          </a:stretch>
        </p:blipFill>
        <p:spPr>
          <a:xfrm>
            <a:off x="3660050" y="3066075"/>
            <a:ext cx="5093225" cy="2077425"/>
          </a:xfrm>
          <a:prstGeom prst="rect">
            <a:avLst/>
          </a:prstGeom>
          <a:noFill/>
          <a:ln>
            <a:noFill/>
          </a:ln>
        </p:spPr>
      </p:pic>
      <p:sp>
        <p:nvSpPr>
          <p:cNvPr id="151" name="Google Shape;151;p27"/>
          <p:cNvSpPr txBox="1"/>
          <p:nvPr/>
        </p:nvSpPr>
        <p:spPr>
          <a:xfrm>
            <a:off x="213125" y="3474000"/>
            <a:ext cx="2808000" cy="124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accent4"/>
                </a:solidFill>
              </a:rPr>
              <a:t>Automágicamente, bootstrap mira la cantidad de elementos y calcula el ancho de cada uno para ocupar la misma cantidad de espacio!</a:t>
            </a:r>
            <a:endParaRPr>
              <a:solidFill>
                <a:schemeClr val="accent4"/>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Ejercicio</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9"/>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3000"/>
              <a:t>Ejercicio</a:t>
            </a:r>
            <a:endParaRPr sz="3000"/>
          </a:p>
        </p:txBody>
      </p:sp>
      <p:sp>
        <p:nvSpPr>
          <p:cNvPr id="162" name="Google Shape;162;p29"/>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1800"/>
              <a:t>Tomando el siguiente código, modificar para hacer una grilla de 5x5</a:t>
            </a:r>
            <a:endParaRPr sz="1800"/>
          </a:p>
        </p:txBody>
      </p:sp>
      <p:pic>
        <p:nvPicPr>
          <p:cNvPr id="163" name="Google Shape;163;p29"/>
          <p:cNvPicPr preferRelativeResize="0"/>
          <p:nvPr/>
        </p:nvPicPr>
        <p:blipFill>
          <a:blip r:embed="rId3">
            <a:alphaModFix/>
          </a:blip>
          <a:stretch>
            <a:fillRect/>
          </a:stretch>
        </p:blipFill>
        <p:spPr>
          <a:xfrm>
            <a:off x="3957450" y="70275"/>
            <a:ext cx="4148524" cy="50029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30"/>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Grillas Simétricas</a:t>
            </a:r>
            <a:endParaRPr/>
          </a:p>
        </p:txBody>
      </p:sp>
      <p:sp>
        <p:nvSpPr>
          <p:cNvPr id="169" name="Google Shape;169;p30"/>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En una grilla simétrica, todas las columnas de nuestras filas ocupan el mismo espacio de nuestra página.</a:t>
            </a:r>
            <a:endParaRPr/>
          </a:p>
          <a:p>
            <a:pPr indent="0" lvl="0" marL="0" rtl="0" algn="l">
              <a:spcBef>
                <a:spcPts val="1600"/>
              </a:spcBef>
              <a:spcAft>
                <a:spcPts val="1600"/>
              </a:spcAft>
              <a:buNone/>
            </a:pPr>
            <a:r>
              <a:rPr lang="es"/>
              <a:t>Como se vió anteriormente, bootstrap genera esto automáticamente, pero es conveniente (y prolijo) definir manualmente el espacio que queremos que ocupen nuestras columnas, tomando en cuenta que no nos podemos pasar de 12 espacios.</a:t>
            </a:r>
            <a:endParaRPr/>
          </a:p>
        </p:txBody>
      </p:sp>
      <p:pic>
        <p:nvPicPr>
          <p:cNvPr id="170" name="Google Shape;170;p30"/>
          <p:cNvPicPr preferRelativeResize="0"/>
          <p:nvPr/>
        </p:nvPicPr>
        <p:blipFill>
          <a:blip r:embed="rId3">
            <a:alphaModFix/>
          </a:blip>
          <a:stretch>
            <a:fillRect/>
          </a:stretch>
        </p:blipFill>
        <p:spPr>
          <a:xfrm>
            <a:off x="3307250" y="2806300"/>
            <a:ext cx="5805126" cy="2018552"/>
          </a:xfrm>
          <a:prstGeom prst="rect">
            <a:avLst/>
          </a:prstGeom>
          <a:noFill/>
          <a:ln>
            <a:noFill/>
          </a:ln>
        </p:spPr>
      </p:pic>
      <p:sp>
        <p:nvSpPr>
          <p:cNvPr id="171" name="Google Shape;171;p30"/>
          <p:cNvSpPr txBox="1"/>
          <p:nvPr/>
        </p:nvSpPr>
        <p:spPr>
          <a:xfrm>
            <a:off x="3432125" y="483125"/>
            <a:ext cx="5555400" cy="221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lt2"/>
                </a:solidFill>
              </a:rPr>
              <a:t>Para definir el tamaño de una columna, al momento de indicar la clase columna se incluye un guión y el tamaño deseado:</a:t>
            </a:r>
            <a:endParaRPr>
              <a:solidFill>
                <a:schemeClr val="lt2"/>
              </a:solidFill>
            </a:endParaRPr>
          </a:p>
          <a:p>
            <a:pPr indent="0" lvl="0" marL="0" rtl="0" algn="l">
              <a:spcBef>
                <a:spcPts val="0"/>
              </a:spcBef>
              <a:spcAft>
                <a:spcPts val="0"/>
              </a:spcAft>
              <a:buNone/>
            </a:pPr>
            <a:r>
              <a:t/>
            </a:r>
            <a:endParaRPr>
              <a:solidFill>
                <a:schemeClr val="lt2"/>
              </a:solidFill>
            </a:endParaRPr>
          </a:p>
          <a:p>
            <a:pPr indent="0" lvl="0" marL="0" rtl="0" algn="l">
              <a:spcBef>
                <a:spcPts val="0"/>
              </a:spcBef>
              <a:spcAft>
                <a:spcPts val="0"/>
              </a:spcAft>
              <a:buNone/>
            </a:pPr>
            <a:r>
              <a:rPr lang="es">
                <a:solidFill>
                  <a:schemeClr val="lt2"/>
                </a:solidFill>
              </a:rPr>
              <a:t>&lt;div class=”col-4”&gt;&lt;/div&gt;</a:t>
            </a:r>
            <a:endParaRPr>
              <a:solidFill>
                <a:schemeClr val="lt2"/>
              </a:solidFill>
            </a:endParaRPr>
          </a:p>
          <a:p>
            <a:pPr indent="0" lvl="0" marL="0" rtl="0" algn="l">
              <a:spcBef>
                <a:spcPts val="0"/>
              </a:spcBef>
              <a:spcAft>
                <a:spcPts val="0"/>
              </a:spcAft>
              <a:buNone/>
            </a:pPr>
            <a:r>
              <a:t/>
            </a:r>
            <a:endParaRPr>
              <a:solidFill>
                <a:schemeClr val="lt2"/>
              </a:solidFill>
            </a:endParaRPr>
          </a:p>
          <a:p>
            <a:pPr indent="0" lvl="0" marL="0" rtl="0" algn="l">
              <a:spcBef>
                <a:spcPts val="0"/>
              </a:spcBef>
              <a:spcAft>
                <a:spcPts val="0"/>
              </a:spcAft>
              <a:buNone/>
            </a:pPr>
            <a:r>
              <a:rPr lang="es">
                <a:solidFill>
                  <a:schemeClr val="lt2"/>
                </a:solidFill>
              </a:rPr>
              <a:t>esta línea genera una columna en nuestra grilla de 4 espacios.</a:t>
            </a:r>
            <a:endParaRPr>
              <a:solidFill>
                <a:schemeClr val="lt2"/>
              </a:solidFill>
            </a:endParaRPr>
          </a:p>
          <a:p>
            <a:pPr indent="0" lvl="0" marL="0" rtl="0" algn="l">
              <a:spcBef>
                <a:spcPts val="0"/>
              </a:spcBef>
              <a:spcAft>
                <a:spcPts val="0"/>
              </a:spcAft>
              <a:buNone/>
            </a:pPr>
            <a:r>
              <a:t/>
            </a:r>
            <a:endParaRPr>
              <a:solidFill>
                <a:schemeClr val="lt2"/>
              </a:solidFill>
            </a:endParaRPr>
          </a:p>
          <a:p>
            <a:pPr indent="0" lvl="0" marL="0" rtl="0" algn="l">
              <a:spcBef>
                <a:spcPts val="0"/>
              </a:spcBef>
              <a:spcAft>
                <a:spcPts val="0"/>
              </a:spcAft>
              <a:buNone/>
            </a:pPr>
            <a:r>
              <a:rPr lang="es">
                <a:solidFill>
                  <a:schemeClr val="lt2"/>
                </a:solidFill>
              </a:rPr>
              <a:t>a continuación vemos las posibles combinaciones para generar una grilla simétrica.</a:t>
            </a:r>
            <a:endParaRPr>
              <a:solidFill>
                <a:schemeClr val="lt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31"/>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Grillas Asimétricas</a:t>
            </a:r>
            <a:endParaRPr/>
          </a:p>
        </p:txBody>
      </p:sp>
      <p:sp>
        <p:nvSpPr>
          <p:cNvPr id="177" name="Google Shape;177;p31"/>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Si podemos definir el tamaño de cada columna manualmente, </a:t>
            </a:r>
            <a:r>
              <a:rPr lang="es"/>
              <a:t>podríamos</a:t>
            </a:r>
            <a:r>
              <a:rPr lang="es"/>
              <a:t> definir distintos tamaños para cada una.</a:t>
            </a:r>
            <a:endParaRPr/>
          </a:p>
          <a:p>
            <a:pPr indent="0" lvl="0" marL="0" rtl="0" algn="l">
              <a:spcBef>
                <a:spcPts val="1600"/>
              </a:spcBef>
              <a:spcAft>
                <a:spcPts val="1600"/>
              </a:spcAft>
              <a:buNone/>
            </a:pPr>
            <a:r>
              <a:rPr lang="es"/>
              <a:t>De esta manera generaríamos una grilla asimétrica donde cada fila puede tener distinta cantidad de columnas con distintos tamaños.</a:t>
            </a:r>
            <a:endParaRPr/>
          </a:p>
        </p:txBody>
      </p:sp>
      <p:sp>
        <p:nvSpPr>
          <p:cNvPr id="178" name="Google Shape;178;p31"/>
          <p:cNvSpPr txBox="1"/>
          <p:nvPr/>
        </p:nvSpPr>
        <p:spPr>
          <a:xfrm>
            <a:off x="3466900" y="341000"/>
            <a:ext cx="5569800" cy="112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800">
                <a:solidFill>
                  <a:schemeClr val="lt2"/>
                </a:solidFill>
              </a:rPr>
              <a:t>Ejercicio:</a:t>
            </a:r>
            <a:endParaRPr sz="1800">
              <a:solidFill>
                <a:schemeClr val="lt2"/>
              </a:solidFill>
            </a:endParaRPr>
          </a:p>
          <a:p>
            <a:pPr indent="0" lvl="0" marL="0" rtl="0" algn="l">
              <a:spcBef>
                <a:spcPts val="0"/>
              </a:spcBef>
              <a:spcAft>
                <a:spcPts val="0"/>
              </a:spcAft>
              <a:buNone/>
            </a:pPr>
            <a:r>
              <a:rPr lang="es" sz="1800">
                <a:solidFill>
                  <a:schemeClr val="lt2"/>
                </a:solidFill>
              </a:rPr>
              <a:t>crear una grilla con las cuatro filas definidas en la imágen a continuación:</a:t>
            </a:r>
            <a:endParaRPr sz="1800">
              <a:solidFill>
                <a:schemeClr val="lt2"/>
              </a:solidFill>
            </a:endParaRPr>
          </a:p>
        </p:txBody>
      </p:sp>
      <p:pic>
        <p:nvPicPr>
          <p:cNvPr id="179" name="Google Shape;179;p31"/>
          <p:cNvPicPr preferRelativeResize="0"/>
          <p:nvPr/>
        </p:nvPicPr>
        <p:blipFill>
          <a:blip r:embed="rId3">
            <a:alphaModFix/>
          </a:blip>
          <a:stretch>
            <a:fillRect/>
          </a:stretch>
        </p:blipFill>
        <p:spPr>
          <a:xfrm>
            <a:off x="3349250" y="2389125"/>
            <a:ext cx="5687450" cy="19816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4"/>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¿Qué?</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32"/>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Fin.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¿Qué es Bootstrap?</a:t>
            </a:r>
            <a:endParaRPr/>
          </a:p>
        </p:txBody>
      </p:sp>
      <p:sp>
        <p:nvSpPr>
          <p:cNvPr id="78" name="Google Shape;78;p15"/>
          <p:cNvSpPr txBox="1"/>
          <p:nvPr>
            <p:ph idx="1" type="body"/>
          </p:nvPr>
        </p:nvSpPr>
        <p:spPr>
          <a:xfrm>
            <a:off x="460950" y="2409250"/>
            <a:ext cx="8222100" cy="202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Bootstrap es un </a:t>
            </a:r>
            <a:r>
              <a:rPr i="1" lang="es"/>
              <a:t>framework</a:t>
            </a:r>
            <a:r>
              <a:rPr lang="es"/>
              <a:t> o </a:t>
            </a:r>
            <a:r>
              <a:rPr i="1" lang="es"/>
              <a:t>entorno de trabajo</a:t>
            </a:r>
            <a:r>
              <a:rPr lang="es"/>
              <a:t> cuya finalidad es crear páginas web que se adapten a los distintos dispositivos que utilizamos día a día de una manera coherente.</a:t>
            </a:r>
            <a:endParaRPr/>
          </a:p>
          <a:p>
            <a:pPr indent="0" lvl="0" marL="0" rtl="0" algn="l">
              <a:spcBef>
                <a:spcPts val="1600"/>
              </a:spcBef>
              <a:spcAft>
                <a:spcPts val="1600"/>
              </a:spcAft>
              <a:buNone/>
            </a:pPr>
            <a:r>
              <a:rPr lang="es"/>
              <a:t>Principalmente veremos a bootstrap en este curso como un gran css que nos hace la vida más fácil.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6"/>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¿Sabiendo css, </a:t>
            </a:r>
            <a:r>
              <a:rPr lang="es"/>
              <a:t>por qué</a:t>
            </a:r>
            <a:r>
              <a:rPr lang="es"/>
              <a:t> lo usaría?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7"/>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Ok ¿cómo lo uso?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CLASES</a:t>
            </a:r>
            <a:endParaRPr/>
          </a:p>
        </p:txBody>
      </p:sp>
      <p:sp>
        <p:nvSpPr>
          <p:cNvPr id="94" name="Google Shape;94;p1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Los estilos de bootstrap están definido por clases que nos permiten aplicar diseño rápido a los elementos que creamos en html.</a:t>
            </a:r>
            <a:endParaRPr/>
          </a:p>
          <a:p>
            <a:pPr indent="0" lvl="0" marL="0" rtl="0" algn="l">
              <a:spcBef>
                <a:spcPts val="1600"/>
              </a:spcBef>
              <a:spcAft>
                <a:spcPts val="0"/>
              </a:spcAft>
              <a:buNone/>
            </a:pPr>
            <a:r>
              <a:rPr lang="es"/>
              <a:t>Simplemente, buscamos en bootstrap el estilo que deseamos aplicar y le damos esa clase a nuestro elemento de css.</a:t>
            </a:r>
            <a:endParaRPr/>
          </a:p>
          <a:p>
            <a:pPr indent="0" lvl="0" marL="0" rtl="0" algn="l">
              <a:spcBef>
                <a:spcPts val="1600"/>
              </a:spcBef>
              <a:spcAft>
                <a:spcPts val="1600"/>
              </a:spcAft>
              <a:buNone/>
            </a:pPr>
            <a:r>
              <a:rPr lang="es"/>
              <a:t>Recordemos que un elemento puede tener </a:t>
            </a:r>
            <a:r>
              <a:rPr lang="es"/>
              <a:t>más</a:t>
            </a:r>
            <a:r>
              <a:rPr lang="es"/>
              <a:t> de una clase.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Vinculación</a:t>
            </a:r>
            <a:endParaRPr/>
          </a:p>
        </p:txBody>
      </p:sp>
      <p:sp>
        <p:nvSpPr>
          <p:cNvPr id="100" name="Google Shape;100;p19"/>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Viendo a bootstrap como un gran css, podemos vincularlo de varias maneras.</a:t>
            </a:r>
            <a:endParaRPr/>
          </a:p>
          <a:p>
            <a:pPr indent="-342900" lvl="0" marL="457200" rtl="0" algn="l">
              <a:spcBef>
                <a:spcPts val="1600"/>
              </a:spcBef>
              <a:spcAft>
                <a:spcPts val="0"/>
              </a:spcAft>
              <a:buSzPts val="1800"/>
              <a:buChar char="●"/>
            </a:pPr>
            <a:r>
              <a:rPr lang="es"/>
              <a:t>Directamente de internet</a:t>
            </a:r>
            <a:endParaRPr/>
          </a:p>
          <a:p>
            <a:pPr indent="0" lvl="0" marL="0" rtl="0" algn="l">
              <a:spcBef>
                <a:spcPts val="1600"/>
              </a:spcBef>
              <a:spcAft>
                <a:spcPts val="0"/>
              </a:spcAft>
              <a:buNone/>
            </a:pPr>
            <a:r>
              <a:rPr lang="es"/>
              <a:t>	</a:t>
            </a:r>
            <a:r>
              <a:rPr lang="es" sz="1400">
                <a:solidFill>
                  <a:schemeClr val="accent3"/>
                </a:solidFill>
              </a:rPr>
              <a:t>&lt;</a:t>
            </a:r>
            <a:r>
              <a:rPr lang="es" sz="1400">
                <a:solidFill>
                  <a:schemeClr val="dk1"/>
                </a:solidFill>
              </a:rPr>
              <a:t>link </a:t>
            </a:r>
            <a:r>
              <a:rPr lang="es" sz="1400">
                <a:solidFill>
                  <a:schemeClr val="accent3"/>
                </a:solidFill>
              </a:rPr>
              <a:t>rel="stylesheet" href="</a:t>
            </a:r>
            <a:r>
              <a:rPr lang="es" sz="1400" u="sng">
                <a:solidFill>
                  <a:schemeClr val="accent3"/>
                </a:solidFill>
                <a:hlinkClick r:id="rId3"/>
              </a:rPr>
              <a:t>https://stackpath.bootstrapcdn.com/bootstrap/4.1.1/css/bootstrap.min.css</a:t>
            </a:r>
            <a:r>
              <a:rPr lang="es" sz="1400">
                <a:solidFill>
                  <a:schemeClr val="accent3"/>
                </a:solidFill>
              </a:rPr>
              <a:t>"</a:t>
            </a:r>
            <a:r>
              <a:rPr lang="es" sz="1400">
                <a:solidFill>
                  <a:schemeClr val="dk1"/>
                </a:solidFill>
              </a:rPr>
              <a:t>&gt;</a:t>
            </a:r>
            <a:endParaRPr sz="1400">
              <a:solidFill>
                <a:schemeClr val="dk1"/>
              </a:solidFill>
            </a:endParaRPr>
          </a:p>
          <a:p>
            <a:pPr indent="-342900" lvl="0" marL="457200" rtl="0" algn="l">
              <a:spcBef>
                <a:spcPts val="1600"/>
              </a:spcBef>
              <a:spcAft>
                <a:spcPts val="0"/>
              </a:spcAft>
              <a:buSzPts val="1800"/>
              <a:buChar char="●"/>
            </a:pPr>
            <a:r>
              <a:rPr lang="es"/>
              <a:t>Descargando los archivos y vinculando de manera local igual que nuestro CSS.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Contenedores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Contenedores</a:t>
            </a:r>
            <a:endParaRPr/>
          </a:p>
        </p:txBody>
      </p:sp>
      <p:sp>
        <p:nvSpPr>
          <p:cNvPr id="111" name="Google Shape;111;p21"/>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s"/>
              <a:t>Responsive Container</a:t>
            </a:r>
            <a:endParaRPr/>
          </a:p>
          <a:p>
            <a:pPr indent="-304800" lvl="1" marL="914400" rtl="0" algn="l">
              <a:spcBef>
                <a:spcPts val="0"/>
              </a:spcBef>
              <a:spcAft>
                <a:spcPts val="0"/>
              </a:spcAft>
              <a:buSzPts val="1200"/>
              <a:buChar char="○"/>
            </a:pPr>
            <a:r>
              <a:rPr lang="es"/>
              <a:t>Contenedor por default de bootstrap.</a:t>
            </a:r>
            <a:endParaRPr/>
          </a:p>
          <a:p>
            <a:pPr indent="-304800" lvl="1" marL="914400" rtl="0" algn="l">
              <a:spcBef>
                <a:spcPts val="0"/>
              </a:spcBef>
              <a:spcAft>
                <a:spcPts val="0"/>
              </a:spcAft>
              <a:buSzPts val="1200"/>
              <a:buChar char="○"/>
            </a:pPr>
            <a:r>
              <a:rPr lang="es"/>
              <a:t>Está automáticamente centrado en el espacio que tenga disponible.</a:t>
            </a:r>
            <a:endParaRPr/>
          </a:p>
          <a:p>
            <a:pPr indent="-304800" lvl="1" marL="914400" rtl="0" algn="l">
              <a:spcBef>
                <a:spcPts val="0"/>
              </a:spcBef>
              <a:spcAft>
                <a:spcPts val="0"/>
              </a:spcAft>
              <a:buSzPts val="1200"/>
              <a:buChar char="○"/>
            </a:pPr>
            <a:r>
              <a:rPr lang="es"/>
              <a:t>Ancho predefinido.</a:t>
            </a:r>
            <a:endParaRPr/>
          </a:p>
          <a:p>
            <a:pPr indent="457200" lvl="0" marL="0" rtl="0" algn="l">
              <a:spcBef>
                <a:spcPts val="1600"/>
              </a:spcBef>
              <a:spcAft>
                <a:spcPts val="0"/>
              </a:spcAft>
              <a:buNone/>
            </a:pPr>
            <a:r>
              <a:rPr lang="es">
                <a:solidFill>
                  <a:schemeClr val="dk1"/>
                </a:solidFill>
              </a:rPr>
              <a:t>&lt;div </a:t>
            </a:r>
            <a:r>
              <a:rPr lang="es">
                <a:solidFill>
                  <a:schemeClr val="accent3"/>
                </a:solidFill>
              </a:rPr>
              <a:t>class=”</a:t>
            </a:r>
            <a:r>
              <a:rPr lang="es">
                <a:solidFill>
                  <a:schemeClr val="accent2"/>
                </a:solidFill>
              </a:rPr>
              <a:t>container</a:t>
            </a:r>
            <a:r>
              <a:rPr lang="es">
                <a:solidFill>
                  <a:schemeClr val="accent3"/>
                </a:solidFill>
              </a:rPr>
              <a:t>”</a:t>
            </a:r>
            <a:r>
              <a:rPr lang="es">
                <a:solidFill>
                  <a:schemeClr val="dk1"/>
                </a:solidFill>
              </a:rPr>
              <a:t>&gt;</a:t>
            </a:r>
            <a:endParaRPr>
              <a:solidFill>
                <a:schemeClr val="dk1"/>
              </a:solidFill>
            </a:endParaRPr>
          </a:p>
          <a:p>
            <a:pPr indent="0" lvl="0" marL="457200" rtl="0" algn="l">
              <a:spcBef>
                <a:spcPts val="1600"/>
              </a:spcBef>
              <a:spcAft>
                <a:spcPts val="1600"/>
              </a:spcAft>
              <a:buNone/>
            </a:pPr>
            <a:r>
              <a:rPr lang="es">
                <a:solidFill>
                  <a:schemeClr val="dk1"/>
                </a:solidFill>
              </a:rPr>
              <a:t>&lt;/div&gt;</a:t>
            </a:r>
            <a:endParaRPr>
              <a:solidFill>
                <a:schemeClr val="dk1"/>
              </a:solidFill>
            </a:endParaRPr>
          </a:p>
        </p:txBody>
      </p:sp>
      <p:sp>
        <p:nvSpPr>
          <p:cNvPr id="112" name="Google Shape;112;p21"/>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s"/>
              <a:t>Fluid Container</a:t>
            </a:r>
            <a:endParaRPr/>
          </a:p>
          <a:p>
            <a:pPr indent="-304800" lvl="1" marL="914400" rtl="0" algn="l">
              <a:spcBef>
                <a:spcPts val="0"/>
              </a:spcBef>
              <a:spcAft>
                <a:spcPts val="0"/>
              </a:spcAft>
              <a:buSzPts val="1200"/>
              <a:buChar char="○"/>
            </a:pPr>
            <a:r>
              <a:rPr lang="es"/>
              <a:t>No está centrado en el espacio disponible.</a:t>
            </a:r>
            <a:endParaRPr/>
          </a:p>
          <a:p>
            <a:pPr indent="-304800" lvl="1" marL="914400" rtl="0" algn="l">
              <a:spcBef>
                <a:spcPts val="0"/>
              </a:spcBef>
              <a:spcAft>
                <a:spcPts val="0"/>
              </a:spcAft>
              <a:buSzPts val="1200"/>
              <a:buChar char="○"/>
            </a:pPr>
            <a:r>
              <a:rPr lang="es"/>
              <a:t>No tiene márgenes predefinidos.</a:t>
            </a:r>
            <a:endParaRPr/>
          </a:p>
          <a:p>
            <a:pPr indent="-304800" lvl="1" marL="914400" rtl="0" algn="l">
              <a:spcBef>
                <a:spcPts val="0"/>
              </a:spcBef>
              <a:spcAft>
                <a:spcPts val="0"/>
              </a:spcAft>
              <a:buSzPts val="1200"/>
              <a:buChar char="○"/>
            </a:pPr>
            <a:r>
              <a:rPr lang="es"/>
              <a:t>Ancho 100%</a:t>
            </a:r>
            <a:endParaRPr/>
          </a:p>
          <a:p>
            <a:pPr indent="0" lvl="0" marL="0" rtl="0" algn="l">
              <a:spcBef>
                <a:spcPts val="1600"/>
              </a:spcBef>
              <a:spcAft>
                <a:spcPts val="0"/>
              </a:spcAft>
              <a:buNone/>
            </a:pPr>
            <a:r>
              <a:rPr lang="es"/>
              <a:t>	</a:t>
            </a:r>
            <a:r>
              <a:rPr lang="es">
                <a:solidFill>
                  <a:schemeClr val="dk1"/>
                </a:solidFill>
              </a:rPr>
              <a:t>&lt;div </a:t>
            </a:r>
            <a:r>
              <a:rPr lang="es">
                <a:solidFill>
                  <a:schemeClr val="accent3"/>
                </a:solidFill>
              </a:rPr>
              <a:t>class=”</a:t>
            </a:r>
            <a:r>
              <a:rPr lang="es">
                <a:solidFill>
                  <a:schemeClr val="accent2"/>
                </a:solidFill>
              </a:rPr>
              <a:t>container-fluid</a:t>
            </a:r>
            <a:r>
              <a:rPr lang="es">
                <a:solidFill>
                  <a:schemeClr val="accent3"/>
                </a:solidFill>
              </a:rPr>
              <a:t>”</a:t>
            </a:r>
            <a:r>
              <a:rPr lang="es">
                <a:solidFill>
                  <a:schemeClr val="dk1"/>
                </a:solidFill>
              </a:rPr>
              <a:t>&gt;</a:t>
            </a:r>
            <a:endParaRPr>
              <a:solidFill>
                <a:schemeClr val="dk1"/>
              </a:solidFill>
            </a:endParaRPr>
          </a:p>
          <a:p>
            <a:pPr indent="0" lvl="0" marL="0" rtl="0" algn="l">
              <a:spcBef>
                <a:spcPts val="1600"/>
              </a:spcBef>
              <a:spcAft>
                <a:spcPts val="1600"/>
              </a:spcAft>
              <a:buNone/>
            </a:pPr>
            <a:r>
              <a:rPr lang="es">
                <a:solidFill>
                  <a:schemeClr val="dk1"/>
                </a:solidFill>
              </a:rPr>
              <a:t>	&lt;/div&gt;</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