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2B3B4D-899A-46B4-8535-7D9D38F5B59A}">
  <a:tblStyle styleId="{072B3B4D-899A-46B4-8535-7D9D38F5B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c9a3af3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c9a3af3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c9a3af3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c9a3af3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c9a3af3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c9a3af3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c9a3af3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c9a3af3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c9a3af3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c9a3af3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c9a3af3d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c9a3af3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c9a3af3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c9a3af3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c9a3af3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c9a3af3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c9a3af3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c9a3af3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c9a3af3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c9a3af3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cab026d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cab026d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c9a3af3d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c9a3af3d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cab026d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cab026d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c9a3af3d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c9a3af3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c9a3af3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c9a3af3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c9a3af3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c9a3af3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c9a3af3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c9a3af3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c9a3af3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c9a3af3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c9a3af3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c9a3af3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c9a3af3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c9a3af3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F99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uso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275" y="2414400"/>
            <a:ext cx="4610950" cy="9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75" y="1092638"/>
            <a:ext cx="3136800" cy="35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colspan y rowspan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26075" y="1465800"/>
            <a:ext cx="2808000" cy="22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atributos que nos permiten </a:t>
            </a:r>
            <a:r>
              <a:rPr lang="es"/>
              <a:t>modificar</a:t>
            </a:r>
            <a:r>
              <a:rPr lang="es"/>
              <a:t> la forma en la que se presentan los datos.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s"/>
              <a:t>colspan: </a:t>
            </a:r>
            <a:r>
              <a:rPr lang="es"/>
              <a:t>Nos permite definir una celda que ocupa </a:t>
            </a:r>
            <a:r>
              <a:rPr lang="es"/>
              <a:t>más</a:t>
            </a:r>
            <a:r>
              <a:rPr lang="es"/>
              <a:t> de una columna de nuestra tabla.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/>
              <a:t>rowspan: </a:t>
            </a:r>
            <a:r>
              <a:rPr lang="es"/>
              <a:t>Nos permite definir una celda que ocupa </a:t>
            </a:r>
            <a:r>
              <a:rPr lang="es"/>
              <a:t>más</a:t>
            </a:r>
            <a:r>
              <a:rPr lang="es"/>
              <a:t> de una fila dentro de su columna.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978" y="4244475"/>
            <a:ext cx="51816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728" y="106550"/>
            <a:ext cx="3916093" cy="410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422275" y="4084950"/>
            <a:ext cx="2415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Probar rowspan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definen con la etiqueta </a:t>
            </a:r>
            <a:r>
              <a:rPr lang="es">
                <a:solidFill>
                  <a:schemeClr val="dk1"/>
                </a:solidFill>
              </a:rPr>
              <a:t>&lt;form&gt;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Permiten el ingreso de datos por parte del usuario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ingresar: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Campos de texto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Checkboxes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Botones circulares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menues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 “Input”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elemento input es el </a:t>
            </a:r>
            <a:r>
              <a:rPr lang="es"/>
              <a:t>más</a:t>
            </a:r>
            <a:r>
              <a:rPr lang="es"/>
              <a:t> importante de los formularios.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Mediante el elemento input, permitimos que los usuarios ingresen datos para luego ser procesados.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 </a:t>
            </a:r>
            <a:r>
              <a:rPr lang="es"/>
              <a:t>procesamiento</a:t>
            </a:r>
            <a:r>
              <a:rPr lang="es"/>
              <a:t> de dichos datos, no es parte de la </a:t>
            </a:r>
            <a:r>
              <a:rPr lang="es"/>
              <a:t>currícula</a:t>
            </a:r>
            <a:r>
              <a:rPr lang="es"/>
              <a:t> de este curso.</a:t>
            </a:r>
            <a:endParaRPr/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3346625" y="131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{072B3B4D-899A-46B4-8535-7D9D38F5B59A}</a:tableStyleId>
              </a:tblPr>
              <a:tblGrid>
                <a:gridCol w="2839825"/>
                <a:gridCol w="2839825"/>
              </a:tblGrid>
              <a:tr h="2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Modo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Descripción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&lt;input </a:t>
                      </a:r>
                      <a:r>
                        <a:rPr lang="es" sz="1800">
                          <a:solidFill>
                            <a:schemeClr val="accent3"/>
                          </a:solidFill>
                        </a:rPr>
                        <a:t>type=”</a:t>
                      </a:r>
                      <a:r>
                        <a:rPr lang="es" sz="1800">
                          <a:solidFill>
                            <a:schemeClr val="accent2"/>
                          </a:solidFill>
                        </a:rPr>
                        <a:t>text</a:t>
                      </a:r>
                      <a:r>
                        <a:rPr lang="es" sz="1800">
                          <a:solidFill>
                            <a:schemeClr val="accent3"/>
                          </a:solidFill>
                        </a:rPr>
                        <a:t>”</a:t>
                      </a:r>
                      <a:r>
                        <a:rPr lang="es" sz="1800">
                          <a:solidFill>
                            <a:schemeClr val="dk1"/>
                          </a:solidFill>
                        </a:rPr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Define un campo de entrada de texto de una 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única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 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línea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&lt;input </a:t>
                      </a:r>
                      <a:r>
                        <a:rPr lang="es" sz="1800">
                          <a:solidFill>
                            <a:schemeClr val="accent3"/>
                          </a:solidFill>
                        </a:rPr>
                        <a:t>type=”</a:t>
                      </a:r>
                      <a:r>
                        <a:rPr lang="es" sz="1800">
                          <a:solidFill>
                            <a:schemeClr val="accent2"/>
                          </a:solidFill>
                        </a:rPr>
                        <a:t>radio</a:t>
                      </a:r>
                      <a:r>
                        <a:rPr lang="es" sz="1800">
                          <a:solidFill>
                            <a:schemeClr val="accent3"/>
                          </a:solidFill>
                        </a:rPr>
                        <a:t>”</a:t>
                      </a:r>
                      <a:r>
                        <a:rPr lang="es" sz="1800">
                          <a:solidFill>
                            <a:schemeClr val="dk1"/>
                          </a:solidFill>
                        </a:rPr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Define un 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botón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 circular de 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opción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 múltiple.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&lt;input </a:t>
                      </a:r>
                      <a:r>
                        <a:rPr lang="es" sz="1800">
                          <a:solidFill>
                            <a:schemeClr val="accent3"/>
                          </a:solidFill>
                        </a:rPr>
                        <a:t>type=”</a:t>
                      </a:r>
                      <a:r>
                        <a:rPr lang="es" sz="1800">
                          <a:solidFill>
                            <a:schemeClr val="accent2"/>
                          </a:solidFill>
                        </a:rPr>
                        <a:t>submit</a:t>
                      </a:r>
                      <a:r>
                        <a:rPr lang="es" sz="1800">
                          <a:solidFill>
                            <a:schemeClr val="accent3"/>
                          </a:solidFill>
                        </a:rPr>
                        <a:t>”</a:t>
                      </a:r>
                      <a:r>
                        <a:rPr lang="es" sz="1800">
                          <a:solidFill>
                            <a:schemeClr val="dk1"/>
                          </a:solidFill>
                        </a:rPr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2"/>
                          </a:solidFill>
                        </a:rPr>
                        <a:t>Define un 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botón</a:t>
                      </a:r>
                      <a:r>
                        <a:rPr lang="es">
                          <a:solidFill>
                            <a:schemeClr val="lt2"/>
                          </a:solidFill>
                        </a:rPr>
                        <a:t> para ingresar los datos y enviar el formulario.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6"/>
          <p:cNvSpPr txBox="1"/>
          <p:nvPr/>
        </p:nvSpPr>
        <p:spPr>
          <a:xfrm>
            <a:off x="3346500" y="3772375"/>
            <a:ext cx="5679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más tipos de input.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uso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&lt;input type=”text”&gt;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900" y="2464063"/>
            <a:ext cx="2536225" cy="18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825" y="2131313"/>
            <a:ext cx="3941425" cy="25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&lt;input type=”radio”&gt;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425" y="3889575"/>
            <a:ext cx="19812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300" y="2003775"/>
            <a:ext cx="62674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&lt;input type=”submit”&gt;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600" y="2504225"/>
            <a:ext cx="18192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525" y="1951775"/>
            <a:ext cx="4362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 a cubrir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Rutas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Formato en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Etiqueta &lt;meta&gt;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Tablas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Formularios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etiqueta div se utiliza para agrupar código html asociado.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puede utilizar para generar secciones dentro de una página como un “contenedor”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907350" y="376500"/>
            <a:ext cx="44757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&lt;body&gt;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&lt;div&gt;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&lt;h2&gt;</a:t>
            </a:r>
            <a:r>
              <a:rPr lang="es"/>
              <a:t>Datos Personales</a:t>
            </a:r>
            <a:r>
              <a:rPr lang="es">
                <a:solidFill>
                  <a:schemeClr val="dk1"/>
                </a:solidFill>
              </a:rPr>
              <a:t>&lt;/h2&gt;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&lt;ul&gt;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Nombre: Lewis Hamilton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Edad: 32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Nacionalidad: Británica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&lt;/ul&gt;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&lt;div&gt;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&lt;h2&gt;</a:t>
            </a:r>
            <a:r>
              <a:rPr lang="es"/>
              <a:t>Trayectoria</a:t>
            </a:r>
            <a:r>
              <a:rPr lang="es">
                <a:solidFill>
                  <a:schemeClr val="dk1"/>
                </a:solidFill>
              </a:rPr>
              <a:t>&lt;/h2&gt;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&lt;ul&gt;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(2013-2017)F1 - Mercedes AMG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(2007-2012)F1 - McLaren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(2006) GP2 - ART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(2004-2005) Formula 3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    &lt;li&gt;</a:t>
            </a:r>
            <a:r>
              <a:rPr lang="es"/>
              <a:t>(2001-2003) Formula Renault</a:t>
            </a:r>
            <a:r>
              <a:rPr lang="es">
                <a:solidFill>
                  <a:schemeClr val="dk1"/>
                </a:solidFill>
              </a:rPr>
              <a:t>&lt;/li&gt;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    &lt;/ul&gt;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&lt;/body&gt;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goo.gl/c8HZ8R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en HTML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Existen varias etiquetas que podemos utilizar en linea para dar formato al texto en nuestra página.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Siguiendo la idea de las etiquetas &lt;strong&gt; y &lt;em&gt;; probar las siguientes etiquetas en un documento HTML y anotar qué hace cada una.</a:t>
            </a:r>
            <a:endParaRPr sz="1400"/>
          </a:p>
        </p:txBody>
      </p:sp>
      <p:sp>
        <p:nvSpPr>
          <p:cNvPr id="86" name="Google Shape;86;p16"/>
          <p:cNvSpPr txBox="1"/>
          <p:nvPr/>
        </p:nvSpPr>
        <p:spPr>
          <a:xfrm>
            <a:off x="4296038" y="1727625"/>
            <a:ext cx="16818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&lt;b&gt;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&lt;strong&gt;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&lt;i&gt;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&lt;em&gt;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&lt;mark&gt;</a:t>
            </a:r>
            <a:endParaRPr sz="1800"/>
          </a:p>
        </p:txBody>
      </p:sp>
      <p:sp>
        <p:nvSpPr>
          <p:cNvPr id="87" name="Google Shape;87;p16"/>
          <p:cNvSpPr txBox="1"/>
          <p:nvPr/>
        </p:nvSpPr>
        <p:spPr>
          <a:xfrm>
            <a:off x="6345563" y="1750550"/>
            <a:ext cx="18657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&lt;small&gt;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&lt;del&gt;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&lt;ins&gt;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&lt;sub&gt;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&lt;sup&gt;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el juego de caracteres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s">
                <a:solidFill>
                  <a:schemeClr val="dk1"/>
                </a:solidFill>
              </a:rPr>
              <a:t>&lt;meta </a:t>
            </a:r>
            <a:r>
              <a:rPr b="1" lang="es">
                <a:solidFill>
                  <a:schemeClr val="accent3"/>
                </a:solidFill>
              </a:rPr>
              <a:t>charset=”</a:t>
            </a:r>
            <a:r>
              <a:rPr b="1" lang="es">
                <a:solidFill>
                  <a:schemeClr val="accent2"/>
                </a:solidFill>
              </a:rPr>
              <a:t>UTF-8</a:t>
            </a:r>
            <a:r>
              <a:rPr b="1" lang="es">
                <a:solidFill>
                  <a:schemeClr val="accent3"/>
                </a:solidFill>
              </a:rPr>
              <a:t>”</a:t>
            </a:r>
            <a:r>
              <a:rPr b="1" lang="es">
                <a:solidFill>
                  <a:schemeClr val="dk1"/>
                </a:solidFill>
              </a:rPr>
              <a:t>&gt;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la descripción de la página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 </a:t>
            </a:r>
            <a:r>
              <a:rPr b="1" lang="es">
                <a:solidFill>
                  <a:schemeClr val="dk1"/>
                </a:solidFill>
              </a:rPr>
              <a:t>&lt;meta </a:t>
            </a:r>
            <a:r>
              <a:rPr b="1" lang="es">
                <a:solidFill>
                  <a:schemeClr val="accent3"/>
                </a:solidFill>
              </a:rPr>
              <a:t>name=”</a:t>
            </a:r>
            <a:r>
              <a:rPr b="1" lang="es">
                <a:solidFill>
                  <a:schemeClr val="accent2"/>
                </a:solidFill>
              </a:rPr>
              <a:t>description</a:t>
            </a:r>
            <a:r>
              <a:rPr b="1" lang="es">
                <a:solidFill>
                  <a:schemeClr val="accent3"/>
                </a:solidFill>
              </a:rPr>
              <a:t>” content=”</a:t>
            </a:r>
            <a:r>
              <a:rPr b="1" lang="es">
                <a:solidFill>
                  <a:schemeClr val="accent2"/>
                </a:solidFill>
              </a:rPr>
              <a:t>descripcion de mi pagina</a:t>
            </a:r>
            <a:r>
              <a:rPr b="1" lang="es">
                <a:solidFill>
                  <a:schemeClr val="accent3"/>
                </a:solidFill>
              </a:rPr>
              <a:t>”</a:t>
            </a:r>
            <a:r>
              <a:rPr b="1" lang="es">
                <a:solidFill>
                  <a:schemeClr val="dk1"/>
                </a:solidFill>
              </a:rPr>
              <a:t>&gt;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palabras clave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s">
                <a:solidFill>
                  <a:schemeClr val="dk1"/>
                </a:solidFill>
              </a:rPr>
              <a:t>&lt;meta </a:t>
            </a:r>
            <a:r>
              <a:rPr b="1" lang="es">
                <a:solidFill>
                  <a:schemeClr val="accent3"/>
                </a:solidFill>
              </a:rPr>
              <a:t>name=”</a:t>
            </a:r>
            <a:r>
              <a:rPr b="1" lang="es">
                <a:solidFill>
                  <a:schemeClr val="accent2"/>
                </a:solidFill>
              </a:rPr>
              <a:t>keywords</a:t>
            </a:r>
            <a:r>
              <a:rPr b="1" lang="es">
                <a:solidFill>
                  <a:schemeClr val="accent3"/>
                </a:solidFill>
              </a:rPr>
              <a:t>” content=”</a:t>
            </a:r>
            <a:r>
              <a:rPr b="1" lang="es">
                <a:solidFill>
                  <a:schemeClr val="accent2"/>
                </a:solidFill>
              </a:rPr>
              <a:t>ap2018, HTML, programación</a:t>
            </a:r>
            <a:r>
              <a:rPr b="1" lang="es">
                <a:solidFill>
                  <a:schemeClr val="accent3"/>
                </a:solidFill>
              </a:rPr>
              <a:t>”</a:t>
            </a:r>
            <a:r>
              <a:rPr b="1" lang="es">
                <a:solidFill>
                  <a:schemeClr val="dk1"/>
                </a:solidFill>
              </a:rPr>
              <a:t>&gt;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autor de la página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s">
                <a:solidFill>
                  <a:schemeClr val="dk1"/>
                </a:solidFill>
              </a:rPr>
              <a:t>&lt;meta </a:t>
            </a:r>
            <a:r>
              <a:rPr b="1" lang="es">
                <a:solidFill>
                  <a:schemeClr val="accent3"/>
                </a:solidFill>
              </a:rPr>
              <a:t>name=”</a:t>
            </a:r>
            <a:r>
              <a:rPr b="1" lang="es">
                <a:solidFill>
                  <a:schemeClr val="accent2"/>
                </a:solidFill>
              </a:rPr>
              <a:t>author</a:t>
            </a:r>
            <a:r>
              <a:rPr b="1" lang="es">
                <a:solidFill>
                  <a:schemeClr val="accent3"/>
                </a:solidFill>
              </a:rPr>
              <a:t>” content=”</a:t>
            </a:r>
            <a:r>
              <a:rPr b="1" lang="es">
                <a:solidFill>
                  <a:schemeClr val="accent2"/>
                </a:solidFill>
              </a:rPr>
              <a:t>nombre del autor</a:t>
            </a:r>
            <a:r>
              <a:rPr b="1" lang="es">
                <a:solidFill>
                  <a:schemeClr val="accent3"/>
                </a:solidFill>
              </a:rPr>
              <a:t>”</a:t>
            </a:r>
            <a:r>
              <a:rPr b="1" lang="es">
                <a:solidFill>
                  <a:schemeClr val="dk1"/>
                </a:solidFill>
              </a:rPr>
              <a:t>&gt;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Viewport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Área visible de la página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Varía de dispositivo en dispositivo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71900" y="3139975"/>
            <a:ext cx="822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&lt;meta </a:t>
            </a:r>
            <a:r>
              <a:rPr b="1" lang="es" sz="1800">
                <a:solidFill>
                  <a:schemeClr val="accent3"/>
                </a:solidFill>
              </a:rPr>
              <a:t>name=”</a:t>
            </a:r>
            <a:r>
              <a:rPr b="1" lang="es" sz="1800">
                <a:solidFill>
                  <a:schemeClr val="accent2"/>
                </a:solidFill>
              </a:rPr>
              <a:t>viewport</a:t>
            </a:r>
            <a:r>
              <a:rPr b="1" lang="es" sz="1800">
                <a:solidFill>
                  <a:schemeClr val="accent3"/>
                </a:solidFill>
              </a:rPr>
              <a:t>” content=”</a:t>
            </a:r>
            <a:r>
              <a:rPr b="1" lang="es" sz="1800">
                <a:solidFill>
                  <a:schemeClr val="accent2"/>
                </a:solidFill>
              </a:rPr>
              <a:t>width=device-width, initial-scale=1.0</a:t>
            </a:r>
            <a:r>
              <a:rPr b="1" lang="es" sz="1800">
                <a:solidFill>
                  <a:schemeClr val="accent3"/>
                </a:solidFill>
              </a:rPr>
              <a:t>”</a:t>
            </a:r>
            <a:r>
              <a:rPr b="1" lang="es" sz="1800">
                <a:solidFill>
                  <a:schemeClr val="dk1"/>
                </a:solidFill>
              </a:rPr>
              <a:t>&gt;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Básicos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table</a:t>
            </a:r>
            <a:r>
              <a:rPr lang="es"/>
              <a:t>: define una tabla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th</a:t>
            </a:r>
            <a:r>
              <a:rPr lang="es"/>
              <a:t>: define un encabezado de la tabla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tr</a:t>
            </a:r>
            <a:r>
              <a:rPr lang="es"/>
              <a:t>: define una fila de la tabla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td</a:t>
            </a:r>
            <a:r>
              <a:rPr lang="es"/>
              <a:t>: define un dato/celda de la tabla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