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Roboto-bold.fntdata"/><Relationship Id="rId10" Type="http://schemas.openxmlformats.org/officeDocument/2006/relationships/slide" Target="slides/slide6.xml"/><Relationship Id="rId21" Type="http://schemas.openxmlformats.org/officeDocument/2006/relationships/font" Target="fonts/Roboto-regular.fntdata"/><Relationship Id="rId13" Type="http://schemas.openxmlformats.org/officeDocument/2006/relationships/slide" Target="slides/slide9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851e5e34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851e5e34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84c0283b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84c0283b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851e5e34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851e5e34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84c0283b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84c0283b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84c0283b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84c0283b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84c0283b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84c0283b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851e5e34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851e5e34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d0f4a993aa3cee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d0f4a993aa3cee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d0f4a993aa3cee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d0f4a993aa3cee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851e5e3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851e5e3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8309d937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8309d937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851e5e34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851e5e34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84c0283b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84c0283b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84c0283b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84c0283b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cb2391bb0041e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cb2391bb0041e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FF99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10.jpg"/><Relationship Id="rId5" Type="http://schemas.openxmlformats.org/officeDocument/2006/relationships/image" Target="../media/image12.jpg"/><Relationship Id="rId6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Relationship Id="rId4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HyperText Markup Language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Links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Links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226075" y="1465800"/>
            <a:ext cx="2808000" cy="20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agregar un hipervínculo utilizaremos la etiqueta “</a:t>
            </a:r>
            <a:r>
              <a:rPr i="1" lang="es"/>
              <a:t>a” </a:t>
            </a:r>
            <a:r>
              <a:rPr lang="es"/>
              <a:t>a la cual le tenemos que indicar, mediante el atributo </a:t>
            </a:r>
            <a:r>
              <a:rPr i="1" lang="es"/>
              <a:t>href </a:t>
            </a:r>
            <a:r>
              <a:rPr lang="es"/>
              <a:t> la dirección a la que queremos acceder.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Luego, el </a:t>
            </a:r>
            <a:r>
              <a:rPr i="1" lang="es"/>
              <a:t>contenido</a:t>
            </a:r>
            <a:r>
              <a:rPr lang="es"/>
              <a:t>, será lo que aparezca resaltado como </a:t>
            </a:r>
            <a:r>
              <a:rPr i="1" lang="es"/>
              <a:t>Link</a:t>
            </a:r>
            <a:r>
              <a:rPr lang="es"/>
              <a:t> o texto “</a:t>
            </a:r>
            <a:r>
              <a:rPr i="1" lang="es"/>
              <a:t>clickeable”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053" y="3539550"/>
            <a:ext cx="20288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1203" y="832400"/>
            <a:ext cx="572452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Listas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471900" y="1919075"/>
            <a:ext cx="39999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Lista Ordenada</a:t>
            </a:r>
            <a:endParaRPr/>
          </a:p>
        </p:txBody>
      </p:sp>
      <p:sp>
        <p:nvSpPr>
          <p:cNvPr id="150" name="Google Shape;150;p25"/>
          <p:cNvSpPr txBox="1"/>
          <p:nvPr>
            <p:ph idx="2" type="body"/>
          </p:nvPr>
        </p:nvSpPr>
        <p:spPr>
          <a:xfrm>
            <a:off x="4694250" y="1919075"/>
            <a:ext cx="39999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Lista no ordenada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900" y="3154738"/>
            <a:ext cx="1474500" cy="68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800" y="3154750"/>
            <a:ext cx="1794200" cy="15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326800" y="2387050"/>
            <a:ext cx="399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lista Ordenada se define con la etiqueta &lt;ol&gt; y cada elemento es un </a:t>
            </a:r>
            <a:r>
              <a:rPr i="1" lang="es"/>
              <a:t>ítem</a:t>
            </a:r>
            <a:r>
              <a:rPr i="1" lang="es"/>
              <a:t> de lista</a:t>
            </a:r>
            <a:r>
              <a:rPr lang="es"/>
              <a:t> &lt;li&gt;.</a:t>
            </a:r>
            <a:endParaRPr/>
          </a:p>
        </p:txBody>
      </p:sp>
      <p:sp>
        <p:nvSpPr>
          <p:cNvPr id="154" name="Google Shape;154;p25"/>
          <p:cNvSpPr txBox="1"/>
          <p:nvPr/>
        </p:nvSpPr>
        <p:spPr>
          <a:xfrm>
            <a:off x="4589375" y="2351525"/>
            <a:ext cx="399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lista no ordenada se define con la etiqueta &lt;ul&gt; y cada elemento es un </a:t>
            </a:r>
            <a:r>
              <a:rPr i="1" lang="es"/>
              <a:t>ítem</a:t>
            </a:r>
            <a:r>
              <a:rPr i="1" lang="es"/>
              <a:t> de lista</a:t>
            </a:r>
            <a:r>
              <a:rPr lang="es"/>
              <a:t> &lt;li&gt;</a:t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7640" y="3154752"/>
            <a:ext cx="1525099" cy="68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4251" y="3143150"/>
            <a:ext cx="1794200" cy="1525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&lt;strong&gt; y &lt;em&gt;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471900" y="1919075"/>
            <a:ext cx="3999900" cy="13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strong: Se utiliza para definir un texto importante.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Por defecto, pone el texto en </a:t>
            </a:r>
            <a:r>
              <a:rPr b="1" lang="es"/>
              <a:t>negrita</a:t>
            </a:r>
            <a:r>
              <a:rPr lang="es"/>
              <a:t>.</a:t>
            </a:r>
            <a:endParaRPr/>
          </a:p>
        </p:txBody>
      </p:sp>
      <p:sp>
        <p:nvSpPr>
          <p:cNvPr id="163" name="Google Shape;163;p26"/>
          <p:cNvSpPr txBox="1"/>
          <p:nvPr>
            <p:ph idx="2" type="body"/>
          </p:nvPr>
        </p:nvSpPr>
        <p:spPr>
          <a:xfrm>
            <a:off x="4694250" y="1919075"/>
            <a:ext cx="39999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em: Se utiliza para definir un texto con </a:t>
            </a:r>
            <a:r>
              <a:rPr lang="es"/>
              <a:t>énfasis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Por defecto, pone el texto en </a:t>
            </a:r>
            <a:r>
              <a:rPr i="1" lang="es"/>
              <a:t>itálica.</a:t>
            </a:r>
            <a:endParaRPr i="1"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575" y="3165725"/>
            <a:ext cx="4159450" cy="161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65725"/>
            <a:ext cx="4792175" cy="836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Consigna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Crear una página de una receta donde se incorpore todo lo visto en esta clase.</a:t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 rotWithShape="1">
          <a:blip r:embed="rId3">
            <a:alphaModFix/>
          </a:blip>
          <a:srcRect b="0" l="0" r="0" t="655"/>
          <a:stretch/>
        </p:blipFill>
        <p:spPr>
          <a:xfrm>
            <a:off x="3719300" y="0"/>
            <a:ext cx="5424701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goo.gl/oyKwr1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Sintaxis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2667220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800">
                <a:solidFill>
                  <a:schemeClr val="dk1"/>
                </a:solidFill>
              </a:rPr>
              <a:t>&lt;etiqueta </a:t>
            </a:r>
            <a:r>
              <a:rPr lang="es" sz="2800">
                <a:solidFill>
                  <a:schemeClr val="accent3"/>
                </a:solidFill>
              </a:rPr>
              <a:t>atributo =”</a:t>
            </a:r>
            <a:r>
              <a:rPr lang="es" sz="2800">
                <a:solidFill>
                  <a:schemeClr val="accent6"/>
                </a:solidFill>
              </a:rPr>
              <a:t>valor</a:t>
            </a:r>
            <a:r>
              <a:rPr lang="es" sz="2800">
                <a:solidFill>
                  <a:schemeClr val="accent3"/>
                </a:solidFill>
              </a:rPr>
              <a:t>”</a:t>
            </a:r>
            <a:r>
              <a:rPr lang="es" sz="2800">
                <a:solidFill>
                  <a:schemeClr val="dk1"/>
                </a:solidFill>
              </a:rPr>
              <a:t>&gt; </a:t>
            </a:r>
            <a:r>
              <a:rPr lang="es" sz="2800">
                <a:solidFill>
                  <a:schemeClr val="dk2"/>
                </a:solidFill>
              </a:rPr>
              <a:t>contenido </a:t>
            </a:r>
            <a:r>
              <a:rPr lang="es" sz="2800">
                <a:solidFill>
                  <a:schemeClr val="dk1"/>
                </a:solidFill>
              </a:rPr>
              <a:t>&lt;/etiqueta&gt;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Básica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1992125" y="2395525"/>
            <a:ext cx="2081400" cy="17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html: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 básica de todo documento html.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Contiene todo el código de nuestra página.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4184400" y="2376825"/>
            <a:ext cx="2074500" cy="17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head: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Contiene las propiedades de la página. (codificación, documentos vinculados, etc)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6436475" y="2395525"/>
            <a:ext cx="2081400" cy="17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body: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Contiene el cuerpo de la página, todo el contenido que el usuario está supuesto a ver.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471900" y="1886625"/>
            <a:ext cx="1811700" cy="27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&lt;html&gt;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&lt;/html&gt;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68450" y="1892025"/>
            <a:ext cx="18186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&lt;html&gt;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    &lt;head&gt;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    &lt;/head&gt;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    &lt;body&gt;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    &lt;/body&gt;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&lt;/html&gt;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468450" y="1892025"/>
            <a:ext cx="18186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&lt;html&gt;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    &lt;head&gt;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    &lt;/head&gt;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&lt;/html&gt;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Títulos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Títulos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títulos en el lenguaje HTML se van a definir con un formato &lt;h#&gt;.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La letra h nos indica </a:t>
            </a:r>
            <a:r>
              <a:rPr i="1" lang="es"/>
              <a:t>heading</a:t>
            </a:r>
            <a:r>
              <a:rPr lang="es"/>
              <a:t> o título.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El número nos indica la jerarquía de dicho título.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La jerarquía de los títulos va de 1 a 6.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1266" y="885813"/>
            <a:ext cx="2962275" cy="3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7378" y="738450"/>
            <a:ext cx="2329238" cy="36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Párrafos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Párrafos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párrafos se definen con una etiqueta &lt;p&gt;.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Nótese</a:t>
            </a:r>
            <a:r>
              <a:rPr lang="es"/>
              <a:t> que, no podemos determinar en el párrafo la manera en la que queremos que se muestre en HTML; agregar espacios de más o “enter” no va a modificar la forma en la que se vé el párrafo en nuestra página ya que HTML elimina todos los espacios que sobran.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053" y="2891125"/>
            <a:ext cx="320040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840" y="595025"/>
            <a:ext cx="355282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Imágenes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</a:t>
            </a:r>
            <a:r>
              <a:rPr lang="es"/>
              <a:t>ágenes 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implementar una imagen, debemos utilizar la etiqueta img y, a dem</a:t>
            </a:r>
            <a:r>
              <a:rPr lang="es"/>
              <a:t>ás, el atributo </a:t>
            </a:r>
            <a:r>
              <a:rPr i="1" lang="es"/>
              <a:t>source</a:t>
            </a:r>
            <a:r>
              <a:rPr lang="es"/>
              <a:t>(src) en el cual indicaremos la dirección de la imagen.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Si la imagen se encuentra en la misma carpeta que el archivo HTML, la dirección de la imagen será el nombre con su extensión. 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0" y="3861600"/>
            <a:ext cx="3261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&lt;img </a:t>
            </a:r>
            <a:r>
              <a:rPr lang="es" sz="1800">
                <a:solidFill>
                  <a:schemeClr val="accent3"/>
                </a:solidFill>
              </a:rPr>
              <a:t>src=”</a:t>
            </a:r>
            <a:r>
              <a:rPr lang="es" sz="1800">
                <a:solidFill>
                  <a:srgbClr val="FFFFFF"/>
                </a:solidFill>
              </a:rPr>
              <a:t>Mi_Imagen.jpg</a:t>
            </a:r>
            <a:r>
              <a:rPr lang="es" sz="1800">
                <a:solidFill>
                  <a:schemeClr val="accent3"/>
                </a:solidFill>
              </a:rPr>
              <a:t>”</a:t>
            </a:r>
            <a:r>
              <a:rPr lang="es" sz="1800">
                <a:solidFill>
                  <a:schemeClr val="dk1"/>
                </a:solidFill>
              </a:rPr>
              <a:t>/&gt;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1662" y="1609525"/>
            <a:ext cx="4370972" cy="35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2063" y="-8781"/>
            <a:ext cx="4290170" cy="1686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