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Varela Round"/>
      <p:regular r:id="rId24"/>
    </p:embeddedFont>
    <p:embeddedFont>
      <p:font typeface="Raleway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D3E4B2-6819-42A7-B1C1-DD0D5EBB2F1C}">
  <a:tblStyle styleId="{2ED3E4B2-6819-42A7-B1C1-DD0D5EBB2F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VarelaRoun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Light-bold.fntdata"/><Relationship Id="rId25" Type="http://schemas.openxmlformats.org/officeDocument/2006/relationships/font" Target="fonts/RalewayLight-regular.fntdata"/><Relationship Id="rId28" Type="http://schemas.openxmlformats.org/officeDocument/2006/relationships/font" Target="fonts/RalewayLight-boldItalic.fntdata"/><Relationship Id="rId27" Type="http://schemas.openxmlformats.org/officeDocument/2006/relationships/font" Target="fonts/Raleway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8684a148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8684a148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80e52bd8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80e52bd8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8684a148b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8684a148b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684a148b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684a148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684a148b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684a148b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8684a148b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8684a148b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684a148b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684a148b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684a148b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684a148b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684a148b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684a148b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0" name="Google Shape;90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18" name="Google Shape;118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0" name="Google Shape;12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5" name="Google Shape;2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atapine.com/blog/how-to-choose-the-right-data-visualization-typ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Dashboard Dojo</a:t>
            </a:r>
            <a:endParaRPr/>
          </a:p>
        </p:txBody>
      </p:sp>
      <p:sp>
        <p:nvSpPr>
          <p:cNvPr id="127" name="Google Shape;127;p26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Lisboa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Final Check</a:t>
            </a:r>
            <a:endParaRPr/>
          </a:p>
        </p:txBody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100 % consistency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same palette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round you numbers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add legend, axis_titles, titles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fr"/>
              <a:t>double your margins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Who’s your audience?</a:t>
            </a:r>
            <a:endParaRPr/>
          </a:p>
        </p:txBody>
      </p:sp>
      <p:sp>
        <p:nvSpPr>
          <p:cNvPr id="133" name="Google Shape;133;p27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Who is going to use the dashboard?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Sales Director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What’s their purpose/context/device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Give an overview on sales’ status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Is the dashboard going to be used for large </a:t>
            </a:r>
            <a:r>
              <a:rPr b="1" lang="fr"/>
              <a:t>audience</a:t>
            </a:r>
            <a:r>
              <a:rPr b="1" lang="fr"/>
              <a:t> or personal usage?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Personal use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1171250" y="-2650"/>
            <a:ext cx="6325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Write the main goal in 1 sentence</a:t>
            </a:r>
            <a:endParaRPr/>
          </a:p>
        </p:txBody>
      </p:sp>
      <p:sp>
        <p:nvSpPr>
          <p:cNvPr id="139" name="Google Shape;139;p28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The main goal should be SMART (</a:t>
            </a:r>
            <a:r>
              <a:rPr b="1" lang="fr">
                <a:solidFill>
                  <a:srgbClr val="202124"/>
                </a:solidFill>
                <a:highlight>
                  <a:srgbClr val="FFFFFF"/>
                </a:highlight>
              </a:rPr>
              <a:t> specific, measurable, achievable, relevant, and </a:t>
            </a:r>
            <a:r>
              <a:rPr b="1" lang="fr">
                <a:solidFill>
                  <a:srgbClr val="202124"/>
                </a:solidFill>
                <a:highlight>
                  <a:srgbClr val="FFFFFF"/>
                </a:highlight>
              </a:rPr>
              <a:t>time-bound)</a:t>
            </a:r>
            <a:endParaRPr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202124"/>
                </a:solidFill>
                <a:highlight>
                  <a:srgbClr val="FFFFFF"/>
                </a:highlight>
              </a:rPr>
              <a:t>Sales performance at a glance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 the KPIs that will support your main objective</a:t>
            </a:r>
            <a:endParaRPr/>
          </a:p>
        </p:txBody>
      </p:sp>
      <p:sp>
        <p:nvSpPr>
          <p:cNvPr id="145" name="Google Shape;145;p29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Write between 3 and 5 KPIs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Sales Breakdown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Growth by category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Growth by month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List the variables needed per KPI</a:t>
            </a:r>
            <a:endParaRPr/>
          </a:p>
        </p:txBody>
      </p:sp>
      <p:sp>
        <p:nvSpPr>
          <p:cNvPr id="151" name="Google Shape;151;p30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Make sure to include source, type and range. What kind of </a:t>
            </a:r>
            <a:r>
              <a:rPr lang="fr" u="sng">
                <a:solidFill>
                  <a:schemeClr val="hlink"/>
                </a:solidFill>
                <a:hlinkClick r:id="rId3"/>
              </a:rPr>
              <a:t>visualization </a:t>
            </a:r>
            <a:r>
              <a:rPr lang="fr"/>
              <a:t>will you need?</a:t>
            </a:r>
            <a:endParaRPr/>
          </a:p>
        </p:txBody>
      </p:sp>
      <p:graphicFrame>
        <p:nvGraphicFramePr>
          <p:cNvPr id="152" name="Google Shape;152;p30"/>
          <p:cNvGraphicFramePr/>
          <p:nvPr/>
        </p:nvGraphicFramePr>
        <p:xfrm>
          <a:off x="925500" y="193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{2ED3E4B2-6819-42A7-B1C1-DD0D5EBB2F1C}</a:tableStyleId>
              </a:tblPr>
              <a:tblGrid>
                <a:gridCol w="2431000"/>
                <a:gridCol w="2431000"/>
                <a:gridCol w="2431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Sales Breakdown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Growth</a:t>
                      </a:r>
                      <a:r>
                        <a:rPr lang="fr"/>
                        <a:t> by Category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Growth by Year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order_year (date)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productline (string / 0-20)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total_orders (int - </a:t>
                      </a:r>
                      <a:r>
                        <a:rPr lang="fr"/>
                        <a:t>/ 0-100k)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productline </a:t>
                      </a:r>
                      <a:r>
                        <a:rPr lang="fr"/>
                        <a:t>(string / 0-20)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total_orders </a:t>
                      </a:r>
                      <a:r>
                        <a:rPr lang="fr"/>
                        <a:t>(int - / 0-100k)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order_year (date)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productline (string / 0-20)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total_orders (int - / 0-100k)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Write the story you want to tell with your data</a:t>
            </a:r>
            <a:endParaRPr/>
          </a:p>
        </p:txBody>
      </p:sp>
      <p:sp>
        <p:nvSpPr>
          <p:cNvPr id="158" name="Google Shape;158;p31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Make it between 3 and 10 sentences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largest category is Classic Cars followed by Vintage Cars. We can expect this trend to continue in the following years as Classic Cars and Vintage Cars have a growth rate of 120% and around 70%. However, a shift can be expected as Motorcycles are experiencing rapid growth and could surpass Vintage Cars. 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Seasonality plays a major roles, as orders for  a given </a:t>
            </a:r>
            <a:r>
              <a:rPr lang="f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lang="fr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vary depending on the season.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Is there some context that’s going to be useful?</a:t>
            </a:r>
            <a:endParaRPr/>
          </a:p>
        </p:txBody>
      </p:sp>
      <p:sp>
        <p:nvSpPr>
          <p:cNvPr id="164" name="Google Shape;164;p32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Decided the context to include based on the audience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Toy-and-models is a </a:t>
            </a:r>
            <a:r>
              <a:rPr lang="fr"/>
              <a:t>scale</a:t>
            </a:r>
            <a:r>
              <a:rPr lang="fr"/>
              <a:t> toys store undergoing an internal review to asses </a:t>
            </a:r>
            <a:r>
              <a:rPr lang="fr"/>
              <a:t>its</a:t>
            </a:r>
            <a:r>
              <a:rPr lang="fr"/>
              <a:t> performance, specially its sales. The data set gives a broad overview of the current situation, but it has to be cleaned and prepared to fully assess the current situation.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1171250" y="-2650"/>
            <a:ext cx="71583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Draw a dashboard draft</a:t>
            </a:r>
            <a:endParaRPr/>
          </a:p>
        </p:txBody>
      </p:sp>
      <p:sp>
        <p:nvSpPr>
          <p:cNvPr id="170" name="Google Shape;170;p33"/>
          <p:cNvSpPr txBox="1"/>
          <p:nvPr>
            <p:ph idx="4" type="body"/>
          </p:nvPr>
        </p:nvSpPr>
        <p:spPr>
          <a:xfrm>
            <a:off x="686950" y="1301000"/>
            <a:ext cx="7798800" cy="3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Where are all your data going to fit?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844500" y="1750150"/>
            <a:ext cx="74550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Now go code it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streamlit!!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