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5" r:id="rId5"/>
    <p:sldId id="263" r:id="rId6"/>
    <p:sldId id="266" r:id="rId7"/>
    <p:sldId id="264" r:id="rId8"/>
    <p:sldId id="269" r:id="rId9"/>
    <p:sldId id="261" r:id="rId10"/>
    <p:sldId id="267" r:id="rId11"/>
    <p:sldId id="262" r:id="rId12"/>
    <p:sldId id="268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94683"/>
  </p:normalViewPr>
  <p:slideViewPr>
    <p:cSldViewPr snapToGrid="0">
      <p:cViewPr varScale="1">
        <p:scale>
          <a:sx n="147" d="100"/>
          <a:sy n="147" d="100"/>
        </p:scale>
        <p:origin x="10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23420-C428-2243-B442-657CF1AC6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9D2665-DF04-09F8-E0A3-106ED305DF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53AD9C-DE38-A85B-8EA4-46A73CB5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C6258-DE9C-52AD-CBD9-DF3FA61EA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17729D-4D9E-77A3-3B37-D50F3522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548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BBC59B-0A12-4B5E-972A-C5D79634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E26256E-2DA0-E3F5-B3F8-F994A3E4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128AEE-A47E-4C65-758F-99EC5CD09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46DEE2-3035-9D13-C4DE-5FF15E88A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9F926A-1AC7-E7D7-4082-CC64BB14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677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E9094-44EA-921A-B4C0-E82404643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D5CF460-6C15-038C-B608-DA0813667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823C58-FF2E-EF3E-F9B9-398CB81E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83513-DE83-8DE8-DD73-A4B6D288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D69762-697B-DC2B-5B65-06001F02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25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40108-F544-EB99-3A28-72B79980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9A7AE-4EB4-0D0E-4C3F-4744BA465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2D8F67-5F0E-6131-31FE-DBF1D4BF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E705D3-4654-34F4-6C1D-415BF280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919B5D-D6F1-4885-5179-4799D765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2362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DE0AE-86BD-BE22-20C2-49741200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2AA237-4F8C-F828-E73D-72DDBB89F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C0A9B7-818A-D49C-8E4D-C37950C0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749C78-1465-6419-6800-4039A015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E71B3F-E347-C129-9B61-4CDB915E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80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D872B-EACB-AFE8-C25C-61E3C1FB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88BC53-1368-7A70-B913-72F5E6E8B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9C3C25-9743-4CCD-D461-4E072BE96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ED20A8-2A85-570E-544E-416386C1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71CE16-A327-C523-14F6-FFED6ED1B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CBAF27-C549-90C5-1727-CB536923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5955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1693A-F78D-CFAC-0E79-061500D8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5B1940-C811-CB88-5432-F2E1725DA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347BAE-53AD-C583-B77D-A64E48688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DB3EB3-7019-C246-A275-804A93C11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EE1EA9-9A41-DFB5-F0D0-D1E8E614A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4830315-74B9-0C29-92C1-C91D106F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B567BB-AC02-CB66-DCA6-59EF34F7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7C4B7D2-9F7C-D23A-0923-D6F0D6216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946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8A54-DDE1-9F1C-9431-99DD494F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3F858AF-122B-7AB6-BE68-8998534E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42D2475-832F-6CD0-7570-A609704E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1F3559D-EA1E-E8FD-5B4D-909D9D06E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897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3C8B7FB-EDC6-BD75-988A-EC41742CF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C335AE4-C141-849F-275E-27B3A499E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860D3F-4C96-CFE1-AE3D-06AEE989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6207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A5EBD-9AE5-615F-5F7F-CB16A0DA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FE747C-E448-E9DA-2F0A-FB2B8316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93DDF4-E933-BF3B-C827-8DA723092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9B7DF8-4420-7087-D473-E22B83495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F5D294-C429-FEED-9ADE-EE90501B6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6D3CFF-5CD8-8327-D485-67B01AA3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7948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E7F8F-4325-7F79-33CE-1B5BC260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363315-7271-F8DA-3536-34A864D0D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D79EF1-24C4-79D5-7819-F59542B6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DB4331-0A39-6637-8B6B-A4285383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18E664-E16D-CF95-2264-0CD0EE957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C08376-A9BD-799F-A409-3C685BEA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241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E894833-B547-B0E6-25CB-EEA1DC2BD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6D9746-77FC-A329-8999-AAD33AE5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34E94D-147F-61A2-B39A-7152871DD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6550E-062B-B94D-82D3-C0BC9D83139B}" type="datetimeFigureOut">
              <a:rPr lang="es-PE" smtClean="0"/>
              <a:t>21/10/25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22006-7475-13E9-E450-833AF70FF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A82EAE-6B3F-00C1-6554-061459AFE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7847C-F3CB-594E-B3FB-452F214E30F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1054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EFAFC-197E-E621-A254-FCC6340C3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735" y="2771306"/>
            <a:ext cx="10620530" cy="1315387"/>
          </a:xfrm>
        </p:spPr>
        <p:txBody>
          <a:bodyPr>
            <a:noAutofit/>
          </a:bodyPr>
          <a:lstStyle/>
          <a:p>
            <a:r>
              <a:rPr lang="es-PE" sz="9000" dirty="0"/>
              <a:t>COMPROBANTE OCR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38C289-B8F2-8880-AE21-D125D06D25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751" y="3923675"/>
            <a:ext cx="4424855" cy="539038"/>
          </a:xfrm>
        </p:spPr>
        <p:txBody>
          <a:bodyPr/>
          <a:lstStyle/>
          <a:p>
            <a:r>
              <a:rPr lang="es-PE" dirty="0"/>
              <a:t>Por: Frans Edward Paxi Juchani</a:t>
            </a:r>
          </a:p>
        </p:txBody>
      </p:sp>
    </p:spTree>
    <p:extLst>
      <p:ext uri="{BB962C8B-B14F-4D97-AF65-F5344CB8AC3E}">
        <p14:creationId xmlns:p14="http://schemas.microsoft.com/office/powerpoint/2010/main" val="80240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6F21F-99DF-8F3E-4589-5C8A93EB1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22C91EEE-F03C-9664-A3AA-AC4048C7C5A2}"/>
              </a:ext>
            </a:extLst>
          </p:cNvPr>
          <p:cNvSpPr/>
          <p:nvPr/>
        </p:nvSpPr>
        <p:spPr>
          <a:xfrm>
            <a:off x="111862" y="2682009"/>
            <a:ext cx="1018268" cy="9429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inicio</a:t>
            </a:r>
          </a:p>
        </p:txBody>
      </p:sp>
      <p:pic>
        <p:nvPicPr>
          <p:cNvPr id="1026" name="Picture 2" descr="PDF Reader - PDF Viewer - Aplicaciones en Google Play">
            <a:extLst>
              <a:ext uri="{FF2B5EF4-FFF2-40B4-BE49-F238E27FC236}">
                <a16:creationId xmlns:a16="http://schemas.microsoft.com/office/drawing/2014/main" id="{05E6061E-1D86-1978-D66B-6A13F4F42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5" y="1255285"/>
            <a:ext cx="937081" cy="9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5B262D7-2513-0B75-AB6F-CA9E22BC285E}"/>
              </a:ext>
            </a:extLst>
          </p:cNvPr>
          <p:cNvSpPr/>
          <p:nvPr/>
        </p:nvSpPr>
        <p:spPr>
          <a:xfrm>
            <a:off x="1425795" y="211414"/>
            <a:ext cx="2297120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Proceso Paddle OCR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A60A82B-17D3-A24D-ECF8-D0FDB0D1331B}"/>
              </a:ext>
            </a:extLst>
          </p:cNvPr>
          <p:cNvSpPr/>
          <p:nvPr/>
        </p:nvSpPr>
        <p:spPr>
          <a:xfrm>
            <a:off x="8077198" y="200760"/>
            <a:ext cx="3690259" cy="64458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Proceso </a:t>
            </a:r>
          </a:p>
          <a:p>
            <a:pPr algn="ctr"/>
            <a:r>
              <a:rPr lang="es-PE" sz="2500" b="1" dirty="0"/>
              <a:t>Web Scrapping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08CA8A45-E507-A7A8-A60A-03412C11B5C1}"/>
              </a:ext>
            </a:extLst>
          </p:cNvPr>
          <p:cNvSpPr/>
          <p:nvPr/>
        </p:nvSpPr>
        <p:spPr>
          <a:xfrm>
            <a:off x="1730829" y="1382486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PDF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B679F2BD-6BAD-C74D-5A80-B6AD0689C3B2}"/>
              </a:ext>
            </a:extLst>
          </p:cNvPr>
          <p:cNvSpPr/>
          <p:nvPr/>
        </p:nvSpPr>
        <p:spPr>
          <a:xfrm>
            <a:off x="1735165" y="2712625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Analisis del PDF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40288A43-1128-4694-8BF7-1E0699F37D64}"/>
              </a:ext>
            </a:extLst>
          </p:cNvPr>
          <p:cNvSpPr/>
          <p:nvPr/>
        </p:nvSpPr>
        <p:spPr>
          <a:xfrm>
            <a:off x="1725268" y="4042764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OCR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86B0F2EB-A0D2-9AA5-357E-0C6C181C8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91414"/>
              </p:ext>
            </p:extLst>
          </p:nvPr>
        </p:nvGraphicFramePr>
        <p:xfrm>
          <a:off x="36335" y="5098832"/>
          <a:ext cx="3686580" cy="163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808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859972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596810">
                <a:tc>
                  <a:txBody>
                    <a:bodyPr/>
                    <a:lstStyle/>
                    <a:p>
                      <a:r>
                        <a:rPr lang="es-PE" sz="16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BK-00053521925</a:t>
                      </a:r>
                      <a:endParaRPr lang="es-P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600" dirty="0"/>
                        <a:t>RUC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0.9902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600" dirty="0"/>
                        <a:t>20100017491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0.9834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14384"/>
                  </a:ext>
                </a:extLst>
              </a:tr>
            </a:tbl>
          </a:graphicData>
        </a:graphic>
      </p:graphicFrame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E92D40C2-D59B-E2A9-AE44-812DCCDE40AE}"/>
              </a:ext>
            </a:extLst>
          </p:cNvPr>
          <p:cNvSpPr/>
          <p:nvPr/>
        </p:nvSpPr>
        <p:spPr>
          <a:xfrm>
            <a:off x="9081375" y="1353257"/>
            <a:ext cx="1947092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Array con todos los numeros de 10 digitos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8C543796-BB1A-618C-8868-4609BE3D9E52}"/>
              </a:ext>
            </a:extLst>
          </p:cNvPr>
          <p:cNvSpPr/>
          <p:nvPr/>
        </p:nvSpPr>
        <p:spPr>
          <a:xfrm>
            <a:off x="8827700" y="2655123"/>
            <a:ext cx="2383291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Web Scraping a consultaruc.sunat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2651CF7B-1E38-631F-0355-36E7C575A3CF}"/>
              </a:ext>
            </a:extLst>
          </p:cNvPr>
          <p:cNvSpPr/>
          <p:nvPr/>
        </p:nvSpPr>
        <p:spPr>
          <a:xfrm>
            <a:off x="9045799" y="3893598"/>
            <a:ext cx="1947092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web scraping</a:t>
            </a:r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8E5DBB7C-6673-F5A2-5AC1-EA3399B96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365956"/>
              </p:ext>
            </p:extLst>
          </p:nvPr>
        </p:nvGraphicFramePr>
        <p:xfrm>
          <a:off x="8300235" y="5127888"/>
          <a:ext cx="3244184" cy="135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092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622092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</a:tblGrid>
              <a:tr h="643908">
                <a:tc>
                  <a:txBody>
                    <a:bodyPr/>
                    <a:lstStyle/>
                    <a:p>
                      <a:r>
                        <a:rPr lang="es-PE" dirty="0"/>
                        <a:t>RUC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Nombre de la Empresa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r>
                        <a:rPr lang="es-PE" dirty="0"/>
                        <a:t>20100017491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Integratel Perú S.A.A.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AA9C6C81-0071-0E2D-9587-71026814B793}"/>
              </a:ext>
            </a:extLst>
          </p:cNvPr>
          <p:cNvCxnSpPr>
            <a:stCxn id="1026" idx="2"/>
            <a:endCxn id="5" idx="0"/>
          </p:cNvCxnSpPr>
          <p:nvPr/>
        </p:nvCxnSpPr>
        <p:spPr>
          <a:xfrm>
            <a:off x="620996" y="2192366"/>
            <a:ext cx="0" cy="489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4D4EBD83-F87C-CDD8-7777-E01A0DD5C053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 flipV="1">
            <a:off x="981008" y="1823358"/>
            <a:ext cx="749821" cy="1663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AB099D4-A86F-27BC-EDAD-2FB25A011F7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536372" y="2264229"/>
            <a:ext cx="4336" cy="44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3EC3CF27-8300-5CE9-6324-E2B2B9A31B8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530811" y="3594368"/>
            <a:ext cx="9897" cy="44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ángulo 2">
            <a:extLst>
              <a:ext uri="{FF2B5EF4-FFF2-40B4-BE49-F238E27FC236}">
                <a16:creationId xmlns:a16="http://schemas.microsoft.com/office/drawing/2014/main" id="{0D216F5D-0920-A3CE-2DB7-B81441CC44F4}"/>
              </a:ext>
            </a:extLst>
          </p:cNvPr>
          <p:cNvSpPr/>
          <p:nvPr/>
        </p:nvSpPr>
        <p:spPr>
          <a:xfrm>
            <a:off x="3934549" y="200760"/>
            <a:ext cx="3927077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Filtrar RUC</a:t>
            </a:r>
          </a:p>
        </p:txBody>
      </p:sp>
      <p:sp>
        <p:nvSpPr>
          <p:cNvPr id="4" name="Rectángulo redondeado 3">
            <a:extLst>
              <a:ext uri="{FF2B5EF4-FFF2-40B4-BE49-F238E27FC236}">
                <a16:creationId xmlns:a16="http://schemas.microsoft.com/office/drawing/2014/main" id="{2F3C596C-BD6A-4B9A-9094-B6CF674167A6}"/>
              </a:ext>
            </a:extLst>
          </p:cNvPr>
          <p:cNvSpPr/>
          <p:nvPr/>
        </p:nvSpPr>
        <p:spPr>
          <a:xfrm>
            <a:off x="5255694" y="668165"/>
            <a:ext cx="1253409" cy="386297"/>
          </a:xfrm>
          <a:prstGeom prst="roundRect">
            <a:avLst>
              <a:gd name="adj" fmla="val 129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Resultado OCR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7D153E5-9A43-A134-88C0-DE454AD41B08}"/>
              </a:ext>
            </a:extLst>
          </p:cNvPr>
          <p:cNvSpPr/>
          <p:nvPr/>
        </p:nvSpPr>
        <p:spPr>
          <a:xfrm>
            <a:off x="5068253" y="4166431"/>
            <a:ext cx="1934106" cy="7791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Array con todos los numeros de 11 digitos</a:t>
            </a:r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782E4765-928F-2DDC-3FC5-0168C758A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128710"/>
              </p:ext>
            </p:extLst>
          </p:nvPr>
        </p:nvGraphicFramePr>
        <p:xfrm>
          <a:off x="4110867" y="5190652"/>
          <a:ext cx="3686580" cy="129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748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154546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860286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603378">
                <a:tc>
                  <a:txBody>
                    <a:bodyPr/>
                    <a:lstStyle/>
                    <a:p>
                      <a:r>
                        <a:rPr lang="es-PE" sz="15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dirty="0"/>
                        <a:t>20100017491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00053521925</a:t>
                      </a:r>
                      <a:endParaRPr lang="es-P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3782261-66D4-B838-AEAF-90DCD609A81C}"/>
              </a:ext>
            </a:extLst>
          </p:cNvPr>
          <p:cNvSpPr/>
          <p:nvPr/>
        </p:nvSpPr>
        <p:spPr>
          <a:xfrm>
            <a:off x="4018580" y="1353257"/>
            <a:ext cx="3837474" cy="8669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B5CB8CC7-5405-ED6B-3151-B5C2D2FDBC41}"/>
              </a:ext>
            </a:extLst>
          </p:cNvPr>
          <p:cNvSpPr/>
          <p:nvPr/>
        </p:nvSpPr>
        <p:spPr>
          <a:xfrm>
            <a:off x="4282100" y="1464104"/>
            <a:ext cx="1686880" cy="60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Buscar RUC en la misma linea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849B958A-1194-BBCD-A482-563134EEB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622100"/>
              </p:ext>
            </p:extLst>
          </p:nvPr>
        </p:nvGraphicFramePr>
        <p:xfrm>
          <a:off x="6353911" y="1491718"/>
          <a:ext cx="1200514" cy="5869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514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310089">
                <a:tc>
                  <a:txBody>
                    <a:bodyPr/>
                    <a:lstStyle/>
                    <a:p>
                      <a:r>
                        <a:rPr lang="es-PE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r>
                        <a:rPr lang="es-PE" sz="1000" dirty="0"/>
                        <a:t>RUC - 78887021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</a:tbl>
          </a:graphicData>
        </a:graphic>
      </p:graphicFrame>
      <p:sp>
        <p:nvSpPr>
          <p:cNvPr id="17" name="Rectángulo redondeado 16">
            <a:extLst>
              <a:ext uri="{FF2B5EF4-FFF2-40B4-BE49-F238E27FC236}">
                <a16:creationId xmlns:a16="http://schemas.microsoft.com/office/drawing/2014/main" id="{5BDC6DF6-5266-7C43-ECF6-D7F42D99C83A}"/>
              </a:ext>
            </a:extLst>
          </p:cNvPr>
          <p:cNvSpPr/>
          <p:nvPr/>
        </p:nvSpPr>
        <p:spPr>
          <a:xfrm>
            <a:off x="4018580" y="2438267"/>
            <a:ext cx="3837474" cy="1605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B069D42C-229B-FF99-A104-34B07FE5FF17}"/>
              </a:ext>
            </a:extLst>
          </p:cNvPr>
          <p:cNvSpPr/>
          <p:nvPr/>
        </p:nvSpPr>
        <p:spPr>
          <a:xfrm>
            <a:off x="4372530" y="2857865"/>
            <a:ext cx="1686880" cy="60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Buscar RUC con etiqueta</a:t>
            </a:r>
          </a:p>
        </p:txBody>
      </p:sp>
      <p:graphicFrame>
        <p:nvGraphicFramePr>
          <p:cNvPr id="23" name="Tabla 22">
            <a:extLst>
              <a:ext uri="{FF2B5EF4-FFF2-40B4-BE49-F238E27FC236}">
                <a16:creationId xmlns:a16="http://schemas.microsoft.com/office/drawing/2014/main" id="{05C14F0D-E27C-17CD-FE49-E1F8738AF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168002"/>
              </p:ext>
            </p:extLst>
          </p:nvPr>
        </p:nvGraphicFramePr>
        <p:xfrm>
          <a:off x="6349455" y="2564556"/>
          <a:ext cx="1200514" cy="1353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514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349989">
                <a:tc>
                  <a:txBody>
                    <a:bodyPr/>
                    <a:lstStyle/>
                    <a:p>
                      <a:r>
                        <a:rPr lang="es-PE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rgbClr val="FF0000"/>
                          </a:solidFill>
                        </a:rPr>
                        <a:t>RUC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79835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r>
                        <a:rPr lang="es-PE" sz="1000" dirty="0"/>
                        <a:t>NADA 20100017491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237774">
                <a:tc>
                  <a:txBody>
                    <a:bodyPr/>
                    <a:lstStyle/>
                    <a:p>
                      <a:r>
                        <a:rPr lang="es-PE" sz="1000" dirty="0"/>
                        <a:t>(5 filas mas)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7607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62A6B-377D-B326-108B-1E041939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B661E-9795-2D9B-732A-198C768E5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285" y="2618399"/>
            <a:ext cx="8489430" cy="1621202"/>
          </a:xfrm>
        </p:spPr>
        <p:txBody>
          <a:bodyPr>
            <a:normAutofit fontScale="90000"/>
          </a:bodyPr>
          <a:lstStyle/>
          <a:p>
            <a:r>
              <a:rPr lang="es-PE" dirty="0"/>
              <a:t>CLASIFICACION DE IMPORTE TOTAL</a:t>
            </a:r>
          </a:p>
        </p:txBody>
      </p:sp>
    </p:spTree>
    <p:extLst>
      <p:ext uri="{BB962C8B-B14F-4D97-AF65-F5344CB8AC3E}">
        <p14:creationId xmlns:p14="http://schemas.microsoft.com/office/powerpoint/2010/main" val="92974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4A61E-B8AA-158A-9D6C-C1B601A08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DB9ADF20-5AF6-F274-7613-4945D34819F9}"/>
              </a:ext>
            </a:extLst>
          </p:cNvPr>
          <p:cNvSpPr/>
          <p:nvPr/>
        </p:nvSpPr>
        <p:spPr>
          <a:xfrm>
            <a:off x="111862" y="2682009"/>
            <a:ext cx="1018268" cy="9429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inicio</a:t>
            </a:r>
          </a:p>
        </p:txBody>
      </p:sp>
      <p:pic>
        <p:nvPicPr>
          <p:cNvPr id="1026" name="Picture 2" descr="PDF Reader - PDF Viewer - Aplicaciones en Google Play">
            <a:extLst>
              <a:ext uri="{FF2B5EF4-FFF2-40B4-BE49-F238E27FC236}">
                <a16:creationId xmlns:a16="http://schemas.microsoft.com/office/drawing/2014/main" id="{1E9104E8-DD4B-5256-0AC8-29B348E22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5" y="1255285"/>
            <a:ext cx="937081" cy="9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DEBF4A1-538D-A51A-67AD-948B9DD1E457}"/>
              </a:ext>
            </a:extLst>
          </p:cNvPr>
          <p:cNvSpPr/>
          <p:nvPr/>
        </p:nvSpPr>
        <p:spPr>
          <a:xfrm>
            <a:off x="1425795" y="211414"/>
            <a:ext cx="2297120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Proceso Paddle OCR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35CB067-8DFB-AF24-C2E3-CB80353FEEC2}"/>
              </a:ext>
            </a:extLst>
          </p:cNvPr>
          <p:cNvSpPr/>
          <p:nvPr/>
        </p:nvSpPr>
        <p:spPr>
          <a:xfrm>
            <a:off x="3918861" y="190106"/>
            <a:ext cx="5116282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Filtrar </a:t>
            </a:r>
          </a:p>
          <a:p>
            <a:pPr algn="ctr"/>
            <a:r>
              <a:rPr lang="es-PE" sz="2500" b="1" dirty="0"/>
              <a:t>IMPORTE TOTAL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EBD74E29-8C3B-0C40-17D4-41DA576C7955}"/>
              </a:ext>
            </a:extLst>
          </p:cNvPr>
          <p:cNvSpPr/>
          <p:nvPr/>
        </p:nvSpPr>
        <p:spPr>
          <a:xfrm>
            <a:off x="1730829" y="1382486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PDF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FC8D942C-C9CF-0FF2-FF53-2F0A3A2FBDF1}"/>
              </a:ext>
            </a:extLst>
          </p:cNvPr>
          <p:cNvSpPr/>
          <p:nvPr/>
        </p:nvSpPr>
        <p:spPr>
          <a:xfrm>
            <a:off x="1735165" y="2712625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Analisis del PDF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3646F624-C747-4D1B-68AA-4D8880BD8814}"/>
              </a:ext>
            </a:extLst>
          </p:cNvPr>
          <p:cNvSpPr/>
          <p:nvPr/>
        </p:nvSpPr>
        <p:spPr>
          <a:xfrm>
            <a:off x="1725268" y="4042764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OCR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98D5F2BC-7795-D48D-77ED-4CC3759AE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46520"/>
              </p:ext>
            </p:extLst>
          </p:nvPr>
        </p:nvGraphicFramePr>
        <p:xfrm>
          <a:off x="36335" y="5065303"/>
          <a:ext cx="3686580" cy="1637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19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081289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707572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603378">
                <a:tc>
                  <a:txBody>
                    <a:bodyPr/>
                    <a:lstStyle/>
                    <a:p>
                      <a:r>
                        <a:rPr lang="es-PE" sz="15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EFECTIVO 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38916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112.00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1,298.00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C7DDAD08-E253-A8E4-0CF3-9D6CE6641AD0}"/>
              </a:ext>
            </a:extLst>
          </p:cNvPr>
          <p:cNvSpPr/>
          <p:nvPr/>
        </p:nvSpPr>
        <p:spPr>
          <a:xfrm>
            <a:off x="5723332" y="1100669"/>
            <a:ext cx="1527213" cy="482637"/>
          </a:xfrm>
          <a:prstGeom prst="roundRect">
            <a:avLst>
              <a:gd name="adj" fmla="val 129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Resultado OCR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973E418E-E883-EBD7-EB36-B6A4A82C6516}"/>
              </a:ext>
            </a:extLst>
          </p:cNvPr>
          <p:cNvSpPr/>
          <p:nvPr/>
        </p:nvSpPr>
        <p:spPr>
          <a:xfrm>
            <a:off x="5598145" y="3594078"/>
            <a:ext cx="1913574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Transformar a float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DF9649D-7107-496B-BA57-749AB0623962}"/>
              </a:ext>
            </a:extLst>
          </p:cNvPr>
          <p:cNvCxnSpPr>
            <a:stCxn id="1026" idx="2"/>
            <a:endCxn id="5" idx="0"/>
          </p:cNvCxnSpPr>
          <p:nvPr/>
        </p:nvCxnSpPr>
        <p:spPr>
          <a:xfrm>
            <a:off x="620996" y="2192366"/>
            <a:ext cx="0" cy="489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AB67D77-F130-87D3-7223-0A6A8ADF472B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 flipV="1">
            <a:off x="981008" y="1823358"/>
            <a:ext cx="749821" cy="1663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DFFFD24A-0287-A07D-6362-88289C19BC70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536372" y="2264229"/>
            <a:ext cx="4336" cy="44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FF90683A-22E1-8061-1142-7089C0756E2E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530811" y="3594368"/>
            <a:ext cx="9897" cy="44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64F1BB3-0ADF-5137-9207-797B53C2CF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610368"/>
              </p:ext>
            </p:extLst>
          </p:nvPr>
        </p:nvGraphicFramePr>
        <p:xfrm>
          <a:off x="4643648" y="5518707"/>
          <a:ext cx="3686580" cy="1292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19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711175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603378">
                <a:tc>
                  <a:txBody>
                    <a:bodyPr/>
                    <a:lstStyle/>
                    <a:p>
                      <a:r>
                        <a:rPr lang="es-PE" sz="15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112.00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1298.00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B3CB57C0-AF1E-6C82-ADE4-091458807BAA}"/>
              </a:ext>
            </a:extLst>
          </p:cNvPr>
          <p:cNvSpPr/>
          <p:nvPr/>
        </p:nvSpPr>
        <p:spPr>
          <a:xfrm>
            <a:off x="9186479" y="211414"/>
            <a:ext cx="2893659" cy="650371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Resultado </a:t>
            </a:r>
          </a:p>
          <a:p>
            <a:pPr algn="ctr"/>
            <a:r>
              <a:rPr lang="es-PE" sz="2500" b="1" dirty="0"/>
              <a:t>final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91ECFA76-5E9C-C7DD-26D7-0A2BBDCA0359}"/>
              </a:ext>
            </a:extLst>
          </p:cNvPr>
          <p:cNvSpPr/>
          <p:nvPr/>
        </p:nvSpPr>
        <p:spPr>
          <a:xfrm>
            <a:off x="9402689" y="2437187"/>
            <a:ext cx="2461237" cy="864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Detectar el numero float mas alto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CF28305-22AB-10C9-A257-F755BCA20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507328"/>
              </p:ext>
            </p:extLst>
          </p:nvPr>
        </p:nvGraphicFramePr>
        <p:xfrm>
          <a:off x="9686219" y="3712635"/>
          <a:ext cx="2159968" cy="77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68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426213">
                <a:tc>
                  <a:txBody>
                    <a:bodyPr/>
                    <a:lstStyle/>
                    <a:p>
                      <a:r>
                        <a:rPr lang="es-PE" sz="1500" dirty="0"/>
                        <a:t>Importe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1298.00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</a:tbl>
          </a:graphicData>
        </a:graphic>
      </p:graphicFrame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4ABFAA0-C1EB-4B55-493E-347A8F180C6E}"/>
              </a:ext>
            </a:extLst>
          </p:cNvPr>
          <p:cNvSpPr/>
          <p:nvPr/>
        </p:nvSpPr>
        <p:spPr>
          <a:xfrm>
            <a:off x="9671673" y="1341987"/>
            <a:ext cx="1913574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Arrays de los candidatos</a:t>
            </a:r>
          </a:p>
        </p:txBody>
      </p:sp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DD208694-F4DE-46EC-E456-4886131A1FFD}"/>
              </a:ext>
            </a:extLst>
          </p:cNvPr>
          <p:cNvSpPr/>
          <p:nvPr/>
        </p:nvSpPr>
        <p:spPr>
          <a:xfrm>
            <a:off x="5704013" y="4648932"/>
            <a:ext cx="1688246" cy="7674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Arrays de los candidatos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D5977DA7-F248-6DEA-5F18-08B4C995BAFE}"/>
              </a:ext>
            </a:extLst>
          </p:cNvPr>
          <p:cNvSpPr/>
          <p:nvPr/>
        </p:nvSpPr>
        <p:spPr>
          <a:xfrm>
            <a:off x="4557952" y="1751494"/>
            <a:ext cx="4151939" cy="1677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1300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3F25DF11-748B-1DBE-5309-994CDE01EB98}"/>
              </a:ext>
            </a:extLst>
          </p:cNvPr>
          <p:cNvSpPr/>
          <p:nvPr/>
        </p:nvSpPr>
        <p:spPr>
          <a:xfrm>
            <a:off x="4986356" y="2107238"/>
            <a:ext cx="1819998" cy="9452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Detectar TIPO DE IMPORTE TOTAL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83D2E803-DA7C-6C8F-8851-9E9902874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701177"/>
              </p:ext>
            </p:extLst>
          </p:nvPr>
        </p:nvGraphicFramePr>
        <p:xfrm>
          <a:off x="7108056" y="1828360"/>
          <a:ext cx="1054648" cy="152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648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293650">
                <a:tc>
                  <a:txBody>
                    <a:bodyPr/>
                    <a:lstStyle/>
                    <a:p>
                      <a:r>
                        <a:rPr lang="es-PE" sz="1000" dirty="0"/>
                        <a:t>Tipo de </a:t>
                      </a:r>
                    </a:p>
                    <a:p>
                      <a:r>
                        <a:rPr lang="es-PE" sz="1000" dirty="0"/>
                        <a:t>Importe 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1,298.00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79835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r>
                        <a:rPr lang="es-PE" sz="1000" dirty="0"/>
                        <a:t>1.298,45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237774">
                <a:tc>
                  <a:txBody>
                    <a:bodyPr/>
                    <a:lstStyle/>
                    <a:p>
                      <a:r>
                        <a:rPr lang="es-PE" sz="1000" dirty="0"/>
                        <a:t>1,500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  <a:tr h="237774">
                <a:tc>
                  <a:txBody>
                    <a:bodyPr/>
                    <a:lstStyle/>
                    <a:p>
                      <a:r>
                        <a:rPr lang="es-PE" sz="1000" dirty="0"/>
                        <a:t>150.00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2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31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E1733-5500-20EE-4BAE-3F07045B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6" y="990599"/>
            <a:ext cx="7075713" cy="892629"/>
          </a:xfrm>
        </p:spPr>
        <p:txBody>
          <a:bodyPr/>
          <a:lstStyle/>
          <a:p>
            <a:r>
              <a:rPr lang="es-PE" dirty="0"/>
              <a:t>PORQUE USE PADDLE OCR?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B5142-0969-1185-3663-2A7BC742B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6" y="2250167"/>
            <a:ext cx="5323114" cy="4107090"/>
          </a:xfrm>
        </p:spPr>
        <p:txBody>
          <a:bodyPr>
            <a:normAutofit lnSpcReduction="10000"/>
          </a:bodyPr>
          <a:lstStyle/>
          <a:p>
            <a:r>
              <a:rPr lang="es-PE" dirty="0"/>
              <a:t>Paddle puede usar directamente archivos .pdf, etc.</a:t>
            </a:r>
          </a:p>
          <a:p>
            <a:r>
              <a:rPr lang="es-PE" dirty="0"/>
              <a:t>Paddle demostro mejor presicion en la extraccion de caracteres en los comprobantes. </a:t>
            </a:r>
          </a:p>
          <a:p>
            <a:r>
              <a:rPr lang="es-PE" dirty="0"/>
              <a:t>PaddleOCR fue entrenado con mas de 10 millones de datos, que el aproximado de 1 millon de EasyOCR .</a:t>
            </a:r>
          </a:p>
        </p:txBody>
      </p:sp>
      <p:pic>
        <p:nvPicPr>
          <p:cNvPr id="6146" name="Picture 2" descr="GitHub - PaddleOCR-Community/Dive-into-OCR: “Dive Into OCR” is a textbook  developed by the PaddleOCR community that integrates OCR theory and  practice.">
            <a:extLst>
              <a:ext uri="{FF2B5EF4-FFF2-40B4-BE49-F238E27FC236}">
                <a16:creationId xmlns:a16="http://schemas.microsoft.com/office/drawing/2014/main" id="{B87BD524-9B31-C199-A540-D5966402B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14" y="1883228"/>
            <a:ext cx="42164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6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E7113-9691-E87E-5DA5-7B731D36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9B77F-FEE2-DA86-5714-FB17BA0F9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285" y="2618399"/>
            <a:ext cx="8489430" cy="1621202"/>
          </a:xfrm>
        </p:spPr>
        <p:txBody>
          <a:bodyPr>
            <a:normAutofit fontScale="90000"/>
          </a:bodyPr>
          <a:lstStyle/>
          <a:p>
            <a:r>
              <a:rPr lang="es-PE" dirty="0"/>
              <a:t>CLASIFICACION DE NOMBRE Y DNI</a:t>
            </a:r>
          </a:p>
        </p:txBody>
      </p:sp>
    </p:spTree>
    <p:extLst>
      <p:ext uri="{BB962C8B-B14F-4D97-AF65-F5344CB8AC3E}">
        <p14:creationId xmlns:p14="http://schemas.microsoft.com/office/powerpoint/2010/main" val="21644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F610A-C3A4-6900-5F3B-5B0B5FD3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ED30361C-D4DC-8DBE-1519-66351752ADC6}"/>
              </a:ext>
            </a:extLst>
          </p:cNvPr>
          <p:cNvSpPr/>
          <p:nvPr/>
        </p:nvSpPr>
        <p:spPr>
          <a:xfrm>
            <a:off x="111862" y="2682009"/>
            <a:ext cx="1018268" cy="9429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inicio</a:t>
            </a:r>
          </a:p>
        </p:txBody>
      </p:sp>
      <p:pic>
        <p:nvPicPr>
          <p:cNvPr id="1026" name="Picture 2" descr="PDF Reader - PDF Viewer - Aplicaciones en Google Play">
            <a:extLst>
              <a:ext uri="{FF2B5EF4-FFF2-40B4-BE49-F238E27FC236}">
                <a16:creationId xmlns:a16="http://schemas.microsoft.com/office/drawing/2014/main" id="{DC2F2227-C4A8-7D9F-CA32-BC4481629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5" y="1255285"/>
            <a:ext cx="937081" cy="9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ECC91538-6BBE-3D52-0BBE-46003F27A50E}"/>
              </a:ext>
            </a:extLst>
          </p:cNvPr>
          <p:cNvSpPr/>
          <p:nvPr/>
        </p:nvSpPr>
        <p:spPr>
          <a:xfrm>
            <a:off x="1425795" y="211414"/>
            <a:ext cx="2297120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Proceso Paddle OCR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55F38A3-30CD-191A-0777-28E960E6BB32}"/>
              </a:ext>
            </a:extLst>
          </p:cNvPr>
          <p:cNvSpPr/>
          <p:nvPr/>
        </p:nvSpPr>
        <p:spPr>
          <a:xfrm>
            <a:off x="8077198" y="200760"/>
            <a:ext cx="3690259" cy="644582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Proceso </a:t>
            </a:r>
          </a:p>
          <a:p>
            <a:pPr algn="ctr"/>
            <a:r>
              <a:rPr lang="es-PE" sz="2500" b="1" dirty="0"/>
              <a:t>Web Scrapping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A5290E8-834D-F8EF-8300-B710868FE244}"/>
              </a:ext>
            </a:extLst>
          </p:cNvPr>
          <p:cNvSpPr/>
          <p:nvPr/>
        </p:nvSpPr>
        <p:spPr>
          <a:xfrm>
            <a:off x="3934549" y="200760"/>
            <a:ext cx="3927077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Filtrar DNI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EAE2FF26-8C37-7B16-9D1F-DD81792F1941}"/>
              </a:ext>
            </a:extLst>
          </p:cNvPr>
          <p:cNvSpPr/>
          <p:nvPr/>
        </p:nvSpPr>
        <p:spPr>
          <a:xfrm>
            <a:off x="1730829" y="1382486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PDF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1C5ACA57-76AB-92D8-36A2-80C4D4108916}"/>
              </a:ext>
            </a:extLst>
          </p:cNvPr>
          <p:cNvSpPr/>
          <p:nvPr/>
        </p:nvSpPr>
        <p:spPr>
          <a:xfrm>
            <a:off x="1735165" y="2712625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Analisis del PDF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4295572B-AB1E-BC05-E5DD-E7574B7AA14F}"/>
              </a:ext>
            </a:extLst>
          </p:cNvPr>
          <p:cNvSpPr/>
          <p:nvPr/>
        </p:nvSpPr>
        <p:spPr>
          <a:xfrm>
            <a:off x="1730829" y="3883697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OCR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B428BFF3-3539-2781-FB8A-EBD287E81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155864"/>
              </p:ext>
            </p:extLst>
          </p:nvPr>
        </p:nvGraphicFramePr>
        <p:xfrm>
          <a:off x="208863" y="4846319"/>
          <a:ext cx="33333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338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001205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622759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615203">
                <a:tc>
                  <a:txBody>
                    <a:bodyPr/>
                    <a:lstStyle/>
                    <a:p>
                      <a:r>
                        <a:rPr lang="es-PE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51544">
                <a:tc>
                  <a:txBody>
                    <a:bodyPr/>
                    <a:lstStyle/>
                    <a:p>
                      <a:r>
                        <a:rPr lang="es-PE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BT-00053521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51544">
                <a:tc>
                  <a:txBody>
                    <a:bodyPr/>
                    <a:lstStyle/>
                    <a:p>
                      <a:r>
                        <a:rPr lang="es-PE" dirty="0"/>
                        <a:t>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0.9902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  <a:tr h="615203">
                <a:tc>
                  <a:txBody>
                    <a:bodyPr/>
                    <a:lstStyle/>
                    <a:p>
                      <a:r>
                        <a:rPr lang="es-PE" dirty="0"/>
                        <a:t>NADA 78887021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0.9834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514384"/>
                  </a:ext>
                </a:extLst>
              </a:tr>
            </a:tbl>
          </a:graphicData>
        </a:graphic>
      </p:graphicFrame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FE8E5D6A-B3D2-1FB7-BE84-599707404EA7}"/>
              </a:ext>
            </a:extLst>
          </p:cNvPr>
          <p:cNvSpPr/>
          <p:nvPr/>
        </p:nvSpPr>
        <p:spPr>
          <a:xfrm>
            <a:off x="5255694" y="668165"/>
            <a:ext cx="1253409" cy="386297"/>
          </a:xfrm>
          <a:prstGeom prst="roundRect">
            <a:avLst>
              <a:gd name="adj" fmla="val 129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Resultado OCR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C252F146-D2AB-CC08-8CA5-14A8CA977379}"/>
              </a:ext>
            </a:extLst>
          </p:cNvPr>
          <p:cNvSpPr/>
          <p:nvPr/>
        </p:nvSpPr>
        <p:spPr>
          <a:xfrm>
            <a:off x="4935483" y="4196230"/>
            <a:ext cx="2002493" cy="7678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Array con todos los numeros de 8 digitos</a:t>
            </a:r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B7D9AF81-EF90-ECAB-560E-53BDDB4AA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29008"/>
              </p:ext>
            </p:extLst>
          </p:nvPr>
        </p:nvGraphicFramePr>
        <p:xfrm>
          <a:off x="4059174" y="5378142"/>
          <a:ext cx="3682491" cy="1027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497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227497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1227497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387621">
                <a:tc>
                  <a:txBody>
                    <a:bodyPr/>
                    <a:lstStyle/>
                    <a:p>
                      <a:r>
                        <a:rPr lang="es-PE" sz="15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11144">
                <a:tc>
                  <a:txBody>
                    <a:bodyPr/>
                    <a:lstStyle/>
                    <a:p>
                      <a:r>
                        <a:rPr lang="es-PE" sz="1500" dirty="0"/>
                        <a:t>78887021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111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00053521</a:t>
                      </a:r>
                      <a:endParaRPr lang="es-PE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012767"/>
                  </a:ext>
                </a:extLst>
              </a:tr>
            </a:tbl>
          </a:graphicData>
        </a:graphic>
      </p:graphicFrame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478935A7-D02A-6518-CBCF-6801DEA0CFF6}"/>
              </a:ext>
            </a:extLst>
          </p:cNvPr>
          <p:cNvSpPr/>
          <p:nvPr/>
        </p:nvSpPr>
        <p:spPr>
          <a:xfrm>
            <a:off x="9019223" y="1341710"/>
            <a:ext cx="1947092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Array con todos los numeros de 8 digitos</a:t>
            </a:r>
          </a:p>
        </p:txBody>
      </p:sp>
      <p:sp>
        <p:nvSpPr>
          <p:cNvPr id="27" name="Rectángulo redondeado 26">
            <a:extLst>
              <a:ext uri="{FF2B5EF4-FFF2-40B4-BE49-F238E27FC236}">
                <a16:creationId xmlns:a16="http://schemas.microsoft.com/office/drawing/2014/main" id="{8DF9202C-D2DE-E822-9795-4350FB78291A}"/>
              </a:ext>
            </a:extLst>
          </p:cNvPr>
          <p:cNvSpPr/>
          <p:nvPr/>
        </p:nvSpPr>
        <p:spPr>
          <a:xfrm>
            <a:off x="9075931" y="2655123"/>
            <a:ext cx="1947092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Web Scraping a dni.com</a:t>
            </a:r>
          </a:p>
        </p:txBody>
      </p:sp>
      <p:sp>
        <p:nvSpPr>
          <p:cNvPr id="28" name="Rectángulo redondeado 27">
            <a:extLst>
              <a:ext uri="{FF2B5EF4-FFF2-40B4-BE49-F238E27FC236}">
                <a16:creationId xmlns:a16="http://schemas.microsoft.com/office/drawing/2014/main" id="{3B0D0F48-5104-4269-EE40-D93291CAF31C}"/>
              </a:ext>
            </a:extLst>
          </p:cNvPr>
          <p:cNvSpPr/>
          <p:nvPr/>
        </p:nvSpPr>
        <p:spPr>
          <a:xfrm>
            <a:off x="9075931" y="3940608"/>
            <a:ext cx="1947092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web scraping</a:t>
            </a:r>
          </a:p>
        </p:txBody>
      </p:sp>
      <p:graphicFrame>
        <p:nvGraphicFramePr>
          <p:cNvPr id="30" name="Tabla 29">
            <a:extLst>
              <a:ext uri="{FF2B5EF4-FFF2-40B4-BE49-F238E27FC236}">
                <a16:creationId xmlns:a16="http://schemas.microsoft.com/office/drawing/2014/main" id="{ACF0764A-0CC9-564A-DB6A-89CC7E6EE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035018"/>
              </p:ext>
            </p:extLst>
          </p:nvPr>
        </p:nvGraphicFramePr>
        <p:xfrm>
          <a:off x="8300235" y="5127888"/>
          <a:ext cx="3244184" cy="1355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092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622092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</a:tblGrid>
              <a:tr h="643908">
                <a:tc>
                  <a:txBody>
                    <a:bodyPr/>
                    <a:lstStyle/>
                    <a:p>
                      <a:r>
                        <a:rPr lang="es-PE" dirty="0"/>
                        <a:t>DNI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Nombre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711808">
                <a:tc>
                  <a:txBody>
                    <a:bodyPr/>
                    <a:lstStyle/>
                    <a:p>
                      <a:r>
                        <a:rPr lang="es-PE" dirty="0"/>
                        <a:t>78887021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Frans Paxi Juchani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2F489EC5-7C87-5304-EA35-DFB959A799DF}"/>
              </a:ext>
            </a:extLst>
          </p:cNvPr>
          <p:cNvCxnSpPr>
            <a:stCxn id="1026" idx="2"/>
            <a:endCxn id="5" idx="0"/>
          </p:cNvCxnSpPr>
          <p:nvPr/>
        </p:nvCxnSpPr>
        <p:spPr>
          <a:xfrm>
            <a:off x="620996" y="2192366"/>
            <a:ext cx="0" cy="489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F804144-078A-2602-0CB2-2362F944C4CB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 flipV="1">
            <a:off x="981008" y="1823358"/>
            <a:ext cx="749821" cy="1663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D570CA8-B244-76E6-A835-ABAB5CC6B7C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536372" y="2264229"/>
            <a:ext cx="4336" cy="44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8375AA94-DC2B-6914-617E-937EC939B6BC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536372" y="3594368"/>
            <a:ext cx="4336" cy="289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ángulo redondeado 51">
            <a:extLst>
              <a:ext uri="{FF2B5EF4-FFF2-40B4-BE49-F238E27FC236}">
                <a16:creationId xmlns:a16="http://schemas.microsoft.com/office/drawing/2014/main" id="{FA5A68FF-EE50-294A-5DDE-32C59DE58B9A}"/>
              </a:ext>
            </a:extLst>
          </p:cNvPr>
          <p:cNvSpPr/>
          <p:nvPr/>
        </p:nvSpPr>
        <p:spPr>
          <a:xfrm>
            <a:off x="4001163" y="1255285"/>
            <a:ext cx="3837474" cy="8669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4" name="Rectángulo redondeado 53">
            <a:extLst>
              <a:ext uri="{FF2B5EF4-FFF2-40B4-BE49-F238E27FC236}">
                <a16:creationId xmlns:a16="http://schemas.microsoft.com/office/drawing/2014/main" id="{59A7F8CC-1C48-D6A4-4114-C486B0EEBC51}"/>
              </a:ext>
            </a:extLst>
          </p:cNvPr>
          <p:cNvSpPr/>
          <p:nvPr/>
        </p:nvSpPr>
        <p:spPr>
          <a:xfrm>
            <a:off x="4233020" y="1386639"/>
            <a:ext cx="1686880" cy="60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Buscar DNI en la misma linea</a:t>
            </a:r>
          </a:p>
        </p:txBody>
      </p:sp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5023315F-8629-4AAC-1243-7EA86320A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2933"/>
              </p:ext>
            </p:extLst>
          </p:nvPr>
        </p:nvGraphicFramePr>
        <p:xfrm>
          <a:off x="6414790" y="1362237"/>
          <a:ext cx="1200514" cy="62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514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349989">
                <a:tc>
                  <a:txBody>
                    <a:bodyPr/>
                    <a:lstStyle/>
                    <a:p>
                      <a:r>
                        <a:rPr lang="es-PE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r>
                        <a:rPr lang="es-PE" sz="1000" dirty="0"/>
                        <a:t>DNI - 78887021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</a:tbl>
          </a:graphicData>
        </a:graphic>
      </p:graphicFrame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5B6A139B-4E93-EC17-EEE6-398B98715D61}"/>
              </a:ext>
            </a:extLst>
          </p:cNvPr>
          <p:cNvSpPr/>
          <p:nvPr/>
        </p:nvSpPr>
        <p:spPr>
          <a:xfrm>
            <a:off x="4001163" y="2356416"/>
            <a:ext cx="3837474" cy="1605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8F1B0B3D-CB29-882A-8880-CF740FDB925B}"/>
              </a:ext>
            </a:extLst>
          </p:cNvPr>
          <p:cNvSpPr/>
          <p:nvPr/>
        </p:nvSpPr>
        <p:spPr>
          <a:xfrm>
            <a:off x="4355113" y="2776014"/>
            <a:ext cx="1686880" cy="604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Buscar DNI con etiqueta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81AC797-2EDE-32F7-D05C-8BF902046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225940"/>
              </p:ext>
            </p:extLst>
          </p:nvPr>
        </p:nvGraphicFramePr>
        <p:xfrm>
          <a:off x="6398622" y="2560642"/>
          <a:ext cx="1200514" cy="123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514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349989">
                <a:tc>
                  <a:txBody>
                    <a:bodyPr/>
                    <a:lstStyle/>
                    <a:p>
                      <a:r>
                        <a:rPr lang="es-PE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rgbClr val="FF0000"/>
                          </a:solidFill>
                        </a:rPr>
                        <a:t>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79835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r>
                        <a:rPr lang="es-PE" sz="1000" dirty="0"/>
                        <a:t>NADA 78887021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237774">
                <a:tc>
                  <a:txBody>
                    <a:bodyPr/>
                    <a:lstStyle/>
                    <a:p>
                      <a:r>
                        <a:rPr lang="es-PE" sz="1000" dirty="0"/>
                        <a:t>(5 filas mas)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16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3A62-8917-FEEA-6F3F-FDDFF2445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A2370-A818-2789-7DDE-AC7CC8AF4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285" y="2618399"/>
            <a:ext cx="8489430" cy="1621202"/>
          </a:xfrm>
        </p:spPr>
        <p:txBody>
          <a:bodyPr>
            <a:normAutofit fontScale="90000"/>
          </a:bodyPr>
          <a:lstStyle/>
          <a:p>
            <a:r>
              <a:rPr lang="es-PE" dirty="0"/>
              <a:t>CLASIFICACION DE TIPO DE COMPROBANTE</a:t>
            </a:r>
          </a:p>
        </p:txBody>
      </p:sp>
    </p:spTree>
    <p:extLst>
      <p:ext uri="{BB962C8B-B14F-4D97-AF65-F5344CB8AC3E}">
        <p14:creationId xmlns:p14="http://schemas.microsoft.com/office/powerpoint/2010/main" val="214431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194ED-3B58-C19F-B2D6-85C046FE6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0F45C884-7E8F-D96F-7520-D6B643EB4270}"/>
              </a:ext>
            </a:extLst>
          </p:cNvPr>
          <p:cNvSpPr/>
          <p:nvPr/>
        </p:nvSpPr>
        <p:spPr>
          <a:xfrm>
            <a:off x="111862" y="2682009"/>
            <a:ext cx="1018268" cy="9429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inicio</a:t>
            </a:r>
          </a:p>
        </p:txBody>
      </p:sp>
      <p:pic>
        <p:nvPicPr>
          <p:cNvPr id="1026" name="Picture 2" descr="PDF Reader - PDF Viewer - Aplicaciones en Google Play">
            <a:extLst>
              <a:ext uri="{FF2B5EF4-FFF2-40B4-BE49-F238E27FC236}">
                <a16:creationId xmlns:a16="http://schemas.microsoft.com/office/drawing/2014/main" id="{393560F2-4E7D-E03F-FDC5-BF34A22FE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5" y="1255285"/>
            <a:ext cx="937081" cy="9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39D3B9B-3F42-34F1-7DB1-E472FDC0D8D4}"/>
              </a:ext>
            </a:extLst>
          </p:cNvPr>
          <p:cNvSpPr/>
          <p:nvPr/>
        </p:nvSpPr>
        <p:spPr>
          <a:xfrm>
            <a:off x="1425795" y="211414"/>
            <a:ext cx="2297120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Proceso Paddle OCR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707088A-26B6-D6DD-9120-1BC4E262B157}"/>
              </a:ext>
            </a:extLst>
          </p:cNvPr>
          <p:cNvSpPr/>
          <p:nvPr/>
        </p:nvSpPr>
        <p:spPr>
          <a:xfrm>
            <a:off x="3918861" y="190106"/>
            <a:ext cx="5116282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Filtrar </a:t>
            </a:r>
          </a:p>
          <a:p>
            <a:pPr algn="ctr"/>
            <a:r>
              <a:rPr lang="es-PE" sz="2500" b="1" dirty="0"/>
              <a:t>Tipo de Comprobante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742B3131-2CEA-7D10-700F-4637BD653370}"/>
              </a:ext>
            </a:extLst>
          </p:cNvPr>
          <p:cNvSpPr/>
          <p:nvPr/>
        </p:nvSpPr>
        <p:spPr>
          <a:xfrm>
            <a:off x="1730829" y="1382486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PDF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F2C9551C-8D31-EA63-F992-FBB8EA51873E}"/>
              </a:ext>
            </a:extLst>
          </p:cNvPr>
          <p:cNvSpPr/>
          <p:nvPr/>
        </p:nvSpPr>
        <p:spPr>
          <a:xfrm>
            <a:off x="1735165" y="2712625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Analisis del PDF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FC325AE0-40DE-4854-82BA-1EBE1144B7C7}"/>
              </a:ext>
            </a:extLst>
          </p:cNvPr>
          <p:cNvSpPr/>
          <p:nvPr/>
        </p:nvSpPr>
        <p:spPr>
          <a:xfrm>
            <a:off x="1725268" y="4042764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OCR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93F0CC0F-BB51-27BD-60E2-AF24AD210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138974"/>
              </p:ext>
            </p:extLst>
          </p:nvPr>
        </p:nvGraphicFramePr>
        <p:xfrm>
          <a:off x="36335" y="5016408"/>
          <a:ext cx="3686580" cy="1841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19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081289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707572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603378">
                <a:tc>
                  <a:txBody>
                    <a:bodyPr/>
                    <a:lstStyle/>
                    <a:p>
                      <a:r>
                        <a:rPr lang="es-PE" sz="15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RUC 2048579854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38916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BOLETA DE VENTA ELECTRONICA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BOLETA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  <p:sp>
        <p:nvSpPr>
          <p:cNvPr id="22" name="Rectángulo redondeado 21">
            <a:extLst>
              <a:ext uri="{FF2B5EF4-FFF2-40B4-BE49-F238E27FC236}">
                <a16:creationId xmlns:a16="http://schemas.microsoft.com/office/drawing/2014/main" id="{92244B91-A126-CDBF-2037-5CE6F21B3E04}"/>
              </a:ext>
            </a:extLst>
          </p:cNvPr>
          <p:cNvSpPr/>
          <p:nvPr/>
        </p:nvSpPr>
        <p:spPr>
          <a:xfrm>
            <a:off x="5497909" y="1243080"/>
            <a:ext cx="1913575" cy="881743"/>
          </a:xfrm>
          <a:prstGeom prst="roundRect">
            <a:avLst>
              <a:gd name="adj" fmla="val 129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OCR en mayuscula</a:t>
            </a:r>
          </a:p>
        </p:txBody>
      </p:sp>
      <p:sp>
        <p:nvSpPr>
          <p:cNvPr id="24" name="Rectángulo redondeado 23">
            <a:extLst>
              <a:ext uri="{FF2B5EF4-FFF2-40B4-BE49-F238E27FC236}">
                <a16:creationId xmlns:a16="http://schemas.microsoft.com/office/drawing/2014/main" id="{C028F367-0337-6C26-5E41-2458F49DD2F2}"/>
              </a:ext>
            </a:extLst>
          </p:cNvPr>
          <p:cNvSpPr/>
          <p:nvPr/>
        </p:nvSpPr>
        <p:spPr>
          <a:xfrm>
            <a:off x="5597047" y="4031308"/>
            <a:ext cx="1913574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Arrays de los candidatos</a:t>
            </a:r>
          </a:p>
        </p:txBody>
      </p: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0C6A4B10-4B58-B77E-82D4-0003EF224CB0}"/>
              </a:ext>
            </a:extLst>
          </p:cNvPr>
          <p:cNvCxnSpPr>
            <a:stCxn id="1026" idx="2"/>
            <a:endCxn id="5" idx="0"/>
          </p:cNvCxnSpPr>
          <p:nvPr/>
        </p:nvCxnSpPr>
        <p:spPr>
          <a:xfrm>
            <a:off x="620996" y="2192366"/>
            <a:ext cx="0" cy="489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D80A6E03-D0C2-ED1C-8B5F-7A13A7111ABF}"/>
              </a:ext>
            </a:extLst>
          </p:cNvPr>
          <p:cNvCxnSpPr>
            <a:cxnSpLocks/>
            <a:stCxn id="5" idx="5"/>
            <a:endCxn id="18" idx="1"/>
          </p:cNvCxnSpPr>
          <p:nvPr/>
        </p:nvCxnSpPr>
        <p:spPr>
          <a:xfrm flipV="1">
            <a:off x="981008" y="1823358"/>
            <a:ext cx="749821" cy="1663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A002662-DDE0-AA6A-64B9-990CC70A11DE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536372" y="2264229"/>
            <a:ext cx="4336" cy="44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2F18B81E-26C4-8B81-4DE4-1F0F6B6A80D9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530811" y="3594368"/>
            <a:ext cx="9897" cy="44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81796D9-4FEA-AA2F-482C-4E8AD6DC2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419486"/>
              </p:ext>
            </p:extLst>
          </p:nvPr>
        </p:nvGraphicFramePr>
        <p:xfrm>
          <a:off x="4710544" y="5149776"/>
          <a:ext cx="3686580" cy="1496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19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077686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711175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603378">
                <a:tc>
                  <a:txBody>
                    <a:bodyPr/>
                    <a:lstStyle/>
                    <a:p>
                      <a:r>
                        <a:rPr lang="es-PE" sz="15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BOLETA DE VENTA ELECTRONICA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BOLETA DE VENTA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  <p:sp>
        <p:nvSpPr>
          <p:cNvPr id="6" name="Rectángulo 5">
            <a:extLst>
              <a:ext uri="{FF2B5EF4-FFF2-40B4-BE49-F238E27FC236}">
                <a16:creationId xmlns:a16="http://schemas.microsoft.com/office/drawing/2014/main" id="{BD45C891-DF9E-C3F1-EE7F-24ACB72503BF}"/>
              </a:ext>
            </a:extLst>
          </p:cNvPr>
          <p:cNvSpPr/>
          <p:nvPr/>
        </p:nvSpPr>
        <p:spPr>
          <a:xfrm>
            <a:off x="9186479" y="211414"/>
            <a:ext cx="2893659" cy="650371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Resultado </a:t>
            </a:r>
          </a:p>
          <a:p>
            <a:pPr algn="ctr"/>
            <a:r>
              <a:rPr lang="es-PE" sz="2500" b="1" dirty="0"/>
              <a:t>final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6EDB4A67-F37E-66E8-3974-FC2B3BAC828B}"/>
              </a:ext>
            </a:extLst>
          </p:cNvPr>
          <p:cNvSpPr/>
          <p:nvPr/>
        </p:nvSpPr>
        <p:spPr>
          <a:xfrm>
            <a:off x="9535585" y="2488427"/>
            <a:ext cx="2461237" cy="864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con el TIPO con primer posicion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98316BC-857D-EB63-3D19-F5F7AE53B1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675316"/>
              </p:ext>
            </p:extLst>
          </p:nvPr>
        </p:nvGraphicFramePr>
        <p:xfrm>
          <a:off x="9633345" y="3648689"/>
          <a:ext cx="2159968" cy="1152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68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603378">
                <a:tc>
                  <a:txBody>
                    <a:bodyPr/>
                    <a:lstStyle/>
                    <a:p>
                      <a:r>
                        <a:rPr lang="es-PE" sz="1500" dirty="0"/>
                        <a:t>Tipo de Comprobante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BOLETA DE VENTA ELECTRONICA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</a:tbl>
          </a:graphicData>
        </a:graphic>
      </p:graphicFrame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D8265D9E-086F-2944-7EF8-AC1254E82851}"/>
              </a:ext>
            </a:extLst>
          </p:cNvPr>
          <p:cNvSpPr/>
          <p:nvPr/>
        </p:nvSpPr>
        <p:spPr>
          <a:xfrm>
            <a:off x="9809417" y="1310623"/>
            <a:ext cx="1913574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Arrays de los candidatos</a:t>
            </a:r>
          </a:p>
        </p:txBody>
      </p:sp>
      <p:sp>
        <p:nvSpPr>
          <p:cNvPr id="10" name="Rectángulo redondeado 9">
            <a:extLst>
              <a:ext uri="{FF2B5EF4-FFF2-40B4-BE49-F238E27FC236}">
                <a16:creationId xmlns:a16="http://schemas.microsoft.com/office/drawing/2014/main" id="{187C73FD-BBE0-92F4-FFD6-FA248659DAA3}"/>
              </a:ext>
            </a:extLst>
          </p:cNvPr>
          <p:cNvSpPr/>
          <p:nvPr/>
        </p:nvSpPr>
        <p:spPr>
          <a:xfrm>
            <a:off x="4170987" y="2296054"/>
            <a:ext cx="4864156" cy="154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23" name="Rectángulo redondeado 22">
            <a:extLst>
              <a:ext uri="{FF2B5EF4-FFF2-40B4-BE49-F238E27FC236}">
                <a16:creationId xmlns:a16="http://schemas.microsoft.com/office/drawing/2014/main" id="{409B23C1-7917-B01C-1AA2-4A299DDD1B23}"/>
              </a:ext>
            </a:extLst>
          </p:cNvPr>
          <p:cNvSpPr/>
          <p:nvPr/>
        </p:nvSpPr>
        <p:spPr>
          <a:xfrm>
            <a:off x="4640258" y="2613909"/>
            <a:ext cx="1913576" cy="872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Detectar Tipo de Comprobante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EB2CA7FB-5952-5344-1CB7-AE37BD91D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2880"/>
              </p:ext>
            </p:extLst>
          </p:nvPr>
        </p:nvGraphicFramePr>
        <p:xfrm>
          <a:off x="7023104" y="2448826"/>
          <a:ext cx="1786711" cy="1210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711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293650">
                <a:tc>
                  <a:txBody>
                    <a:bodyPr/>
                    <a:lstStyle/>
                    <a:p>
                      <a:r>
                        <a:rPr lang="es-PE" sz="1000" dirty="0"/>
                        <a:t>Tipo de comprobante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BOLETA DE VENTA ELECTRONICA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79835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r>
                        <a:rPr lang="es-PE" sz="1000" dirty="0"/>
                        <a:t>FACTURA ELECTRONICA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237774">
                <a:tc>
                  <a:txBody>
                    <a:bodyPr/>
                    <a:lstStyle/>
                    <a:p>
                      <a:r>
                        <a:rPr lang="es-PE" sz="1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9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0A386-4B36-87A2-7FCC-C9818B945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81E65-8A66-E3E7-A642-BB1B7EC11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285" y="2618399"/>
            <a:ext cx="8489430" cy="1621202"/>
          </a:xfrm>
        </p:spPr>
        <p:txBody>
          <a:bodyPr>
            <a:normAutofit fontScale="90000"/>
          </a:bodyPr>
          <a:lstStyle/>
          <a:p>
            <a:r>
              <a:rPr lang="es-PE" dirty="0"/>
              <a:t>CLASIFICACION DE FECHA DE EMISION</a:t>
            </a:r>
          </a:p>
        </p:txBody>
      </p:sp>
    </p:spTree>
    <p:extLst>
      <p:ext uri="{BB962C8B-B14F-4D97-AF65-F5344CB8AC3E}">
        <p14:creationId xmlns:p14="http://schemas.microsoft.com/office/powerpoint/2010/main" val="112900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5DE5-F437-4BB2-67A0-D2707E985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ipse 4">
            <a:extLst>
              <a:ext uri="{FF2B5EF4-FFF2-40B4-BE49-F238E27FC236}">
                <a16:creationId xmlns:a16="http://schemas.microsoft.com/office/drawing/2014/main" id="{9A95D6E4-0F19-A579-DB94-D8FC923D60A7}"/>
              </a:ext>
            </a:extLst>
          </p:cNvPr>
          <p:cNvSpPr/>
          <p:nvPr/>
        </p:nvSpPr>
        <p:spPr>
          <a:xfrm>
            <a:off x="111862" y="2682009"/>
            <a:ext cx="1018268" cy="942974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inicio</a:t>
            </a:r>
          </a:p>
        </p:txBody>
      </p:sp>
      <p:pic>
        <p:nvPicPr>
          <p:cNvPr id="1026" name="Picture 2" descr="PDF Reader - PDF Viewer - Aplicaciones en Google Play">
            <a:extLst>
              <a:ext uri="{FF2B5EF4-FFF2-40B4-BE49-F238E27FC236}">
                <a16:creationId xmlns:a16="http://schemas.microsoft.com/office/drawing/2014/main" id="{10A83630-B412-61D9-2520-4AB2530F1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5" y="1255285"/>
            <a:ext cx="937081" cy="93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5F0C70AE-AC61-B5C7-C868-B324ECA40208}"/>
              </a:ext>
            </a:extLst>
          </p:cNvPr>
          <p:cNvSpPr/>
          <p:nvPr/>
        </p:nvSpPr>
        <p:spPr>
          <a:xfrm>
            <a:off x="1425795" y="211414"/>
            <a:ext cx="2297120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Proceso Paddle OCR</a:t>
            </a:r>
          </a:p>
        </p:txBody>
      </p:sp>
      <p:sp>
        <p:nvSpPr>
          <p:cNvPr id="18" name="Rectángulo redondeado 17">
            <a:extLst>
              <a:ext uri="{FF2B5EF4-FFF2-40B4-BE49-F238E27FC236}">
                <a16:creationId xmlns:a16="http://schemas.microsoft.com/office/drawing/2014/main" id="{604CC6CD-9792-C6F2-E1DF-C09DB731CB3C}"/>
              </a:ext>
            </a:extLst>
          </p:cNvPr>
          <p:cNvSpPr/>
          <p:nvPr/>
        </p:nvSpPr>
        <p:spPr>
          <a:xfrm>
            <a:off x="1730829" y="1382486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PDF</a:t>
            </a:r>
          </a:p>
        </p:txBody>
      </p:sp>
      <p:sp>
        <p:nvSpPr>
          <p:cNvPr id="19" name="Rectángulo redondeado 18">
            <a:extLst>
              <a:ext uri="{FF2B5EF4-FFF2-40B4-BE49-F238E27FC236}">
                <a16:creationId xmlns:a16="http://schemas.microsoft.com/office/drawing/2014/main" id="{0AB8C40B-324E-013C-7DE1-F3E481163737}"/>
              </a:ext>
            </a:extLst>
          </p:cNvPr>
          <p:cNvSpPr/>
          <p:nvPr/>
        </p:nvSpPr>
        <p:spPr>
          <a:xfrm>
            <a:off x="1735165" y="2712625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Analisis del PDF</a:t>
            </a:r>
          </a:p>
        </p:txBody>
      </p:sp>
      <p:sp>
        <p:nvSpPr>
          <p:cNvPr id="20" name="Rectángulo redondeado 19">
            <a:extLst>
              <a:ext uri="{FF2B5EF4-FFF2-40B4-BE49-F238E27FC236}">
                <a16:creationId xmlns:a16="http://schemas.microsoft.com/office/drawing/2014/main" id="{42CD001B-6BF5-4A00-2E79-7A96383A9108}"/>
              </a:ext>
            </a:extLst>
          </p:cNvPr>
          <p:cNvSpPr/>
          <p:nvPr/>
        </p:nvSpPr>
        <p:spPr>
          <a:xfrm>
            <a:off x="1730829" y="3908264"/>
            <a:ext cx="1611086" cy="881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OCR</a:t>
            </a:r>
          </a:p>
        </p:txBody>
      </p:sp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48C5D16-12C8-434F-A2EB-9D7E5B975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122497"/>
              </p:ext>
            </p:extLst>
          </p:nvPr>
        </p:nvGraphicFramePr>
        <p:xfrm>
          <a:off x="29210" y="4924507"/>
          <a:ext cx="3686580" cy="1982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7719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081289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707572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603378">
                <a:tc>
                  <a:txBody>
                    <a:bodyPr/>
                    <a:lstStyle/>
                    <a:p>
                      <a:r>
                        <a:rPr lang="es-PE" sz="15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08/08/25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38916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Fecha de Emision: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08/08/25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dirty="0"/>
                        <a:t>08-08-2025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500" dirty="0"/>
                        <a:t>0.9901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526627"/>
                  </a:ext>
                </a:extLst>
              </a:tr>
            </a:tbl>
          </a:graphicData>
        </a:graphic>
      </p:graphicFrame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6A791D12-68F5-F78F-78F5-A2853C3B5356}"/>
              </a:ext>
            </a:extLst>
          </p:cNvPr>
          <p:cNvCxnSpPr>
            <a:stCxn id="1026" idx="2"/>
            <a:endCxn id="5" idx="0"/>
          </p:cNvCxnSpPr>
          <p:nvPr/>
        </p:nvCxnSpPr>
        <p:spPr>
          <a:xfrm>
            <a:off x="620996" y="2192366"/>
            <a:ext cx="0" cy="489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7F2570D-680B-4235-1AF4-7456ACC3221A}"/>
              </a:ext>
            </a:extLst>
          </p:cNvPr>
          <p:cNvCxnSpPr>
            <a:cxnSpLocks/>
            <a:stCxn id="5" idx="7"/>
            <a:endCxn id="18" idx="1"/>
          </p:cNvCxnSpPr>
          <p:nvPr/>
        </p:nvCxnSpPr>
        <p:spPr>
          <a:xfrm flipV="1">
            <a:off x="981008" y="1823358"/>
            <a:ext cx="749821" cy="996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50979BE4-CDB7-B96D-3C4E-3CA70FF38D55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2536372" y="2264229"/>
            <a:ext cx="4336" cy="448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70BFAF03-B923-F0BD-87D7-250C44F3FB7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2536372" y="3594368"/>
            <a:ext cx="4336" cy="313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3380D02F-FBB1-C9FE-AE03-CEA6C4EA24EB}"/>
              </a:ext>
            </a:extLst>
          </p:cNvPr>
          <p:cNvSpPr/>
          <p:nvPr/>
        </p:nvSpPr>
        <p:spPr>
          <a:xfrm>
            <a:off x="9130941" y="211414"/>
            <a:ext cx="2893659" cy="6503711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Resultado </a:t>
            </a:r>
          </a:p>
          <a:p>
            <a:pPr algn="ctr"/>
            <a:r>
              <a:rPr lang="es-PE" sz="2500" b="1" dirty="0"/>
              <a:t>final</a:t>
            </a:r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D851CC53-2126-308E-02C7-B1D9C37F3664}"/>
              </a:ext>
            </a:extLst>
          </p:cNvPr>
          <p:cNvSpPr/>
          <p:nvPr/>
        </p:nvSpPr>
        <p:spPr>
          <a:xfrm>
            <a:off x="9402013" y="2264229"/>
            <a:ext cx="2461237" cy="864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Resultado con el DATETIME en primera posicion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5E399334-FC0A-95D3-6C91-35414150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650181"/>
              </p:ext>
            </p:extLst>
          </p:nvPr>
        </p:nvGraphicFramePr>
        <p:xfrm>
          <a:off x="9552647" y="3463269"/>
          <a:ext cx="2159968" cy="948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968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603378">
                <a:tc>
                  <a:txBody>
                    <a:bodyPr/>
                    <a:lstStyle/>
                    <a:p>
                      <a:r>
                        <a:rPr lang="es-PE" sz="1500" dirty="0"/>
                        <a:t>Fecha de Emision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2025-08-08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</a:tbl>
          </a:graphicData>
        </a:graphic>
      </p:graphicFrame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934B5A1E-2614-BC24-19C0-77EAD93CBEB2}"/>
              </a:ext>
            </a:extLst>
          </p:cNvPr>
          <p:cNvSpPr/>
          <p:nvPr/>
        </p:nvSpPr>
        <p:spPr>
          <a:xfrm>
            <a:off x="9561629" y="1192814"/>
            <a:ext cx="2159968" cy="8642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Array con todas las fecha de tipo Datetime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57A0DEC-0249-5A1D-E35A-974447FDBC0E}"/>
              </a:ext>
            </a:extLst>
          </p:cNvPr>
          <p:cNvSpPr/>
          <p:nvPr/>
        </p:nvSpPr>
        <p:spPr>
          <a:xfrm>
            <a:off x="3934549" y="200760"/>
            <a:ext cx="5033171" cy="645647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PE" sz="2500" b="1" dirty="0"/>
              <a:t>Filtrar Fecha de Emision</a:t>
            </a: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F5B579E-B782-6BC8-3974-27C632960F3F}"/>
              </a:ext>
            </a:extLst>
          </p:cNvPr>
          <p:cNvSpPr/>
          <p:nvPr/>
        </p:nvSpPr>
        <p:spPr>
          <a:xfrm>
            <a:off x="5820490" y="639278"/>
            <a:ext cx="1253409" cy="386297"/>
          </a:xfrm>
          <a:prstGeom prst="roundRect">
            <a:avLst>
              <a:gd name="adj" fmla="val 129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000" dirty="0"/>
              <a:t>Resultado OCR</a:t>
            </a: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67E29290-B3A0-2CB4-493E-758B3DFA78E2}"/>
              </a:ext>
            </a:extLst>
          </p:cNvPr>
          <p:cNvSpPr/>
          <p:nvPr/>
        </p:nvSpPr>
        <p:spPr>
          <a:xfrm>
            <a:off x="5436928" y="4742497"/>
            <a:ext cx="2153038" cy="586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Array con todas las fecha de tipo Datetime</a:t>
            </a:r>
          </a:p>
        </p:txBody>
      </p:sp>
      <p:sp>
        <p:nvSpPr>
          <p:cNvPr id="25" name="Rectángulo redondeado 24">
            <a:extLst>
              <a:ext uri="{FF2B5EF4-FFF2-40B4-BE49-F238E27FC236}">
                <a16:creationId xmlns:a16="http://schemas.microsoft.com/office/drawing/2014/main" id="{8185EC54-B2CF-1E8E-1DB4-22EF3465510F}"/>
              </a:ext>
            </a:extLst>
          </p:cNvPr>
          <p:cNvSpPr/>
          <p:nvPr/>
        </p:nvSpPr>
        <p:spPr>
          <a:xfrm>
            <a:off x="4018580" y="2179978"/>
            <a:ext cx="4908546" cy="16056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 redondeado 25">
            <a:extLst>
              <a:ext uri="{FF2B5EF4-FFF2-40B4-BE49-F238E27FC236}">
                <a16:creationId xmlns:a16="http://schemas.microsoft.com/office/drawing/2014/main" id="{8D59A6CF-9AF2-B961-3CBC-B9D817941174}"/>
              </a:ext>
            </a:extLst>
          </p:cNvPr>
          <p:cNvSpPr/>
          <p:nvPr/>
        </p:nvSpPr>
        <p:spPr>
          <a:xfrm>
            <a:off x="4197485" y="2602329"/>
            <a:ext cx="1824750" cy="797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Buscar FECHA DE EMISION con etiqueta</a:t>
            </a:r>
          </a:p>
        </p:txBody>
      </p:sp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09DC41CB-D713-DEB5-7A9A-E0E97B8DC9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21399"/>
              </p:ext>
            </p:extLst>
          </p:nvPr>
        </p:nvGraphicFramePr>
        <p:xfrm>
          <a:off x="6201140" y="2401342"/>
          <a:ext cx="1200514" cy="12336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514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349989">
                <a:tc>
                  <a:txBody>
                    <a:bodyPr/>
                    <a:lstStyle/>
                    <a:p>
                      <a:r>
                        <a:rPr lang="es-PE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>
                          <a:solidFill>
                            <a:srgbClr val="FF0000"/>
                          </a:solidFill>
                        </a:rPr>
                        <a:t>Fecha de Emision: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79835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r>
                        <a:rPr lang="es-PE" sz="1000" dirty="0"/>
                        <a:t>08/08/25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237774">
                <a:tc>
                  <a:txBody>
                    <a:bodyPr/>
                    <a:lstStyle/>
                    <a:p>
                      <a:r>
                        <a:rPr lang="es-PE" sz="1000" dirty="0"/>
                        <a:t>(3 filas mas)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5FFA8904-88DB-1BCA-5CCA-7C2EA427E1FD}"/>
              </a:ext>
            </a:extLst>
          </p:cNvPr>
          <p:cNvSpPr/>
          <p:nvPr/>
        </p:nvSpPr>
        <p:spPr>
          <a:xfrm>
            <a:off x="5659994" y="3929289"/>
            <a:ext cx="1706905" cy="6695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Transformar a Datetime 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D8A99086-949F-5443-1B9C-6E7F86477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41466"/>
              </p:ext>
            </p:extLst>
          </p:nvPr>
        </p:nvGraphicFramePr>
        <p:xfrm>
          <a:off x="7623048" y="2455481"/>
          <a:ext cx="1077987" cy="1177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987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293650">
                <a:tc>
                  <a:txBody>
                    <a:bodyPr/>
                    <a:lstStyle/>
                    <a:p>
                      <a:r>
                        <a:rPr lang="es-PE" sz="1000" dirty="0"/>
                        <a:t>Tipo de Fecha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629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dirty="0"/>
                        <a:t>08/08/25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779835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r>
                        <a:rPr lang="es-PE" sz="1000" dirty="0"/>
                        <a:t>08-08-25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237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08-08-2025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ACB7B360-5763-BF37-9060-42F70FF3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38621"/>
              </p:ext>
            </p:extLst>
          </p:nvPr>
        </p:nvGraphicFramePr>
        <p:xfrm>
          <a:off x="4528458" y="5495765"/>
          <a:ext cx="4008574" cy="1354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470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  <a:gridCol w="1175731">
                  <a:extLst>
                    <a:ext uri="{9D8B030D-6E8A-4147-A177-3AD203B41FA5}">
                      <a16:colId xmlns:a16="http://schemas.microsoft.com/office/drawing/2014/main" val="1566541186"/>
                    </a:ext>
                  </a:extLst>
                </a:gridCol>
                <a:gridCol w="769373">
                  <a:extLst>
                    <a:ext uri="{9D8B030D-6E8A-4147-A177-3AD203B41FA5}">
                      <a16:colId xmlns:a16="http://schemas.microsoft.com/office/drawing/2014/main" val="4033688859"/>
                    </a:ext>
                  </a:extLst>
                </a:gridCol>
              </a:tblGrid>
              <a:tr h="271853">
                <a:tc>
                  <a:txBody>
                    <a:bodyPr/>
                    <a:lstStyle/>
                    <a:p>
                      <a:r>
                        <a:rPr lang="es-PE" sz="15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Confianza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pagina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2025-08-08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738916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2025-08-09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  <a:tr h="344787">
                <a:tc>
                  <a:txBody>
                    <a:bodyPr/>
                    <a:lstStyle/>
                    <a:p>
                      <a:r>
                        <a:rPr lang="es-PE" sz="15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2025-08-010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0.9523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5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432207"/>
                  </a:ext>
                </a:extLst>
              </a:tr>
            </a:tbl>
          </a:graphicData>
        </a:graphic>
      </p:graphicFrame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EDE4923F-5128-8859-FECE-9CBD847E0EA3}"/>
              </a:ext>
            </a:extLst>
          </p:cNvPr>
          <p:cNvSpPr/>
          <p:nvPr/>
        </p:nvSpPr>
        <p:spPr>
          <a:xfrm>
            <a:off x="4059174" y="1169244"/>
            <a:ext cx="4699207" cy="9014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Rectángulo redondeado 2">
            <a:extLst>
              <a:ext uri="{FF2B5EF4-FFF2-40B4-BE49-F238E27FC236}">
                <a16:creationId xmlns:a16="http://schemas.microsoft.com/office/drawing/2014/main" id="{1B00292C-914A-F146-FE73-34511A5CD63A}"/>
              </a:ext>
            </a:extLst>
          </p:cNvPr>
          <p:cNvSpPr/>
          <p:nvPr/>
        </p:nvSpPr>
        <p:spPr>
          <a:xfrm>
            <a:off x="4594279" y="1273956"/>
            <a:ext cx="1958437" cy="7223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1500" dirty="0"/>
              <a:t>Buscar FECHA DE EMISION en la misma linea</a:t>
            </a:r>
          </a:p>
        </p:txBody>
      </p:sp>
      <p:graphicFrame>
        <p:nvGraphicFramePr>
          <p:cNvPr id="16" name="Tabla 15">
            <a:extLst>
              <a:ext uri="{FF2B5EF4-FFF2-40B4-BE49-F238E27FC236}">
                <a16:creationId xmlns:a16="http://schemas.microsoft.com/office/drawing/2014/main" id="{9BE306F9-5B76-A14F-7D6A-33338D6C8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1253682"/>
              </p:ext>
            </p:extLst>
          </p:nvPr>
        </p:nvGraphicFramePr>
        <p:xfrm>
          <a:off x="6733464" y="1292157"/>
          <a:ext cx="1799544" cy="62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544">
                  <a:extLst>
                    <a:ext uri="{9D8B030D-6E8A-4147-A177-3AD203B41FA5}">
                      <a16:colId xmlns:a16="http://schemas.microsoft.com/office/drawing/2014/main" val="640032560"/>
                    </a:ext>
                  </a:extLst>
                </a:gridCol>
              </a:tblGrid>
              <a:tr h="349989">
                <a:tc>
                  <a:txBody>
                    <a:bodyPr/>
                    <a:lstStyle/>
                    <a:p>
                      <a:r>
                        <a:rPr lang="es-PE" sz="10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652814"/>
                  </a:ext>
                </a:extLst>
              </a:tr>
              <a:tr h="276857">
                <a:tc>
                  <a:txBody>
                    <a:bodyPr/>
                    <a:lstStyle/>
                    <a:p>
                      <a:r>
                        <a:rPr lang="es-PE" sz="1000" dirty="0"/>
                        <a:t>Fecha de Emision - 78887021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8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4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4DDCF-D7B4-694B-3935-12E744FE2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D0894-B8E5-ED6A-77BC-A1077537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285" y="2618399"/>
            <a:ext cx="8489430" cy="1621202"/>
          </a:xfrm>
        </p:spPr>
        <p:txBody>
          <a:bodyPr>
            <a:normAutofit fontScale="90000"/>
          </a:bodyPr>
          <a:lstStyle/>
          <a:p>
            <a:r>
              <a:rPr lang="es-PE" dirty="0"/>
              <a:t>CLASIFICACION DE RUC Y NOMBRE DE EMPRESA</a:t>
            </a:r>
          </a:p>
        </p:txBody>
      </p:sp>
    </p:spTree>
    <p:extLst>
      <p:ext uri="{BB962C8B-B14F-4D97-AF65-F5344CB8AC3E}">
        <p14:creationId xmlns:p14="http://schemas.microsoft.com/office/powerpoint/2010/main" val="29762301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550</Words>
  <Application>Microsoft Macintosh PowerPoint</Application>
  <PresentationFormat>Panorámica</PresentationFormat>
  <Paragraphs>242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COMPROBANTE OCR</vt:lpstr>
      <vt:lpstr>PORQUE USE PADDLE OCR?</vt:lpstr>
      <vt:lpstr>CLASIFICACION DE NOMBRE Y DNI</vt:lpstr>
      <vt:lpstr>Presentación de PowerPoint</vt:lpstr>
      <vt:lpstr>CLASIFICACION DE TIPO DE COMPROBANTE</vt:lpstr>
      <vt:lpstr>Presentación de PowerPoint</vt:lpstr>
      <vt:lpstr>CLASIFICACION DE FECHA DE EMISION</vt:lpstr>
      <vt:lpstr>Presentación de PowerPoint</vt:lpstr>
      <vt:lpstr>CLASIFICACION DE RUC Y NOMBRE DE EMPRESA</vt:lpstr>
      <vt:lpstr>Presentación de PowerPoint</vt:lpstr>
      <vt:lpstr>CLASIFICACION DE IMPORTE TOTAL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frans.paxi</dc:creator>
  <cp:lastModifiedBy>frans.paxi</cp:lastModifiedBy>
  <cp:revision>5</cp:revision>
  <dcterms:created xsi:type="dcterms:W3CDTF">2025-10-20T21:24:07Z</dcterms:created>
  <dcterms:modified xsi:type="dcterms:W3CDTF">2025-10-21T16:47:31Z</dcterms:modified>
</cp:coreProperties>
</file>