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5143500" type="screen16x9"/>
  <p:notesSz cx="6858000" cy="9144000"/>
  <p:embeddedFontLst>
    <p:embeddedFont>
      <p:font typeface="Rubik" panose="020B0604020202020204" charset="-79"/>
      <p:regular r:id="rId26"/>
      <p:bold r:id="rId27"/>
      <p:italic r:id="rId28"/>
      <p:boldItalic r:id="rId29"/>
    </p:embeddedFont>
    <p:embeddedFont>
      <p:font typeface="Rubik Light" panose="020B0604020202020204" charset="-79"/>
      <p:regular r:id="rId30"/>
      <p:bold r:id="rId31"/>
      <p:italic r:id="rId32"/>
      <p:boldItalic r:id="rId33"/>
    </p:embeddedFont>
    <p:embeddedFont>
      <p:font typeface="Rubik SemiBold" panose="020B0604020202020204" charset="-79"/>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5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986d0b24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24986d0b241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986d0b241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4986d0b241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986d0b241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4986d0b241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986d0b241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4986d0b241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553792b2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553792b2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986d0b241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4986d0b241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986d0b241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4986d0b241_1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553792b2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553792b2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2553792b2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2553792b2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986d0b241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4986d0b241_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00da509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00da509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2553792b2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2553792b2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2553792b2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2553792b2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2655c8f5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2655c8f5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00da5092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00da5092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200da5092a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00da5092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986d0b24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4986d0b24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553792b2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553792b2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986d0b24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4986d0b241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553792b2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553792b2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hyperlink" Target="https://github.com/FransiscoReadyPermana/DE-Rakamin-Virtual-Internship"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drive.google.com/file/d/1DNNb0R_RffyKjv5WaaZgDOHaGLuddyul/view?usp=share_lin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1215200"/>
            <a:ext cx="5070300" cy="1569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4500" b="1" dirty="0">
                <a:solidFill>
                  <a:schemeClr val="lt1"/>
                </a:solidFill>
                <a:latin typeface="Rubik"/>
                <a:ea typeface="Rubik"/>
                <a:cs typeface="Rubik"/>
                <a:sym typeface="Rubik"/>
              </a:rPr>
              <a:t>Membuat</a:t>
            </a:r>
            <a:br>
              <a:rPr lang="en" sz="4500" b="1" dirty="0">
                <a:solidFill>
                  <a:schemeClr val="lt1"/>
                </a:solidFill>
                <a:latin typeface="Rubik"/>
                <a:ea typeface="Rubik"/>
                <a:cs typeface="Rubik"/>
                <a:sym typeface="Rubik"/>
              </a:rPr>
            </a:br>
            <a:r>
              <a:rPr lang="en" sz="4500" b="1" dirty="0">
                <a:solidFill>
                  <a:schemeClr val="lt1"/>
                </a:solidFill>
                <a:latin typeface="Rubik"/>
                <a:ea typeface="Rubik"/>
                <a:cs typeface="Rubik"/>
                <a:sym typeface="Rubik"/>
              </a:rPr>
              <a:t>Data Warehouse</a:t>
            </a:r>
            <a:endParaRPr sz="2000" dirty="0">
              <a:solidFill>
                <a:schemeClr val="lt1"/>
              </a:solidFill>
              <a:latin typeface="Rubik"/>
              <a:ea typeface="Rubik"/>
              <a:cs typeface="Rubik"/>
              <a:sym typeface="Rubik"/>
            </a:endParaRPr>
          </a:p>
        </p:txBody>
      </p:sp>
      <p:sp>
        <p:nvSpPr>
          <p:cNvPr id="57" name="Google Shape;57;p13"/>
          <p:cNvSpPr txBox="1"/>
          <p:nvPr/>
        </p:nvSpPr>
        <p:spPr>
          <a:xfrm>
            <a:off x="517900" y="2825500"/>
            <a:ext cx="5612400" cy="954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latin typeface="Rubik SemiBold"/>
                <a:ea typeface="Rubik SemiBold"/>
                <a:cs typeface="Rubik SemiBold"/>
                <a:sym typeface="Rubik SemiBold"/>
              </a:rPr>
              <a:t>ID/X Partners Data Engineer Virtual Internship Program</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912325"/>
            <a:ext cx="4392000" cy="492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Fransisco Ready Permana</a:t>
            </a:r>
            <a:endParaRPr sz="2000" dirty="0">
              <a:solidFill>
                <a:schemeClr val="lt1"/>
              </a:solidFill>
              <a:latin typeface="Rubik Light"/>
              <a:ea typeface="Rubik Light"/>
              <a:cs typeface="Rubik Light"/>
              <a:sym typeface="Rubik Light"/>
            </a:endParaRPr>
          </a:p>
        </p:txBody>
      </p:sp>
      <p:pic>
        <p:nvPicPr>
          <p:cNvPr id="61" name="Google Shape;61;p13"/>
          <p:cNvPicPr preferRelativeResize="0"/>
          <p:nvPr/>
        </p:nvPicPr>
        <p:blipFill>
          <a:blip r:embed="rId5">
            <a:alphaModFix/>
          </a:blip>
          <a:stretch>
            <a:fillRect/>
          </a:stretch>
        </p:blipFill>
        <p:spPr>
          <a:xfrm>
            <a:off x="2340425" y="237600"/>
            <a:ext cx="1887200" cy="43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2"/>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50" name="Google Shape;150;p22"/>
          <p:cNvSpPr txBox="1"/>
          <p:nvPr/>
        </p:nvSpPr>
        <p:spPr>
          <a:xfrm>
            <a:off x="340500" y="1395663"/>
            <a:ext cx="83769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Rubik"/>
                <a:ea typeface="Rubik"/>
                <a:cs typeface="Rubik"/>
                <a:sym typeface="Rubik"/>
              </a:rPr>
              <a:t>Table DimCustomer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CustomerID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CustomerName</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Age</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Gender</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City</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NoHP</a:t>
            </a:r>
            <a:endParaRPr>
              <a:solidFill>
                <a:schemeClr val="lt1"/>
              </a:solidFill>
              <a:latin typeface="Rubik"/>
              <a:ea typeface="Rubik"/>
              <a:cs typeface="Rubik"/>
              <a:sym typeface="Rubik"/>
            </a:endParaRPr>
          </a:p>
        </p:txBody>
      </p:sp>
      <p:sp>
        <p:nvSpPr>
          <p:cNvPr id="151" name="Google Shape;151;p22"/>
          <p:cNvSpPr txBox="1"/>
          <p:nvPr/>
        </p:nvSpPr>
        <p:spPr>
          <a:xfrm>
            <a:off x="3528550" y="851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2" name="Google Shape;152;p22"/>
          <p:cNvSpPr txBox="1"/>
          <p:nvPr/>
        </p:nvSpPr>
        <p:spPr>
          <a:xfrm>
            <a:off x="3242200" y="2393625"/>
            <a:ext cx="4822500" cy="2124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ubik"/>
                <a:ea typeface="Rubik"/>
                <a:cs typeface="Rubik"/>
                <a:sym typeface="Rubik"/>
              </a:rPr>
              <a:t>CREATE TABLE DimCustomer (</a:t>
            </a:r>
            <a:endParaRPr b="1">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a:t>
            </a:r>
            <a:r>
              <a:rPr lang="en">
                <a:solidFill>
                  <a:schemeClr val="dk1"/>
                </a:solidFill>
                <a:latin typeface="Rubik"/>
                <a:ea typeface="Rubik"/>
                <a:cs typeface="Rubik"/>
                <a:sym typeface="Rubik"/>
              </a:rPr>
              <a:t>CustomerID [int]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CustomerName [varchar](100)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Age [int]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Gender [varchar](50)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City [varchar](50)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NoHP [varchar](50)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Primary Key (CustomerID)</a:t>
            </a:r>
            <a:endParaRPr b="1">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a:t>
            </a:r>
            <a:endParaRPr b="1">
              <a:solidFill>
                <a:schemeClr val="dk1"/>
              </a:solidFill>
              <a:latin typeface="Rubik"/>
              <a:ea typeface="Rubik"/>
              <a:cs typeface="Rubik"/>
              <a:sym typeface="Rubik"/>
            </a:endParaRPr>
          </a:p>
        </p:txBody>
      </p:sp>
      <p:sp>
        <p:nvSpPr>
          <p:cNvPr id="153" name="Google Shape;153;p22"/>
          <p:cNvSpPr txBox="1"/>
          <p:nvPr/>
        </p:nvSpPr>
        <p:spPr>
          <a:xfrm>
            <a:off x="5064700" y="1962525"/>
            <a:ext cx="30000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b="1">
                <a:solidFill>
                  <a:schemeClr val="lt1"/>
                </a:solidFill>
                <a:latin typeface="Rubik"/>
                <a:ea typeface="Rubik"/>
                <a:cs typeface="Rubik"/>
                <a:sym typeface="Rubik"/>
              </a:rPr>
              <a:t>Kode 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59" name="Google Shape;159;p23"/>
          <p:cNvSpPr txBox="1"/>
          <p:nvPr/>
        </p:nvSpPr>
        <p:spPr>
          <a:xfrm>
            <a:off x="340500" y="1395663"/>
            <a:ext cx="8376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Rubik"/>
                <a:ea typeface="Rubik"/>
                <a:cs typeface="Rubik"/>
                <a:sym typeface="Rubik"/>
              </a:rPr>
              <a:t>Table DimProduct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ProductName</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ProductCategory</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ProductUnitPrice</a:t>
            </a:r>
            <a:endParaRPr sz="1600">
              <a:solidFill>
                <a:schemeClr val="lt1"/>
              </a:solidFill>
              <a:latin typeface="Rubik"/>
              <a:ea typeface="Rubik"/>
              <a:cs typeface="Rubik"/>
              <a:sym typeface="Rubik"/>
            </a:endParaRPr>
          </a:p>
        </p:txBody>
      </p:sp>
      <p:sp>
        <p:nvSpPr>
          <p:cNvPr id="160" name="Google Shape;160;p23"/>
          <p:cNvSpPr txBox="1"/>
          <p:nvPr/>
        </p:nvSpPr>
        <p:spPr>
          <a:xfrm>
            <a:off x="3528550" y="851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1" name="Google Shape;161;p23"/>
          <p:cNvSpPr txBox="1"/>
          <p:nvPr/>
        </p:nvSpPr>
        <p:spPr>
          <a:xfrm>
            <a:off x="3242200" y="2393625"/>
            <a:ext cx="4822500" cy="1693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ubik"/>
                <a:ea typeface="Rubik"/>
                <a:cs typeface="Rubik"/>
                <a:sym typeface="Rubik"/>
              </a:rPr>
              <a:t>CREATE TABLE DimProduct (</a:t>
            </a:r>
            <a:endParaRPr b="1">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a:t>
            </a:r>
            <a:r>
              <a:rPr lang="en">
                <a:solidFill>
                  <a:schemeClr val="dk1"/>
                </a:solidFill>
                <a:latin typeface="Rubik"/>
                <a:ea typeface="Rubik"/>
                <a:cs typeface="Rubik"/>
                <a:sym typeface="Rubik"/>
              </a:rPr>
              <a:t>ProductID [int]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ProductName [varchar](255)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ProductCategory [varchar](255)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ProductUnitPrice [int] NULL,</a:t>
            </a:r>
            <a:endParaRPr>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Primary Key (ProductID)</a:t>
            </a:r>
            <a:endParaRPr b="1">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a:t>
            </a:r>
            <a:endParaRPr b="1">
              <a:solidFill>
                <a:schemeClr val="dk1"/>
              </a:solidFill>
              <a:latin typeface="Rubik"/>
              <a:ea typeface="Rubik"/>
              <a:cs typeface="Rubik"/>
              <a:sym typeface="Rubik"/>
            </a:endParaRPr>
          </a:p>
        </p:txBody>
      </p:sp>
      <p:sp>
        <p:nvSpPr>
          <p:cNvPr id="162" name="Google Shape;162;p23"/>
          <p:cNvSpPr txBox="1"/>
          <p:nvPr/>
        </p:nvSpPr>
        <p:spPr>
          <a:xfrm>
            <a:off x="5064700" y="1962525"/>
            <a:ext cx="30000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b="1">
                <a:solidFill>
                  <a:schemeClr val="lt1"/>
                </a:solidFill>
                <a:latin typeface="Rubik"/>
                <a:ea typeface="Rubik"/>
                <a:cs typeface="Rubik"/>
                <a:sym typeface="Rubik"/>
              </a:rPr>
              <a:t>Kode SQL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24"/>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68" name="Google Shape;168;p24"/>
          <p:cNvSpPr txBox="1"/>
          <p:nvPr/>
        </p:nvSpPr>
        <p:spPr>
          <a:xfrm>
            <a:off x="340500" y="1395663"/>
            <a:ext cx="83769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Rubik"/>
                <a:ea typeface="Rubik"/>
                <a:cs typeface="Rubik"/>
                <a:sym typeface="Rubik"/>
              </a:rPr>
              <a:t>Table DimStatusOrder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StatusOrder</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StatusOrderDesc</a:t>
            </a:r>
            <a:endParaRPr sz="1600">
              <a:solidFill>
                <a:schemeClr val="lt1"/>
              </a:solidFill>
              <a:latin typeface="Rubik"/>
              <a:ea typeface="Rubik"/>
              <a:cs typeface="Rubik"/>
              <a:sym typeface="Rubik"/>
            </a:endParaRPr>
          </a:p>
        </p:txBody>
      </p:sp>
      <p:sp>
        <p:nvSpPr>
          <p:cNvPr id="169" name="Google Shape;169;p24"/>
          <p:cNvSpPr txBox="1"/>
          <p:nvPr/>
        </p:nvSpPr>
        <p:spPr>
          <a:xfrm>
            <a:off x="3528550" y="851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0" name="Google Shape;170;p24"/>
          <p:cNvSpPr txBox="1"/>
          <p:nvPr/>
        </p:nvSpPr>
        <p:spPr>
          <a:xfrm>
            <a:off x="3242200" y="2393625"/>
            <a:ext cx="4822500" cy="1477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ubik"/>
                <a:ea typeface="Rubik"/>
                <a:cs typeface="Rubik"/>
                <a:sym typeface="Rubik"/>
              </a:rPr>
              <a:t>CREATE TABLE DimStatusOrder (</a:t>
            </a:r>
            <a:endParaRPr b="1">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a:t>
            </a:r>
            <a:r>
              <a:rPr lang="en">
                <a:solidFill>
                  <a:schemeClr val="dk1"/>
                </a:solidFill>
                <a:latin typeface="Rubik"/>
                <a:ea typeface="Rubik"/>
                <a:cs typeface="Rubik"/>
                <a:sym typeface="Rubik"/>
              </a:rPr>
              <a:t>StatusID [int]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StatusOrder [varchar](50)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a:solidFill>
                  <a:schemeClr val="dk1"/>
                </a:solidFill>
                <a:latin typeface="Rubik"/>
                <a:ea typeface="Rubik"/>
                <a:cs typeface="Rubik"/>
                <a:sym typeface="Rubik"/>
              </a:rPr>
              <a:t>	StatusOrderDesc [varchar](50) NOT NULL,</a:t>
            </a:r>
            <a:endParaRPr>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	Primary Key (StatusID)</a:t>
            </a:r>
            <a:endParaRPr b="1">
              <a:solidFill>
                <a:schemeClr val="dk1"/>
              </a:solidFill>
              <a:latin typeface="Rubik"/>
              <a:ea typeface="Rubik"/>
              <a:cs typeface="Rubik"/>
              <a:sym typeface="Rubik"/>
            </a:endParaRPr>
          </a:p>
          <a:p>
            <a:pPr marL="0" lvl="0" indent="0" algn="l" rtl="0">
              <a:spcBef>
                <a:spcPts val="0"/>
              </a:spcBef>
              <a:spcAft>
                <a:spcPts val="0"/>
              </a:spcAft>
              <a:buNone/>
            </a:pPr>
            <a:r>
              <a:rPr lang="en" b="1">
                <a:solidFill>
                  <a:schemeClr val="dk1"/>
                </a:solidFill>
                <a:latin typeface="Rubik"/>
                <a:ea typeface="Rubik"/>
                <a:cs typeface="Rubik"/>
                <a:sym typeface="Rubik"/>
              </a:rPr>
              <a:t>);</a:t>
            </a:r>
            <a:endParaRPr b="1">
              <a:solidFill>
                <a:schemeClr val="dk1"/>
              </a:solidFill>
              <a:latin typeface="Rubik"/>
              <a:ea typeface="Rubik"/>
              <a:cs typeface="Rubik"/>
              <a:sym typeface="Rubik"/>
            </a:endParaRPr>
          </a:p>
        </p:txBody>
      </p:sp>
      <p:sp>
        <p:nvSpPr>
          <p:cNvPr id="171" name="Google Shape;171;p24"/>
          <p:cNvSpPr txBox="1"/>
          <p:nvPr/>
        </p:nvSpPr>
        <p:spPr>
          <a:xfrm>
            <a:off x="5064700" y="1962525"/>
            <a:ext cx="30000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b="1">
                <a:solidFill>
                  <a:schemeClr val="lt1"/>
                </a:solidFill>
                <a:latin typeface="Rubik"/>
                <a:ea typeface="Rubik"/>
                <a:cs typeface="Rubik"/>
                <a:sym typeface="Rubik"/>
              </a:rPr>
              <a:t>Kode 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5"/>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ubik"/>
                <a:ea typeface="Rubik"/>
                <a:cs typeface="Rubik"/>
                <a:sym typeface="Rubik"/>
              </a:rPr>
              <a:t>Database DWH_Project</a:t>
            </a:r>
            <a:endParaRPr sz="2800">
              <a:solidFill>
                <a:schemeClr val="lt1"/>
              </a:solidFill>
              <a:latin typeface="Rubik"/>
              <a:ea typeface="Rubik"/>
              <a:cs typeface="Rubik"/>
              <a:sym typeface="Rubik"/>
            </a:endParaRPr>
          </a:p>
        </p:txBody>
      </p:sp>
      <p:sp>
        <p:nvSpPr>
          <p:cNvPr id="177" name="Google Shape;177;p25"/>
          <p:cNvSpPr txBox="1"/>
          <p:nvPr/>
        </p:nvSpPr>
        <p:spPr>
          <a:xfrm>
            <a:off x="340500" y="1395663"/>
            <a:ext cx="83769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Rubik"/>
                <a:ea typeface="Rubik"/>
                <a:cs typeface="Rubik"/>
                <a:sym typeface="Rubik"/>
              </a:rPr>
              <a:t>Table FactSalesOrder </a:t>
            </a:r>
            <a:r>
              <a:rPr lang="en" sz="1600">
                <a:solidFill>
                  <a:schemeClr val="lt1"/>
                </a:solidFill>
                <a:latin typeface="Rubik"/>
                <a:ea typeface="Rubik"/>
                <a:cs typeface="Rubik"/>
                <a:sym typeface="Rubik"/>
              </a:rPr>
              <a:t>berisi data: </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OrderID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CustomerID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ProductID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Quantity</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Amount</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StatusID</a:t>
            </a:r>
            <a:endParaRPr sz="1600">
              <a:solidFill>
                <a:schemeClr val="lt1"/>
              </a:solidFill>
              <a:latin typeface="Rubik"/>
              <a:ea typeface="Rubik"/>
              <a:cs typeface="Rubik"/>
              <a:sym typeface="Rubik"/>
            </a:endParaRPr>
          </a:p>
          <a:p>
            <a:pPr marL="457200" lvl="0" indent="-330200" algn="l" rtl="0">
              <a:spcBef>
                <a:spcPts val="0"/>
              </a:spcBef>
              <a:spcAft>
                <a:spcPts val="0"/>
              </a:spcAft>
              <a:buClr>
                <a:schemeClr val="lt1"/>
              </a:buClr>
              <a:buSzPts val="1600"/>
              <a:buFont typeface="Rubik"/>
              <a:buChar char="●"/>
            </a:pPr>
            <a:r>
              <a:rPr lang="en" sz="1600">
                <a:solidFill>
                  <a:schemeClr val="lt1"/>
                </a:solidFill>
                <a:latin typeface="Rubik"/>
                <a:ea typeface="Rubik"/>
                <a:cs typeface="Rubik"/>
                <a:sym typeface="Rubik"/>
              </a:rPr>
              <a:t>OrderDate</a:t>
            </a:r>
            <a:endParaRPr sz="1600">
              <a:solidFill>
                <a:schemeClr val="lt1"/>
              </a:solidFill>
              <a:latin typeface="Rubik"/>
              <a:ea typeface="Rubik"/>
              <a:cs typeface="Rubik"/>
              <a:sym typeface="Rubik"/>
            </a:endParaRPr>
          </a:p>
        </p:txBody>
      </p:sp>
      <p:sp>
        <p:nvSpPr>
          <p:cNvPr id="178" name="Google Shape;178;p25"/>
          <p:cNvSpPr txBox="1"/>
          <p:nvPr/>
        </p:nvSpPr>
        <p:spPr>
          <a:xfrm>
            <a:off x="3528550" y="851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9" name="Google Shape;179;p25"/>
          <p:cNvSpPr txBox="1"/>
          <p:nvPr/>
        </p:nvSpPr>
        <p:spPr>
          <a:xfrm>
            <a:off x="2655024" y="2165025"/>
            <a:ext cx="6344196" cy="2585293"/>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dk1"/>
                </a:solidFill>
                <a:latin typeface="Rubik"/>
                <a:ea typeface="Rubik"/>
                <a:cs typeface="Rubik"/>
                <a:sym typeface="Rubik"/>
              </a:rPr>
              <a:t>CREATE TABLE FactSalesOrder (</a:t>
            </a:r>
            <a:endParaRPr sz="1200" b="1" dirty="0">
              <a:solidFill>
                <a:schemeClr val="dk1"/>
              </a:solidFill>
              <a:latin typeface="Rubik"/>
              <a:ea typeface="Rubik"/>
              <a:cs typeface="Rubik"/>
              <a:sym typeface="Rubik"/>
            </a:endParaRPr>
          </a:p>
          <a:p>
            <a:pPr marL="0" lvl="0" indent="0" algn="l" rtl="0">
              <a:spcBef>
                <a:spcPts val="0"/>
              </a:spcBef>
              <a:spcAft>
                <a:spcPts val="0"/>
              </a:spcAft>
              <a:buNone/>
            </a:pPr>
            <a:r>
              <a:rPr lang="en" sz="1200" b="1" dirty="0">
                <a:solidFill>
                  <a:schemeClr val="dk1"/>
                </a:solidFill>
                <a:latin typeface="Rubik"/>
                <a:ea typeface="Rubik"/>
                <a:cs typeface="Rubik"/>
                <a:sym typeface="Rubik"/>
              </a:rPr>
              <a:t>	</a:t>
            </a:r>
            <a:r>
              <a:rPr lang="en" sz="1200" dirty="0">
                <a:solidFill>
                  <a:schemeClr val="dk1"/>
                </a:solidFill>
                <a:latin typeface="Rubik"/>
                <a:ea typeface="Rubik"/>
                <a:cs typeface="Rubik"/>
                <a:sym typeface="Rubik"/>
              </a:rPr>
              <a:t>StatusID [int]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dirty="0">
                <a:solidFill>
                  <a:schemeClr val="dk1"/>
                </a:solidFill>
                <a:latin typeface="Rubik"/>
                <a:ea typeface="Rubik"/>
                <a:cs typeface="Rubik"/>
                <a:sym typeface="Rubik"/>
              </a:rPr>
              <a:t>	OrderID [int]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dirty="0">
                <a:solidFill>
                  <a:schemeClr val="dk1"/>
                </a:solidFill>
                <a:latin typeface="Rubik"/>
                <a:ea typeface="Rubik"/>
                <a:cs typeface="Rubik"/>
                <a:sym typeface="Rubik"/>
              </a:rPr>
              <a:t>	CustomerID [int]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dirty="0">
                <a:solidFill>
                  <a:schemeClr val="dk1"/>
                </a:solidFill>
                <a:latin typeface="Rubik"/>
                <a:ea typeface="Rubik"/>
                <a:cs typeface="Rubik"/>
                <a:sym typeface="Rubik"/>
              </a:rPr>
              <a:t>	ProductID [int]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dirty="0">
                <a:solidFill>
                  <a:schemeClr val="dk1"/>
                </a:solidFill>
                <a:latin typeface="Rubik"/>
                <a:ea typeface="Rubik"/>
                <a:cs typeface="Rubik"/>
                <a:sym typeface="Rubik"/>
              </a:rPr>
              <a:t>	Quantity [int]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dirty="0">
                <a:solidFill>
                  <a:schemeClr val="dk1"/>
                </a:solidFill>
                <a:latin typeface="Rubik"/>
                <a:ea typeface="Rubik"/>
                <a:cs typeface="Rubik"/>
                <a:sym typeface="Rubik"/>
              </a:rPr>
              <a:t>	Amount [int]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dirty="0">
                <a:solidFill>
                  <a:schemeClr val="dk1"/>
                </a:solidFill>
                <a:latin typeface="Rubik"/>
                <a:ea typeface="Rubik"/>
                <a:cs typeface="Rubik"/>
                <a:sym typeface="Rubik"/>
              </a:rPr>
              <a:t>	OrderDate [date] NOT NULL,</a:t>
            </a:r>
            <a:endParaRPr sz="1200" dirty="0">
              <a:solidFill>
                <a:schemeClr val="dk1"/>
              </a:solidFill>
              <a:latin typeface="Rubik"/>
              <a:ea typeface="Rubik"/>
              <a:cs typeface="Rubik"/>
              <a:sym typeface="Rubik"/>
            </a:endParaRPr>
          </a:p>
          <a:p>
            <a:pPr marL="0" lvl="0" indent="0" algn="l" rtl="0">
              <a:spcBef>
                <a:spcPts val="0"/>
              </a:spcBef>
              <a:spcAft>
                <a:spcPts val="0"/>
              </a:spcAft>
              <a:buNone/>
            </a:pPr>
            <a:r>
              <a:rPr lang="en" sz="1200" b="1" dirty="0">
                <a:solidFill>
                  <a:schemeClr val="dk1"/>
                </a:solidFill>
                <a:latin typeface="Rubik"/>
                <a:ea typeface="Rubik"/>
                <a:cs typeface="Rubik"/>
                <a:sym typeface="Rubik"/>
              </a:rPr>
              <a:t>	Primary Key (OrderID),</a:t>
            </a:r>
            <a:endParaRPr sz="1200" b="1" dirty="0">
              <a:solidFill>
                <a:schemeClr val="dk1"/>
              </a:solidFill>
              <a:latin typeface="Rubik"/>
              <a:ea typeface="Rubik"/>
              <a:cs typeface="Rubik"/>
              <a:sym typeface="Rubik"/>
            </a:endParaRPr>
          </a:p>
          <a:p>
            <a:pPr marL="0" lvl="0" indent="0" algn="l" rtl="0">
              <a:spcBef>
                <a:spcPts val="0"/>
              </a:spcBef>
              <a:spcAft>
                <a:spcPts val="0"/>
              </a:spcAft>
              <a:buNone/>
            </a:pPr>
            <a:r>
              <a:rPr lang="en" sz="1200" b="1" dirty="0">
                <a:solidFill>
                  <a:schemeClr val="dk1"/>
                </a:solidFill>
                <a:latin typeface="Rubik"/>
                <a:ea typeface="Rubik"/>
                <a:cs typeface="Rubik"/>
                <a:sym typeface="Rubik"/>
              </a:rPr>
              <a:t>	FOREIGN KEY (StatusID) REFERENCES DimStatusOrder (StatusID),</a:t>
            </a:r>
            <a:endParaRPr sz="1200" b="1" dirty="0">
              <a:solidFill>
                <a:schemeClr val="dk1"/>
              </a:solidFill>
              <a:latin typeface="Rubik"/>
              <a:ea typeface="Rubik"/>
              <a:cs typeface="Rubik"/>
              <a:sym typeface="Rubik"/>
            </a:endParaRPr>
          </a:p>
          <a:p>
            <a:pPr marL="0" lvl="0" indent="0" algn="l" rtl="0">
              <a:spcBef>
                <a:spcPts val="0"/>
              </a:spcBef>
              <a:spcAft>
                <a:spcPts val="0"/>
              </a:spcAft>
              <a:buNone/>
            </a:pPr>
            <a:r>
              <a:rPr lang="en" sz="1200" b="1" dirty="0">
                <a:solidFill>
                  <a:schemeClr val="dk1"/>
                </a:solidFill>
                <a:latin typeface="Rubik"/>
                <a:ea typeface="Rubik"/>
                <a:cs typeface="Rubik"/>
                <a:sym typeface="Rubik"/>
              </a:rPr>
              <a:t>	FOREIGN KEY (ProductID) REFERENCES DimProduct (ProductID),</a:t>
            </a:r>
            <a:endParaRPr sz="1200" b="1" dirty="0">
              <a:solidFill>
                <a:schemeClr val="dk1"/>
              </a:solidFill>
              <a:latin typeface="Rubik"/>
              <a:ea typeface="Rubik"/>
              <a:cs typeface="Rubik"/>
              <a:sym typeface="Rubik"/>
            </a:endParaRPr>
          </a:p>
          <a:p>
            <a:pPr marL="0" lvl="0" indent="0" algn="l" rtl="0">
              <a:spcBef>
                <a:spcPts val="0"/>
              </a:spcBef>
              <a:spcAft>
                <a:spcPts val="0"/>
              </a:spcAft>
              <a:buNone/>
            </a:pPr>
            <a:r>
              <a:rPr lang="en" sz="1200" b="1" dirty="0">
                <a:solidFill>
                  <a:schemeClr val="dk1"/>
                </a:solidFill>
                <a:latin typeface="Rubik"/>
                <a:ea typeface="Rubik"/>
                <a:cs typeface="Rubik"/>
                <a:sym typeface="Rubik"/>
              </a:rPr>
              <a:t>	FOREIGN KEY (CustomerID) REFERENCES DimCustomer (CustomerID)</a:t>
            </a:r>
            <a:endParaRPr sz="1200" b="1" dirty="0">
              <a:solidFill>
                <a:schemeClr val="dk1"/>
              </a:solidFill>
              <a:latin typeface="Rubik"/>
              <a:ea typeface="Rubik"/>
              <a:cs typeface="Rubik"/>
              <a:sym typeface="Rubik"/>
            </a:endParaRPr>
          </a:p>
          <a:p>
            <a:pPr marL="0" lvl="0" indent="0" algn="l" rtl="0">
              <a:spcBef>
                <a:spcPts val="0"/>
              </a:spcBef>
              <a:spcAft>
                <a:spcPts val="0"/>
              </a:spcAft>
              <a:buNone/>
            </a:pPr>
            <a:r>
              <a:rPr lang="en" sz="1200" b="1" dirty="0">
                <a:solidFill>
                  <a:schemeClr val="dk1"/>
                </a:solidFill>
                <a:latin typeface="Rubik"/>
                <a:ea typeface="Rubik"/>
                <a:cs typeface="Rubik"/>
                <a:sym typeface="Rubik"/>
              </a:rPr>
              <a:t>);</a:t>
            </a:r>
            <a:endParaRPr sz="1200" b="1" dirty="0">
              <a:solidFill>
                <a:schemeClr val="dk1"/>
              </a:solidFill>
              <a:latin typeface="Rubik"/>
              <a:ea typeface="Rubik"/>
              <a:cs typeface="Rubik"/>
              <a:sym typeface="Rubik"/>
            </a:endParaRPr>
          </a:p>
        </p:txBody>
      </p:sp>
      <p:sp>
        <p:nvSpPr>
          <p:cNvPr id="180" name="Google Shape;180;p25"/>
          <p:cNvSpPr txBox="1"/>
          <p:nvPr/>
        </p:nvSpPr>
        <p:spPr>
          <a:xfrm>
            <a:off x="5598100" y="1733925"/>
            <a:ext cx="30000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b="1">
                <a:solidFill>
                  <a:schemeClr val="lt1"/>
                </a:solidFill>
                <a:latin typeface="Rubik"/>
                <a:ea typeface="Rubik"/>
                <a:cs typeface="Rubik"/>
                <a:sym typeface="Rubik"/>
              </a:rPr>
              <a:t>Kode SQL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86" name="Google Shape;186;p26"/>
          <p:cNvPicPr preferRelativeResize="0"/>
          <p:nvPr/>
        </p:nvPicPr>
        <p:blipFill>
          <a:blip r:embed="rId4">
            <a:alphaModFix/>
          </a:blip>
          <a:stretch>
            <a:fillRect/>
          </a:stretch>
        </p:blipFill>
        <p:spPr>
          <a:xfrm>
            <a:off x="367250" y="366050"/>
            <a:ext cx="2334101" cy="1994425"/>
          </a:xfrm>
          <a:prstGeom prst="rect">
            <a:avLst/>
          </a:prstGeom>
          <a:noFill/>
          <a:ln>
            <a:noFill/>
          </a:ln>
        </p:spPr>
      </p:pic>
      <p:pic>
        <p:nvPicPr>
          <p:cNvPr id="187" name="Google Shape;187;p26"/>
          <p:cNvPicPr preferRelativeResize="0"/>
          <p:nvPr/>
        </p:nvPicPr>
        <p:blipFill>
          <a:blip r:embed="rId5">
            <a:alphaModFix/>
          </a:blip>
          <a:stretch>
            <a:fillRect/>
          </a:stretch>
        </p:blipFill>
        <p:spPr>
          <a:xfrm>
            <a:off x="367250" y="2460025"/>
            <a:ext cx="3411625" cy="2450025"/>
          </a:xfrm>
          <a:prstGeom prst="rect">
            <a:avLst/>
          </a:prstGeom>
          <a:noFill/>
          <a:ln>
            <a:noFill/>
          </a:ln>
        </p:spPr>
      </p:pic>
      <p:pic>
        <p:nvPicPr>
          <p:cNvPr id="188" name="Google Shape;188;p26"/>
          <p:cNvPicPr preferRelativeResize="0"/>
          <p:nvPr/>
        </p:nvPicPr>
        <p:blipFill>
          <a:blip r:embed="rId6">
            <a:alphaModFix/>
          </a:blip>
          <a:stretch>
            <a:fillRect/>
          </a:stretch>
        </p:blipFill>
        <p:spPr>
          <a:xfrm>
            <a:off x="2866188" y="366054"/>
            <a:ext cx="3411625" cy="3798545"/>
          </a:xfrm>
          <a:prstGeom prst="rect">
            <a:avLst/>
          </a:prstGeom>
          <a:noFill/>
          <a:ln>
            <a:noFill/>
          </a:ln>
        </p:spPr>
      </p:pic>
      <p:sp>
        <p:nvSpPr>
          <p:cNvPr id="189" name="Google Shape;189;p26"/>
          <p:cNvSpPr txBox="1"/>
          <p:nvPr/>
        </p:nvSpPr>
        <p:spPr>
          <a:xfrm>
            <a:off x="3352900" y="4337875"/>
            <a:ext cx="5265900" cy="5541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400" b="1">
                <a:latin typeface="Rubik"/>
                <a:ea typeface="Rubik"/>
                <a:cs typeface="Rubik"/>
                <a:sym typeface="Rubik"/>
              </a:rPr>
              <a:t>Isi Database DWH_Project</a:t>
            </a:r>
            <a:endParaRPr sz="2400" b="1">
              <a:latin typeface="Rubik"/>
              <a:ea typeface="Rubik"/>
              <a:cs typeface="Rubik"/>
              <a:sym typeface="Rubik"/>
            </a:endParaRPr>
          </a:p>
        </p:txBody>
      </p:sp>
      <p:pic>
        <p:nvPicPr>
          <p:cNvPr id="190" name="Google Shape;190;p26"/>
          <p:cNvPicPr preferRelativeResize="0"/>
          <p:nvPr/>
        </p:nvPicPr>
        <p:blipFill rotWithShape="1">
          <a:blip r:embed="rId7">
            <a:alphaModFix/>
          </a:blip>
          <a:srcRect t="13181"/>
          <a:stretch/>
        </p:blipFill>
        <p:spPr>
          <a:xfrm>
            <a:off x="6404349" y="336811"/>
            <a:ext cx="2443641" cy="3880737"/>
          </a:xfrm>
          <a:prstGeom prst="rect">
            <a:avLst/>
          </a:prstGeom>
          <a:noFill/>
          <a:ln>
            <a:noFill/>
          </a:ln>
        </p:spPr>
      </p:pic>
      <p:cxnSp>
        <p:nvCxnSpPr>
          <p:cNvPr id="191" name="Google Shape;191;p26"/>
          <p:cNvCxnSpPr/>
          <p:nvPr/>
        </p:nvCxnSpPr>
        <p:spPr>
          <a:xfrm>
            <a:off x="2756625" y="424750"/>
            <a:ext cx="0" cy="3661200"/>
          </a:xfrm>
          <a:prstGeom prst="straightConnector1">
            <a:avLst/>
          </a:prstGeom>
          <a:noFill/>
          <a:ln w="38100" cap="flat" cmpd="sng">
            <a:solidFill>
              <a:schemeClr val="dk2"/>
            </a:solidFill>
            <a:prstDash val="dot"/>
            <a:round/>
            <a:headEnd type="none" w="med" len="med"/>
            <a:tailEnd type="none" w="med" len="med"/>
          </a:ln>
        </p:spPr>
      </p:cxnSp>
      <p:cxnSp>
        <p:nvCxnSpPr>
          <p:cNvPr id="192" name="Google Shape;192;p26"/>
          <p:cNvCxnSpPr/>
          <p:nvPr/>
        </p:nvCxnSpPr>
        <p:spPr>
          <a:xfrm>
            <a:off x="6349075" y="366050"/>
            <a:ext cx="0" cy="3819600"/>
          </a:xfrm>
          <a:prstGeom prst="straightConnector1">
            <a:avLst/>
          </a:prstGeom>
          <a:noFill/>
          <a:ln w="38100" cap="flat" cmpd="sng">
            <a:solidFill>
              <a:schemeClr val="dk2"/>
            </a:solidFill>
            <a:prstDash val="dot"/>
            <a:round/>
            <a:headEnd type="none" w="med" len="med"/>
            <a:tailEnd type="none" w="med" len="med"/>
          </a:ln>
        </p:spPr>
      </p:cxnSp>
      <p:cxnSp>
        <p:nvCxnSpPr>
          <p:cNvPr id="193" name="Google Shape;193;p26"/>
          <p:cNvCxnSpPr/>
          <p:nvPr/>
        </p:nvCxnSpPr>
        <p:spPr>
          <a:xfrm rot="10800000">
            <a:off x="3796175" y="4217550"/>
            <a:ext cx="4645800" cy="0"/>
          </a:xfrm>
          <a:prstGeom prst="straightConnector1">
            <a:avLst/>
          </a:prstGeom>
          <a:noFill/>
          <a:ln w="38100"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27"/>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chemeClr val="lt1"/>
                </a:solidFill>
                <a:latin typeface="Rubik"/>
                <a:ea typeface="Rubik"/>
                <a:cs typeface="Rubik"/>
                <a:sym typeface="Rubik"/>
              </a:rPr>
              <a:t>Task - 3</a:t>
            </a:r>
            <a:endParaRPr sz="2800" b="1">
              <a:solidFill>
                <a:schemeClr val="lt1"/>
              </a:solidFill>
              <a:latin typeface="Rubik"/>
              <a:ea typeface="Rubik"/>
              <a:cs typeface="Rubik"/>
              <a:sym typeface="Rubik"/>
            </a:endParaRPr>
          </a:p>
        </p:txBody>
      </p:sp>
      <p:sp>
        <p:nvSpPr>
          <p:cNvPr id="199" name="Google Shape;199;p27"/>
          <p:cNvSpPr txBox="1"/>
          <p:nvPr/>
        </p:nvSpPr>
        <p:spPr>
          <a:xfrm>
            <a:off x="340500" y="1395663"/>
            <a:ext cx="8376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Rubik"/>
                <a:ea typeface="Rubik"/>
                <a:cs typeface="Rubik"/>
                <a:sym typeface="Rubik"/>
              </a:rPr>
              <a:t>Membuat Job ETL di Talend</a:t>
            </a:r>
            <a:endParaRPr sz="1800" b="1">
              <a:solidFill>
                <a:schemeClr val="lt1"/>
              </a:solidFill>
              <a:latin typeface="Rubik"/>
              <a:ea typeface="Rubik"/>
              <a:cs typeface="Rubik"/>
              <a:sym typeface="Rubik"/>
            </a:endParaRPr>
          </a:p>
          <a:p>
            <a:pPr marL="0" lvl="0" indent="0" algn="ctr" rtl="0">
              <a:spcBef>
                <a:spcPts val="0"/>
              </a:spcBef>
              <a:spcAft>
                <a:spcPts val="0"/>
              </a:spcAft>
              <a:buNone/>
            </a:pPr>
            <a:r>
              <a:rPr lang="en" sz="1800">
                <a:solidFill>
                  <a:schemeClr val="lt1"/>
                </a:solidFill>
                <a:latin typeface="Rubik"/>
                <a:ea typeface="Rubik"/>
                <a:cs typeface="Rubik"/>
                <a:sym typeface="Rubik"/>
              </a:rPr>
              <a:t>Berikut merupakan langkah-langkah untuk membuat Job ETL di Talend</a:t>
            </a:r>
            <a:endParaRPr sz="1800">
              <a:solidFill>
                <a:schemeClr val="lt1"/>
              </a:solidFill>
              <a:latin typeface="Rubik"/>
              <a:ea typeface="Rubik"/>
              <a:cs typeface="Rubik"/>
              <a:sym typeface="Rubik"/>
            </a:endParaRPr>
          </a:p>
        </p:txBody>
      </p:sp>
      <p:sp>
        <p:nvSpPr>
          <p:cNvPr id="200" name="Google Shape;200;p27"/>
          <p:cNvSpPr txBox="1"/>
          <p:nvPr/>
        </p:nvSpPr>
        <p:spPr>
          <a:xfrm>
            <a:off x="383550" y="2202288"/>
            <a:ext cx="83769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Koneksikan database Microsoft SQL Server dengan Talend</a:t>
            </a:r>
            <a:endParaRPr sz="1800">
              <a:solidFill>
                <a:schemeClr val="lt1"/>
              </a:solidFill>
              <a:latin typeface="Rubik"/>
              <a:ea typeface="Rubik"/>
              <a:cs typeface="Rubik"/>
              <a:sym typeface="Rubik"/>
            </a:endParaRPr>
          </a:p>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Lalu, Retrieve Schema agar semua Tabel pada database tersebut dapat digunakan sebagai referensi</a:t>
            </a:r>
            <a:endParaRPr sz="1800">
              <a:solidFill>
                <a:schemeClr val="lt1"/>
              </a:solidFill>
              <a:latin typeface="Rubik"/>
              <a:ea typeface="Rubik"/>
              <a:cs typeface="Rubik"/>
              <a:sym typeface="Rubik"/>
            </a:endParaRPr>
          </a:p>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Membuat Job baru pada bagian Job Design dan beri nama yang sesuai</a:t>
            </a:r>
            <a:endParaRPr sz="1800">
              <a:solidFill>
                <a:schemeClr val="lt1"/>
              </a:solidFill>
              <a:latin typeface="Rubik"/>
              <a:ea typeface="Rubik"/>
              <a:cs typeface="Rubik"/>
              <a:sym typeface="Rubik"/>
            </a:endParaRPr>
          </a:p>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Tambahkan sebuah komponen tMSSqlInput untuk mengambil data dari database Staging</a:t>
            </a:r>
            <a:endParaRPr sz="1800">
              <a:solidFill>
                <a:schemeClr val="lt1"/>
              </a:solidFill>
              <a:latin typeface="Rubik"/>
              <a:ea typeface="Rubik"/>
              <a:cs typeface="Rubik"/>
              <a:sym typeface="Rubik"/>
            </a:endParaRPr>
          </a:p>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Tambahkan sebuah komponen tMap untuk transformasi data menggabungkan kolom first_name dan last_name pada Tabel Customer kedalam kolom CustomerName pada Tabel DimCustomer</a:t>
            </a:r>
            <a:endParaRPr sz="1800">
              <a:solidFill>
                <a:schemeClr val="lt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28"/>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chemeClr val="lt1"/>
                </a:solidFill>
                <a:latin typeface="Rubik"/>
                <a:ea typeface="Rubik"/>
                <a:cs typeface="Rubik"/>
                <a:sym typeface="Rubik"/>
              </a:rPr>
              <a:t>Task - 3</a:t>
            </a:r>
            <a:endParaRPr sz="2800" b="1">
              <a:solidFill>
                <a:schemeClr val="lt1"/>
              </a:solidFill>
              <a:latin typeface="Rubik"/>
              <a:ea typeface="Rubik"/>
              <a:cs typeface="Rubik"/>
              <a:sym typeface="Rubik"/>
            </a:endParaRPr>
          </a:p>
        </p:txBody>
      </p:sp>
      <p:sp>
        <p:nvSpPr>
          <p:cNvPr id="206" name="Google Shape;206;p28"/>
          <p:cNvSpPr txBox="1"/>
          <p:nvPr/>
        </p:nvSpPr>
        <p:spPr>
          <a:xfrm>
            <a:off x="340500" y="1395663"/>
            <a:ext cx="8376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Rubik"/>
                <a:ea typeface="Rubik"/>
                <a:cs typeface="Rubik"/>
                <a:sym typeface="Rubik"/>
              </a:rPr>
              <a:t>Membuat Job ETL di Talend</a:t>
            </a:r>
            <a:endParaRPr sz="1800" b="1">
              <a:solidFill>
                <a:schemeClr val="lt1"/>
              </a:solidFill>
              <a:latin typeface="Rubik"/>
              <a:ea typeface="Rubik"/>
              <a:cs typeface="Rubik"/>
              <a:sym typeface="Rubik"/>
            </a:endParaRPr>
          </a:p>
          <a:p>
            <a:pPr marL="0" lvl="0" indent="0" algn="ctr" rtl="0">
              <a:spcBef>
                <a:spcPts val="0"/>
              </a:spcBef>
              <a:spcAft>
                <a:spcPts val="0"/>
              </a:spcAft>
              <a:buNone/>
            </a:pPr>
            <a:r>
              <a:rPr lang="en" sz="1800">
                <a:solidFill>
                  <a:schemeClr val="lt1"/>
                </a:solidFill>
                <a:latin typeface="Rubik"/>
                <a:ea typeface="Rubik"/>
                <a:cs typeface="Rubik"/>
                <a:sym typeface="Rubik"/>
              </a:rPr>
              <a:t>Berikut merupakan langkah-langkah untuk membuat Job ETL di Talend</a:t>
            </a:r>
            <a:endParaRPr sz="1800">
              <a:solidFill>
                <a:schemeClr val="lt1"/>
              </a:solidFill>
              <a:latin typeface="Rubik"/>
              <a:ea typeface="Rubik"/>
              <a:cs typeface="Rubik"/>
              <a:sym typeface="Rubik"/>
            </a:endParaRPr>
          </a:p>
        </p:txBody>
      </p:sp>
      <p:sp>
        <p:nvSpPr>
          <p:cNvPr id="207" name="Google Shape;207;p28"/>
          <p:cNvSpPr txBox="1"/>
          <p:nvPr/>
        </p:nvSpPr>
        <p:spPr>
          <a:xfrm>
            <a:off x="383550" y="2202288"/>
            <a:ext cx="83769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Tambahkan sebuah komponen tMSSqlOutput untuk memindahkan data ke database DWH_Project</a:t>
            </a:r>
            <a:endParaRPr sz="1800">
              <a:solidFill>
                <a:schemeClr val="lt1"/>
              </a:solidFill>
              <a:latin typeface="Rubik"/>
              <a:ea typeface="Rubik"/>
              <a:cs typeface="Rubik"/>
              <a:sym typeface="Rubik"/>
            </a:endParaRPr>
          </a:p>
          <a:p>
            <a:pPr marL="457200" lvl="0" indent="-342900" algn="l" rtl="0">
              <a:spcBef>
                <a:spcPts val="0"/>
              </a:spcBef>
              <a:spcAft>
                <a:spcPts val="0"/>
              </a:spcAft>
              <a:buClr>
                <a:schemeClr val="lt1"/>
              </a:buClr>
              <a:buSzPts val="1800"/>
              <a:buFont typeface="Rubik"/>
              <a:buChar char="●"/>
            </a:pPr>
            <a:r>
              <a:rPr lang="en" sz="1800">
                <a:solidFill>
                  <a:schemeClr val="lt1"/>
                </a:solidFill>
                <a:latin typeface="Rubik"/>
                <a:ea typeface="Rubik"/>
                <a:cs typeface="Rubik"/>
                <a:sym typeface="Rubik"/>
              </a:rPr>
              <a:t>Pada komponen tMap juga dilakukan UPPERCASE menggunakan UPPER() terhadap kolom CustomerName</a:t>
            </a:r>
            <a:endParaRPr sz="1800">
              <a:solidFill>
                <a:schemeClr val="lt1"/>
              </a:solidFill>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9"/>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15" name="Google Shape;215;p29"/>
          <p:cNvSpPr txBox="1"/>
          <p:nvPr/>
        </p:nvSpPr>
        <p:spPr>
          <a:xfrm>
            <a:off x="3367556" y="390525"/>
            <a:ext cx="5265900" cy="5541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400" b="1">
                <a:latin typeface="Rubik"/>
                <a:ea typeface="Rubik"/>
                <a:cs typeface="Rubik"/>
                <a:sym typeface="Rubik"/>
              </a:rPr>
              <a:t>Koneksi Database dengan Talend</a:t>
            </a:r>
            <a:endParaRPr sz="2400" b="1">
              <a:latin typeface="Rubik"/>
              <a:ea typeface="Rubik"/>
              <a:cs typeface="Rubik"/>
              <a:sym typeface="Rubik"/>
            </a:endParaRPr>
          </a:p>
        </p:txBody>
      </p:sp>
      <p:cxnSp>
        <p:nvCxnSpPr>
          <p:cNvPr id="216" name="Google Shape;216;p29"/>
          <p:cNvCxnSpPr/>
          <p:nvPr/>
        </p:nvCxnSpPr>
        <p:spPr>
          <a:xfrm>
            <a:off x="3630475" y="1091775"/>
            <a:ext cx="0" cy="3661200"/>
          </a:xfrm>
          <a:prstGeom prst="straightConnector1">
            <a:avLst/>
          </a:prstGeom>
          <a:noFill/>
          <a:ln w="38100" cap="flat" cmpd="sng">
            <a:solidFill>
              <a:schemeClr val="dk2"/>
            </a:solidFill>
            <a:prstDash val="dot"/>
            <a:round/>
            <a:headEnd type="none" w="med" len="med"/>
            <a:tailEnd type="none" w="med" len="med"/>
          </a:ln>
        </p:spPr>
      </p:cxnSp>
      <p:pic>
        <p:nvPicPr>
          <p:cNvPr id="3" name="Picture 2">
            <a:extLst>
              <a:ext uri="{FF2B5EF4-FFF2-40B4-BE49-F238E27FC236}">
                <a16:creationId xmlns:a16="http://schemas.microsoft.com/office/drawing/2014/main" id="{5929CCE2-F411-3F83-C8DC-8DC891EEF296}"/>
              </a:ext>
            </a:extLst>
          </p:cNvPr>
          <p:cNvPicPr>
            <a:picLocks noChangeAspect="1"/>
          </p:cNvPicPr>
          <p:nvPr/>
        </p:nvPicPr>
        <p:blipFill>
          <a:blip r:embed="rId4"/>
          <a:stretch>
            <a:fillRect/>
          </a:stretch>
        </p:blipFill>
        <p:spPr>
          <a:xfrm>
            <a:off x="144090" y="390525"/>
            <a:ext cx="3223466" cy="4297954"/>
          </a:xfrm>
          <a:prstGeom prst="rect">
            <a:avLst/>
          </a:prstGeom>
        </p:spPr>
      </p:pic>
      <p:pic>
        <p:nvPicPr>
          <p:cNvPr id="5" name="Picture 4">
            <a:extLst>
              <a:ext uri="{FF2B5EF4-FFF2-40B4-BE49-F238E27FC236}">
                <a16:creationId xmlns:a16="http://schemas.microsoft.com/office/drawing/2014/main" id="{57455B6D-76FC-5F7A-57CE-2647F8F1274C}"/>
              </a:ext>
            </a:extLst>
          </p:cNvPr>
          <p:cNvPicPr>
            <a:picLocks noChangeAspect="1"/>
          </p:cNvPicPr>
          <p:nvPr/>
        </p:nvPicPr>
        <p:blipFill>
          <a:blip r:embed="rId5"/>
          <a:stretch>
            <a:fillRect/>
          </a:stretch>
        </p:blipFill>
        <p:spPr>
          <a:xfrm>
            <a:off x="4268838" y="1091775"/>
            <a:ext cx="3834834" cy="3661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0"/>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24" name="Google Shape;224;p30"/>
          <p:cNvSpPr txBox="1"/>
          <p:nvPr/>
        </p:nvSpPr>
        <p:spPr>
          <a:xfrm>
            <a:off x="2658580" y="447299"/>
            <a:ext cx="5448600" cy="5541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400" b="1">
                <a:latin typeface="Rubik"/>
                <a:ea typeface="Rubik"/>
                <a:cs typeface="Rubik"/>
                <a:sym typeface="Rubik"/>
              </a:rPr>
              <a:t>Membuat Job di Talend</a:t>
            </a:r>
            <a:endParaRPr sz="2400" b="1">
              <a:latin typeface="Rubik"/>
              <a:ea typeface="Rubik"/>
              <a:cs typeface="Rubik"/>
              <a:sym typeface="Rubik"/>
            </a:endParaRPr>
          </a:p>
        </p:txBody>
      </p:sp>
      <p:cxnSp>
        <p:nvCxnSpPr>
          <p:cNvPr id="225" name="Google Shape;225;p30"/>
          <p:cNvCxnSpPr/>
          <p:nvPr/>
        </p:nvCxnSpPr>
        <p:spPr>
          <a:xfrm rot="10800000">
            <a:off x="2723175" y="1099500"/>
            <a:ext cx="5431200" cy="0"/>
          </a:xfrm>
          <a:prstGeom prst="straightConnector1">
            <a:avLst/>
          </a:prstGeom>
          <a:noFill/>
          <a:ln w="38100" cap="flat" cmpd="sng">
            <a:solidFill>
              <a:schemeClr val="dk2"/>
            </a:solidFill>
            <a:prstDash val="dot"/>
            <a:round/>
            <a:headEnd type="none" w="med" len="med"/>
            <a:tailEnd type="none" w="med" len="med"/>
          </a:ln>
        </p:spPr>
      </p:cxnSp>
      <p:pic>
        <p:nvPicPr>
          <p:cNvPr id="3" name="Picture 2">
            <a:extLst>
              <a:ext uri="{FF2B5EF4-FFF2-40B4-BE49-F238E27FC236}">
                <a16:creationId xmlns:a16="http://schemas.microsoft.com/office/drawing/2014/main" id="{A3E9D324-D274-4F92-2AA0-FB37AC48690B}"/>
              </a:ext>
            </a:extLst>
          </p:cNvPr>
          <p:cNvPicPr>
            <a:picLocks noChangeAspect="1"/>
          </p:cNvPicPr>
          <p:nvPr/>
        </p:nvPicPr>
        <p:blipFill>
          <a:blip r:embed="rId4"/>
          <a:stretch>
            <a:fillRect/>
          </a:stretch>
        </p:blipFill>
        <p:spPr>
          <a:xfrm>
            <a:off x="518410" y="1343948"/>
            <a:ext cx="8107180" cy="3109493"/>
          </a:xfrm>
          <a:prstGeom prst="rect">
            <a:avLst/>
          </a:prstGeom>
        </p:spPr>
      </p:pic>
      <p:pic>
        <p:nvPicPr>
          <p:cNvPr id="5" name="Picture 4">
            <a:extLst>
              <a:ext uri="{FF2B5EF4-FFF2-40B4-BE49-F238E27FC236}">
                <a16:creationId xmlns:a16="http://schemas.microsoft.com/office/drawing/2014/main" id="{16FE06FC-B183-35BD-987D-56954D9AB0D7}"/>
              </a:ext>
            </a:extLst>
          </p:cNvPr>
          <p:cNvPicPr>
            <a:picLocks noChangeAspect="1"/>
          </p:cNvPicPr>
          <p:nvPr/>
        </p:nvPicPr>
        <p:blipFill>
          <a:blip r:embed="rId5"/>
          <a:stretch>
            <a:fillRect/>
          </a:stretch>
        </p:blipFill>
        <p:spPr>
          <a:xfrm>
            <a:off x="610419" y="524887"/>
            <a:ext cx="2048161" cy="4191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
        <p:cNvGrpSpPr/>
        <p:nvPr/>
      </p:nvGrpSpPr>
      <p:grpSpPr>
        <a:xfrm>
          <a:off x="0" y="0"/>
          <a:ext cx="0" cy="0"/>
          <a:chOff x="0" y="0"/>
          <a:chExt cx="0" cy="0"/>
        </a:xfrm>
      </p:grpSpPr>
      <p:sp>
        <p:nvSpPr>
          <p:cNvPr id="230" name="Google Shape;230;p31"/>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chemeClr val="lt1"/>
                </a:solidFill>
                <a:latin typeface="Rubik"/>
                <a:ea typeface="Rubik"/>
                <a:cs typeface="Rubik"/>
                <a:sym typeface="Rubik"/>
              </a:rPr>
              <a:t>Task - 4</a:t>
            </a:r>
            <a:endParaRPr sz="2800" b="1">
              <a:solidFill>
                <a:schemeClr val="lt1"/>
              </a:solidFill>
              <a:latin typeface="Rubik"/>
              <a:ea typeface="Rubik"/>
              <a:cs typeface="Rubik"/>
              <a:sym typeface="Rubik"/>
            </a:endParaRPr>
          </a:p>
        </p:txBody>
      </p:sp>
      <p:sp>
        <p:nvSpPr>
          <p:cNvPr id="231" name="Google Shape;231;p31"/>
          <p:cNvSpPr txBox="1"/>
          <p:nvPr/>
        </p:nvSpPr>
        <p:spPr>
          <a:xfrm>
            <a:off x="340500" y="1395663"/>
            <a:ext cx="8376900" cy="144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Rubik"/>
                <a:ea typeface="Rubik"/>
                <a:cs typeface="Rubik"/>
                <a:sym typeface="Rubik"/>
              </a:rPr>
              <a:t>Membuat sebuah Stored Procedure</a:t>
            </a:r>
            <a:endParaRPr sz="1800" b="1">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Dengan nama summary_order_status</a:t>
            </a:r>
            <a:endParaRPr sz="1600">
              <a:solidFill>
                <a:schemeClr val="lt1"/>
              </a:solidFill>
              <a:latin typeface="Rubik"/>
              <a:ea typeface="Rubik"/>
              <a:cs typeface="Rubik"/>
              <a:sym typeface="Rubik"/>
            </a:endParaRPr>
          </a:p>
          <a:p>
            <a:pPr marL="0" lvl="0" indent="0" algn="ctr" rtl="0">
              <a:spcBef>
                <a:spcPts val="0"/>
              </a:spcBef>
              <a:spcAft>
                <a:spcPts val="0"/>
              </a:spcAft>
              <a:buNone/>
            </a:pPr>
            <a:endParaRPr sz="1600" b="1">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Menggunakan </a:t>
            </a:r>
            <a:r>
              <a:rPr lang="en" sz="1600" b="1">
                <a:solidFill>
                  <a:schemeClr val="lt1"/>
                </a:solidFill>
                <a:latin typeface="Rubik"/>
                <a:ea typeface="Rubik"/>
                <a:cs typeface="Rubik"/>
                <a:sym typeface="Rubik"/>
              </a:rPr>
              <a:t>StatusID</a:t>
            </a:r>
            <a:r>
              <a:rPr lang="en" sz="1600">
                <a:solidFill>
                  <a:schemeClr val="lt1"/>
                </a:solidFill>
                <a:latin typeface="Rubik"/>
                <a:ea typeface="Rubik"/>
                <a:cs typeface="Rubik"/>
                <a:sym typeface="Rubik"/>
              </a:rPr>
              <a:t> dari kolom StatusID (Tabel DimStatusOrder)</a:t>
            </a:r>
            <a:br>
              <a:rPr lang="en" sz="1600">
                <a:solidFill>
                  <a:schemeClr val="lt1"/>
                </a:solidFill>
                <a:latin typeface="Rubik"/>
                <a:ea typeface="Rubik"/>
                <a:cs typeface="Rubik"/>
                <a:sym typeface="Rubik"/>
              </a:rPr>
            </a:br>
            <a:r>
              <a:rPr lang="en" sz="1600">
                <a:solidFill>
                  <a:schemeClr val="lt1"/>
                </a:solidFill>
                <a:latin typeface="Rubik"/>
                <a:ea typeface="Rubik"/>
                <a:cs typeface="Rubik"/>
                <a:sym typeface="Rubik"/>
              </a:rPr>
              <a:t>sebagai filter dari query yang digunakan berdasarkan Tabel </a:t>
            </a:r>
            <a:r>
              <a:rPr lang="en" sz="1600" b="1">
                <a:solidFill>
                  <a:schemeClr val="lt1"/>
                </a:solidFill>
                <a:latin typeface="Rubik"/>
                <a:ea typeface="Rubik"/>
                <a:cs typeface="Rubik"/>
                <a:sym typeface="Rubik"/>
              </a:rPr>
              <a:t>FactSalesOrder</a:t>
            </a:r>
            <a:endParaRPr b="1">
              <a:solidFill>
                <a:schemeClr val="l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67" name="Google Shape;67;p1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14"/>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2506125" y="691988"/>
            <a:ext cx="2001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latin typeface="Rubik SemiBold"/>
                <a:ea typeface="Rubik SemiBold"/>
                <a:cs typeface="Rubik SemiBold"/>
                <a:sym typeface="Rubik SemiBold"/>
              </a:rPr>
              <a:t>Fransisco</a:t>
            </a:r>
            <a:endParaRPr sz="3000" dirty="0">
              <a:latin typeface="Rubik SemiBold"/>
              <a:ea typeface="Rubik SemiBold"/>
              <a:cs typeface="Rubik SemiBold"/>
              <a:sym typeface="Rubik SemiBold"/>
            </a:endParaRPr>
          </a:p>
          <a:p>
            <a:pPr marL="0" lvl="0" indent="0" algn="l" rtl="0">
              <a:spcBef>
                <a:spcPts val="0"/>
              </a:spcBef>
              <a:spcAft>
                <a:spcPts val="0"/>
              </a:spcAft>
              <a:buNone/>
            </a:pPr>
            <a:r>
              <a:rPr lang="en" sz="3000" dirty="0">
                <a:latin typeface="Rubik SemiBold"/>
                <a:ea typeface="Rubik SemiBold"/>
                <a:cs typeface="Rubik SemiBold"/>
                <a:sym typeface="Rubik SemiBold"/>
              </a:rPr>
              <a:t>Ready </a:t>
            </a:r>
            <a:endParaRPr sz="3000" dirty="0">
              <a:latin typeface="Rubik SemiBold"/>
              <a:ea typeface="Rubik SemiBold"/>
              <a:cs typeface="Rubik SemiBold"/>
              <a:sym typeface="Rubik SemiBold"/>
            </a:endParaRPr>
          </a:p>
          <a:p>
            <a:pPr marL="0" lvl="0" indent="0" algn="l" rtl="0">
              <a:spcBef>
                <a:spcPts val="0"/>
              </a:spcBef>
              <a:spcAft>
                <a:spcPts val="0"/>
              </a:spcAft>
              <a:buNone/>
            </a:pPr>
            <a:r>
              <a:rPr lang="en" sz="3000" dirty="0">
                <a:latin typeface="Rubik SemiBold"/>
                <a:ea typeface="Rubik SemiBold"/>
                <a:cs typeface="Rubik SemiBold"/>
                <a:sym typeface="Rubik SemiBold"/>
              </a:rPr>
              <a:t>Permana</a:t>
            </a:r>
            <a:endParaRPr sz="3000" dirty="0">
              <a:latin typeface="Rubik SemiBold"/>
              <a:ea typeface="Rubik SemiBold"/>
              <a:cs typeface="Rubik SemiBold"/>
              <a:sym typeface="Rubik SemiBold"/>
            </a:endParaRPr>
          </a:p>
        </p:txBody>
      </p:sp>
      <p:sp>
        <p:nvSpPr>
          <p:cNvPr id="70" name="Google Shape;70;p14"/>
          <p:cNvSpPr txBox="1"/>
          <p:nvPr/>
        </p:nvSpPr>
        <p:spPr>
          <a:xfrm>
            <a:off x="537850" y="2571750"/>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About You</a:t>
            </a:r>
            <a:endParaRPr sz="2000">
              <a:latin typeface="Rubik SemiBold"/>
              <a:ea typeface="Rubik SemiBold"/>
              <a:cs typeface="Rubik SemiBold"/>
              <a:sym typeface="Rubik SemiBold"/>
            </a:endParaRPr>
          </a:p>
        </p:txBody>
      </p:sp>
      <p:sp>
        <p:nvSpPr>
          <p:cNvPr id="71" name="Google Shape;71;p14"/>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ubik SemiBold"/>
                <a:ea typeface="Rubik SemiBold"/>
                <a:cs typeface="Rubik SemiBold"/>
                <a:sym typeface="Rubik SemiBold"/>
              </a:rPr>
              <a:t>Insert Your Experience</a:t>
            </a:r>
            <a:endParaRPr sz="2000">
              <a:latin typeface="Rubik SemiBold"/>
              <a:ea typeface="Rubik SemiBold"/>
              <a:cs typeface="Rubik SemiBold"/>
              <a:sym typeface="Rubik SemiBold"/>
            </a:endParaRPr>
          </a:p>
        </p:txBody>
      </p:sp>
      <p:sp>
        <p:nvSpPr>
          <p:cNvPr id="72" name="Google Shape;72;p14"/>
          <p:cNvSpPr/>
          <p:nvPr/>
        </p:nvSpPr>
        <p:spPr>
          <a:xfrm>
            <a:off x="5095575" y="184812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5095575" y="2587081"/>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5000625" y="17160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5000625" y="26479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5000625" y="3491988"/>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5294775" y="1625150"/>
            <a:ext cx="374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ubik"/>
                <a:ea typeface="Rubik"/>
                <a:cs typeface="Rubik"/>
                <a:sym typeface="Rubik"/>
              </a:rPr>
              <a:t>DIGISTAR INTERNSHIP DDB TELKOM</a:t>
            </a:r>
            <a:endParaRPr b="1">
              <a:latin typeface="Rubik"/>
              <a:ea typeface="Rubik"/>
              <a:cs typeface="Rubik"/>
              <a:sym typeface="Rubik"/>
            </a:endParaRPr>
          </a:p>
        </p:txBody>
      </p:sp>
      <p:sp>
        <p:nvSpPr>
          <p:cNvPr id="78" name="Google Shape;78;p14"/>
          <p:cNvSpPr txBox="1"/>
          <p:nvPr/>
        </p:nvSpPr>
        <p:spPr>
          <a:xfrm>
            <a:off x="5294775" y="2480850"/>
            <a:ext cx="374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ubik"/>
                <a:ea typeface="Rubik"/>
                <a:cs typeface="Rubik"/>
                <a:sym typeface="Rubik"/>
              </a:rPr>
              <a:t>BANK CIMB NIAGA</a:t>
            </a:r>
            <a:endParaRPr b="1">
              <a:latin typeface="Rubik"/>
              <a:ea typeface="Rubik"/>
              <a:cs typeface="Rubik"/>
              <a:sym typeface="Rubik"/>
            </a:endParaRPr>
          </a:p>
        </p:txBody>
      </p:sp>
      <p:sp>
        <p:nvSpPr>
          <p:cNvPr id="79" name="Google Shape;79;p14"/>
          <p:cNvSpPr txBox="1"/>
          <p:nvPr/>
        </p:nvSpPr>
        <p:spPr>
          <a:xfrm>
            <a:off x="5294775" y="3330288"/>
            <a:ext cx="374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ubik"/>
                <a:ea typeface="Rubik"/>
                <a:cs typeface="Rubik"/>
                <a:sym typeface="Rubik"/>
              </a:rPr>
              <a:t>RAKAMIN ACADEMY - ID/X PARTNER</a:t>
            </a:r>
            <a:endParaRPr b="1">
              <a:latin typeface="Rubik"/>
              <a:ea typeface="Rubik"/>
              <a:cs typeface="Rubik"/>
              <a:sym typeface="Rubik"/>
            </a:endParaRPr>
          </a:p>
        </p:txBody>
      </p:sp>
      <p:sp>
        <p:nvSpPr>
          <p:cNvPr id="81" name="Google Shape;81;p14"/>
          <p:cNvSpPr txBox="1"/>
          <p:nvPr/>
        </p:nvSpPr>
        <p:spPr>
          <a:xfrm>
            <a:off x="537850" y="3064350"/>
            <a:ext cx="3740100" cy="179507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D" sz="1300" dirty="0">
                <a:latin typeface="Rubik"/>
                <a:ea typeface="Rubik"/>
                <a:cs typeface="Rubik"/>
                <a:sym typeface="Rubik"/>
              </a:rPr>
              <a:t>Saya </a:t>
            </a:r>
            <a:r>
              <a:rPr lang="en-ID" sz="1300" dirty="0" err="1">
                <a:latin typeface="Rubik"/>
                <a:ea typeface="Rubik"/>
                <a:cs typeface="Rubik"/>
                <a:sym typeface="Rubik"/>
              </a:rPr>
              <a:t>seorang</a:t>
            </a:r>
            <a:r>
              <a:rPr lang="en-ID" sz="1300" dirty="0">
                <a:latin typeface="Rubik"/>
                <a:ea typeface="Rubik"/>
                <a:cs typeface="Rubik"/>
                <a:sym typeface="Rubik"/>
              </a:rPr>
              <a:t> </a:t>
            </a:r>
            <a:r>
              <a:rPr lang="en-ID" sz="1300" dirty="0" err="1">
                <a:latin typeface="Rubik"/>
                <a:ea typeface="Rubik"/>
                <a:cs typeface="Rubik"/>
                <a:sym typeface="Rubik"/>
              </a:rPr>
              <a:t>mahasiswa</a:t>
            </a:r>
            <a:r>
              <a:rPr lang="en-ID" sz="1300" dirty="0">
                <a:latin typeface="Rubik"/>
                <a:ea typeface="Rubik"/>
                <a:cs typeface="Rubik"/>
                <a:sym typeface="Rubik"/>
              </a:rPr>
              <a:t> S1 </a:t>
            </a:r>
            <a:r>
              <a:rPr lang="en-ID" sz="1300" dirty="0" err="1">
                <a:latin typeface="Rubik"/>
                <a:ea typeface="Rubik"/>
                <a:cs typeface="Rubik"/>
                <a:sym typeface="Rubik"/>
              </a:rPr>
              <a:t>jurusan</a:t>
            </a:r>
            <a:r>
              <a:rPr lang="en-ID" sz="1300" dirty="0">
                <a:latin typeface="Rubik"/>
                <a:ea typeface="Rubik"/>
                <a:cs typeface="Rubik"/>
                <a:sym typeface="Rubik"/>
              </a:rPr>
              <a:t> </a:t>
            </a:r>
            <a:r>
              <a:rPr lang="en-ID" sz="1300" dirty="0" err="1">
                <a:latin typeface="Rubik"/>
                <a:ea typeface="Rubik"/>
                <a:cs typeface="Rubik"/>
                <a:sym typeface="Rubik"/>
              </a:rPr>
              <a:t>informatika</a:t>
            </a:r>
            <a:r>
              <a:rPr lang="en-ID" sz="1300" dirty="0">
                <a:latin typeface="Rubik"/>
                <a:ea typeface="Rubik"/>
                <a:cs typeface="Rubik"/>
                <a:sym typeface="Rubik"/>
              </a:rPr>
              <a:t> dan data enthusiast. </a:t>
            </a:r>
            <a:r>
              <a:rPr lang="en-ID" sz="1300" dirty="0" err="1">
                <a:latin typeface="Rubik"/>
                <a:ea typeface="Rubik"/>
                <a:cs typeface="Rubik"/>
                <a:sym typeface="Rubik"/>
              </a:rPr>
              <a:t>Saat</a:t>
            </a:r>
            <a:r>
              <a:rPr lang="en-ID" sz="1300" dirty="0">
                <a:latin typeface="Rubik"/>
                <a:ea typeface="Rubik"/>
                <a:cs typeface="Rubik"/>
                <a:sym typeface="Rubik"/>
              </a:rPr>
              <a:t> </a:t>
            </a:r>
            <a:r>
              <a:rPr lang="en-ID" sz="1300" dirty="0" err="1">
                <a:latin typeface="Rubik"/>
                <a:ea typeface="Rubik"/>
                <a:cs typeface="Rubik"/>
                <a:sym typeface="Rubik"/>
              </a:rPr>
              <a:t>ini</a:t>
            </a:r>
            <a:r>
              <a:rPr lang="en-ID" sz="1300" dirty="0">
                <a:latin typeface="Rubik"/>
                <a:ea typeface="Rubik"/>
                <a:cs typeface="Rubik"/>
                <a:sym typeface="Rubik"/>
              </a:rPr>
              <a:t> </a:t>
            </a:r>
            <a:r>
              <a:rPr lang="en-ID" sz="1300" dirty="0" err="1">
                <a:latin typeface="Rubik"/>
                <a:ea typeface="Rubik"/>
                <a:cs typeface="Rubik"/>
                <a:sym typeface="Rubik"/>
              </a:rPr>
              <a:t>saya</a:t>
            </a:r>
            <a:r>
              <a:rPr lang="en-ID" sz="1300" dirty="0">
                <a:latin typeface="Rubik"/>
                <a:ea typeface="Rubik"/>
                <a:cs typeface="Rubik"/>
                <a:sym typeface="Rubik"/>
              </a:rPr>
              <a:t> </a:t>
            </a:r>
            <a:r>
              <a:rPr lang="en-ID" sz="1300" dirty="0" err="1">
                <a:latin typeface="Rubik"/>
                <a:ea typeface="Rubik"/>
                <a:cs typeface="Rubik"/>
                <a:sym typeface="Rubik"/>
              </a:rPr>
              <a:t>sedang</a:t>
            </a:r>
            <a:r>
              <a:rPr lang="en-ID" sz="1300" dirty="0">
                <a:latin typeface="Rubik"/>
                <a:ea typeface="Rubik"/>
                <a:cs typeface="Rubik"/>
                <a:sym typeface="Rubik"/>
              </a:rPr>
              <a:t> </a:t>
            </a:r>
            <a:r>
              <a:rPr lang="en-ID" sz="1300" dirty="0" err="1">
                <a:latin typeface="Rubik"/>
                <a:ea typeface="Rubik"/>
                <a:cs typeface="Rubik"/>
                <a:sym typeface="Rubik"/>
              </a:rPr>
              <a:t>mengembangkan</a:t>
            </a:r>
            <a:r>
              <a:rPr lang="en-ID" sz="1300" dirty="0">
                <a:latin typeface="Rubik"/>
                <a:ea typeface="Rubik"/>
                <a:cs typeface="Rubik"/>
                <a:sym typeface="Rubik"/>
              </a:rPr>
              <a:t> </a:t>
            </a:r>
            <a:r>
              <a:rPr lang="en-ID" sz="1300" dirty="0" err="1">
                <a:latin typeface="Rubik"/>
                <a:ea typeface="Rubik"/>
                <a:cs typeface="Rubik"/>
                <a:sym typeface="Rubik"/>
              </a:rPr>
              <a:t>keterampilan</a:t>
            </a:r>
            <a:r>
              <a:rPr lang="en-ID" sz="1300" dirty="0">
                <a:latin typeface="Rubik"/>
                <a:ea typeface="Rubik"/>
                <a:cs typeface="Rubik"/>
                <a:sym typeface="Rubik"/>
              </a:rPr>
              <a:t> dan sangat </a:t>
            </a:r>
            <a:r>
              <a:rPr lang="en-ID" sz="1300" dirty="0" err="1">
                <a:latin typeface="Rubik"/>
                <a:ea typeface="Rubik"/>
                <a:cs typeface="Rubik"/>
                <a:sym typeface="Rubik"/>
              </a:rPr>
              <a:t>ingin</a:t>
            </a:r>
            <a:r>
              <a:rPr lang="en-ID" sz="1300" dirty="0">
                <a:latin typeface="Rubik"/>
                <a:ea typeface="Rubik"/>
                <a:cs typeface="Rubik"/>
                <a:sym typeface="Rubik"/>
              </a:rPr>
              <a:t> </a:t>
            </a:r>
            <a:r>
              <a:rPr lang="en-ID" sz="1300" dirty="0" err="1">
                <a:latin typeface="Rubik"/>
                <a:ea typeface="Rubik"/>
                <a:cs typeface="Rubik"/>
                <a:sym typeface="Rubik"/>
              </a:rPr>
              <a:t>pelajari</a:t>
            </a:r>
            <a:r>
              <a:rPr lang="en-ID" sz="1300" dirty="0">
                <a:latin typeface="Rubik"/>
                <a:ea typeface="Rubik"/>
                <a:cs typeface="Rubik"/>
                <a:sym typeface="Rubik"/>
              </a:rPr>
              <a:t> </a:t>
            </a:r>
            <a:r>
              <a:rPr lang="en-ID" sz="1300" dirty="0" err="1">
                <a:latin typeface="Rubik"/>
                <a:ea typeface="Rubik"/>
                <a:cs typeface="Rubik"/>
                <a:sym typeface="Rubik"/>
              </a:rPr>
              <a:t>hal-hal</a:t>
            </a:r>
            <a:r>
              <a:rPr lang="en-ID" sz="1300" dirty="0">
                <a:latin typeface="Rubik"/>
                <a:ea typeface="Rubik"/>
                <a:cs typeface="Rubik"/>
                <a:sym typeface="Rubik"/>
              </a:rPr>
              <a:t> </a:t>
            </a:r>
            <a:r>
              <a:rPr lang="en-ID" sz="1300" dirty="0" err="1">
                <a:latin typeface="Rubik"/>
                <a:ea typeface="Rubik"/>
                <a:cs typeface="Rubik"/>
                <a:sym typeface="Rubik"/>
              </a:rPr>
              <a:t>baru</a:t>
            </a:r>
            <a:r>
              <a:rPr lang="en-ID" sz="1300" dirty="0">
                <a:latin typeface="Rubik"/>
                <a:ea typeface="Rubik"/>
                <a:cs typeface="Rubik"/>
                <a:sym typeface="Rubik"/>
              </a:rPr>
              <a:t> </a:t>
            </a:r>
            <a:r>
              <a:rPr lang="en-ID" sz="1300" dirty="0" err="1">
                <a:latin typeface="Rubik"/>
                <a:ea typeface="Rubik"/>
                <a:cs typeface="Rubik"/>
                <a:sym typeface="Rubik"/>
              </a:rPr>
              <a:t>sambil</a:t>
            </a:r>
            <a:r>
              <a:rPr lang="en-ID" sz="1300" dirty="0">
                <a:latin typeface="Rubik"/>
                <a:ea typeface="Rubik"/>
                <a:cs typeface="Rubik"/>
                <a:sym typeface="Rubik"/>
              </a:rPr>
              <a:t> </a:t>
            </a:r>
            <a:r>
              <a:rPr lang="en-ID" sz="1300" dirty="0" err="1">
                <a:latin typeface="Rubik"/>
                <a:ea typeface="Rubik"/>
                <a:cs typeface="Rubik"/>
                <a:sym typeface="Rubik"/>
              </a:rPr>
              <a:t>mencari</a:t>
            </a:r>
            <a:r>
              <a:rPr lang="en-ID" sz="1300" dirty="0">
                <a:latin typeface="Rubik"/>
                <a:ea typeface="Rubik"/>
                <a:cs typeface="Rubik"/>
                <a:sym typeface="Rubik"/>
              </a:rPr>
              <a:t> </a:t>
            </a:r>
            <a:r>
              <a:rPr lang="en-ID" sz="1300" dirty="0" err="1">
                <a:latin typeface="Rubik"/>
                <a:ea typeface="Rubik"/>
                <a:cs typeface="Rubik"/>
                <a:sym typeface="Rubik"/>
              </a:rPr>
              <a:t>peluang</a:t>
            </a:r>
            <a:r>
              <a:rPr lang="en-ID" sz="1300" dirty="0">
                <a:latin typeface="Rubik"/>
                <a:ea typeface="Rubik"/>
                <a:cs typeface="Rubik"/>
                <a:sym typeface="Rubik"/>
              </a:rPr>
              <a:t> di </a:t>
            </a:r>
            <a:r>
              <a:rPr lang="en-ID" sz="1300" dirty="0" err="1">
                <a:latin typeface="Rubik"/>
                <a:ea typeface="Rubik"/>
                <a:cs typeface="Rubik"/>
                <a:sym typeface="Rubik"/>
              </a:rPr>
              <a:t>bidang</a:t>
            </a:r>
            <a:r>
              <a:rPr lang="en-ID" sz="1300" dirty="0">
                <a:latin typeface="Rubik"/>
                <a:ea typeface="Rubik"/>
                <a:cs typeface="Rubik"/>
                <a:sym typeface="Rubik"/>
              </a:rPr>
              <a:t> </a:t>
            </a:r>
            <a:r>
              <a:rPr lang="en-US" sz="1300" dirty="0">
                <a:latin typeface="Rubik"/>
                <a:ea typeface="Rubik"/>
                <a:cs typeface="Rubik"/>
                <a:sym typeface="Rubik"/>
              </a:rPr>
              <a:t>data science, data analytics, data engineer as well as machine learning</a:t>
            </a:r>
            <a:endParaRPr sz="1300" dirty="0">
              <a:latin typeface="Rubik"/>
              <a:ea typeface="Rubik"/>
              <a:cs typeface="Rubik"/>
              <a:sym typeface="Rubik"/>
            </a:endParaRPr>
          </a:p>
        </p:txBody>
      </p:sp>
      <p:sp>
        <p:nvSpPr>
          <p:cNvPr id="83" name="Google Shape;83;p14"/>
          <p:cNvSpPr txBox="1"/>
          <p:nvPr/>
        </p:nvSpPr>
        <p:spPr>
          <a:xfrm>
            <a:off x="5294775" y="3638500"/>
            <a:ext cx="3740100" cy="615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00">
                <a:latin typeface="Rubik"/>
                <a:ea typeface="Rubik"/>
                <a:cs typeface="Rubik"/>
                <a:sym typeface="Rubik"/>
              </a:rPr>
              <a:t>Project–Based Intern : Data Science – Virtual Internship Experience</a:t>
            </a:r>
            <a:endParaRPr sz="1300">
              <a:latin typeface="Rubik"/>
              <a:ea typeface="Rubik"/>
              <a:cs typeface="Rubik"/>
              <a:sym typeface="Rubik"/>
            </a:endParaRPr>
          </a:p>
        </p:txBody>
      </p:sp>
      <p:sp>
        <p:nvSpPr>
          <p:cNvPr id="84" name="Google Shape;84;p14"/>
          <p:cNvSpPr txBox="1"/>
          <p:nvPr/>
        </p:nvSpPr>
        <p:spPr>
          <a:xfrm>
            <a:off x="5294775" y="2756913"/>
            <a:ext cx="37401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00">
                <a:latin typeface="Rubik"/>
                <a:ea typeface="Rubik"/>
                <a:cs typeface="Rubik"/>
                <a:sym typeface="Rubik"/>
              </a:rPr>
              <a:t>Data Scientist – Internship</a:t>
            </a:r>
            <a:endParaRPr sz="1300">
              <a:latin typeface="Rubik"/>
              <a:ea typeface="Rubik"/>
              <a:cs typeface="Rubik"/>
              <a:sym typeface="Rubik"/>
            </a:endParaRPr>
          </a:p>
        </p:txBody>
      </p:sp>
      <p:sp>
        <p:nvSpPr>
          <p:cNvPr id="85" name="Google Shape;85;p14"/>
          <p:cNvSpPr txBox="1"/>
          <p:nvPr/>
        </p:nvSpPr>
        <p:spPr>
          <a:xfrm>
            <a:off x="5294775" y="1873788"/>
            <a:ext cx="3740100" cy="38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00">
                <a:latin typeface="Rubik"/>
                <a:ea typeface="Rubik"/>
                <a:cs typeface="Rubik"/>
                <a:sym typeface="Rubik"/>
              </a:rPr>
              <a:t>Data Scientist – Internship</a:t>
            </a:r>
            <a:endParaRPr sz="1300">
              <a:latin typeface="Rubik"/>
              <a:ea typeface="Rubik"/>
              <a:cs typeface="Rubik"/>
              <a:sym typeface="Rubik"/>
            </a:endParaRPr>
          </a:p>
        </p:txBody>
      </p:sp>
      <p:pic>
        <p:nvPicPr>
          <p:cNvPr id="7" name="Picture 6">
            <a:extLst>
              <a:ext uri="{FF2B5EF4-FFF2-40B4-BE49-F238E27FC236}">
                <a16:creationId xmlns:a16="http://schemas.microsoft.com/office/drawing/2014/main" id="{0D1CD0C4-E2FD-F8DF-8573-29FF8D4F8760}"/>
              </a:ext>
            </a:extLst>
          </p:cNvPr>
          <p:cNvPicPr>
            <a:picLocks noChangeAspect="1"/>
          </p:cNvPicPr>
          <p:nvPr/>
        </p:nvPicPr>
        <p:blipFill>
          <a:blip r:embed="rId5"/>
          <a:stretch>
            <a:fillRect/>
          </a:stretch>
        </p:blipFill>
        <p:spPr>
          <a:xfrm>
            <a:off x="697979" y="299199"/>
            <a:ext cx="1512896" cy="22725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37" name="Google Shape;237;p32"/>
          <p:cNvSpPr txBox="1"/>
          <p:nvPr/>
        </p:nvSpPr>
        <p:spPr>
          <a:xfrm>
            <a:off x="391030" y="573899"/>
            <a:ext cx="5448600" cy="5541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ubik"/>
                <a:ea typeface="Rubik"/>
                <a:cs typeface="Rubik"/>
                <a:sym typeface="Rubik"/>
              </a:rPr>
              <a:t>Membuat Stored Procedure</a:t>
            </a:r>
            <a:endParaRPr sz="2400" b="1">
              <a:latin typeface="Rubik"/>
              <a:ea typeface="Rubik"/>
              <a:cs typeface="Rubik"/>
              <a:sym typeface="Rubik"/>
            </a:endParaRPr>
          </a:p>
        </p:txBody>
      </p:sp>
      <p:pic>
        <p:nvPicPr>
          <p:cNvPr id="238" name="Google Shape;238;p32"/>
          <p:cNvPicPr preferRelativeResize="0"/>
          <p:nvPr/>
        </p:nvPicPr>
        <p:blipFill>
          <a:blip r:embed="rId4">
            <a:alphaModFix/>
          </a:blip>
          <a:stretch>
            <a:fillRect/>
          </a:stretch>
        </p:blipFill>
        <p:spPr>
          <a:xfrm>
            <a:off x="435272" y="1249972"/>
            <a:ext cx="5003951" cy="2874625"/>
          </a:xfrm>
          <a:prstGeom prst="rect">
            <a:avLst/>
          </a:prstGeom>
          <a:noFill/>
          <a:ln>
            <a:noFill/>
          </a:ln>
        </p:spPr>
      </p:pic>
      <p:sp>
        <p:nvSpPr>
          <p:cNvPr id="239" name="Google Shape;239;p32"/>
          <p:cNvSpPr txBox="1"/>
          <p:nvPr/>
        </p:nvSpPr>
        <p:spPr>
          <a:xfrm>
            <a:off x="5700125" y="2800075"/>
            <a:ext cx="3012300" cy="1693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Rubik"/>
                <a:ea typeface="Rubik"/>
                <a:cs typeface="Rubik"/>
                <a:sym typeface="Rubik"/>
              </a:rPr>
              <a:t>Stored Procedure</a:t>
            </a:r>
            <a:r>
              <a:rPr lang="en">
                <a:solidFill>
                  <a:schemeClr val="lt1"/>
                </a:solidFill>
                <a:latin typeface="Rubik"/>
                <a:ea typeface="Rubik"/>
                <a:cs typeface="Rubik"/>
                <a:sym typeface="Rubik"/>
              </a:rPr>
              <a:t> tersebut berisi perintah </a:t>
            </a:r>
            <a:r>
              <a:rPr lang="en" b="1">
                <a:solidFill>
                  <a:schemeClr val="lt1"/>
                </a:solidFill>
                <a:latin typeface="Rubik"/>
                <a:ea typeface="Rubik"/>
                <a:cs typeface="Rubik"/>
                <a:sym typeface="Rubik"/>
              </a:rPr>
              <a:t>SELECT </a:t>
            </a:r>
            <a:r>
              <a:rPr lang="en">
                <a:solidFill>
                  <a:schemeClr val="lt1"/>
                </a:solidFill>
                <a:latin typeface="Rubik"/>
                <a:ea typeface="Rubik"/>
                <a:cs typeface="Rubik"/>
                <a:sym typeface="Rubik"/>
              </a:rPr>
              <a:t>dan </a:t>
            </a:r>
            <a:r>
              <a:rPr lang="en" b="1">
                <a:solidFill>
                  <a:schemeClr val="lt1"/>
                </a:solidFill>
                <a:latin typeface="Rubik"/>
                <a:ea typeface="Rubik"/>
                <a:cs typeface="Rubik"/>
                <a:sym typeface="Rubik"/>
              </a:rPr>
              <a:t>JOIN </a:t>
            </a:r>
            <a:r>
              <a:rPr lang="en">
                <a:solidFill>
                  <a:schemeClr val="lt1"/>
                </a:solidFill>
                <a:latin typeface="Rubik"/>
                <a:ea typeface="Rubik"/>
                <a:cs typeface="Rubik"/>
                <a:sym typeface="Rubik"/>
              </a:rPr>
              <a:t>atau gabungan antara Tabel Fact dan Dimension untuk menampilkan beberapa kolom yaitu </a:t>
            </a:r>
            <a:r>
              <a:rPr lang="en" b="1">
                <a:solidFill>
                  <a:schemeClr val="lt1"/>
                </a:solidFill>
                <a:latin typeface="Rubik"/>
                <a:ea typeface="Rubik"/>
                <a:cs typeface="Rubik"/>
                <a:sym typeface="Rubik"/>
              </a:rPr>
              <a:t>OrderID</a:t>
            </a:r>
            <a:r>
              <a:rPr lang="en">
                <a:solidFill>
                  <a:schemeClr val="lt1"/>
                </a:solidFill>
                <a:latin typeface="Rubik"/>
                <a:ea typeface="Rubik"/>
                <a:cs typeface="Rubik"/>
                <a:sym typeface="Rubik"/>
              </a:rPr>
              <a:t>, </a:t>
            </a:r>
            <a:r>
              <a:rPr lang="en" b="1">
                <a:solidFill>
                  <a:schemeClr val="lt1"/>
                </a:solidFill>
                <a:latin typeface="Rubik"/>
                <a:ea typeface="Rubik"/>
                <a:cs typeface="Rubik"/>
                <a:sym typeface="Rubik"/>
              </a:rPr>
              <a:t>CustomerName</a:t>
            </a:r>
            <a:r>
              <a:rPr lang="en">
                <a:solidFill>
                  <a:schemeClr val="lt1"/>
                </a:solidFill>
                <a:latin typeface="Rubik"/>
                <a:ea typeface="Rubik"/>
                <a:cs typeface="Rubik"/>
                <a:sym typeface="Rubik"/>
              </a:rPr>
              <a:t>, </a:t>
            </a:r>
            <a:r>
              <a:rPr lang="en" b="1">
                <a:solidFill>
                  <a:schemeClr val="lt1"/>
                </a:solidFill>
                <a:latin typeface="Rubik"/>
                <a:ea typeface="Rubik"/>
                <a:cs typeface="Rubik"/>
                <a:sym typeface="Rubik"/>
              </a:rPr>
              <a:t>ProductName</a:t>
            </a:r>
            <a:r>
              <a:rPr lang="en">
                <a:solidFill>
                  <a:schemeClr val="lt1"/>
                </a:solidFill>
                <a:latin typeface="Rubik"/>
                <a:ea typeface="Rubik"/>
                <a:cs typeface="Rubik"/>
                <a:sym typeface="Rubik"/>
              </a:rPr>
              <a:t>, </a:t>
            </a:r>
            <a:r>
              <a:rPr lang="en" b="1">
                <a:solidFill>
                  <a:schemeClr val="lt1"/>
                </a:solidFill>
                <a:latin typeface="Rubik"/>
                <a:ea typeface="Rubik"/>
                <a:cs typeface="Rubik"/>
                <a:sym typeface="Rubik"/>
              </a:rPr>
              <a:t>Quantity</a:t>
            </a:r>
            <a:r>
              <a:rPr lang="en">
                <a:solidFill>
                  <a:schemeClr val="lt1"/>
                </a:solidFill>
                <a:latin typeface="Rubik"/>
                <a:ea typeface="Rubik"/>
                <a:cs typeface="Rubik"/>
                <a:sym typeface="Rubik"/>
              </a:rPr>
              <a:t>, dan </a:t>
            </a:r>
            <a:r>
              <a:rPr lang="en" b="1">
                <a:solidFill>
                  <a:schemeClr val="lt1"/>
                </a:solidFill>
                <a:latin typeface="Rubik"/>
                <a:ea typeface="Rubik"/>
                <a:cs typeface="Rubik"/>
                <a:sym typeface="Rubik"/>
              </a:rPr>
              <a:t>StatusOrder</a:t>
            </a:r>
            <a:r>
              <a:rPr lang="en">
                <a:solidFill>
                  <a:schemeClr val="lt1"/>
                </a:solidFill>
                <a:latin typeface="Rubik"/>
                <a:ea typeface="Rubik"/>
                <a:cs typeface="Rubik"/>
                <a:sym typeface="Rubik"/>
              </a:rPr>
              <a:t>.</a:t>
            </a:r>
            <a:endParaRPr>
              <a:solidFill>
                <a:schemeClr val="lt1"/>
              </a:solidFill>
              <a:latin typeface="Rubik"/>
              <a:ea typeface="Rubik"/>
              <a:cs typeface="Rubik"/>
              <a:sym typeface="Rubi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45" name="Google Shape;245;p33"/>
          <p:cNvSpPr txBox="1"/>
          <p:nvPr/>
        </p:nvSpPr>
        <p:spPr>
          <a:xfrm>
            <a:off x="391030" y="573899"/>
            <a:ext cx="5448600" cy="9234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ubik"/>
                <a:ea typeface="Rubik"/>
                <a:cs typeface="Rubik"/>
                <a:sym typeface="Rubik"/>
              </a:rPr>
              <a:t>Menjalankan Stored Procedure</a:t>
            </a:r>
            <a:endParaRPr sz="2400" b="1">
              <a:latin typeface="Rubik"/>
              <a:ea typeface="Rubik"/>
              <a:cs typeface="Rubik"/>
              <a:sym typeface="Rubik"/>
            </a:endParaRPr>
          </a:p>
          <a:p>
            <a:pPr marL="0" lvl="0" indent="0" algn="l" rtl="0">
              <a:spcBef>
                <a:spcPts val="0"/>
              </a:spcBef>
              <a:spcAft>
                <a:spcPts val="0"/>
              </a:spcAft>
              <a:buNone/>
            </a:pPr>
            <a:r>
              <a:rPr lang="en" sz="2400" b="1">
                <a:latin typeface="Rubik"/>
                <a:ea typeface="Rubik"/>
                <a:cs typeface="Rubik"/>
                <a:sym typeface="Rubik"/>
              </a:rPr>
              <a:t>yang telah dibentuk</a:t>
            </a:r>
            <a:endParaRPr sz="2400" b="1">
              <a:latin typeface="Rubik"/>
              <a:ea typeface="Rubik"/>
              <a:cs typeface="Rubik"/>
              <a:sym typeface="Rubik"/>
            </a:endParaRPr>
          </a:p>
        </p:txBody>
      </p:sp>
      <p:pic>
        <p:nvPicPr>
          <p:cNvPr id="246" name="Google Shape;246;p33"/>
          <p:cNvPicPr preferRelativeResize="0"/>
          <p:nvPr/>
        </p:nvPicPr>
        <p:blipFill>
          <a:blip r:embed="rId4">
            <a:alphaModFix/>
          </a:blip>
          <a:stretch>
            <a:fillRect/>
          </a:stretch>
        </p:blipFill>
        <p:spPr>
          <a:xfrm>
            <a:off x="500575" y="1676023"/>
            <a:ext cx="4951900" cy="1380975"/>
          </a:xfrm>
          <a:prstGeom prst="rect">
            <a:avLst/>
          </a:prstGeom>
          <a:noFill/>
          <a:ln>
            <a:noFill/>
          </a:ln>
        </p:spPr>
      </p:pic>
      <p:sp>
        <p:nvSpPr>
          <p:cNvPr id="247" name="Google Shape;247;p33"/>
          <p:cNvSpPr txBox="1"/>
          <p:nvPr/>
        </p:nvSpPr>
        <p:spPr>
          <a:xfrm>
            <a:off x="5700125" y="2800075"/>
            <a:ext cx="3012300" cy="1693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ubik"/>
                <a:ea typeface="Rubik"/>
                <a:cs typeface="Rubik"/>
                <a:sym typeface="Rubik"/>
              </a:rPr>
              <a:t>Setelah Stored Procedure terbentuk, procedure tersebut dapat dipanggil menggunakan command EXEC diikuti dengan </a:t>
            </a:r>
            <a:r>
              <a:rPr lang="en" b="1">
                <a:solidFill>
                  <a:schemeClr val="lt1"/>
                </a:solidFill>
                <a:latin typeface="Rubik"/>
                <a:ea typeface="Rubik"/>
                <a:cs typeface="Rubik"/>
                <a:sym typeface="Rubik"/>
              </a:rPr>
              <a:t>nama procedure </a:t>
            </a:r>
            <a:r>
              <a:rPr lang="en">
                <a:solidFill>
                  <a:schemeClr val="lt1"/>
                </a:solidFill>
                <a:latin typeface="Rubik"/>
                <a:ea typeface="Rubik"/>
                <a:cs typeface="Rubik"/>
                <a:sym typeface="Rubik"/>
              </a:rPr>
              <a:t>yaitu summary_order_status dan </a:t>
            </a:r>
            <a:r>
              <a:rPr lang="en" b="1">
                <a:solidFill>
                  <a:schemeClr val="lt1"/>
                </a:solidFill>
                <a:latin typeface="Rubik"/>
                <a:ea typeface="Rubik"/>
                <a:cs typeface="Rubik"/>
                <a:sym typeface="Rubik"/>
              </a:rPr>
              <a:t>parameter</a:t>
            </a:r>
            <a:r>
              <a:rPr lang="en">
                <a:solidFill>
                  <a:schemeClr val="lt1"/>
                </a:solidFill>
                <a:latin typeface="Rubik"/>
                <a:ea typeface="Rubik"/>
                <a:cs typeface="Rubik"/>
                <a:sym typeface="Rubik"/>
              </a:rPr>
              <a:t> yaitu @StatusID</a:t>
            </a:r>
            <a:endParaRPr>
              <a:solidFill>
                <a:schemeClr val="lt1"/>
              </a:solidFill>
              <a:latin typeface="Rubik"/>
              <a:ea typeface="Rubik"/>
              <a:cs typeface="Rubik"/>
              <a:sym typeface="Rubi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4"/>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253" name="Google Shape;253;p34"/>
          <p:cNvSpPr txBox="1"/>
          <p:nvPr/>
        </p:nvSpPr>
        <p:spPr>
          <a:xfrm>
            <a:off x="340500" y="1899838"/>
            <a:ext cx="8463000" cy="8772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latin typeface="Rubik"/>
                <a:ea typeface="Rubik"/>
                <a:cs typeface="Rubik"/>
                <a:sym typeface="Rubik"/>
              </a:rPr>
              <a:t>Insert Your Link Github Here</a:t>
            </a:r>
            <a:endParaRPr sz="4500" b="1">
              <a:latin typeface="Rubik"/>
              <a:ea typeface="Rubik"/>
              <a:cs typeface="Rubik"/>
              <a:sym typeface="Rubik"/>
            </a:endParaRPr>
          </a:p>
        </p:txBody>
      </p:sp>
      <p:pic>
        <p:nvPicPr>
          <p:cNvPr id="254" name="Google Shape;254;p3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55" name="Google Shape;255;p34"/>
          <p:cNvSpPr txBox="1"/>
          <p:nvPr/>
        </p:nvSpPr>
        <p:spPr>
          <a:xfrm>
            <a:off x="340500" y="2843463"/>
            <a:ext cx="8376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u="sng" dirty="0">
                <a:solidFill>
                  <a:schemeClr val="hlink"/>
                </a:solidFill>
                <a:latin typeface="Rubik"/>
                <a:ea typeface="Rubik"/>
                <a:cs typeface="Rubik"/>
                <a:sym typeface="Rubik"/>
                <a:hlinkClick r:id="rId5"/>
              </a:rPr>
              <a:t>Link Github Here</a:t>
            </a:r>
            <a:endParaRPr sz="1800" b="1" dirty="0">
              <a:latin typeface="Rubik"/>
              <a:ea typeface="Rubik"/>
              <a:cs typeface="Rubik"/>
              <a:sym typeface="Rubi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267"/>
        <p:cNvGrpSpPr/>
        <p:nvPr/>
      </p:nvGrpSpPr>
      <p:grpSpPr>
        <a:xfrm>
          <a:off x="0" y="0"/>
          <a:ext cx="0" cy="0"/>
          <a:chOff x="0" y="0"/>
          <a:chExt cx="0" cy="0"/>
        </a:xfrm>
      </p:grpSpPr>
      <p:pic>
        <p:nvPicPr>
          <p:cNvPr id="268" name="Google Shape;268;p3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269" name="Google Shape;269;p36"/>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270" name="Google Shape;270;p36"/>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271" name="Google Shape;271;p36"/>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72" name="Google Shape;272;p36"/>
          <p:cNvPicPr preferRelativeResize="0"/>
          <p:nvPr/>
        </p:nvPicPr>
        <p:blipFill>
          <a:blip r:embed="rId5">
            <a:alphaModFix/>
          </a:blip>
          <a:stretch>
            <a:fillRect/>
          </a:stretch>
        </p:blipFill>
        <p:spPr>
          <a:xfrm>
            <a:off x="4939825" y="4352275"/>
            <a:ext cx="1887200" cy="439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15"/>
          <p:cNvSpPr txBox="1"/>
          <p:nvPr/>
        </p:nvSpPr>
        <p:spPr>
          <a:xfrm>
            <a:off x="340500" y="1899838"/>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chemeClr val="lt1"/>
                </a:solidFill>
                <a:latin typeface="Rubik"/>
                <a:ea typeface="Rubik"/>
                <a:cs typeface="Rubik"/>
                <a:sym typeface="Rubik"/>
              </a:rPr>
              <a:t>Challenge - Task</a:t>
            </a:r>
            <a:endParaRPr sz="5000" b="1">
              <a:solidFill>
                <a:schemeClr val="lt1"/>
              </a:solidFill>
              <a:latin typeface="Rubik"/>
              <a:ea typeface="Rubik"/>
              <a:cs typeface="Rubik"/>
              <a:sym typeface="Rubik"/>
            </a:endParaRPr>
          </a:p>
        </p:txBody>
      </p:sp>
      <p:sp>
        <p:nvSpPr>
          <p:cNvPr id="91" name="Google Shape;91;p15"/>
          <p:cNvSpPr txBox="1"/>
          <p:nvPr/>
        </p:nvSpPr>
        <p:spPr>
          <a:xfrm>
            <a:off x="340500" y="2843463"/>
            <a:ext cx="837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Rubik"/>
                <a:ea typeface="Rubik"/>
                <a:cs typeface="Rubik"/>
                <a:sym typeface="Rubik"/>
              </a:rPr>
              <a:t>Membuat Data Warehouse untuk kebutuhan salah satu client ID/X Partners</a:t>
            </a:r>
            <a:endParaRPr>
              <a:solidFill>
                <a:schemeClr val="lt1"/>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97" name="Google Shape;97;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8" name="Google Shape;98;p16"/>
          <p:cNvSpPr txBox="1"/>
          <p:nvPr/>
        </p:nvSpPr>
        <p:spPr>
          <a:xfrm>
            <a:off x="290100" y="1327375"/>
            <a:ext cx="8563800" cy="3601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dirty="0"/>
              <a:t>Salah satu client dari ID/X Partners yang bergerak di bidang e-commerce memiliki kebutuhan untuk membuat sebuah Data Warehouse yang berasal dari beberapa tabel dari database sumber. Data Warehouse ini nantinya terdiri dari satu tabel Fact dan beberapa tabel Dimension. Sebagai Data Engineer, ada beberapa task yang perlu dilakukan yaitu : </a:t>
            </a:r>
            <a:endParaRPr sz="1600" dirty="0"/>
          </a:p>
          <a:p>
            <a:pPr marL="0" lvl="0" indent="0" algn="l" rtl="0">
              <a:spcBef>
                <a:spcPts val="0"/>
              </a:spcBef>
              <a:spcAft>
                <a:spcPts val="0"/>
              </a:spcAft>
              <a:buNone/>
            </a:pPr>
            <a:endParaRPr dirty="0"/>
          </a:p>
          <a:p>
            <a:pPr marL="457200" lvl="0" indent="-330200" algn="just" rtl="0">
              <a:spcBef>
                <a:spcPts val="0"/>
              </a:spcBef>
              <a:spcAft>
                <a:spcPts val="0"/>
              </a:spcAft>
              <a:buSzPts val="1600"/>
              <a:buAutoNum type="arabicPeriod"/>
            </a:pPr>
            <a:r>
              <a:rPr lang="en" sz="1600" b="1" dirty="0"/>
              <a:t>Melakukan Import/Restore Database</a:t>
            </a:r>
            <a:r>
              <a:rPr lang="en" sz="1600" dirty="0"/>
              <a:t> </a:t>
            </a:r>
            <a:r>
              <a:rPr lang="en" sz="1600" b="1" dirty="0"/>
              <a:t>Staging</a:t>
            </a:r>
            <a:endParaRPr sz="1600" dirty="0"/>
          </a:p>
          <a:p>
            <a:pPr marL="457200" lvl="0" indent="-330200" algn="just" rtl="0">
              <a:spcBef>
                <a:spcPts val="0"/>
              </a:spcBef>
              <a:spcAft>
                <a:spcPts val="0"/>
              </a:spcAft>
              <a:buSzPts val="1600"/>
              <a:buAutoNum type="arabicPeriod"/>
            </a:pPr>
            <a:r>
              <a:rPr lang="en" sz="1600" b="1" dirty="0"/>
              <a:t>Membuat sebuah Database</a:t>
            </a:r>
            <a:r>
              <a:rPr lang="en" sz="1600" dirty="0"/>
              <a:t> bernama </a:t>
            </a:r>
            <a:r>
              <a:rPr lang="en" sz="1600" b="1" dirty="0"/>
              <a:t>DWH_Project</a:t>
            </a:r>
            <a:r>
              <a:rPr lang="en" sz="1600" dirty="0"/>
              <a:t>, serta membuat Tabel Fact dan Dimension dari tabel yang ada di database Staging</a:t>
            </a:r>
            <a:endParaRPr sz="1600" dirty="0"/>
          </a:p>
          <a:p>
            <a:pPr marL="457200" lvl="0" indent="-330200" algn="just" rtl="0">
              <a:spcBef>
                <a:spcPts val="0"/>
              </a:spcBef>
              <a:spcAft>
                <a:spcPts val="0"/>
              </a:spcAft>
              <a:buSzPts val="1600"/>
              <a:buAutoNum type="arabicPeriod"/>
            </a:pPr>
            <a:r>
              <a:rPr lang="en" sz="1600" b="1" dirty="0"/>
              <a:t>Membuat Job ETL</a:t>
            </a:r>
            <a:r>
              <a:rPr lang="en" sz="1600" dirty="0"/>
              <a:t> di aplikasi talend untuk memindahkan data dari Staging ke Data Warehouse. Khusus untuk Tabel DimCustomer, lakukan transformasi data dengan merubah data dari kolom FirstName dan LastName menjadi huruf kapital semua, lalu gabungkan kedua kolom tersebut menjadi satu kolom yang bernama CustomerName</a:t>
            </a:r>
            <a:endParaRPr sz="1600" dirty="0"/>
          </a:p>
          <a:p>
            <a:pPr marL="457200" lvl="0" indent="-330200" algn="just" rtl="0">
              <a:spcBef>
                <a:spcPts val="0"/>
              </a:spcBef>
              <a:spcAft>
                <a:spcPts val="0"/>
              </a:spcAft>
              <a:buSzPts val="1600"/>
              <a:buAutoNum type="arabicPeriod"/>
            </a:pPr>
            <a:r>
              <a:rPr lang="en" sz="1600" b="1" dirty="0"/>
              <a:t>Membuat Store Procedure</a:t>
            </a:r>
            <a:r>
              <a:rPr lang="en" sz="1600" dirty="0"/>
              <a:t> (SP) untuk menampilkan summary sales order berdasarkan status pengiriman</a:t>
            </a:r>
            <a:endParaRPr sz="1600" dirty="0"/>
          </a:p>
        </p:txBody>
      </p:sp>
      <p:sp>
        <p:nvSpPr>
          <p:cNvPr id="99" name="Google Shape;99;p16"/>
          <p:cNvSpPr txBox="1"/>
          <p:nvPr/>
        </p:nvSpPr>
        <p:spPr>
          <a:xfrm>
            <a:off x="340500" y="262763"/>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a:latin typeface="Rubik"/>
                <a:ea typeface="Rubik"/>
                <a:cs typeface="Rubik"/>
                <a:sym typeface="Rubik"/>
              </a:rPr>
              <a:t>Challenge - Task</a:t>
            </a:r>
            <a:endParaRPr sz="5000" b="1">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7"/>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chemeClr val="lt1"/>
                </a:solidFill>
                <a:latin typeface="Rubik"/>
                <a:ea typeface="Rubik"/>
                <a:cs typeface="Rubik"/>
                <a:sym typeface="Rubik"/>
              </a:rPr>
              <a:t>Task - 1</a:t>
            </a:r>
            <a:endParaRPr sz="2800" b="1">
              <a:solidFill>
                <a:schemeClr val="lt1"/>
              </a:solidFill>
              <a:latin typeface="Rubik"/>
              <a:ea typeface="Rubik"/>
              <a:cs typeface="Rubik"/>
              <a:sym typeface="Rubik"/>
            </a:endParaRPr>
          </a:p>
        </p:txBody>
      </p:sp>
      <p:sp>
        <p:nvSpPr>
          <p:cNvPr id="105" name="Google Shape;105;p17"/>
          <p:cNvSpPr txBox="1"/>
          <p:nvPr/>
        </p:nvSpPr>
        <p:spPr>
          <a:xfrm>
            <a:off x="340500" y="1395663"/>
            <a:ext cx="8376900" cy="1662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Rubik"/>
                <a:ea typeface="Rubik"/>
                <a:cs typeface="Rubik"/>
                <a:sym typeface="Rubik"/>
              </a:rPr>
              <a:t>Melakukan import/restore database staging</a:t>
            </a:r>
            <a:endParaRPr sz="1700" b="1">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Menggunakan Microsoft SQL Server menggunakan aplikasi </a:t>
            </a:r>
            <a:endParaRPr sz="1600">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SQL Server Management Studio</a:t>
            </a:r>
            <a:endParaRPr sz="1600">
              <a:solidFill>
                <a:schemeClr val="lt1"/>
              </a:solidFill>
              <a:latin typeface="Rubik"/>
              <a:ea typeface="Rubik"/>
              <a:cs typeface="Rubik"/>
              <a:sym typeface="Rubik"/>
            </a:endParaRPr>
          </a:p>
          <a:p>
            <a:pPr marL="0" lvl="0" indent="0" algn="ctr" rtl="0">
              <a:spcBef>
                <a:spcPts val="0"/>
              </a:spcBef>
              <a:spcAft>
                <a:spcPts val="0"/>
              </a:spcAft>
              <a:buNone/>
            </a:pPr>
            <a:endParaRPr sz="1600">
              <a:solidFill>
                <a:schemeClr val="lt1"/>
              </a:solidFill>
              <a:latin typeface="Rubik"/>
              <a:ea typeface="Rubik"/>
              <a:cs typeface="Rubik"/>
              <a:sym typeface="Rubik"/>
            </a:endParaRPr>
          </a:p>
          <a:p>
            <a:pPr marL="0" lvl="0" indent="0" algn="ctr" rtl="0">
              <a:spcBef>
                <a:spcPts val="0"/>
              </a:spcBef>
              <a:spcAft>
                <a:spcPts val="0"/>
              </a:spcAft>
              <a:buClr>
                <a:schemeClr val="dk1"/>
              </a:buClr>
              <a:buSzPts val="1100"/>
              <a:buFont typeface="Arial"/>
              <a:buNone/>
            </a:pPr>
            <a:r>
              <a:rPr lang="en" sz="1600">
                <a:solidFill>
                  <a:schemeClr val="lt1"/>
                </a:solidFill>
                <a:latin typeface="Rubik"/>
                <a:ea typeface="Rubik"/>
                <a:cs typeface="Rubik"/>
                <a:sym typeface="Rubik"/>
              </a:rPr>
              <a:t>Menggunakan file Staging.bak yang didapat dari link :</a:t>
            </a:r>
            <a:endParaRPr sz="1600">
              <a:solidFill>
                <a:schemeClr val="lt1"/>
              </a:solidFill>
              <a:latin typeface="Rubik"/>
              <a:ea typeface="Rubik"/>
              <a:cs typeface="Rubik"/>
              <a:sym typeface="Rubik"/>
            </a:endParaRPr>
          </a:p>
          <a:p>
            <a:pPr marL="0" lvl="0" indent="0" algn="ctr" rtl="0">
              <a:spcBef>
                <a:spcPts val="0"/>
              </a:spcBef>
              <a:spcAft>
                <a:spcPts val="0"/>
              </a:spcAft>
              <a:buNone/>
            </a:pPr>
            <a:r>
              <a:rPr lang="en" b="1" u="sng">
                <a:solidFill>
                  <a:srgbClr val="073763"/>
                </a:solidFill>
                <a:latin typeface="Rubik"/>
                <a:ea typeface="Rubik"/>
                <a:cs typeface="Rubik"/>
                <a:sym typeface="Rubik"/>
                <a:hlinkClick r:id="rId4">
                  <a:extLst>
                    <a:ext uri="{A12FA001-AC4F-418D-AE19-62706E023703}">
                      <ahyp:hlinkClr xmlns:ahyp="http://schemas.microsoft.com/office/drawing/2018/hyperlinkcolor" val="tx"/>
                    </a:ext>
                  </a:extLst>
                </a:hlinkClick>
              </a:rPr>
              <a:t>File Restore Databse Stagging</a:t>
            </a:r>
            <a:endParaRPr b="1">
              <a:solidFill>
                <a:srgbClr val="073763"/>
              </a:solidFill>
              <a:latin typeface="Rubik"/>
              <a:ea typeface="Rubik"/>
              <a:cs typeface="Rubik"/>
              <a:sym typeface="Rubik"/>
            </a:endParaRPr>
          </a:p>
        </p:txBody>
      </p:sp>
      <p:sp>
        <p:nvSpPr>
          <p:cNvPr id="106" name="Google Shape;106;p17"/>
          <p:cNvSpPr txBox="1"/>
          <p:nvPr/>
        </p:nvSpPr>
        <p:spPr>
          <a:xfrm>
            <a:off x="383550" y="3158088"/>
            <a:ext cx="8376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600">
                <a:solidFill>
                  <a:schemeClr val="lt1"/>
                </a:solidFill>
                <a:latin typeface="Rubik"/>
                <a:ea typeface="Rubik"/>
                <a:cs typeface="Rubik"/>
                <a:sym typeface="Rubik"/>
              </a:rPr>
              <a:t>Didalam database tersebut terdapat 3 </a:t>
            </a:r>
            <a:r>
              <a:rPr lang="en" sz="1600" b="1">
                <a:solidFill>
                  <a:schemeClr val="lt1"/>
                </a:solidFill>
                <a:latin typeface="Rubik"/>
                <a:ea typeface="Rubik"/>
                <a:cs typeface="Rubik"/>
                <a:sym typeface="Rubik"/>
              </a:rPr>
              <a:t>Tabel Master </a:t>
            </a:r>
            <a:r>
              <a:rPr lang="en" sz="1600">
                <a:solidFill>
                  <a:schemeClr val="lt1"/>
                </a:solidFill>
                <a:latin typeface="Rubik"/>
                <a:ea typeface="Rubik"/>
                <a:cs typeface="Rubik"/>
                <a:sym typeface="Rubik"/>
              </a:rPr>
              <a:t>yaitu Tabel customer, product dan status_order dan 1 </a:t>
            </a:r>
            <a:r>
              <a:rPr lang="en" sz="1600" b="1">
                <a:solidFill>
                  <a:schemeClr val="lt1"/>
                </a:solidFill>
                <a:latin typeface="Rubik"/>
                <a:ea typeface="Rubik"/>
                <a:cs typeface="Rubik"/>
                <a:sym typeface="Rubik"/>
              </a:rPr>
              <a:t>Tabel Transaksi </a:t>
            </a:r>
            <a:r>
              <a:rPr lang="en" sz="1600">
                <a:solidFill>
                  <a:schemeClr val="lt1"/>
                </a:solidFill>
                <a:latin typeface="Rubik"/>
                <a:ea typeface="Rubik"/>
                <a:cs typeface="Rubik"/>
                <a:sym typeface="Rubik"/>
              </a:rPr>
              <a:t>yaitu Tabel sales_order</a:t>
            </a:r>
            <a:endParaRPr>
              <a:solidFill>
                <a:schemeClr val="lt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8"/>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 name="Picture 4">
            <a:extLst>
              <a:ext uri="{FF2B5EF4-FFF2-40B4-BE49-F238E27FC236}">
                <a16:creationId xmlns:a16="http://schemas.microsoft.com/office/drawing/2014/main" id="{1A282CF7-878D-9CAD-14A3-43D6349AB995}"/>
              </a:ext>
            </a:extLst>
          </p:cNvPr>
          <p:cNvPicPr>
            <a:picLocks noChangeAspect="1"/>
          </p:cNvPicPr>
          <p:nvPr/>
        </p:nvPicPr>
        <p:blipFill>
          <a:blip r:embed="rId4"/>
          <a:stretch>
            <a:fillRect/>
          </a:stretch>
        </p:blipFill>
        <p:spPr>
          <a:xfrm>
            <a:off x="4712736" y="1363614"/>
            <a:ext cx="3913564" cy="3281023"/>
          </a:xfrm>
          <a:prstGeom prst="rect">
            <a:avLst/>
          </a:prstGeom>
        </p:spPr>
      </p:pic>
      <p:cxnSp>
        <p:nvCxnSpPr>
          <p:cNvPr id="114" name="Google Shape;114;p18"/>
          <p:cNvCxnSpPr/>
          <p:nvPr/>
        </p:nvCxnSpPr>
        <p:spPr>
          <a:xfrm>
            <a:off x="493325" y="3776325"/>
            <a:ext cx="4873500" cy="0"/>
          </a:xfrm>
          <a:prstGeom prst="straightConnector1">
            <a:avLst/>
          </a:prstGeom>
          <a:noFill/>
          <a:ln w="38100" cap="flat" cmpd="sng">
            <a:solidFill>
              <a:schemeClr val="dk2"/>
            </a:solidFill>
            <a:prstDash val="dot"/>
            <a:round/>
            <a:headEnd type="none" w="med" len="med"/>
            <a:tailEnd type="none" w="med" len="med"/>
          </a:ln>
        </p:spPr>
      </p:cxnSp>
      <p:cxnSp>
        <p:nvCxnSpPr>
          <p:cNvPr id="115" name="Google Shape;115;p18"/>
          <p:cNvCxnSpPr/>
          <p:nvPr/>
        </p:nvCxnSpPr>
        <p:spPr>
          <a:xfrm>
            <a:off x="2734350" y="5302775"/>
            <a:ext cx="1062000" cy="1062000"/>
          </a:xfrm>
          <a:prstGeom prst="straightConnector1">
            <a:avLst/>
          </a:prstGeom>
          <a:noFill/>
          <a:ln w="38100" cap="flat" cmpd="sng">
            <a:solidFill>
              <a:schemeClr val="dk2"/>
            </a:solidFill>
            <a:prstDash val="dot"/>
            <a:round/>
            <a:headEnd type="none" w="med" len="med"/>
            <a:tailEnd type="none" w="med" len="med"/>
          </a:ln>
        </p:spPr>
      </p:cxnSp>
      <p:cxnSp>
        <p:nvCxnSpPr>
          <p:cNvPr id="116" name="Google Shape;116;p18"/>
          <p:cNvCxnSpPr/>
          <p:nvPr/>
        </p:nvCxnSpPr>
        <p:spPr>
          <a:xfrm>
            <a:off x="3752800" y="864750"/>
            <a:ext cx="4873500" cy="0"/>
          </a:xfrm>
          <a:prstGeom prst="straightConnector1">
            <a:avLst/>
          </a:prstGeom>
          <a:noFill/>
          <a:ln w="38100" cap="flat" cmpd="sng">
            <a:solidFill>
              <a:schemeClr val="dk2"/>
            </a:solidFill>
            <a:prstDash val="dot"/>
            <a:round/>
            <a:headEnd type="none" w="med" len="med"/>
            <a:tailEnd type="none" w="med" len="med"/>
          </a:ln>
        </p:spPr>
      </p:cxnSp>
      <p:sp>
        <p:nvSpPr>
          <p:cNvPr id="117" name="Google Shape;117;p18"/>
          <p:cNvSpPr txBox="1"/>
          <p:nvPr/>
        </p:nvSpPr>
        <p:spPr>
          <a:xfrm>
            <a:off x="493325" y="3954125"/>
            <a:ext cx="3590400" cy="9234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r" rtl="0">
              <a:spcBef>
                <a:spcPts val="0"/>
              </a:spcBef>
              <a:spcAft>
                <a:spcPts val="0"/>
              </a:spcAft>
              <a:buNone/>
            </a:pPr>
            <a:r>
              <a:rPr lang="en" sz="2400" b="1" dirty="0">
                <a:latin typeface="Rubik"/>
                <a:ea typeface="Rubik"/>
                <a:cs typeface="Rubik"/>
                <a:sym typeface="Rubik"/>
              </a:rPr>
              <a:t>Restore Database Staging</a:t>
            </a:r>
            <a:endParaRPr sz="2400" b="1" dirty="0">
              <a:latin typeface="Rubik"/>
              <a:ea typeface="Rubik"/>
              <a:cs typeface="Rubik"/>
              <a:sym typeface="Rubik"/>
            </a:endParaRPr>
          </a:p>
        </p:txBody>
      </p:sp>
      <p:pic>
        <p:nvPicPr>
          <p:cNvPr id="3" name="Picture 2">
            <a:extLst>
              <a:ext uri="{FF2B5EF4-FFF2-40B4-BE49-F238E27FC236}">
                <a16:creationId xmlns:a16="http://schemas.microsoft.com/office/drawing/2014/main" id="{EF0F4751-69A2-7727-5D44-BFF241DDAB24}"/>
              </a:ext>
            </a:extLst>
          </p:cNvPr>
          <p:cNvPicPr>
            <a:picLocks noChangeAspect="1"/>
          </p:cNvPicPr>
          <p:nvPr/>
        </p:nvPicPr>
        <p:blipFill>
          <a:blip r:embed="rId5"/>
          <a:stretch>
            <a:fillRect/>
          </a:stretch>
        </p:blipFill>
        <p:spPr>
          <a:xfrm>
            <a:off x="250687" y="258670"/>
            <a:ext cx="4648849" cy="34294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9"/>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3" name="Google Shape;123;p19"/>
          <p:cNvPicPr preferRelativeResize="0"/>
          <p:nvPr/>
        </p:nvPicPr>
        <p:blipFill rotWithShape="1">
          <a:blip r:embed="rId4">
            <a:alphaModFix/>
          </a:blip>
          <a:srcRect t="21758" r="29785" b="13310"/>
          <a:stretch/>
        </p:blipFill>
        <p:spPr>
          <a:xfrm>
            <a:off x="2673113" y="1625398"/>
            <a:ext cx="6105852" cy="2850825"/>
          </a:xfrm>
          <a:prstGeom prst="rect">
            <a:avLst/>
          </a:prstGeom>
          <a:noFill/>
          <a:ln>
            <a:noFill/>
          </a:ln>
        </p:spPr>
      </p:pic>
      <p:cxnSp>
        <p:nvCxnSpPr>
          <p:cNvPr id="124" name="Google Shape;124;p19"/>
          <p:cNvCxnSpPr/>
          <p:nvPr/>
        </p:nvCxnSpPr>
        <p:spPr>
          <a:xfrm>
            <a:off x="2300613" y="1388023"/>
            <a:ext cx="6478500" cy="0"/>
          </a:xfrm>
          <a:prstGeom prst="straightConnector1">
            <a:avLst/>
          </a:prstGeom>
          <a:noFill/>
          <a:ln w="38100" cap="flat" cmpd="sng">
            <a:solidFill>
              <a:schemeClr val="dk2"/>
            </a:solidFill>
            <a:prstDash val="dot"/>
            <a:round/>
            <a:headEnd type="none" w="med" len="med"/>
            <a:tailEnd type="none" w="med" len="med"/>
          </a:ln>
        </p:spPr>
      </p:cxnSp>
      <p:cxnSp>
        <p:nvCxnSpPr>
          <p:cNvPr id="125" name="Google Shape;125;p19"/>
          <p:cNvCxnSpPr/>
          <p:nvPr/>
        </p:nvCxnSpPr>
        <p:spPr>
          <a:xfrm>
            <a:off x="364888" y="4648650"/>
            <a:ext cx="8414100" cy="0"/>
          </a:xfrm>
          <a:prstGeom prst="straightConnector1">
            <a:avLst/>
          </a:prstGeom>
          <a:noFill/>
          <a:ln w="38100" cap="flat" cmpd="sng">
            <a:solidFill>
              <a:schemeClr val="dk2"/>
            </a:solidFill>
            <a:prstDash val="dot"/>
            <a:round/>
            <a:headEnd type="none" w="med" len="med"/>
            <a:tailEnd type="none" w="med" len="med"/>
          </a:ln>
        </p:spPr>
      </p:cxnSp>
      <p:pic>
        <p:nvPicPr>
          <p:cNvPr id="126" name="Google Shape;126;p19"/>
          <p:cNvPicPr preferRelativeResize="0"/>
          <p:nvPr/>
        </p:nvPicPr>
        <p:blipFill rotWithShape="1">
          <a:blip r:embed="rId5">
            <a:alphaModFix/>
          </a:blip>
          <a:srcRect t="15754" r="3725"/>
          <a:stretch/>
        </p:blipFill>
        <p:spPr>
          <a:xfrm>
            <a:off x="205982" y="1023360"/>
            <a:ext cx="2354712" cy="3800547"/>
          </a:xfrm>
          <a:prstGeom prst="rect">
            <a:avLst/>
          </a:prstGeom>
          <a:noFill/>
          <a:ln>
            <a:noFill/>
          </a:ln>
        </p:spPr>
      </p:pic>
      <p:sp>
        <p:nvSpPr>
          <p:cNvPr id="127" name="Google Shape;127;p19"/>
          <p:cNvSpPr txBox="1"/>
          <p:nvPr/>
        </p:nvSpPr>
        <p:spPr>
          <a:xfrm>
            <a:off x="2743138" y="571050"/>
            <a:ext cx="5965800" cy="5541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ubik"/>
                <a:ea typeface="Rubik"/>
                <a:cs typeface="Rubik"/>
                <a:sym typeface="Rubik"/>
              </a:rPr>
              <a:t>Isi Database Staging</a:t>
            </a:r>
            <a:endParaRPr sz="2400" b="1">
              <a:latin typeface="Rubik"/>
              <a:ea typeface="Rubik"/>
              <a:cs typeface="Rubik"/>
              <a:sym typeface="Rubik"/>
            </a:endParaRPr>
          </a:p>
        </p:txBody>
      </p:sp>
      <p:sp>
        <p:nvSpPr>
          <p:cNvPr id="128" name="Google Shape;128;p19"/>
          <p:cNvSpPr txBox="1"/>
          <p:nvPr/>
        </p:nvSpPr>
        <p:spPr>
          <a:xfrm>
            <a:off x="5331550" y="3435700"/>
            <a:ext cx="3176700" cy="923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 sz="1200" dirty="0">
                <a:solidFill>
                  <a:schemeClr val="dk1"/>
                </a:solidFill>
              </a:rPr>
              <a:t>Didalam Database tersebut terdapat:</a:t>
            </a:r>
            <a:br>
              <a:rPr lang="en" sz="1200" dirty="0">
                <a:solidFill>
                  <a:schemeClr val="dk1"/>
                </a:solidFill>
              </a:rPr>
            </a:br>
            <a:r>
              <a:rPr lang="en" sz="1200" dirty="0">
                <a:solidFill>
                  <a:schemeClr val="dk1"/>
                </a:solidFill>
              </a:rPr>
              <a:t>3 Tabel Master yaitu </a:t>
            </a:r>
            <a:r>
              <a:rPr lang="en" sz="1200" b="1" dirty="0">
                <a:solidFill>
                  <a:schemeClr val="dk1"/>
                </a:solidFill>
              </a:rPr>
              <a:t>customer</a:t>
            </a:r>
            <a:r>
              <a:rPr lang="en" sz="1200" dirty="0">
                <a:solidFill>
                  <a:schemeClr val="dk1"/>
                </a:solidFill>
              </a:rPr>
              <a:t>, </a:t>
            </a:r>
            <a:r>
              <a:rPr lang="en" sz="1200" b="1" dirty="0">
                <a:solidFill>
                  <a:schemeClr val="dk1"/>
                </a:solidFill>
              </a:rPr>
              <a:t>product </a:t>
            </a:r>
            <a:r>
              <a:rPr lang="en" sz="1200" dirty="0">
                <a:solidFill>
                  <a:schemeClr val="dk1"/>
                </a:solidFill>
              </a:rPr>
              <a:t>dan </a:t>
            </a:r>
            <a:r>
              <a:rPr lang="en" sz="1200" b="1" dirty="0">
                <a:solidFill>
                  <a:schemeClr val="dk1"/>
                </a:solidFill>
              </a:rPr>
              <a:t>status_order</a:t>
            </a:r>
            <a:br>
              <a:rPr lang="en" sz="1200" b="1" dirty="0">
                <a:solidFill>
                  <a:schemeClr val="dk1"/>
                </a:solidFill>
              </a:rPr>
            </a:br>
            <a:r>
              <a:rPr lang="en" sz="1200" dirty="0">
                <a:solidFill>
                  <a:schemeClr val="dk1"/>
                </a:solidFill>
              </a:rPr>
              <a:t>1 Tabel Transaksi yaitu </a:t>
            </a:r>
            <a:r>
              <a:rPr lang="en" sz="1200" b="1" dirty="0">
                <a:solidFill>
                  <a:schemeClr val="dk1"/>
                </a:solidFill>
              </a:rPr>
              <a:t>sales_order</a:t>
            </a:r>
            <a:endParaRPr sz="1200"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20"/>
          <p:cNvSpPr txBox="1"/>
          <p:nvPr/>
        </p:nvSpPr>
        <p:spPr>
          <a:xfrm>
            <a:off x="340500" y="528238"/>
            <a:ext cx="8463000" cy="6156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chemeClr val="lt1"/>
                </a:solidFill>
                <a:latin typeface="Rubik"/>
                <a:ea typeface="Rubik"/>
                <a:cs typeface="Rubik"/>
                <a:sym typeface="Rubik"/>
              </a:rPr>
              <a:t>Task - 2</a:t>
            </a:r>
            <a:endParaRPr sz="2800" b="1">
              <a:solidFill>
                <a:schemeClr val="lt1"/>
              </a:solidFill>
              <a:latin typeface="Rubik"/>
              <a:ea typeface="Rubik"/>
              <a:cs typeface="Rubik"/>
              <a:sym typeface="Rubik"/>
            </a:endParaRPr>
          </a:p>
        </p:txBody>
      </p:sp>
      <p:sp>
        <p:nvSpPr>
          <p:cNvPr id="134" name="Google Shape;134;p20"/>
          <p:cNvSpPr txBox="1"/>
          <p:nvPr/>
        </p:nvSpPr>
        <p:spPr>
          <a:xfrm>
            <a:off x="340500" y="1395663"/>
            <a:ext cx="8376900" cy="1662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Rubik"/>
                <a:ea typeface="Rubik"/>
                <a:cs typeface="Rubik"/>
                <a:sym typeface="Rubik"/>
              </a:rPr>
              <a:t>Membuat sebuah database bernama DWH_Project</a:t>
            </a:r>
            <a:endParaRPr sz="1800" b="1">
              <a:solidFill>
                <a:schemeClr val="lt1"/>
              </a:solidFill>
              <a:latin typeface="Rubik"/>
              <a:ea typeface="Rubik"/>
              <a:cs typeface="Rubik"/>
              <a:sym typeface="Rubik"/>
            </a:endParaRPr>
          </a:p>
          <a:p>
            <a:pPr marL="0" lvl="0" indent="0" algn="ctr" rtl="0">
              <a:spcBef>
                <a:spcPts val="0"/>
              </a:spcBef>
              <a:spcAft>
                <a:spcPts val="0"/>
              </a:spcAft>
              <a:buNone/>
            </a:pPr>
            <a:endParaRPr sz="1600" b="1">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Membuat 4 Tabel yang berisi 3 Table Dimension dan 1 Fact Table</a:t>
            </a:r>
            <a:endParaRPr sz="1600">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Table Dimension berisi Table </a:t>
            </a:r>
            <a:r>
              <a:rPr lang="en" sz="1600" b="1">
                <a:solidFill>
                  <a:schemeClr val="lt1"/>
                </a:solidFill>
                <a:latin typeface="Rubik"/>
                <a:ea typeface="Rubik"/>
                <a:cs typeface="Rubik"/>
                <a:sym typeface="Rubik"/>
              </a:rPr>
              <a:t>DimCustomer</a:t>
            </a:r>
            <a:r>
              <a:rPr lang="en" sz="1600">
                <a:solidFill>
                  <a:schemeClr val="lt1"/>
                </a:solidFill>
                <a:latin typeface="Rubik"/>
                <a:ea typeface="Rubik"/>
                <a:cs typeface="Rubik"/>
                <a:sym typeface="Rubik"/>
              </a:rPr>
              <a:t>, </a:t>
            </a:r>
            <a:r>
              <a:rPr lang="en" sz="1600" b="1">
                <a:solidFill>
                  <a:schemeClr val="lt1"/>
                </a:solidFill>
                <a:latin typeface="Rubik"/>
                <a:ea typeface="Rubik"/>
                <a:cs typeface="Rubik"/>
                <a:sym typeface="Rubik"/>
              </a:rPr>
              <a:t>DimProduct </a:t>
            </a:r>
            <a:r>
              <a:rPr lang="en" sz="1600">
                <a:solidFill>
                  <a:schemeClr val="lt1"/>
                </a:solidFill>
                <a:latin typeface="Rubik"/>
                <a:ea typeface="Rubik"/>
                <a:cs typeface="Rubik"/>
                <a:sym typeface="Rubik"/>
              </a:rPr>
              <a:t>dan </a:t>
            </a:r>
            <a:r>
              <a:rPr lang="en" sz="1600" b="1">
                <a:solidFill>
                  <a:schemeClr val="lt1"/>
                </a:solidFill>
                <a:latin typeface="Rubik"/>
                <a:ea typeface="Rubik"/>
                <a:cs typeface="Rubik"/>
                <a:sym typeface="Rubik"/>
              </a:rPr>
              <a:t>DimStatusOrder</a:t>
            </a:r>
            <a:endParaRPr sz="1600" b="1">
              <a:solidFill>
                <a:schemeClr val="lt1"/>
              </a:solidFill>
              <a:latin typeface="Rubik"/>
              <a:ea typeface="Rubik"/>
              <a:cs typeface="Rubik"/>
              <a:sym typeface="Rubik"/>
            </a:endParaRPr>
          </a:p>
          <a:p>
            <a:pPr marL="0" lvl="0" indent="0" algn="ctr" rtl="0">
              <a:spcBef>
                <a:spcPts val="0"/>
              </a:spcBef>
              <a:spcAft>
                <a:spcPts val="0"/>
              </a:spcAft>
              <a:buNone/>
            </a:pPr>
            <a:r>
              <a:rPr lang="en" sz="1600">
                <a:solidFill>
                  <a:schemeClr val="lt1"/>
                </a:solidFill>
                <a:latin typeface="Rubik"/>
                <a:ea typeface="Rubik"/>
                <a:cs typeface="Rubik"/>
                <a:sym typeface="Rubik"/>
              </a:rPr>
              <a:t>Fact Table berisi Table </a:t>
            </a:r>
            <a:r>
              <a:rPr lang="en" sz="1600" b="1">
                <a:solidFill>
                  <a:schemeClr val="lt1"/>
                </a:solidFill>
                <a:latin typeface="Rubik"/>
                <a:ea typeface="Rubik"/>
                <a:cs typeface="Rubik"/>
                <a:sym typeface="Rubik"/>
              </a:rPr>
              <a:t>FactSalesOrder</a:t>
            </a:r>
            <a:endParaRPr sz="1600" b="1">
              <a:solidFill>
                <a:schemeClr val="lt1"/>
              </a:solidFill>
              <a:latin typeface="Rubik"/>
              <a:ea typeface="Rubik"/>
              <a:cs typeface="Rubik"/>
              <a:sym typeface="Rubik"/>
            </a:endParaRPr>
          </a:p>
          <a:p>
            <a:pPr marL="0" lvl="0" indent="0" algn="l" rtl="0">
              <a:spcBef>
                <a:spcPts val="0"/>
              </a:spcBef>
              <a:spcAft>
                <a:spcPts val="0"/>
              </a:spcAft>
              <a:buNone/>
            </a:pPr>
            <a:endParaRPr>
              <a:solidFill>
                <a:schemeClr val="lt1"/>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cxnSp>
        <p:nvCxnSpPr>
          <p:cNvPr id="139" name="Google Shape;139;p21"/>
          <p:cNvCxnSpPr/>
          <p:nvPr/>
        </p:nvCxnSpPr>
        <p:spPr>
          <a:xfrm>
            <a:off x="428125" y="4603448"/>
            <a:ext cx="6478500" cy="0"/>
          </a:xfrm>
          <a:prstGeom prst="straightConnector1">
            <a:avLst/>
          </a:prstGeom>
          <a:noFill/>
          <a:ln w="38100" cap="flat" cmpd="sng">
            <a:solidFill>
              <a:schemeClr val="dk2"/>
            </a:solidFill>
            <a:prstDash val="dot"/>
            <a:round/>
            <a:headEnd type="none" w="med" len="med"/>
            <a:tailEnd type="none" w="med" len="med"/>
          </a:ln>
        </p:spPr>
      </p:cxnSp>
      <p:cxnSp>
        <p:nvCxnSpPr>
          <p:cNvPr id="140" name="Google Shape;140;p21"/>
          <p:cNvCxnSpPr/>
          <p:nvPr/>
        </p:nvCxnSpPr>
        <p:spPr>
          <a:xfrm>
            <a:off x="428125" y="999923"/>
            <a:ext cx="6478500" cy="0"/>
          </a:xfrm>
          <a:prstGeom prst="straightConnector1">
            <a:avLst/>
          </a:prstGeom>
          <a:noFill/>
          <a:ln w="38100" cap="flat" cmpd="sng">
            <a:solidFill>
              <a:schemeClr val="dk2"/>
            </a:solidFill>
            <a:prstDash val="dot"/>
            <a:round/>
            <a:headEnd type="none" w="med" len="med"/>
            <a:tailEnd type="none" w="med" len="med"/>
          </a:ln>
        </p:spPr>
      </p:cxnSp>
      <p:pic>
        <p:nvPicPr>
          <p:cNvPr id="141" name="Google Shape;141;p21"/>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42" name="Google Shape;142;p21"/>
          <p:cNvPicPr preferRelativeResize="0"/>
          <p:nvPr/>
        </p:nvPicPr>
        <p:blipFill rotWithShape="1">
          <a:blip r:embed="rId4">
            <a:alphaModFix/>
          </a:blip>
          <a:srcRect r="30702" b="7612"/>
          <a:stretch/>
        </p:blipFill>
        <p:spPr>
          <a:xfrm>
            <a:off x="3548314" y="863936"/>
            <a:ext cx="4631425" cy="4001989"/>
          </a:xfrm>
          <a:prstGeom prst="rect">
            <a:avLst/>
          </a:prstGeom>
          <a:noFill/>
          <a:ln>
            <a:noFill/>
          </a:ln>
        </p:spPr>
      </p:pic>
      <p:pic>
        <p:nvPicPr>
          <p:cNvPr id="143" name="Google Shape;143;p21"/>
          <p:cNvPicPr preferRelativeResize="0"/>
          <p:nvPr/>
        </p:nvPicPr>
        <p:blipFill rotWithShape="1">
          <a:blip r:embed="rId5">
            <a:alphaModFix/>
          </a:blip>
          <a:srcRect t="13891"/>
          <a:stretch/>
        </p:blipFill>
        <p:spPr>
          <a:xfrm>
            <a:off x="591755" y="1109250"/>
            <a:ext cx="2471485" cy="3241768"/>
          </a:xfrm>
          <a:prstGeom prst="rect">
            <a:avLst/>
          </a:prstGeom>
          <a:noFill/>
          <a:ln>
            <a:noFill/>
          </a:ln>
        </p:spPr>
      </p:pic>
      <p:sp>
        <p:nvSpPr>
          <p:cNvPr id="144" name="Google Shape;144;p21"/>
          <p:cNvSpPr txBox="1"/>
          <p:nvPr/>
        </p:nvSpPr>
        <p:spPr>
          <a:xfrm>
            <a:off x="1589100" y="277575"/>
            <a:ext cx="5965800" cy="5541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ubik"/>
                <a:ea typeface="Rubik"/>
                <a:cs typeface="Rubik"/>
                <a:sym typeface="Rubik"/>
              </a:rPr>
              <a:t>Membuat Database DWH_Project</a:t>
            </a:r>
            <a:endParaRPr sz="2400" b="1">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956</Words>
  <Application>Microsoft Office PowerPoint</Application>
  <PresentationFormat>On-screen Show (16:9)</PresentationFormat>
  <Paragraphs>140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Rubik</vt:lpstr>
      <vt:lpstr>Rubik Light</vt:lpstr>
      <vt:lpstr>Arial</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Jayy</dc:creator>
  <cp:lastModifiedBy>Fransisco Ready</cp:lastModifiedBy>
  <cp:revision>2</cp:revision>
  <dcterms:modified xsi:type="dcterms:W3CDTF">2023-07-01T15:45:04Z</dcterms:modified>
</cp:coreProperties>
</file>