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45583-6828-4CC9-8564-9056A4932A13}" v="43" dt="2024-05-27T00:13:4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19050">
          <a:noFill/>
        </a:ln>
        <a:effectLst/>
        <a:sp3d/>
      </c:spPr>
    </c:sideWall>
    <c:backWall>
      <c:thickness val="0"/>
      <c:spPr>
        <a:noFill/>
        <a:ln w="1905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Costs</c:v>
                </c:pt>
                <c:pt idx="1">
                  <c:v>Sales</c:v>
                </c:pt>
                <c:pt idx="2">
                  <c:v>Income</c:v>
                </c:pt>
                <c:pt idx="3">
                  <c:v>Profit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11000</c:v>
                </c:pt>
                <c:pt idx="2">
                  <c:v>20000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0-448D-99C0-D3FE30DD3C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Costs</c:v>
                </c:pt>
                <c:pt idx="1">
                  <c:v>Sales</c:v>
                </c:pt>
                <c:pt idx="2">
                  <c:v>Income</c:v>
                </c:pt>
                <c:pt idx="3">
                  <c:v>Profit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15000</c:v>
                </c:pt>
                <c:pt idx="1">
                  <c:v>25000</c:v>
                </c:pt>
                <c:pt idx="2">
                  <c:v>30000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0-448D-99C0-D3FE30DD3C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Costs</c:v>
                </c:pt>
                <c:pt idx="1">
                  <c:v>Sales</c:v>
                </c:pt>
                <c:pt idx="2">
                  <c:v>Income</c:v>
                </c:pt>
                <c:pt idx="3">
                  <c:v>Profit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17000</c:v>
                </c:pt>
                <c:pt idx="1">
                  <c:v>32000</c:v>
                </c:pt>
                <c:pt idx="2">
                  <c:v>34000</c:v>
                </c:pt>
                <c:pt idx="3">
                  <c:v>17500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A0-448D-99C0-D3FE30DD3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69858351"/>
        <c:axId val="1169835311"/>
        <c:axId val="0"/>
      </c:bar3DChart>
      <c:catAx>
        <c:axId val="116985835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inflation</a:t>
                </a:r>
                <a:endParaRPr lang="en-Z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69835311"/>
        <c:crosses val="autoZero"/>
        <c:auto val="1"/>
        <c:lblAlgn val="ctr"/>
        <c:lblOffset val="100"/>
        <c:noMultiLvlLbl val="0"/>
      </c:catAx>
      <c:valAx>
        <c:axId val="1169835311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dirty="0"/>
                  <a:t>Money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85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BA384-E5D6-4D5E-9373-492AF5DEDF57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5899A84-A30D-4CA3-873D-F76996F5FE18}">
      <dgm:prSet phldrT="[Text]"/>
      <dgm:spPr/>
      <dgm:t>
        <a:bodyPr/>
        <a:lstStyle/>
        <a:p>
          <a:r>
            <a:rPr lang="en-GB" dirty="0"/>
            <a:t>Services</a:t>
          </a:r>
          <a:endParaRPr lang="en-ZA" dirty="0"/>
        </a:p>
      </dgm:t>
    </dgm:pt>
    <dgm:pt modelId="{4016EFC0-086D-4A87-938E-FAB787943CAD}" type="parTrans" cxnId="{2B8D55B9-C6B3-4B29-8635-D48E89EF4690}">
      <dgm:prSet/>
      <dgm:spPr/>
      <dgm:t>
        <a:bodyPr/>
        <a:lstStyle/>
        <a:p>
          <a:endParaRPr lang="en-ZA"/>
        </a:p>
      </dgm:t>
    </dgm:pt>
    <dgm:pt modelId="{67005350-9538-44F9-96E3-FF6FF3EE461B}" type="sibTrans" cxnId="{2B8D55B9-C6B3-4B29-8635-D48E89EF4690}">
      <dgm:prSet/>
      <dgm:spPr/>
      <dgm:t>
        <a:bodyPr/>
        <a:lstStyle/>
        <a:p>
          <a:endParaRPr lang="en-ZA"/>
        </a:p>
      </dgm:t>
    </dgm:pt>
    <dgm:pt modelId="{BD44821C-9745-43B5-A512-ED5BFDA1569B}">
      <dgm:prSet phldrT="[Text]"/>
      <dgm:spPr/>
      <dgm:t>
        <a:bodyPr/>
        <a:lstStyle/>
        <a:p>
          <a:r>
            <a:rPr lang="en-GB" dirty="0"/>
            <a:t>Low cost</a:t>
          </a:r>
          <a:endParaRPr lang="en-ZA" dirty="0"/>
        </a:p>
      </dgm:t>
    </dgm:pt>
    <dgm:pt modelId="{7AC23E88-0E96-49D9-8E99-3A1F7BEC25EE}" type="parTrans" cxnId="{66BBD17A-C75E-4CC7-945D-0514D394C424}">
      <dgm:prSet/>
      <dgm:spPr/>
      <dgm:t>
        <a:bodyPr/>
        <a:lstStyle/>
        <a:p>
          <a:endParaRPr lang="en-ZA"/>
        </a:p>
      </dgm:t>
    </dgm:pt>
    <dgm:pt modelId="{B57BEAD8-3C0A-442D-A3C1-676E57B95E5C}" type="sibTrans" cxnId="{66BBD17A-C75E-4CC7-945D-0514D394C424}">
      <dgm:prSet/>
      <dgm:spPr/>
      <dgm:t>
        <a:bodyPr/>
        <a:lstStyle/>
        <a:p>
          <a:endParaRPr lang="en-ZA"/>
        </a:p>
      </dgm:t>
    </dgm:pt>
    <dgm:pt modelId="{C1AC5285-CB75-47A8-9A41-2BD80BA44419}">
      <dgm:prSet phldrT="[Text]"/>
      <dgm:spPr/>
      <dgm:t>
        <a:bodyPr/>
        <a:lstStyle/>
        <a:p>
          <a:r>
            <a:rPr lang="en-GB" dirty="0"/>
            <a:t>Services</a:t>
          </a:r>
          <a:endParaRPr lang="en-ZA" dirty="0"/>
        </a:p>
      </dgm:t>
    </dgm:pt>
    <dgm:pt modelId="{9A500C6F-DBB1-441D-9CD1-B7E02F4DE488}" type="parTrans" cxnId="{B9CC7E03-7875-489B-B5CF-8695B7F8F81D}">
      <dgm:prSet/>
      <dgm:spPr/>
      <dgm:t>
        <a:bodyPr/>
        <a:lstStyle/>
        <a:p>
          <a:endParaRPr lang="en-ZA"/>
        </a:p>
      </dgm:t>
    </dgm:pt>
    <dgm:pt modelId="{B2A6E549-D72E-40E0-85ED-6B124249C0DA}" type="sibTrans" cxnId="{B9CC7E03-7875-489B-B5CF-8695B7F8F81D}">
      <dgm:prSet/>
      <dgm:spPr/>
      <dgm:t>
        <a:bodyPr/>
        <a:lstStyle/>
        <a:p>
          <a:endParaRPr lang="en-ZA"/>
        </a:p>
      </dgm:t>
    </dgm:pt>
    <dgm:pt modelId="{06D41C0B-1371-4B0F-AB43-64D4449458B0}" type="pres">
      <dgm:prSet presAssocID="{841BA384-E5D6-4D5E-9373-492AF5DEDF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7A73CF-0D3E-4AED-AA4B-BB85B0199395}" type="pres">
      <dgm:prSet presAssocID="{85899A84-A30D-4CA3-873D-F76996F5FE18}" presName="gear1" presStyleLbl="node1" presStyleIdx="0" presStyleCnt="3">
        <dgm:presLayoutVars>
          <dgm:chMax val="1"/>
          <dgm:bulletEnabled val="1"/>
        </dgm:presLayoutVars>
      </dgm:prSet>
      <dgm:spPr/>
    </dgm:pt>
    <dgm:pt modelId="{F97DFC02-EFA0-49D6-A4BA-D23A72F70211}" type="pres">
      <dgm:prSet presAssocID="{85899A84-A30D-4CA3-873D-F76996F5FE18}" presName="gear1srcNode" presStyleLbl="node1" presStyleIdx="0" presStyleCnt="3"/>
      <dgm:spPr/>
    </dgm:pt>
    <dgm:pt modelId="{8E84599D-DE58-4074-B46F-4336CB52CE06}" type="pres">
      <dgm:prSet presAssocID="{85899A84-A30D-4CA3-873D-F76996F5FE18}" presName="gear1dstNode" presStyleLbl="node1" presStyleIdx="0" presStyleCnt="3"/>
      <dgm:spPr/>
    </dgm:pt>
    <dgm:pt modelId="{95EAF51E-E6E0-4358-B4C5-94FD6B2C5194}" type="pres">
      <dgm:prSet presAssocID="{BD44821C-9745-43B5-A512-ED5BFDA1569B}" presName="gear2" presStyleLbl="node1" presStyleIdx="1" presStyleCnt="3">
        <dgm:presLayoutVars>
          <dgm:chMax val="1"/>
          <dgm:bulletEnabled val="1"/>
        </dgm:presLayoutVars>
      </dgm:prSet>
      <dgm:spPr/>
    </dgm:pt>
    <dgm:pt modelId="{F9EBABA3-C8C0-4124-BFF9-A9D69FAE45A1}" type="pres">
      <dgm:prSet presAssocID="{BD44821C-9745-43B5-A512-ED5BFDA1569B}" presName="gear2srcNode" presStyleLbl="node1" presStyleIdx="1" presStyleCnt="3"/>
      <dgm:spPr/>
    </dgm:pt>
    <dgm:pt modelId="{06E73218-512C-421C-9B09-51325CB3E986}" type="pres">
      <dgm:prSet presAssocID="{BD44821C-9745-43B5-A512-ED5BFDA1569B}" presName="gear2dstNode" presStyleLbl="node1" presStyleIdx="1" presStyleCnt="3"/>
      <dgm:spPr/>
    </dgm:pt>
    <dgm:pt modelId="{66FD20DE-D418-488D-9101-0E6E4828E416}" type="pres">
      <dgm:prSet presAssocID="{C1AC5285-CB75-47A8-9A41-2BD80BA44419}" presName="gear3" presStyleLbl="node1" presStyleIdx="2" presStyleCnt="3"/>
      <dgm:spPr/>
    </dgm:pt>
    <dgm:pt modelId="{A114BCF0-DB24-4442-8D60-52BD0CB6BC7E}" type="pres">
      <dgm:prSet presAssocID="{C1AC5285-CB75-47A8-9A41-2BD80BA4441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60A3E1D-5672-4D0A-8F63-B8867F61ADA2}" type="pres">
      <dgm:prSet presAssocID="{C1AC5285-CB75-47A8-9A41-2BD80BA44419}" presName="gear3srcNode" presStyleLbl="node1" presStyleIdx="2" presStyleCnt="3"/>
      <dgm:spPr/>
    </dgm:pt>
    <dgm:pt modelId="{6296AE3D-E92D-4210-B880-942C8594C899}" type="pres">
      <dgm:prSet presAssocID="{C1AC5285-CB75-47A8-9A41-2BD80BA44419}" presName="gear3dstNode" presStyleLbl="node1" presStyleIdx="2" presStyleCnt="3"/>
      <dgm:spPr/>
    </dgm:pt>
    <dgm:pt modelId="{D4140BAD-F135-4CBE-A789-AC584D571E7C}" type="pres">
      <dgm:prSet presAssocID="{67005350-9538-44F9-96E3-FF6FF3EE461B}" presName="connector1" presStyleLbl="sibTrans2D1" presStyleIdx="0" presStyleCnt="3"/>
      <dgm:spPr/>
    </dgm:pt>
    <dgm:pt modelId="{CCCFB0C9-F8CC-4D19-B0A1-33707AF90FC1}" type="pres">
      <dgm:prSet presAssocID="{B57BEAD8-3C0A-442D-A3C1-676E57B95E5C}" presName="connector2" presStyleLbl="sibTrans2D1" presStyleIdx="1" presStyleCnt="3"/>
      <dgm:spPr/>
    </dgm:pt>
    <dgm:pt modelId="{334DDFBD-5F25-4287-83D8-F5797288966D}" type="pres">
      <dgm:prSet presAssocID="{B2A6E549-D72E-40E0-85ED-6B124249C0DA}" presName="connector3" presStyleLbl="sibTrans2D1" presStyleIdx="2" presStyleCnt="3"/>
      <dgm:spPr/>
    </dgm:pt>
  </dgm:ptLst>
  <dgm:cxnLst>
    <dgm:cxn modelId="{B9CC7E03-7875-489B-B5CF-8695B7F8F81D}" srcId="{841BA384-E5D6-4D5E-9373-492AF5DEDF57}" destId="{C1AC5285-CB75-47A8-9A41-2BD80BA44419}" srcOrd="2" destOrd="0" parTransId="{9A500C6F-DBB1-441D-9CD1-B7E02F4DE488}" sibTransId="{B2A6E549-D72E-40E0-85ED-6B124249C0DA}"/>
    <dgm:cxn modelId="{7A4C1B15-9559-48A0-9A1D-2E93E635043E}" type="presOf" srcId="{BD44821C-9745-43B5-A512-ED5BFDA1569B}" destId="{F9EBABA3-C8C0-4124-BFF9-A9D69FAE45A1}" srcOrd="1" destOrd="0" presId="urn:microsoft.com/office/officeart/2005/8/layout/gear1"/>
    <dgm:cxn modelId="{49B7AD34-AF03-4341-BD30-D5138952E159}" type="presOf" srcId="{85899A84-A30D-4CA3-873D-F76996F5FE18}" destId="{8E84599D-DE58-4074-B46F-4336CB52CE06}" srcOrd="2" destOrd="0" presId="urn:microsoft.com/office/officeart/2005/8/layout/gear1"/>
    <dgm:cxn modelId="{C4DA9461-55C7-4063-9282-FA0B810C438D}" type="presOf" srcId="{C1AC5285-CB75-47A8-9A41-2BD80BA44419}" destId="{A114BCF0-DB24-4442-8D60-52BD0CB6BC7E}" srcOrd="1" destOrd="0" presId="urn:microsoft.com/office/officeart/2005/8/layout/gear1"/>
    <dgm:cxn modelId="{82DCAB6A-7CD7-46E4-861A-4B638252283B}" type="presOf" srcId="{C1AC5285-CB75-47A8-9A41-2BD80BA44419}" destId="{D60A3E1D-5672-4D0A-8F63-B8867F61ADA2}" srcOrd="2" destOrd="0" presId="urn:microsoft.com/office/officeart/2005/8/layout/gear1"/>
    <dgm:cxn modelId="{BF9FB14B-30D6-4817-8BB9-B06C3E008CBB}" type="presOf" srcId="{85899A84-A30D-4CA3-873D-F76996F5FE18}" destId="{F97DFC02-EFA0-49D6-A4BA-D23A72F70211}" srcOrd="1" destOrd="0" presId="urn:microsoft.com/office/officeart/2005/8/layout/gear1"/>
    <dgm:cxn modelId="{BD1A8E51-3B45-442B-A46D-ACCE39989D62}" type="presOf" srcId="{BD44821C-9745-43B5-A512-ED5BFDA1569B}" destId="{06E73218-512C-421C-9B09-51325CB3E986}" srcOrd="2" destOrd="0" presId="urn:microsoft.com/office/officeart/2005/8/layout/gear1"/>
    <dgm:cxn modelId="{66BBD17A-C75E-4CC7-945D-0514D394C424}" srcId="{841BA384-E5D6-4D5E-9373-492AF5DEDF57}" destId="{BD44821C-9745-43B5-A512-ED5BFDA1569B}" srcOrd="1" destOrd="0" parTransId="{7AC23E88-0E96-49D9-8E99-3A1F7BEC25EE}" sibTransId="{B57BEAD8-3C0A-442D-A3C1-676E57B95E5C}"/>
    <dgm:cxn modelId="{2CCF1287-1E36-4C5D-ACA5-C47187CC9183}" type="presOf" srcId="{67005350-9538-44F9-96E3-FF6FF3EE461B}" destId="{D4140BAD-F135-4CBE-A789-AC584D571E7C}" srcOrd="0" destOrd="0" presId="urn:microsoft.com/office/officeart/2005/8/layout/gear1"/>
    <dgm:cxn modelId="{247009A2-CE1C-4F20-A1B0-B84B410D2013}" type="presOf" srcId="{C1AC5285-CB75-47A8-9A41-2BD80BA44419}" destId="{66FD20DE-D418-488D-9101-0E6E4828E416}" srcOrd="0" destOrd="0" presId="urn:microsoft.com/office/officeart/2005/8/layout/gear1"/>
    <dgm:cxn modelId="{EA1C4FB9-E68C-47EC-9A07-1042FCAAFBBA}" type="presOf" srcId="{841BA384-E5D6-4D5E-9373-492AF5DEDF57}" destId="{06D41C0B-1371-4B0F-AB43-64D4449458B0}" srcOrd="0" destOrd="0" presId="urn:microsoft.com/office/officeart/2005/8/layout/gear1"/>
    <dgm:cxn modelId="{2B8D55B9-C6B3-4B29-8635-D48E89EF4690}" srcId="{841BA384-E5D6-4D5E-9373-492AF5DEDF57}" destId="{85899A84-A30D-4CA3-873D-F76996F5FE18}" srcOrd="0" destOrd="0" parTransId="{4016EFC0-086D-4A87-938E-FAB787943CAD}" sibTransId="{67005350-9538-44F9-96E3-FF6FF3EE461B}"/>
    <dgm:cxn modelId="{DB41F7BE-DE9E-4AD2-9ABD-BD32CC90D640}" type="presOf" srcId="{B57BEAD8-3C0A-442D-A3C1-676E57B95E5C}" destId="{CCCFB0C9-F8CC-4D19-B0A1-33707AF90FC1}" srcOrd="0" destOrd="0" presId="urn:microsoft.com/office/officeart/2005/8/layout/gear1"/>
    <dgm:cxn modelId="{BDE298C0-A472-4B9F-BC73-B5FDF24F9AE0}" type="presOf" srcId="{B2A6E549-D72E-40E0-85ED-6B124249C0DA}" destId="{334DDFBD-5F25-4287-83D8-F5797288966D}" srcOrd="0" destOrd="0" presId="urn:microsoft.com/office/officeart/2005/8/layout/gear1"/>
    <dgm:cxn modelId="{D6E8FAC9-AA4C-42B7-AF70-995194578A18}" type="presOf" srcId="{85899A84-A30D-4CA3-873D-F76996F5FE18}" destId="{E37A73CF-0D3E-4AED-AA4B-BB85B0199395}" srcOrd="0" destOrd="0" presId="urn:microsoft.com/office/officeart/2005/8/layout/gear1"/>
    <dgm:cxn modelId="{59F0FCE1-8786-484B-A445-FB5AE44158A2}" type="presOf" srcId="{BD44821C-9745-43B5-A512-ED5BFDA1569B}" destId="{95EAF51E-E6E0-4358-B4C5-94FD6B2C5194}" srcOrd="0" destOrd="0" presId="urn:microsoft.com/office/officeart/2005/8/layout/gear1"/>
    <dgm:cxn modelId="{B76928F7-C88E-4D26-A4B5-41E967260FE4}" type="presOf" srcId="{C1AC5285-CB75-47A8-9A41-2BD80BA44419}" destId="{6296AE3D-E92D-4210-B880-942C8594C899}" srcOrd="3" destOrd="0" presId="urn:microsoft.com/office/officeart/2005/8/layout/gear1"/>
    <dgm:cxn modelId="{2A84A9FF-3AD2-4DE0-932C-50D0CB321FDA}" type="presParOf" srcId="{06D41C0B-1371-4B0F-AB43-64D4449458B0}" destId="{E37A73CF-0D3E-4AED-AA4B-BB85B0199395}" srcOrd="0" destOrd="0" presId="urn:microsoft.com/office/officeart/2005/8/layout/gear1"/>
    <dgm:cxn modelId="{AAAF4DC1-467A-43E3-89F7-140ED001FCB3}" type="presParOf" srcId="{06D41C0B-1371-4B0F-AB43-64D4449458B0}" destId="{F97DFC02-EFA0-49D6-A4BA-D23A72F70211}" srcOrd="1" destOrd="0" presId="urn:microsoft.com/office/officeart/2005/8/layout/gear1"/>
    <dgm:cxn modelId="{104BBC8C-B1BD-4532-84A8-D4F30A18B68E}" type="presParOf" srcId="{06D41C0B-1371-4B0F-AB43-64D4449458B0}" destId="{8E84599D-DE58-4074-B46F-4336CB52CE06}" srcOrd="2" destOrd="0" presId="urn:microsoft.com/office/officeart/2005/8/layout/gear1"/>
    <dgm:cxn modelId="{D620B0F0-3188-480A-B8B9-E2194456216D}" type="presParOf" srcId="{06D41C0B-1371-4B0F-AB43-64D4449458B0}" destId="{95EAF51E-E6E0-4358-B4C5-94FD6B2C5194}" srcOrd="3" destOrd="0" presId="urn:microsoft.com/office/officeart/2005/8/layout/gear1"/>
    <dgm:cxn modelId="{99987DC3-1DEC-4C98-8F6A-FF8816B1ACD3}" type="presParOf" srcId="{06D41C0B-1371-4B0F-AB43-64D4449458B0}" destId="{F9EBABA3-C8C0-4124-BFF9-A9D69FAE45A1}" srcOrd="4" destOrd="0" presId="urn:microsoft.com/office/officeart/2005/8/layout/gear1"/>
    <dgm:cxn modelId="{5E603BD5-5717-4850-A022-A75D3D0E2725}" type="presParOf" srcId="{06D41C0B-1371-4B0F-AB43-64D4449458B0}" destId="{06E73218-512C-421C-9B09-51325CB3E986}" srcOrd="5" destOrd="0" presId="urn:microsoft.com/office/officeart/2005/8/layout/gear1"/>
    <dgm:cxn modelId="{114267C9-5E53-43A0-90A5-63D347FCA41B}" type="presParOf" srcId="{06D41C0B-1371-4B0F-AB43-64D4449458B0}" destId="{66FD20DE-D418-488D-9101-0E6E4828E416}" srcOrd="6" destOrd="0" presId="urn:microsoft.com/office/officeart/2005/8/layout/gear1"/>
    <dgm:cxn modelId="{ECD20106-5E46-4242-BF0A-6C3F9470B453}" type="presParOf" srcId="{06D41C0B-1371-4B0F-AB43-64D4449458B0}" destId="{A114BCF0-DB24-4442-8D60-52BD0CB6BC7E}" srcOrd="7" destOrd="0" presId="urn:microsoft.com/office/officeart/2005/8/layout/gear1"/>
    <dgm:cxn modelId="{E6F0DF5C-CC60-4999-9E3A-CE27D167249B}" type="presParOf" srcId="{06D41C0B-1371-4B0F-AB43-64D4449458B0}" destId="{D60A3E1D-5672-4D0A-8F63-B8867F61ADA2}" srcOrd="8" destOrd="0" presId="urn:microsoft.com/office/officeart/2005/8/layout/gear1"/>
    <dgm:cxn modelId="{65A22F47-FE30-446B-8E0C-377861DEE2B9}" type="presParOf" srcId="{06D41C0B-1371-4B0F-AB43-64D4449458B0}" destId="{6296AE3D-E92D-4210-B880-942C8594C899}" srcOrd="9" destOrd="0" presId="urn:microsoft.com/office/officeart/2005/8/layout/gear1"/>
    <dgm:cxn modelId="{482592F6-B58C-447D-8E78-221924BCE26D}" type="presParOf" srcId="{06D41C0B-1371-4B0F-AB43-64D4449458B0}" destId="{D4140BAD-F135-4CBE-A789-AC584D571E7C}" srcOrd="10" destOrd="0" presId="urn:microsoft.com/office/officeart/2005/8/layout/gear1"/>
    <dgm:cxn modelId="{64D2F6B9-FF5B-466F-BD72-513DD409EE4F}" type="presParOf" srcId="{06D41C0B-1371-4B0F-AB43-64D4449458B0}" destId="{CCCFB0C9-F8CC-4D19-B0A1-33707AF90FC1}" srcOrd="11" destOrd="0" presId="urn:microsoft.com/office/officeart/2005/8/layout/gear1"/>
    <dgm:cxn modelId="{3C98EFAE-BC23-4CC4-A2BD-F17B0E0F5E5E}" type="presParOf" srcId="{06D41C0B-1371-4B0F-AB43-64D4449458B0}" destId="{334DDFBD-5F25-4287-83D8-F5797288966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A73CF-0D3E-4AED-AA4B-BB85B0199395}">
      <dsp:nvSpPr>
        <dsp:cNvPr id="0" name=""/>
        <dsp:cNvSpPr/>
      </dsp:nvSpPr>
      <dsp:spPr>
        <a:xfrm>
          <a:off x="2178367" y="1790223"/>
          <a:ext cx="2188051" cy="218805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Services</a:t>
          </a:r>
          <a:endParaRPr lang="en-ZA" sz="1600" kern="1200" dirty="0"/>
        </a:p>
      </dsp:txBody>
      <dsp:txXfrm>
        <a:off x="2618263" y="2302764"/>
        <a:ext cx="1308259" cy="1124703"/>
      </dsp:txXfrm>
    </dsp:sp>
    <dsp:sp modelId="{95EAF51E-E6E0-4358-B4C5-94FD6B2C5194}">
      <dsp:nvSpPr>
        <dsp:cNvPr id="0" name=""/>
        <dsp:cNvSpPr/>
      </dsp:nvSpPr>
      <dsp:spPr>
        <a:xfrm>
          <a:off x="905319" y="1273048"/>
          <a:ext cx="1591310" cy="15913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Low cost</a:t>
          </a:r>
          <a:endParaRPr lang="en-ZA" sz="1600" kern="1200" dirty="0"/>
        </a:p>
      </dsp:txBody>
      <dsp:txXfrm>
        <a:off x="1305936" y="1676086"/>
        <a:ext cx="790076" cy="785234"/>
      </dsp:txXfrm>
    </dsp:sp>
    <dsp:sp modelId="{66FD20DE-D418-488D-9101-0E6E4828E416}">
      <dsp:nvSpPr>
        <dsp:cNvPr id="0" name=""/>
        <dsp:cNvSpPr/>
      </dsp:nvSpPr>
      <dsp:spPr>
        <a:xfrm rot="20700000">
          <a:off x="1796615" y="175206"/>
          <a:ext cx="1559159" cy="155915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Services</a:t>
          </a:r>
          <a:endParaRPr lang="en-ZA" sz="1600" kern="1200" dirty="0"/>
        </a:p>
      </dsp:txBody>
      <dsp:txXfrm rot="-20700000">
        <a:off x="2138584" y="517175"/>
        <a:ext cx="875220" cy="875220"/>
      </dsp:txXfrm>
    </dsp:sp>
    <dsp:sp modelId="{D4140BAD-F135-4CBE-A789-AC584D571E7C}">
      <dsp:nvSpPr>
        <dsp:cNvPr id="0" name=""/>
        <dsp:cNvSpPr/>
      </dsp:nvSpPr>
      <dsp:spPr>
        <a:xfrm>
          <a:off x="2007767" y="1461387"/>
          <a:ext cx="2800705" cy="2800705"/>
        </a:xfrm>
        <a:prstGeom prst="circularArrow">
          <a:avLst>
            <a:gd name="adj1" fmla="val 4688"/>
            <a:gd name="adj2" fmla="val 299029"/>
            <a:gd name="adj3" fmla="val 2510905"/>
            <a:gd name="adj4" fmla="val 1587265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FB0C9-F8CC-4D19-B0A1-33707AF90FC1}">
      <dsp:nvSpPr>
        <dsp:cNvPr id="0" name=""/>
        <dsp:cNvSpPr/>
      </dsp:nvSpPr>
      <dsp:spPr>
        <a:xfrm>
          <a:off x="623501" y="921878"/>
          <a:ext cx="2034887" cy="20348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DDFBD-5F25-4287-83D8-F5797288966D}">
      <dsp:nvSpPr>
        <dsp:cNvPr id="0" name=""/>
        <dsp:cNvSpPr/>
      </dsp:nvSpPr>
      <dsp:spPr>
        <a:xfrm>
          <a:off x="1435965" y="-165380"/>
          <a:ext cx="2194018" cy="219401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C45A-9955-4634-A545-E1CC3BDCACEE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328BD-7FA5-405E-A610-3C7A8117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322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7AB9-279E-4DFD-8060-4F7CE34DEA88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50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3E6F-9917-4BFF-9E15-C0913BD6C7C5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830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A09D-56D3-490B-A748-140C9D57EBCB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4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4416-941C-4BC8-8A21-B653632A5C82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858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F82A51F-B57D-4AAF-8D25-143B35694EDD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ZA"/>
              <a:t>Lethabo Matsi 221455169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307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5F72-C85F-4455-9F19-0E0B01D15F61}" type="datetime1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01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451-2358-4604-A61A-B41C6B43FEAE}" type="datetime1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31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C4-4B97-46CF-BDF9-08CA86E4DFAB}" type="datetime1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D3A7-6EDA-4FCC-A42D-A04DA00B4DC0}" type="datetime1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09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6F1-F4DA-4A7B-8373-72832290F996}" type="datetime1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69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A6E9-B4EF-4F53-962E-567C41354420}" type="datetime1">
              <a:rPr lang="en-ZA" smtClean="0"/>
              <a:t>2024/05/27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1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F5B3DD-259D-40EA-BD4A-954BC85EBF65}" type="datetime1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ZA"/>
              <a:t>Lethabo Matsi 221455169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992FAB-CF62-4D96-9569-E87145411E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7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BD98-C4B9-83F2-D969-1F0781C2C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 PETITE HOTEL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13AC4-076F-E3F6-6E60-3976441E8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 : Lethabo Matsi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227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8A31-52D8-8F51-E053-0E506074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CASH FLOW AND INVESTMENT</a:t>
            </a:r>
            <a:endParaRPr lang="en-Z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6359-9D8C-528B-B549-6CEE3C20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91855" cy="4050792"/>
          </a:xfrm>
        </p:spPr>
        <p:txBody>
          <a:bodyPr/>
          <a:lstStyle/>
          <a:p>
            <a:r>
              <a:rPr lang="en-GB" dirty="0"/>
              <a:t>Assisting the hospitality investor to maximise the cash flow and return on investments </a:t>
            </a:r>
          </a:p>
          <a:p>
            <a:r>
              <a:rPr lang="en-GB" dirty="0"/>
              <a:t>Le Petite Hotel provides:</a:t>
            </a:r>
          </a:p>
          <a:p>
            <a:pPr lvl="1"/>
            <a:r>
              <a:rPr lang="en-GB" dirty="0"/>
              <a:t>Hotel management</a:t>
            </a:r>
          </a:p>
          <a:p>
            <a:pPr lvl="2"/>
            <a:r>
              <a:rPr lang="en-GB" dirty="0"/>
              <a:t>Asset management</a:t>
            </a:r>
          </a:p>
          <a:p>
            <a:pPr lvl="3"/>
            <a:r>
              <a:rPr lang="en-GB" dirty="0"/>
              <a:t>Oversight Management</a:t>
            </a:r>
          </a:p>
          <a:p>
            <a:pPr lvl="4"/>
            <a:r>
              <a:rPr lang="en-GB" dirty="0"/>
              <a:t>Consulting services</a:t>
            </a:r>
          </a:p>
          <a:p>
            <a:pPr lvl="5"/>
            <a:r>
              <a:rPr lang="en-GB" dirty="0"/>
              <a:t>Special services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FEE3-1014-C74B-3C1F-2386285B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</p:spTree>
    <p:extLst>
      <p:ext uri="{BB962C8B-B14F-4D97-AF65-F5344CB8AC3E}">
        <p14:creationId xmlns:p14="http://schemas.microsoft.com/office/powerpoint/2010/main" val="375283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3604-C833-DC3B-38C0-55ED6B6D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SERVICES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8B72-6455-77BB-C7FB-F7811F0C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*"/>
            </a:pPr>
            <a:r>
              <a:rPr lang="en-GB" dirty="0"/>
              <a:t>Receivership services</a:t>
            </a:r>
          </a:p>
          <a:p>
            <a:pPr>
              <a:buFont typeface="Wingdings" panose="05000000000000000000" pitchFamily="2" charset="2"/>
              <a:buChar char="*"/>
            </a:pPr>
            <a:r>
              <a:rPr lang="en-GB" dirty="0"/>
              <a:t>Marketing plans</a:t>
            </a:r>
          </a:p>
          <a:p>
            <a:pPr>
              <a:buFont typeface="Wingdings" panose="05000000000000000000" pitchFamily="2" charset="2"/>
              <a:buChar char="*"/>
            </a:pPr>
            <a:r>
              <a:rPr lang="en-GB" dirty="0"/>
              <a:t>Coordination of refurbishment</a:t>
            </a:r>
            <a:endParaRPr lang="en-ZA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69F565-0EBA-DF7D-35B5-D48828089762}"/>
              </a:ext>
            </a:extLst>
          </p:cNvPr>
          <p:cNvSpPr/>
          <p:nvPr/>
        </p:nvSpPr>
        <p:spPr>
          <a:xfrm>
            <a:off x="2330246" y="3344048"/>
            <a:ext cx="2300748" cy="8641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Expert  services!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39D6E-C9BD-25A5-33E6-213542D1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</p:spTree>
    <p:extLst>
      <p:ext uri="{BB962C8B-B14F-4D97-AF65-F5344CB8AC3E}">
        <p14:creationId xmlns:p14="http://schemas.microsoft.com/office/powerpoint/2010/main" val="38380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8111-ACDD-5710-D3A2-8CB0B27E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TESTIMONY</a:t>
            </a:r>
            <a:endParaRPr lang="en-ZA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F91CC14-821C-2DF9-F428-613D7CD4F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595208"/>
              </p:ext>
            </p:extLst>
          </p:nvPr>
        </p:nvGraphicFramePr>
        <p:xfrm>
          <a:off x="1069975" y="2120900"/>
          <a:ext cx="9951986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725D5D-F31A-DD88-19F0-D6072415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</p:spTree>
    <p:extLst>
      <p:ext uri="{BB962C8B-B14F-4D97-AF65-F5344CB8AC3E}">
        <p14:creationId xmlns:p14="http://schemas.microsoft.com/office/powerpoint/2010/main" val="322342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5060-0F11-34D1-FA9E-6E2ED524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3393-5909-D9E2-8A85-9A496FA2DF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Through our expert staff , refined technical resources  and thorough operational </a:t>
            </a:r>
            <a:r>
              <a:rPr lang="en-GB" dirty="0" err="1"/>
              <a:t>systems,has</a:t>
            </a:r>
            <a:r>
              <a:rPr lang="en-GB" dirty="0"/>
              <a:t> Le Petite Hotel proven that they have the ability to deliver services of </a:t>
            </a:r>
            <a:r>
              <a:rPr lang="en-GB" dirty="0" err="1"/>
              <a:t>exeptional</a:t>
            </a:r>
            <a:r>
              <a:rPr lang="en-GB" dirty="0"/>
              <a:t> value</a:t>
            </a:r>
            <a:endParaRPr lang="en-ZA" dirty="0"/>
          </a:p>
          <a:p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6D671D-C76B-EC22-D5D9-1AD10F5667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5709890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706A87-91B0-F5E9-2287-833C5205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 221455169</a:t>
            </a:r>
          </a:p>
        </p:txBody>
      </p:sp>
    </p:spTree>
    <p:extLst>
      <p:ext uri="{BB962C8B-B14F-4D97-AF65-F5344CB8AC3E}">
        <p14:creationId xmlns:p14="http://schemas.microsoft.com/office/powerpoint/2010/main" val="27402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9F1D0D00A3744D9A4B7DC59B4B2E00" ma:contentTypeVersion="10" ma:contentTypeDescription="Create a new document." ma:contentTypeScope="" ma:versionID="77e5be5d65c548b9cf03cda0b6fdf5d9">
  <xsd:schema xmlns:xsd="http://www.w3.org/2001/XMLSchema" xmlns:xs="http://www.w3.org/2001/XMLSchema" xmlns:p="http://schemas.microsoft.com/office/2006/metadata/properties" xmlns:ns3="471b6760-8a87-4aaf-a19a-cf41ef971cef" targetNamespace="http://schemas.microsoft.com/office/2006/metadata/properties" ma:root="true" ma:fieldsID="32424abd479863102cadf0ab8785a4d1" ns3:_="">
    <xsd:import namespace="471b6760-8a87-4aaf-a19a-cf41ef971c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b6760-8a87-4aaf-a19a-cf41ef971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BFC33-304D-41C1-A2F9-D1AEC568B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1b6760-8a87-4aaf-a19a-cf41ef971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1AC46B-DD0A-4456-A3F3-B5A1E3332C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F06007-1424-4528-9E4D-34502121061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1b6760-8a87-4aaf-a19a-cf41ef971ce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125</TotalTime>
  <Words>102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Rockwell</vt:lpstr>
      <vt:lpstr>Rockwell Condensed</vt:lpstr>
      <vt:lpstr>Wingdings</vt:lpstr>
      <vt:lpstr>Wood Type</vt:lpstr>
      <vt:lpstr>LE PETITE HOTEL</vt:lpstr>
      <vt:lpstr>CASH FLOW AND INVESTMENT</vt:lpstr>
      <vt:lpstr>SPECIAL SERVICES</vt:lpstr>
      <vt:lpstr>TESTIMONY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PETITE HOTEL</dc:title>
  <dc:creator>L Matsi</dc:creator>
  <cp:lastModifiedBy>L Matsi</cp:lastModifiedBy>
  <cp:revision>2</cp:revision>
  <dcterms:created xsi:type="dcterms:W3CDTF">2024-05-26T22:09:30Z</dcterms:created>
  <dcterms:modified xsi:type="dcterms:W3CDTF">2024-05-27T00:14:50Z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0x010100429F1D0D00A3744D9A4B7DC59B4B2E00</vt:lpwstr>
  </property>
</Properties>
</file>