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288025889967639E-2"/>
          <c:y val="8.7108013937282236E-2"/>
          <c:w val="0.90614886731391586"/>
          <c:h val="0.57491289198606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Знания о сущности ДО</c:v>
                </c:pt>
              </c:strCache>
            </c:strRef>
          </c:tx>
          <c:spPr>
            <a:pattFill prst="pct60">
              <a:fgClr>
                <a:srgbClr xmlns:mc="http://schemas.openxmlformats.org/markup-compatibility/2006" xmlns:a14="http://schemas.microsoft.com/office/drawing/2010/main" val="000000" mc:Ignorable="a14" a14:legacySpreadsheetColorIndex="8"/>
              </a:fgClr>
              <a:bgClr>
                <a:srgbClr xmlns:mc="http://schemas.openxmlformats.org/markup-compatibility/2006" xmlns:a14="http://schemas.microsoft.com/office/drawing/2010/main" val="FFFFFF" mc:Ignorable="a14" a14:legacySpreadsheetColorIndex="9"/>
              </a:bgClr>
            </a:pattFill>
            <a:ln w="11661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332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2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Не имею представления</c:v>
                </c:pt>
                <c:pt idx="1">
                  <c:v>Знаю приблизительно</c:v>
                </c:pt>
                <c:pt idx="2">
                  <c:v>Знаю хорошо</c:v>
                </c:pt>
                <c:pt idx="3">
                  <c:v>Могу работать в СДО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</c:v>
                </c:pt>
                <c:pt idx="1">
                  <c:v>87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2-498C-BF14-E0B02DEFC62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Знания о деятельности преподавателя в ДО</c:v>
                </c:pt>
              </c:strCache>
            </c:strRef>
          </c:tx>
          <c:spPr>
            <a:pattFill prst="pct5">
              <a:fgClr>
                <a:srgbClr xmlns:mc="http://schemas.openxmlformats.org/markup-compatibility/2006" xmlns:a14="http://schemas.microsoft.com/office/drawing/2010/main" val="000000" mc:Ignorable="a14" a14:legacySpreadsheetColorIndex="8"/>
              </a:fgClr>
              <a:bgClr>
                <a:srgbClr xmlns:mc="http://schemas.openxmlformats.org/markup-compatibility/2006" xmlns:a14="http://schemas.microsoft.com/office/drawing/2010/main" val="FFFFFF" mc:Ignorable="a14" a14:legacySpreadsheetColorIndex="9"/>
              </a:bgClr>
            </a:pattFill>
            <a:ln w="11661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332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2" b="0" i="0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Не имею представления</c:v>
                </c:pt>
                <c:pt idx="1">
                  <c:v>Знаю приблизительно</c:v>
                </c:pt>
                <c:pt idx="2">
                  <c:v>Знаю хорошо</c:v>
                </c:pt>
                <c:pt idx="3">
                  <c:v>Могу работать в СДО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17</c:v>
                </c:pt>
                <c:pt idx="1">
                  <c:v>78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2-498C-BF14-E0B02DEFC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427648"/>
        <c:axId val="1"/>
      </c:barChart>
      <c:catAx>
        <c:axId val="21742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91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2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291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2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ru-RU"/>
          </a:p>
        </c:txPr>
        <c:crossAx val="217427648"/>
        <c:crosses val="autoZero"/>
        <c:crossBetween val="between"/>
      </c:valAx>
      <c:spPr>
        <a:solidFill>
          <a:srgbClr val="FFFFFF"/>
        </a:solidFill>
        <a:ln w="11661">
          <a:solidFill>
            <a:srgbClr val="FFFFFF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12459545980432904"/>
          <c:y val="0.90592342623838684"/>
          <c:w val="0.81067960656130544"/>
          <c:h val="8.7108111486064232E-2"/>
        </c:manualLayout>
      </c:layout>
      <c:overlay val="0"/>
      <c:spPr>
        <a:noFill/>
        <a:ln w="23324">
          <a:noFill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Times New Roman"/>
              <a:ea typeface="Times New Roman"/>
              <a:cs typeface="Times New Roman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02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553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3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498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4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3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5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9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D9D6B0-25D5-443F-AD61-7EA154011BD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C4EE6B-0AC4-476F-B863-E87C1960FF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47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7013" y="1679272"/>
            <a:ext cx="8361229" cy="2098226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Корпоративная подготовка учителей информатики использованию технологий электронного обучения в профессиональной деятельности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6770" y="3998794"/>
            <a:ext cx="3057098" cy="210175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2 курса, институт  компьютерных наук и технологического образования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программа «Корпоративное электронное обучение»</a:t>
            </a:r>
          </a:p>
          <a:p>
            <a:pPr algn="l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Айдемирова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К.З.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924334"/>
            <a:ext cx="9996985" cy="3943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обусловлена необходимостью активного использованию информационных технологий, электронного обучения и дистанционных образовательных технологий в профессиональной деятельности учителя, в организации и осуществления образовательного процесса с целью повышения его качества и эффективной работы с обучающимися, учитывающей регулярно изменяющиеся и повышающиеся требования образования и в соответствии с образовательными стандартами третьего поколения. Интенсивная динамика появления новых информационных технологий требует постоянной подготовки, переподготовки учителей в этой области.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в том числе большую занятость, как следствие необходимо разрабатывать варианты корпоративной подготовки учителей, что позволяет осуществлять подготовку на их рабочем месте, затрачивая при этом минимум времени и одновременно готовить учителей школы для реализации инновационных вариантов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5080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b="1" cap="all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b="1" cap="all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24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Исследование использования возможностей технологий электронного обучения в профессиональной деятельности учителей информатики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357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73767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проведение теоретического анализа растущих требований к профессиональной подготовке учителей информатики средней общеобразовательной школы в части использования информационных технологий и электронного обучения в профессиональной деятельности.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исследование перспектив использования электронных учебных комплексов для подготовки учителей информатики к использованию в учебном процессе, а также дистанционного обучения информатике учащихся в средней общеобразовательной школе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2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современными требованиями, предъявляемыми современному учителю, он должен владеть и эффективно использовать информационные технологии и технологии электронного обучения в своей профессиональной деятельности. Отмечается недостаточная подготовка учителей к решению этой задачи, особенно в части использования современных, вновь появляющихся, информационных технологий и технологий электронного обучения. В связи с этим требуется регулярная подготовка учителей по указанным вопросам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1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Практическая значимость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заключается в том, что исследованные возможности корпоративного обучения и повышения квалификации учителей информатики общеобразовательных школ позволяют использовать системный подход к повышению квалификации педагогического состава и в значительной степени повысить качество образовательных услуг, а также профессиональной подготовки учителя.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учителя информатики используют различные методы, формы и средства обучения, а также стараются найти индивидуальный подход к каждому ученику.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наиболее распространенных способов повышения квалификации учителей является обучение через Интернет или онлайн-обучение (также называемое электронным обучением). Такое обучение является приоритетным, поскольку учитель обучается дистанционно, в удобное для него время, не прерывая работу.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7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Возможности электронного обучения для повышения квалификации учителей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8770" y="2171699"/>
            <a:ext cx="10392770" cy="4051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Механизмами повышения компетентности учителя (предметно-методическая, психолого-педагогическая. ИКТ-компетенции) являются: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формы непрерывного образования учителя (обучающие семинары, курсы в учреждениях повышения квалификации, консультации, проектная деятельность, самообразование, полевые методические 2-3-дневные семинары педагогического состава и т.д.)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 учителя: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инновационный банк школы (виртуальная учебная комната на сайте школы);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творческие объединения учителей (методические отделы, творческие коллективы, группы самооценки и т.д.);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методологического и личностного роста каждого учителя.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066" y="0"/>
            <a:ext cx="8388633" cy="65229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37699" y="5045654"/>
            <a:ext cx="2893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Рис.1.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непрерывного образования педагога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точки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профессиональ-ного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роста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с результатами опросов и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учителей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49476"/>
              </p:ext>
            </p:extLst>
          </p:nvPr>
        </p:nvGraphicFramePr>
        <p:xfrm>
          <a:off x="1371600" y="1607235"/>
          <a:ext cx="10145949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30300" y="5798235"/>
            <a:ext cx="11391900" cy="4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1 – Результаты опроса учителей о сущности электронного обучения и деятельности учителя в ней, (%)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74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52</TotalTime>
  <Words>506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Times New Roman</vt:lpstr>
      <vt:lpstr>Crop</vt:lpstr>
      <vt:lpstr>Корпоративная подготовка учителей информатики использованию технологий электронного обучения в профессиональной деятельности</vt:lpstr>
      <vt:lpstr>Актуальность</vt:lpstr>
      <vt:lpstr>Цель </vt:lpstr>
      <vt:lpstr>Задачи</vt:lpstr>
      <vt:lpstr>Проблемы</vt:lpstr>
      <vt:lpstr>Практическая значимость</vt:lpstr>
      <vt:lpstr>Возможности электронного обучения для повышения квалификации учителей</vt:lpstr>
      <vt:lpstr>Презентация PowerPoint</vt:lpstr>
      <vt:lpstr>Диаграммы с результатами опросов и анкетирований учителей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Корпоративная подготовка учителей информатики использованию технологий электронного обучения в профессиональной деятельности</dc:title>
  <dc:creator>Franta</dc:creator>
  <cp:lastModifiedBy>Franta</cp:lastModifiedBy>
  <cp:revision>7</cp:revision>
  <dcterms:created xsi:type="dcterms:W3CDTF">2020-05-26T13:50:50Z</dcterms:created>
  <dcterms:modified xsi:type="dcterms:W3CDTF">2020-05-26T15:19:44Z</dcterms:modified>
</cp:coreProperties>
</file>