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9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2" r:id="rId3"/>
    <p:sldId id="263" r:id="rId4"/>
    <p:sldId id="264" r:id="rId5"/>
    <p:sldId id="267" r:id="rId6"/>
    <p:sldId id="265" r:id="rId7"/>
    <p:sldId id="268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26.05.2020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26.05.2020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06E9A3-1561-45B7-908B-DACC52528ABB}" type="datetime1">
              <a:rPr lang="ru-RU" smtClean="0"/>
              <a:t>26.05.2020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7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068A786-B8BF-4988-ACBA-DD9B5BC8D522}" type="datetime1">
              <a:rPr lang="ru-RU" smtClean="0"/>
              <a:t>26.05.2020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94949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068A786-B8BF-4988-ACBA-DD9B5BC8D522}" type="datetime1">
              <a:rPr lang="ru-RU" smtClean="0"/>
              <a:t>26.05.2020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8218590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068A786-B8BF-4988-ACBA-DD9B5BC8D522}" type="datetime1">
              <a:rPr lang="ru-RU" smtClean="0"/>
              <a:t>26.05.2020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22939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068A786-B8BF-4988-ACBA-DD9B5BC8D522}" type="datetime1">
              <a:rPr lang="ru-RU" smtClean="0"/>
              <a:t>26.05.2020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6822788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068A786-B8BF-4988-ACBA-DD9B5BC8D522}" type="datetime1">
              <a:rPr lang="ru-RU" smtClean="0"/>
              <a:t>26.05.2020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09720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92B999-6CB2-48D4-8AF6-3D1A5D13436B}" type="datetime1">
              <a:rPr lang="ru-RU" smtClean="0"/>
              <a:t>26.05.2020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55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52C98DB-1092-48C4-AD4E-BD3E9D2E2345}" type="datetime1">
              <a:rPr lang="ru-RU" smtClean="0"/>
              <a:t>26.05.2020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6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26.05.2020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6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2CE4EA-3B49-4A00-ADF3-7C7272A626C1}" type="datetime1">
              <a:rPr lang="ru-RU" smtClean="0"/>
              <a:t>26.05.2020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2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068A786-B8BF-4988-ACBA-DD9B5BC8D522}" type="datetime1">
              <a:rPr lang="ru-RU" smtClean="0"/>
              <a:t>26.05.2020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9250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3090412-2DE5-405A-816E-F08FB54EB168}" type="datetime1">
              <a:rPr lang="ru-RU" smtClean="0"/>
              <a:t>26.05.2020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6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4C2D7CB-4DC1-4BB7-BF00-4C36160857E0}" type="datetime1">
              <a:rPr lang="ru-RU" smtClean="0"/>
              <a:t>26.05.2020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060D38F-E364-4ED4-9BF4-D7F00FFBE76A}" type="datetime1">
              <a:rPr lang="ru-RU" smtClean="0"/>
              <a:t>26.05.2020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7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83FEFD-AB08-4CB5-AE4D-2F6B12D8E3B0}" type="datetime1">
              <a:rPr lang="ru-RU" smtClean="0"/>
              <a:t>26.05.2020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1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BEA1583-5CEF-4E36-A7FC-D34B7E954D76}" type="datetime1">
              <a:rPr lang="ru-RU" smtClean="0"/>
              <a:t>26.05.2020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8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26.05.2020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2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loud.scorm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Технология </a:t>
            </a:r>
            <a:r>
              <a:rPr lang="en-US" sz="4400" dirty="0">
                <a:solidFill>
                  <a:schemeClr val="tx1"/>
                </a:solidFill>
              </a:rPr>
              <a:t>LRS</a:t>
            </a:r>
            <a:endParaRPr lang="ru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A6270-153F-411F-BCEF-C8936FDB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1. Определение </a:t>
            </a:r>
            <a:r>
              <a:rPr lang="en-US" b="1" dirty="0"/>
              <a:t>LRS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603048-819F-4678-B006-EA1898BF3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LRS — это электронный журнал с оценками, как в школе. </a:t>
            </a:r>
            <a:endParaRPr lang="en-US" sz="2400" dirty="0"/>
          </a:p>
          <a:p>
            <a:pPr marL="0" indent="0">
              <a:buNone/>
            </a:pPr>
            <a:r>
              <a:rPr lang="ru-RU" sz="2400" dirty="0" err="1"/>
              <a:t>Tin</a:t>
            </a:r>
            <a:r>
              <a:rPr lang="ru-RU" sz="2400" dirty="0"/>
              <a:t> </a:t>
            </a:r>
            <a:r>
              <a:rPr lang="ru-RU" sz="2400" dirty="0" err="1"/>
              <a:t>Can</a:t>
            </a:r>
            <a:r>
              <a:rPr lang="ru-RU" sz="2400" dirty="0"/>
              <a:t> отправляет всю информацию по материалу из различных платформ и источников:</a:t>
            </a:r>
            <a:endParaRPr lang="en-US" sz="2400" dirty="0"/>
          </a:p>
          <a:p>
            <a:pPr marL="0" indent="0">
              <a:buNone/>
            </a:pPr>
            <a:r>
              <a:rPr lang="ru-RU" sz="2400" dirty="0"/>
              <a:t>«пользователь приступил к курсу», «завершил тест», «читает документ» и т.д. </a:t>
            </a:r>
            <a:endParaRPr lang="en-US" sz="2400" dirty="0"/>
          </a:p>
          <a:p>
            <a:pPr marL="0" indent="0">
              <a:buNone/>
            </a:pPr>
            <a:r>
              <a:rPr lang="ru-RU" sz="2400" dirty="0"/>
              <a:t>Программа собирает, обрабатывает данные и отображает в виде отчета: «Антон сдал тест на 95 баллов из 100».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929050-CAFE-4B4B-BC4C-9F4C9093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26.05.2020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4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4BFBB5-EE50-4D0B-B0D2-45C7C34E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060D38F-E364-4ED4-9BF4-D7F00FFBE76A}" type="datetime1">
              <a:rPr lang="ru-RU" smtClean="0"/>
              <a:t>26.05.2020</a:t>
            </a:fld>
            <a:endParaRPr lang="en-US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93F05BE-ABB5-4423-A94B-351BFB401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98" y="858983"/>
            <a:ext cx="7541206" cy="469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5C263F-1DCF-44AC-8038-D76FF97BCA8F}"/>
              </a:ext>
            </a:extLst>
          </p:cNvPr>
          <p:cNvSpPr txBox="1"/>
          <p:nvPr/>
        </p:nvSpPr>
        <p:spPr>
          <a:xfrm>
            <a:off x="8513814" y="1830098"/>
            <a:ext cx="32720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LRS получает от </a:t>
            </a:r>
            <a:endParaRPr lang="en-US" dirty="0"/>
          </a:p>
          <a:p>
            <a:r>
              <a:rPr lang="ru-RU" dirty="0" err="1"/>
              <a:t>Tin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информацию </a:t>
            </a:r>
            <a:endParaRPr lang="en-US" dirty="0"/>
          </a:p>
          <a:p>
            <a:r>
              <a:rPr lang="ru-RU" dirty="0"/>
              <a:t>с компьютеров, </a:t>
            </a:r>
            <a:endParaRPr lang="en-US" dirty="0"/>
          </a:p>
          <a:p>
            <a:r>
              <a:rPr lang="ru-RU" dirty="0"/>
              <a:t>планшетов, смартфонов.</a:t>
            </a:r>
            <a:endParaRPr lang="en-US" dirty="0"/>
          </a:p>
          <a:p>
            <a:r>
              <a:rPr lang="ru-RU" dirty="0"/>
              <a:t>Также вы вручную можете </a:t>
            </a:r>
            <a:endParaRPr lang="en-US" dirty="0"/>
          </a:p>
          <a:p>
            <a:r>
              <a:rPr lang="ru-RU" dirty="0"/>
              <a:t>вносить дополнительные </a:t>
            </a:r>
            <a:endParaRPr lang="en-US" dirty="0"/>
          </a:p>
          <a:p>
            <a:r>
              <a:rPr lang="ru-RU" dirty="0"/>
              <a:t>данные во время очного </a:t>
            </a:r>
            <a:endParaRPr lang="en-US" dirty="0"/>
          </a:p>
          <a:p>
            <a:r>
              <a:rPr lang="ru-RU" dirty="0"/>
              <a:t>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401905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8C200B6-A1EB-4F6B-8A7A-D9773839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060D38F-E364-4ED4-9BF4-D7F00FFBE76A}" type="datetime1">
              <a:rPr lang="ru-RU" smtClean="0"/>
              <a:t>26.05.2020</a:t>
            </a:fld>
            <a:endParaRPr lang="en-US"/>
          </a:p>
        </p:txBody>
      </p:sp>
      <p:pic>
        <p:nvPicPr>
          <p:cNvPr id="2050" name="Picture 2" descr="LRS">
            <a:extLst>
              <a:ext uri="{FF2B5EF4-FFF2-40B4-BE49-F238E27FC236}">
                <a16:creationId xmlns:a16="http://schemas.microsoft.com/office/drawing/2014/main" id="{824CFF05-6557-413B-B34D-401665B1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87" y="555033"/>
            <a:ext cx="10048239" cy="574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53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6C5CF-8153-4BB1-A33E-BCB487C14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2. Особенности </a:t>
            </a:r>
            <a:r>
              <a:rPr lang="en-US" b="1" dirty="0"/>
              <a:t>LRS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85562-89D5-4F1F-A132-34BC82A7D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860536"/>
            <a:ext cx="10058400" cy="4354869"/>
          </a:xfrm>
        </p:spPr>
        <p:txBody>
          <a:bodyPr>
            <a:normAutofit fontScale="92500"/>
          </a:bodyPr>
          <a:lstStyle/>
          <a:p>
            <a:r>
              <a:rPr lang="ru-RU" sz="2400" dirty="0"/>
              <a:t>В LRS нельзя загрузить курс, составить программу обучения или протестировать сотрудников. Это инструмент аналитики. Его используют для сбора и анализа данных. LRS может быть отдельным сервисом или идти в составе системы дистанционного обучения.</a:t>
            </a:r>
            <a:endParaRPr lang="en-US" sz="2400" dirty="0"/>
          </a:p>
          <a:p>
            <a:r>
              <a:rPr lang="ru-RU" altLang="ru-RU" sz="2400" dirty="0"/>
              <a:t>произвольные учебные активности (</a:t>
            </a:r>
            <a:r>
              <a:rPr lang="ru-RU" altLang="ru-RU" sz="2400" dirty="0" err="1"/>
              <a:t>Statement</a:t>
            </a:r>
            <a:r>
              <a:rPr lang="ru-RU" altLang="ru-RU" sz="2400" dirty="0"/>
              <a:t>) отправляются системой (AP - </a:t>
            </a:r>
            <a:r>
              <a:rPr lang="ru-RU" altLang="ru-RU" sz="2400" dirty="0" err="1"/>
              <a:t>Activity</a:t>
            </a:r>
            <a:r>
              <a:rPr lang="ru-RU" altLang="ru-RU" sz="2400" dirty="0"/>
              <a:t> </a:t>
            </a:r>
            <a:r>
              <a:rPr lang="ru-RU" altLang="ru-RU" sz="2400" dirty="0" err="1"/>
              <a:t>Provider</a:t>
            </a:r>
            <a:r>
              <a:rPr lang="ru-RU" altLang="ru-RU" sz="2400" dirty="0"/>
              <a:t>) в систему учета активностей (LRS - </a:t>
            </a:r>
            <a:r>
              <a:rPr lang="ru-RU" altLang="ru-RU" sz="2400" dirty="0" err="1"/>
              <a:t>Learning</a:t>
            </a:r>
            <a:r>
              <a:rPr lang="ru-RU" altLang="ru-RU" sz="2400" dirty="0"/>
              <a:t> </a:t>
            </a:r>
            <a:r>
              <a:rPr lang="ru-RU" altLang="ru-RU" sz="2400" dirty="0" err="1"/>
              <a:t>Record</a:t>
            </a:r>
            <a:r>
              <a:rPr lang="ru-RU" altLang="ru-RU" sz="2400" dirty="0"/>
              <a:t> </a:t>
            </a:r>
            <a:r>
              <a:rPr lang="ru-RU" altLang="ru-RU" sz="2400" dirty="0" err="1"/>
              <a:t>Store</a:t>
            </a:r>
            <a:r>
              <a:rPr lang="ru-RU" altLang="ru-RU" sz="2400" dirty="0"/>
              <a:t>)</a:t>
            </a:r>
          </a:p>
          <a:p>
            <a:r>
              <a:rPr lang="ru-RU" altLang="ru-RU" sz="2400" dirty="0"/>
              <a:t>учебные активности можно как писать в LRS, так и извлекать из нее</a:t>
            </a:r>
          </a:p>
          <a:p>
            <a:r>
              <a:rPr lang="ru-RU" altLang="ru-RU" sz="2400" dirty="0"/>
              <a:t>нет ограничений по видам активностей, их структуре, способу генерации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125A4C-AB08-4437-B184-FB05E4B0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26.05.2020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2E210B8-5B3F-40C7-AC42-D9884C23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73" y="3532909"/>
            <a:ext cx="10280073" cy="2202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ru-RU" altLang="ru-RU" sz="2000" dirty="0"/>
          </a:p>
        </p:txBody>
      </p:sp>
    </p:spTree>
    <p:extLst>
      <p:ext uri="{BB962C8B-B14F-4D97-AF65-F5344CB8AC3E}">
        <p14:creationId xmlns:p14="http://schemas.microsoft.com/office/powerpoint/2010/main" val="279619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0C0217B-836D-453E-AE38-EFC3E8D6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060D38F-E364-4ED4-9BF4-D7F00FFBE76A}" type="datetime1">
              <a:rPr lang="ru-RU" smtClean="0"/>
              <a:t>26.05.2020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F220EA4-1FB8-4A11-81F1-69F4E0614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309" y="457200"/>
            <a:ext cx="60960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B5DE5A63-8F4C-4279-A3BD-793D52DA6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077087"/>
            <a:ext cx="4932217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тандарты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AICC, SCORM: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конте</a:t>
            </a: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 импортируется в LMS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effectLst/>
              <a:latin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LMS формируется учебная сессия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effectLst/>
              <a:latin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LMS запускает учебный контент, передавая ему данные о пользователе и сессии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effectLst/>
              <a:latin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контент передает данные в LMS по протоколу обмена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5040B1-141A-4FAB-B7D4-734B26227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509" y="4077087"/>
            <a:ext cx="5791200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Стандарт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xAPI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обучаемый выполняет учебную активность в некой системе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effectLst/>
              <a:latin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система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(Activity provider)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передает данные в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LRS (Learning Record Store)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effectLst/>
              <a:latin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система управления обучением (LMS) может забрать данные из LRS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45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08A47-504F-422A-87E1-B5BC073F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</a:t>
            </a:r>
            <a:r>
              <a:rPr lang="ru-RU" b="1" dirty="0"/>
              <a:t>.Сравнение </a:t>
            </a:r>
            <a:r>
              <a:rPr lang="ru-RU" b="1" i="1" dirty="0"/>
              <a:t>LMS и LRS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1791DF-6176-42C9-8A2B-9C62B5DC24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b="1" i="1" dirty="0"/>
              <a:t>LMS (</a:t>
            </a:r>
            <a:r>
              <a:rPr lang="ru-RU" b="1" i="1" dirty="0" err="1"/>
              <a:t>Learning</a:t>
            </a:r>
            <a:r>
              <a:rPr lang="ru-RU" b="1" i="1" dirty="0"/>
              <a:t> </a:t>
            </a:r>
            <a:r>
              <a:rPr lang="ru-RU" b="1" i="1" dirty="0" err="1"/>
              <a:t>Management</a:t>
            </a:r>
            <a:r>
              <a:rPr lang="ru-RU" b="1" i="1" dirty="0"/>
              <a:t> </a:t>
            </a:r>
            <a:r>
              <a:rPr lang="ru-RU" b="1" i="1" dirty="0" err="1"/>
              <a:t>System</a:t>
            </a:r>
            <a:r>
              <a:rPr lang="ru-RU" b="1" i="1" dirty="0"/>
              <a:t>)</a:t>
            </a:r>
            <a:r>
              <a:rPr lang="ru-RU" i="1" dirty="0"/>
              <a:t> - автоматизированная система, управляет назначениями, рекомендациями, есть бизнес-логика обработки данных</a:t>
            </a:r>
          </a:p>
          <a:p>
            <a:r>
              <a:rPr lang="ru-RU" i="1" dirty="0"/>
              <a:t>LMS может включать в себя LRS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297B1E7-06F0-4793-8ED8-8E6D3EA44F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b="1" i="1" dirty="0"/>
              <a:t>LRS (</a:t>
            </a:r>
            <a:r>
              <a:rPr lang="ru-RU" b="1" i="1" dirty="0" err="1"/>
              <a:t>Learning</a:t>
            </a:r>
            <a:r>
              <a:rPr lang="ru-RU" b="1" i="1" dirty="0"/>
              <a:t> </a:t>
            </a:r>
            <a:r>
              <a:rPr lang="ru-RU" b="1" i="1" dirty="0" err="1"/>
              <a:t>Record</a:t>
            </a:r>
            <a:r>
              <a:rPr lang="ru-RU" b="1" i="1" dirty="0"/>
              <a:t> </a:t>
            </a:r>
            <a:r>
              <a:rPr lang="ru-RU" b="1" i="1" dirty="0" err="1"/>
              <a:t>Store</a:t>
            </a:r>
            <a:r>
              <a:rPr lang="ru-RU" b="1" i="1" dirty="0"/>
              <a:t>) </a:t>
            </a:r>
            <a:r>
              <a:rPr lang="ru-RU" i="1" dirty="0"/>
              <a:t>-  база данных учебных активностей. Нет автоматизации учебного процесса, нет бизнес-логики обработки данных</a:t>
            </a:r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4F65D9-8932-4579-BEAD-6D71D40F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A16848F-27AD-43B9-904C-1CF05D24EB3C}" type="datetime1">
              <a:rPr lang="ru-RU" smtClean="0"/>
              <a:t>26.05.2020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1AB1076-5836-44B3-81F9-B440FA59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060D38F-E364-4ED4-9BF4-D7F00FFBE76A}" type="datetime1">
              <a:rPr lang="ru-RU" smtClean="0"/>
              <a:t>26.05.2020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D754518-0CD1-45DD-8800-65B01B4A6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63" y="457464"/>
            <a:ext cx="6470073" cy="3588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ru-RU" altLang="ru-RU" sz="1600" b="1" dirty="0"/>
              <a:t>Как решить, что вам нужно - LMS или LRS?</a:t>
            </a:r>
          </a:p>
          <a:p>
            <a:pPr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endParaRPr lang="ru-RU" altLang="ru-RU" sz="1600" b="1" dirty="0"/>
          </a:p>
          <a:p>
            <a:pPr marL="342900" indent="-342900"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altLang="ru-RU" sz="1400" dirty="0"/>
              <a:t>Если нужно только учитывать результаты обучения и анализировать эти результаты - это LRS.</a:t>
            </a:r>
          </a:p>
          <a:p>
            <a:pPr marL="342900" indent="-342900"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altLang="ru-RU" sz="1400" dirty="0"/>
              <a:t>Если существует бизнес-процесс обучения, которым нужно управлять:</a:t>
            </a:r>
          </a:p>
          <a:p>
            <a:pPr marL="182880" indent="-182880"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ru-RU" altLang="ru-RU" sz="1400" dirty="0"/>
              <a:t>назначать и переназначать,</a:t>
            </a:r>
          </a:p>
          <a:p>
            <a:pPr marL="182880" indent="-182880"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ru-RU" altLang="ru-RU" sz="1400" dirty="0"/>
              <a:t>формировать группы,</a:t>
            </a:r>
          </a:p>
          <a:p>
            <a:pPr marL="182880" indent="-182880"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ru-RU" altLang="ru-RU" sz="1400" dirty="0"/>
              <a:t>строить адаптивные программы,</a:t>
            </a:r>
          </a:p>
          <a:p>
            <a:pPr marL="182880" indent="-182880"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ru-RU" altLang="ru-RU" sz="1400" dirty="0"/>
              <a:t>проводить повторное обучение по итогам предыдущего,</a:t>
            </a:r>
          </a:p>
          <a:p>
            <a:pPr marL="182880" indent="-182880"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ru-RU" altLang="ru-RU" sz="1400" dirty="0"/>
              <a:t>комбинировать разные способы обучения, - значит, нужна LMS</a:t>
            </a:r>
            <a:r>
              <a:rPr lang="ru-RU" altLang="ru-RU" sz="1600" dirty="0"/>
              <a:t>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349A746-0FE7-4126-82A2-5C427E40E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891" y="2978443"/>
            <a:ext cx="5015346" cy="32394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endParaRPr lang="ru-RU" altLang="ru-RU" sz="1400" dirty="0"/>
          </a:p>
          <a:p>
            <a:pPr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ru-RU" altLang="ru-RU" sz="1700" b="1" dirty="0"/>
              <a:t>Программное обеспечение:</a:t>
            </a:r>
          </a:p>
          <a:p>
            <a:pPr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endParaRPr lang="ru-RU" altLang="ru-RU" sz="1600" b="1" dirty="0"/>
          </a:p>
          <a:p>
            <a:pPr marL="285750" indent="-285750"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ru-RU" altLang="ru-RU" sz="1500" dirty="0"/>
              <a:t>авторские средства с поддержкой</a:t>
            </a:r>
            <a:r>
              <a:rPr lang="en-US" altLang="ru-RU" sz="1500" dirty="0"/>
              <a:t> </a:t>
            </a:r>
            <a:r>
              <a:rPr lang="en-US" altLang="ru-RU" sz="1500" dirty="0" err="1"/>
              <a:t>xAPI</a:t>
            </a:r>
            <a:r>
              <a:rPr lang="en-US" altLang="ru-RU" sz="1500" dirty="0"/>
              <a:t>: </a:t>
            </a:r>
            <a:r>
              <a:rPr lang="en-US" altLang="ru-RU" sz="1500" dirty="0" err="1"/>
              <a:t>iSpring</a:t>
            </a:r>
            <a:r>
              <a:rPr lang="en-US" altLang="ru-RU" sz="1500" dirty="0"/>
              <a:t>, Articulate Storyline, Adobe Captivate</a:t>
            </a:r>
          </a:p>
          <a:p>
            <a:pPr marL="285750" indent="-285750"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ru-RU" altLang="ru-RU" sz="1500" dirty="0"/>
              <a:t>авторское средство с поддержкой CMI5: </a:t>
            </a:r>
            <a:r>
              <a:rPr lang="ru-RU" altLang="ru-RU" sz="1500" dirty="0" err="1"/>
              <a:t>iSpring</a:t>
            </a:r>
            <a:endParaRPr lang="ru-RU" altLang="ru-RU" sz="1500" dirty="0"/>
          </a:p>
          <a:p>
            <a:pPr marL="285750" indent="-285750"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ru-RU" altLang="ru-RU" sz="1500" dirty="0"/>
              <a:t>условно бесплатная LRS: </a:t>
            </a:r>
            <a:r>
              <a:rPr lang="ru-RU" altLang="ru-RU" sz="1500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http://cloud.scorm.com</a:t>
            </a:r>
            <a:endParaRPr lang="ru-RU" altLang="ru-RU" sz="1500" dirty="0"/>
          </a:p>
          <a:p>
            <a:pPr marL="285750" indent="-285750"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ru-RU" altLang="ru-RU" sz="1500" dirty="0"/>
              <a:t>условно бесплатная LRS: WT 3.5 DEMO (июль 2018)</a:t>
            </a:r>
          </a:p>
          <a:p>
            <a:pPr marL="285750" indent="-285750"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ru-RU" altLang="ru-RU" sz="1500" dirty="0"/>
              <a:t>бесплатная LRS ( для тех, у кого есть </a:t>
            </a:r>
            <a:r>
              <a:rPr lang="ru-RU" altLang="ru-RU" sz="1500" dirty="0" err="1"/>
              <a:t>WebTutor</a:t>
            </a:r>
            <a:r>
              <a:rPr lang="ru-RU" altLang="ru-RU" sz="1500" dirty="0"/>
              <a:t>): WT 3.5</a:t>
            </a:r>
          </a:p>
        </p:txBody>
      </p:sp>
    </p:spTree>
    <p:extLst>
      <p:ext uri="{BB962C8B-B14F-4D97-AF65-F5344CB8AC3E}">
        <p14:creationId xmlns:p14="http://schemas.microsoft.com/office/powerpoint/2010/main" val="3659775029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321</Words>
  <Application>Microsoft Office PowerPoint</Application>
  <PresentationFormat>Широкоэкранный</PresentationFormat>
  <Paragraphs>58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Garamond</vt:lpstr>
      <vt:lpstr>Roboto</vt:lpstr>
      <vt:lpstr>Wingdings 3</vt:lpstr>
      <vt:lpstr>Легкий дым</vt:lpstr>
      <vt:lpstr>Технология LRS</vt:lpstr>
      <vt:lpstr>1. Определение LRS</vt:lpstr>
      <vt:lpstr>Презентация PowerPoint</vt:lpstr>
      <vt:lpstr>Презентация PowerPoint</vt:lpstr>
      <vt:lpstr>2. Особенности LRS</vt:lpstr>
      <vt:lpstr>Презентация PowerPoint</vt:lpstr>
      <vt:lpstr>3.Сравнение LMS и LRS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2020-05-05T17:48:08Z</dcterms:created>
  <dcterms:modified xsi:type="dcterms:W3CDTF">2020-05-26T14:56:16Z</dcterms:modified>
</cp:coreProperties>
</file>